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Playfair Display"/>
      <p:regular r:id="rId39"/>
      <p:bold r:id="rId40"/>
      <p:italic r:id="rId41"/>
      <p:boldItalic r:id="rId42"/>
    </p:embeddedFont>
    <p:embeddedFont>
      <p:font typeface="Pacifico"/>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20" Type="http://schemas.openxmlformats.org/officeDocument/2006/relationships/slide" Target="slides/slide15.xml"/><Relationship Id="rId42" Type="http://schemas.openxmlformats.org/officeDocument/2006/relationships/font" Target="fonts/PlayfairDisplay-boldItalic.fntdata"/><Relationship Id="rId41" Type="http://schemas.openxmlformats.org/officeDocument/2006/relationships/font" Target="fonts/PlayfairDisplay-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acific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PlayfairDisplay-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20df8b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20df8b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20df8b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20df8b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4f2d6a3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4f2d6a3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4f2d6a3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84f2d6a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3ac631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3ac631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3ac631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3ac631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83ac631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83ac631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83ac631d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83ac631d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720df8bc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720df8bc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84f2d6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84f2d6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20df8b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720df8b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83ac631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83ac631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83ac631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83ac631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83ac631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83ac631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3ac631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83ac631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3ac631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83ac631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83ac631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83ac631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3ac631d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3ac631d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83ac631d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83ac631d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3ac631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83ac631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83ac631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83ac631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20df8b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20df8b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720df8b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720df8b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20df8b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20df8b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720df8b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720df8b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720df8b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720df8b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20df8b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20df8b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20df8b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20df8b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00" y="0"/>
            <a:ext cx="8520600" cy="11754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435090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617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0783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868950"/>
            <a:ext cx="8520600" cy="2700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311700" y="803800"/>
            <a:ext cx="41985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CFE2F3"/>
              </a:buClr>
              <a:buSzPts val="2400"/>
              <a:buNone/>
              <a:defRPr sz="2400">
                <a:solidFill>
                  <a:srgbClr val="CFE2F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59500"/>
            <a:ext cx="81609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rgbClr val="FFFFFF"/>
              </a:buClr>
              <a:buSzPts val="1200"/>
              <a:buChar char="●"/>
              <a:defRPr sz="1200">
                <a:solidFill>
                  <a:srgbClr val="FFFFFF"/>
                </a:solidFill>
              </a:defRPr>
            </a:lvl1pPr>
            <a:lvl2pPr indent="-304800" lvl="1" marL="914400">
              <a:spcBef>
                <a:spcPts val="0"/>
              </a:spcBef>
              <a:spcAft>
                <a:spcPts val="0"/>
              </a:spcAft>
              <a:buClr>
                <a:srgbClr val="FFFFFF"/>
              </a:buClr>
              <a:buSzPts val="1200"/>
              <a:buChar char="○"/>
              <a:defRPr sz="1200">
                <a:solidFill>
                  <a:srgbClr val="FFFFFF"/>
                </a:solidFill>
              </a:defRPr>
            </a:lvl2pPr>
            <a:lvl3pPr indent="-304800" lvl="2" marL="1371600">
              <a:spcBef>
                <a:spcPts val="0"/>
              </a:spcBef>
              <a:spcAft>
                <a:spcPts val="0"/>
              </a:spcAft>
              <a:buClr>
                <a:srgbClr val="FFFFFF"/>
              </a:buClr>
              <a:buSzPts val="1200"/>
              <a:buChar char="■"/>
              <a:defRPr sz="1200">
                <a:solidFill>
                  <a:srgbClr val="FFFFFF"/>
                </a:solidFill>
              </a:defRPr>
            </a:lvl3pPr>
            <a:lvl4pPr indent="-304800" lvl="3" marL="1828800">
              <a:spcBef>
                <a:spcPts val="0"/>
              </a:spcBef>
              <a:spcAft>
                <a:spcPts val="0"/>
              </a:spcAft>
              <a:buClr>
                <a:srgbClr val="FFFFFF"/>
              </a:buClr>
              <a:buSzPts val="1200"/>
              <a:buChar char="●"/>
              <a:defRPr sz="1200">
                <a:solidFill>
                  <a:srgbClr val="FFFFFF"/>
                </a:solidFill>
              </a:defRPr>
            </a:lvl4pPr>
            <a:lvl5pPr indent="-304800" lvl="4" marL="2286000">
              <a:spcBef>
                <a:spcPts val="0"/>
              </a:spcBef>
              <a:spcAft>
                <a:spcPts val="0"/>
              </a:spcAft>
              <a:buClr>
                <a:srgbClr val="FFFFFF"/>
              </a:buClr>
              <a:buSzPts val="1200"/>
              <a:buChar char="○"/>
              <a:defRPr sz="1200">
                <a:solidFill>
                  <a:srgbClr val="FFFFFF"/>
                </a:solidFill>
              </a:defRPr>
            </a:lvl5pPr>
            <a:lvl6pPr indent="-304800" lvl="5" marL="2743200">
              <a:spcBef>
                <a:spcPts val="0"/>
              </a:spcBef>
              <a:spcAft>
                <a:spcPts val="0"/>
              </a:spcAft>
              <a:buClr>
                <a:srgbClr val="FFFFFF"/>
              </a:buClr>
              <a:buSzPts val="1200"/>
              <a:buChar char="■"/>
              <a:defRPr sz="1200">
                <a:solidFill>
                  <a:srgbClr val="FFFFFF"/>
                </a:solidFill>
              </a:defRPr>
            </a:lvl6pPr>
            <a:lvl7pPr indent="-304800" lvl="6" marL="3200400">
              <a:spcBef>
                <a:spcPts val="0"/>
              </a:spcBef>
              <a:spcAft>
                <a:spcPts val="0"/>
              </a:spcAft>
              <a:buClr>
                <a:srgbClr val="FFFFFF"/>
              </a:buClr>
              <a:buSzPts val="1200"/>
              <a:buChar char="●"/>
              <a:defRPr sz="1200">
                <a:solidFill>
                  <a:srgbClr val="FFFFFF"/>
                </a:solidFill>
              </a:defRPr>
            </a:lvl7pPr>
            <a:lvl8pPr indent="-304800" lvl="7" marL="3657600">
              <a:spcBef>
                <a:spcPts val="0"/>
              </a:spcBef>
              <a:spcAft>
                <a:spcPts val="0"/>
              </a:spcAft>
              <a:buClr>
                <a:srgbClr val="FFFFFF"/>
              </a:buClr>
              <a:buSzPts val="1200"/>
              <a:buChar char="○"/>
              <a:defRPr sz="1200">
                <a:solidFill>
                  <a:srgbClr val="FFFFFF"/>
                </a:solidFill>
              </a:defRPr>
            </a:lvl8pPr>
            <a:lvl9pPr indent="-304800" lvl="8" marL="4114800">
              <a:spcBef>
                <a:spcPts val="0"/>
              </a:spcBef>
              <a:spcAft>
                <a:spcPts val="0"/>
              </a:spcAft>
              <a:buClr>
                <a:srgbClr val="FFFFFF"/>
              </a:buClr>
              <a:buSzPts val="1200"/>
              <a:buChar char="■"/>
              <a:defRPr sz="1200">
                <a:solidFill>
                  <a:srgbClr val="FFFFFF"/>
                </a:solidFill>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1450"/>
            <a:ext cx="8520600" cy="113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Nashville Gov Selling Stuff</a:t>
            </a:r>
            <a:endParaRPr>
              <a:solidFill>
                <a:schemeClr val="lt1"/>
              </a:solidFill>
            </a:endParaRPr>
          </a:p>
        </p:txBody>
      </p:sp>
      <p:sp>
        <p:nvSpPr>
          <p:cNvPr id="55" name="Google Shape;55;p13"/>
          <p:cNvSpPr txBox="1"/>
          <p:nvPr>
            <p:ph idx="1" type="subTitle"/>
          </p:nvPr>
        </p:nvSpPr>
        <p:spPr>
          <a:xfrm>
            <a:off x="419125" y="425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How Nashville Benefits from eBid.com</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07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Data Set Facts</a:t>
            </a:r>
            <a:endParaRPr/>
          </a:p>
        </p:txBody>
      </p:sp>
      <p:sp>
        <p:nvSpPr>
          <p:cNvPr id="111" name="Google Shape;111;p22"/>
          <p:cNvSpPr txBox="1"/>
          <p:nvPr>
            <p:ph idx="1" type="body"/>
          </p:nvPr>
        </p:nvSpPr>
        <p:spPr>
          <a:xfrm>
            <a:off x="311700" y="1868950"/>
            <a:ext cx="6024000" cy="270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is current as of Oct 2021</a:t>
            </a:r>
            <a:endParaRPr/>
          </a:p>
          <a:p>
            <a:pPr indent="-342900" lvl="0" marL="457200" rtl="0" algn="l">
              <a:spcBef>
                <a:spcPts val="0"/>
              </a:spcBef>
              <a:spcAft>
                <a:spcPts val="0"/>
              </a:spcAft>
              <a:buSzPts val="1800"/>
              <a:buChar char="●"/>
            </a:pPr>
            <a:r>
              <a:rPr lang="en"/>
              <a:t>Dates begin in 2013</a:t>
            </a:r>
            <a:endParaRPr/>
          </a:p>
          <a:p>
            <a:pPr indent="-342900" lvl="0" marL="457200" rtl="0" algn="l">
              <a:spcBef>
                <a:spcPts val="0"/>
              </a:spcBef>
              <a:spcAft>
                <a:spcPts val="0"/>
              </a:spcAft>
              <a:buSzPts val="1800"/>
              <a:buChar char="●"/>
            </a:pPr>
            <a:r>
              <a:rPr lang="en"/>
              <a:t>Nashville has profited over $40M since then</a:t>
            </a:r>
            <a:endParaRPr/>
          </a:p>
          <a:p>
            <a:pPr indent="-342900" lvl="0" marL="457200" rtl="0" algn="l">
              <a:spcBef>
                <a:spcPts val="0"/>
              </a:spcBef>
              <a:spcAft>
                <a:spcPts val="0"/>
              </a:spcAft>
              <a:buSzPts val="1800"/>
              <a:buChar char="●"/>
            </a:pPr>
            <a:r>
              <a:rPr lang="en"/>
              <a:t>The fields included are:</a:t>
            </a:r>
            <a:endParaRPr/>
          </a:p>
          <a:p>
            <a:pPr indent="-317500" lvl="1" marL="914400" rtl="0" algn="l">
              <a:spcBef>
                <a:spcPts val="0"/>
              </a:spcBef>
              <a:spcAft>
                <a:spcPts val="0"/>
              </a:spcAft>
              <a:buSzPts val="1400"/>
              <a:buChar char="○"/>
            </a:pPr>
            <a:r>
              <a:rPr lang="en"/>
              <a:t>Lot/item name, auction id, department of origin, close date, winning date, credit card fee, fee percent, auction fee, pay status, paid date, a few record number fields, net sales, and which fund the sale money goes 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07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Data Set Facts</a:t>
            </a:r>
            <a:endParaRPr/>
          </a:p>
        </p:txBody>
      </p:sp>
      <p:sp>
        <p:nvSpPr>
          <p:cNvPr id="117" name="Google Shape;117;p23"/>
          <p:cNvSpPr txBox="1"/>
          <p:nvPr>
            <p:ph idx="1" type="body"/>
          </p:nvPr>
        </p:nvSpPr>
        <p:spPr>
          <a:xfrm>
            <a:off x="311700" y="1868950"/>
            <a:ext cx="6024000" cy="270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41,146 total lots from eBid sales since its inception</a:t>
            </a:r>
            <a:endParaRPr/>
          </a:p>
          <a:p>
            <a:pPr indent="-342900" lvl="0" marL="457200" rtl="0" algn="l">
              <a:spcBef>
                <a:spcPts val="0"/>
              </a:spcBef>
              <a:spcAft>
                <a:spcPts val="0"/>
              </a:spcAft>
              <a:buSzPts val="1800"/>
              <a:buChar char="●"/>
            </a:pPr>
            <a:r>
              <a:rPr lang="en"/>
              <a:t>The average winning bid was $1057.13 with the average net profit as $984.41.</a:t>
            </a:r>
            <a:endParaRPr/>
          </a:p>
          <a:p>
            <a:pPr indent="-342900" lvl="0" marL="457200" rtl="0" algn="l">
              <a:spcBef>
                <a:spcPts val="0"/>
              </a:spcBef>
              <a:spcAft>
                <a:spcPts val="0"/>
              </a:spcAft>
              <a:buSzPts val="1800"/>
              <a:buChar char="●"/>
            </a:pPr>
            <a:r>
              <a:rPr lang="en"/>
              <a:t>Total sales for all time: $40,498,457.35</a:t>
            </a:r>
            <a:endParaRPr/>
          </a:p>
          <a:p>
            <a:pPr indent="-342900" lvl="0" marL="457200" rtl="0" algn="l">
              <a:spcBef>
                <a:spcPts val="0"/>
              </a:spcBef>
              <a:spcAft>
                <a:spcPts val="0"/>
              </a:spcAft>
              <a:buSzPts val="1800"/>
              <a:buChar char="●"/>
            </a:pPr>
            <a:r>
              <a:rPr lang="en"/>
              <a:t>Total auction fees: $3,819,798.60.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4">
            <a:alphaModFix/>
          </a:blip>
          <a:stretch>
            <a:fillRect/>
          </a:stretch>
        </p:blipFill>
        <p:spPr>
          <a:xfrm>
            <a:off x="3235025" y="738375"/>
            <a:ext cx="5789600" cy="3666750"/>
          </a:xfrm>
          <a:prstGeom prst="rect">
            <a:avLst/>
          </a:prstGeom>
          <a:noFill/>
          <a:ln>
            <a:noFill/>
          </a:ln>
        </p:spPr>
      </p:pic>
      <p:sp>
        <p:nvSpPr>
          <p:cNvPr id="123" name="Google Shape;123;p24"/>
          <p:cNvSpPr txBox="1"/>
          <p:nvPr/>
        </p:nvSpPr>
        <p:spPr>
          <a:xfrm>
            <a:off x="255150" y="878550"/>
            <a:ext cx="2659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The eBid total revenue makes up some percentage of Nashville’s overall budget.</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This graph show the percentage that eBid sales actually comprise. While 0.7% of the overall budget may not look impressive, it actually is.</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Let’s look at that in dollars.</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5"/>
          <p:cNvSpPr txBox="1"/>
          <p:nvPr/>
        </p:nvSpPr>
        <p:spPr>
          <a:xfrm>
            <a:off x="255150" y="878550"/>
            <a:ext cx="2659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As you can see here, the millions of dollars made by eBid sales is nothing to sneeze at.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Still, if we looked at the eBid revenue in comparison to the Nashville budget, how did the different dept categories fare throughout the years?</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I thought you might ask!</a:t>
            </a:r>
            <a:endParaRPr sz="1600">
              <a:solidFill>
                <a:schemeClr val="lt1"/>
              </a:solidFill>
            </a:endParaRPr>
          </a:p>
        </p:txBody>
      </p:sp>
      <p:pic>
        <p:nvPicPr>
          <p:cNvPr id="129" name="Google Shape;129;p25"/>
          <p:cNvPicPr preferRelativeResize="0"/>
          <p:nvPr/>
        </p:nvPicPr>
        <p:blipFill>
          <a:blip r:embed="rId4">
            <a:alphaModFix/>
          </a:blip>
          <a:stretch>
            <a:fillRect/>
          </a:stretch>
        </p:blipFill>
        <p:spPr>
          <a:xfrm>
            <a:off x="3211675" y="844378"/>
            <a:ext cx="5811475" cy="3293593"/>
          </a:xfrm>
          <a:prstGeom prst="rect">
            <a:avLst/>
          </a:prstGeom>
          <a:noFill/>
          <a:ln>
            <a:noFill/>
          </a:ln>
        </p:spPr>
      </p:pic>
      <p:sp>
        <p:nvSpPr>
          <p:cNvPr id="130" name="Google Shape;130;p25"/>
          <p:cNvSpPr txBox="1"/>
          <p:nvPr/>
        </p:nvSpPr>
        <p:spPr>
          <a:xfrm>
            <a:off x="3223075" y="255150"/>
            <a:ext cx="2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eBid Sales</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775000" y="107425"/>
            <a:ext cx="7593999" cy="492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851625" y="94000"/>
            <a:ext cx="7440750" cy="4955500"/>
          </a:xfrm>
          <a:prstGeom prst="rect">
            <a:avLst/>
          </a:prstGeom>
          <a:noFill/>
          <a:ln>
            <a:noFill/>
          </a:ln>
        </p:spPr>
      </p:pic>
      <p:sp>
        <p:nvSpPr>
          <p:cNvPr id="141" name="Google Shape;141;p27"/>
          <p:cNvSpPr/>
          <p:nvPr/>
        </p:nvSpPr>
        <p:spPr>
          <a:xfrm>
            <a:off x="3209650" y="1060925"/>
            <a:ext cx="1598100" cy="537300"/>
          </a:xfrm>
          <a:prstGeom prst="wedgeRoundRectCallout">
            <a:avLst>
              <a:gd fmla="val -75710" name="adj1"/>
              <a:gd fmla="val -7608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nvSpPr>
        <p:spPr>
          <a:xfrm>
            <a:off x="3276850" y="1129475"/>
            <a:ext cx="14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 too shabby!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pic>
        <p:nvPicPr>
          <p:cNvPr id="147" name="Google Shape;147;p28"/>
          <p:cNvPicPr preferRelativeResize="0"/>
          <p:nvPr/>
        </p:nvPicPr>
        <p:blipFill>
          <a:blip r:embed="rId3">
            <a:alphaModFix/>
          </a:blip>
          <a:stretch>
            <a:fillRect/>
          </a:stretch>
        </p:blipFill>
        <p:spPr>
          <a:xfrm>
            <a:off x="821600" y="53725"/>
            <a:ext cx="7500800" cy="503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679450" y="94000"/>
            <a:ext cx="7785099" cy="495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pic>
        <p:nvPicPr>
          <p:cNvPr id="157" name="Google Shape;157;p30"/>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17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Facts</a:t>
            </a:r>
            <a:endParaRPr/>
          </a:p>
        </p:txBody>
      </p:sp>
      <p:sp>
        <p:nvSpPr>
          <p:cNvPr id="61" name="Google Shape;61;p14"/>
          <p:cNvSpPr txBox="1"/>
          <p:nvPr/>
        </p:nvSpPr>
        <p:spPr>
          <a:xfrm>
            <a:off x="311700" y="2659050"/>
            <a:ext cx="8605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0000FF"/>
                </a:solidFill>
              </a:rPr>
              <a:t>The city of Nashville has random stuff laying around.</a:t>
            </a:r>
            <a:endParaRPr sz="2700">
              <a:solidFill>
                <a:srgbClr val="0000FF"/>
              </a:solidFill>
            </a:endParaRPr>
          </a:p>
          <a:p>
            <a:pPr indent="0" lvl="0" marL="0" rtl="0" algn="l">
              <a:spcBef>
                <a:spcPts val="0"/>
              </a:spcBef>
              <a:spcAft>
                <a:spcPts val="0"/>
              </a:spcAft>
              <a:buNone/>
            </a:pPr>
            <a:r>
              <a:t/>
            </a:r>
            <a:endParaRPr sz="2700">
              <a:solidFill>
                <a:srgbClr val="0000FF"/>
              </a:solidFill>
            </a:endParaRPr>
          </a:p>
          <a:p>
            <a:pPr indent="0" lvl="0" marL="0" rtl="0" algn="l">
              <a:spcBef>
                <a:spcPts val="0"/>
              </a:spcBef>
              <a:spcAft>
                <a:spcPts val="0"/>
              </a:spcAft>
              <a:buNone/>
            </a:pPr>
            <a:r>
              <a:rPr lang="en" sz="2400">
                <a:solidFill>
                  <a:srgbClr val="0000FF"/>
                </a:solidFill>
              </a:rPr>
              <a:t>These items come from schools, offices, confiscations, and other assorted means of acquisition.</a:t>
            </a:r>
            <a:endParaRPr sz="24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pic>
        <p:nvPicPr>
          <p:cNvPr id="172" name="Google Shape;172;p33"/>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pic>
        <p:nvPicPr>
          <p:cNvPr id="177" name="Google Shape;177;p34"/>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pic>
        <p:nvPicPr>
          <p:cNvPr id="187" name="Google Shape;187;p36"/>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pic>
        <p:nvPicPr>
          <p:cNvPr id="192" name="Google Shape;192;p37"/>
          <p:cNvPicPr preferRelativeResize="0"/>
          <p:nvPr/>
        </p:nvPicPr>
        <p:blipFill>
          <a:blip r:embed="rId4">
            <a:alphaModFix/>
          </a:blip>
          <a:stretch>
            <a:fillRect/>
          </a:stretch>
        </p:blipFill>
        <p:spPr>
          <a:xfrm>
            <a:off x="152400" y="152400"/>
            <a:ext cx="8839198" cy="38269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p:nvPr/>
        </p:nvSpPr>
        <p:spPr>
          <a:xfrm>
            <a:off x="1893550" y="1168375"/>
            <a:ext cx="1907100" cy="24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3854275" y="228325"/>
            <a:ext cx="4794300" cy="51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38"/>
          <p:cNvPicPr preferRelativeResize="0"/>
          <p:nvPr/>
        </p:nvPicPr>
        <p:blipFill>
          <a:blip r:embed="rId3">
            <a:alphaModFix/>
          </a:blip>
          <a:stretch>
            <a:fillRect/>
          </a:stretch>
        </p:blipFill>
        <p:spPr>
          <a:xfrm>
            <a:off x="1866700" y="872150"/>
            <a:ext cx="5679200" cy="3452150"/>
          </a:xfrm>
          <a:prstGeom prst="rect">
            <a:avLst/>
          </a:prstGeom>
          <a:noFill/>
          <a:ln>
            <a:noFill/>
          </a:ln>
        </p:spPr>
      </p:pic>
      <p:sp>
        <p:nvSpPr>
          <p:cNvPr id="200" name="Google Shape;200;p38"/>
          <p:cNvSpPr txBox="1"/>
          <p:nvPr/>
        </p:nvSpPr>
        <p:spPr>
          <a:xfrm>
            <a:off x="3666250" y="228325"/>
            <a:ext cx="5143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layfair Display"/>
                <a:ea typeface="Playfair Display"/>
                <a:cs typeface="Playfair Display"/>
                <a:sym typeface="Playfair Display"/>
              </a:rPr>
              <a:t>Interesting Item Types &amp; Their Total Revenues</a:t>
            </a:r>
            <a:endParaRPr sz="1700">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p:nvPr/>
        </p:nvSpPr>
        <p:spPr>
          <a:xfrm>
            <a:off x="429750" y="2189000"/>
            <a:ext cx="8160900" cy="2766600"/>
          </a:xfrm>
          <a:prstGeom prst="rect">
            <a:avLst/>
          </a:prstGeom>
          <a:solidFill>
            <a:srgbClr val="914E2D">
              <a:alpha val="776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9"/>
          <p:cNvSpPr txBox="1"/>
          <p:nvPr>
            <p:ph idx="1" type="body"/>
          </p:nvPr>
        </p:nvSpPr>
        <p:spPr>
          <a:xfrm>
            <a:off x="491550" y="2189000"/>
            <a:ext cx="7686900" cy="28455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Clr>
                <a:schemeClr val="lt1"/>
              </a:buClr>
              <a:buSzPts val="2900"/>
              <a:buChar char="●"/>
            </a:pPr>
            <a:r>
              <a:rPr lang="en" sz="2750">
                <a:solidFill>
                  <a:schemeClr val="lt1"/>
                </a:solidFill>
              </a:rPr>
              <a:t>Music's largest sale: 	$51815.0</a:t>
            </a:r>
            <a:endParaRPr sz="2750">
              <a:solidFill>
                <a:schemeClr val="lt1"/>
              </a:solidFill>
            </a:endParaRPr>
          </a:p>
          <a:p>
            <a:pPr indent="-412750" lvl="0" marL="457200" rtl="0" algn="l">
              <a:spcBef>
                <a:spcPts val="0"/>
              </a:spcBef>
              <a:spcAft>
                <a:spcPts val="0"/>
              </a:spcAft>
              <a:buClr>
                <a:schemeClr val="lt1"/>
              </a:buClr>
              <a:buSzPts val="2900"/>
              <a:buChar char="●"/>
            </a:pPr>
            <a:r>
              <a:rPr lang="en" sz="2750">
                <a:solidFill>
                  <a:schemeClr val="lt1"/>
                </a:solidFill>
              </a:rPr>
              <a:t>Music's smallest sale: 	$0.77</a:t>
            </a:r>
            <a:endParaRPr sz="2750">
              <a:solidFill>
                <a:schemeClr val="lt1"/>
              </a:solidFill>
            </a:endParaRPr>
          </a:p>
          <a:p>
            <a:pPr indent="-412750" lvl="0" marL="457200" rtl="0" algn="l">
              <a:spcBef>
                <a:spcPts val="0"/>
              </a:spcBef>
              <a:spcAft>
                <a:spcPts val="0"/>
              </a:spcAft>
              <a:buClr>
                <a:schemeClr val="lt1"/>
              </a:buClr>
              <a:buSzPts val="2900"/>
              <a:buChar char="●"/>
            </a:pPr>
            <a:r>
              <a:rPr lang="en" sz="2750">
                <a:solidFill>
                  <a:schemeClr val="lt1"/>
                </a:solidFill>
              </a:rPr>
              <a:t>Music's average profit: 	$305.41</a:t>
            </a:r>
            <a:endParaRPr sz="2750">
              <a:solidFill>
                <a:schemeClr val="lt1"/>
              </a:solidFill>
            </a:endParaRPr>
          </a:p>
          <a:p>
            <a:pPr indent="-412750" lvl="0" marL="457200" rtl="0" algn="l">
              <a:spcBef>
                <a:spcPts val="0"/>
              </a:spcBef>
              <a:spcAft>
                <a:spcPts val="0"/>
              </a:spcAft>
              <a:buClr>
                <a:schemeClr val="lt1"/>
              </a:buClr>
              <a:buSzPts val="2900"/>
              <a:buChar char="●"/>
            </a:pPr>
            <a:r>
              <a:rPr lang="en" sz="2750">
                <a:solidFill>
                  <a:schemeClr val="lt1"/>
                </a:solidFill>
              </a:rPr>
              <a:t>Music's median profit: 	$30.915</a:t>
            </a:r>
            <a:endParaRPr sz="2750">
              <a:solidFill>
                <a:schemeClr val="lt1"/>
              </a:solidFill>
            </a:endParaRPr>
          </a:p>
          <a:p>
            <a:pPr indent="-412750" lvl="0" marL="457200" rtl="0" algn="l">
              <a:spcBef>
                <a:spcPts val="0"/>
              </a:spcBef>
              <a:spcAft>
                <a:spcPts val="0"/>
              </a:spcAft>
              <a:buClr>
                <a:schemeClr val="lt1"/>
              </a:buClr>
              <a:buSzPts val="2900"/>
              <a:buChar char="●"/>
            </a:pPr>
            <a:r>
              <a:rPr lang="en" sz="2900">
                <a:solidFill>
                  <a:schemeClr val="lt1"/>
                </a:solidFill>
              </a:rPr>
              <a:t>Music's item count: 240</a:t>
            </a:r>
            <a:endParaRPr sz="29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210" name="Shape 210"/>
        <p:cNvGrpSpPr/>
        <p:nvPr/>
      </p:nvGrpSpPr>
      <p:grpSpPr>
        <a:xfrm>
          <a:off x="0" y="0"/>
          <a:ext cx="0" cy="0"/>
          <a:chOff x="0" y="0"/>
          <a:chExt cx="0" cy="0"/>
        </a:xfrm>
      </p:grpSpPr>
      <p:pic>
        <p:nvPicPr>
          <p:cNvPr id="211" name="Google Shape;211;p40"/>
          <p:cNvPicPr preferRelativeResize="0"/>
          <p:nvPr/>
        </p:nvPicPr>
        <p:blipFill>
          <a:blip r:embed="rId3">
            <a:alphaModFix/>
          </a:blip>
          <a:stretch>
            <a:fillRect/>
          </a:stretch>
        </p:blipFill>
        <p:spPr>
          <a:xfrm>
            <a:off x="254400" y="570250"/>
            <a:ext cx="8635176" cy="2203450"/>
          </a:xfrm>
          <a:prstGeom prst="rect">
            <a:avLst/>
          </a:prstGeom>
          <a:noFill/>
          <a:ln>
            <a:noFill/>
          </a:ln>
        </p:spPr>
      </p:pic>
      <p:sp>
        <p:nvSpPr>
          <p:cNvPr id="212" name="Google Shape;212;p40"/>
          <p:cNvSpPr txBox="1"/>
          <p:nvPr/>
        </p:nvSpPr>
        <p:spPr>
          <a:xfrm>
            <a:off x="449075" y="3155900"/>
            <a:ext cx="824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revenue of land is definitely what has carried the weight of the revenues throughout the years.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There are a few hero properties out of the thousands of lots that Nashville has sold that have made this project as wildly profitable as it has been.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Still, overall, this ingenious green move will continue to serve Nashville for years to come.</a:t>
            </a:r>
            <a:endParaRPr>
              <a:latin typeface="Roboto"/>
              <a:ea typeface="Roboto"/>
              <a:cs typeface="Roboto"/>
              <a:sym typeface="Roboto"/>
            </a:endParaRPr>
          </a:p>
        </p:txBody>
      </p:sp>
      <p:sp>
        <p:nvSpPr>
          <p:cNvPr id="213" name="Google Shape;213;p40"/>
          <p:cNvSpPr/>
          <p:nvPr/>
        </p:nvSpPr>
        <p:spPr>
          <a:xfrm>
            <a:off x="254400" y="3088775"/>
            <a:ext cx="8635200" cy="1665000"/>
          </a:xfrm>
          <a:prstGeom prst="rect">
            <a:avLst/>
          </a:prstGeom>
          <a:solidFill>
            <a:srgbClr val="1CE8F3">
              <a:alpha val="290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p:nvPr/>
        </p:nvSpPr>
        <p:spPr>
          <a:xfrm>
            <a:off x="335750" y="308875"/>
            <a:ext cx="5801400" cy="3115800"/>
          </a:xfrm>
          <a:prstGeom prst="rect">
            <a:avLst/>
          </a:prstGeom>
          <a:solidFill>
            <a:srgbClr val="CE1CF3">
              <a:alpha val="290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1"/>
          <p:cNvSpPr/>
          <p:nvPr/>
        </p:nvSpPr>
        <p:spPr>
          <a:xfrm>
            <a:off x="3026325" y="1737075"/>
            <a:ext cx="5801400" cy="3115800"/>
          </a:xfrm>
          <a:prstGeom prst="rect">
            <a:avLst/>
          </a:prstGeom>
          <a:solidFill>
            <a:srgbClr val="1CE8F3">
              <a:alpha val="2904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txBox="1"/>
          <p:nvPr/>
        </p:nvSpPr>
        <p:spPr>
          <a:xfrm>
            <a:off x="3598350" y="2079150"/>
            <a:ext cx="194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00">
                <a:solidFill>
                  <a:srgbClr val="FFFF00"/>
                </a:solidFill>
                <a:latin typeface="Pacifico"/>
                <a:ea typeface="Pacifico"/>
                <a:cs typeface="Pacifico"/>
                <a:sym typeface="Pacifico"/>
              </a:rPr>
              <a:t>END</a:t>
            </a:r>
            <a:endParaRPr sz="5200">
              <a:solidFill>
                <a:srgbClr val="FFFF00"/>
              </a:solidFill>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617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Facts</a:t>
            </a:r>
            <a:endParaRPr/>
          </a:p>
        </p:txBody>
      </p:sp>
      <p:sp>
        <p:nvSpPr>
          <p:cNvPr id="67" name="Google Shape;67;p15"/>
          <p:cNvSpPr txBox="1"/>
          <p:nvPr/>
        </p:nvSpPr>
        <p:spPr>
          <a:xfrm>
            <a:off x="311700" y="2659050"/>
            <a:ext cx="86055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0000FF"/>
                </a:solidFill>
              </a:rPr>
              <a:t>This includes “property for which there is no readily apparent need within Metro or seized, confiscated, forfeited, abandoned, or court ordered sale items.”</a:t>
            </a:r>
            <a:endParaRPr sz="1300">
              <a:solidFill>
                <a:srgbClr val="0000FF"/>
              </a:solidFill>
            </a:endParaRPr>
          </a:p>
          <a:p>
            <a:pPr indent="0" lvl="0" marL="0" rtl="0" algn="l">
              <a:spcBef>
                <a:spcPts val="0"/>
              </a:spcBef>
              <a:spcAft>
                <a:spcPts val="0"/>
              </a:spcAft>
              <a:buNone/>
            </a:pPr>
            <a:r>
              <a:t/>
            </a:r>
            <a:endParaRPr sz="1300">
              <a:solidFill>
                <a:srgbClr val="0000FF"/>
              </a:solidFill>
            </a:endParaRPr>
          </a:p>
          <a:p>
            <a:pPr indent="0" lvl="0" marL="0" rtl="0" algn="l">
              <a:spcBef>
                <a:spcPts val="0"/>
              </a:spcBef>
              <a:spcAft>
                <a:spcPts val="0"/>
              </a:spcAft>
              <a:buNone/>
            </a:pPr>
            <a:r>
              <a:rPr lang="en" sz="1300">
                <a:solidFill>
                  <a:srgbClr val="0000FF"/>
                </a:solidFill>
              </a:rPr>
              <a:t>https://www.nashville.gov/departments/general-services/surplus-property-distribution</a:t>
            </a:r>
            <a:endParaRPr sz="13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617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Facts</a:t>
            </a:r>
            <a:endParaRPr/>
          </a:p>
        </p:txBody>
      </p:sp>
      <p:sp>
        <p:nvSpPr>
          <p:cNvPr id="73" name="Google Shape;73;p16"/>
          <p:cNvSpPr txBox="1"/>
          <p:nvPr/>
        </p:nvSpPr>
        <p:spPr>
          <a:xfrm>
            <a:off x="311700" y="2659050"/>
            <a:ext cx="8605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0000FF"/>
                </a:solidFill>
              </a:rPr>
              <a:t>The city of Nashville has no need to keep these items. In fact, it needed a way to discard these items, and someone smart found an excellent resource allowing the sale of these items…</a:t>
            </a:r>
            <a:endParaRPr sz="24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151712" y="1343225"/>
            <a:ext cx="8840575" cy="245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a:off x="498613" y="608863"/>
            <a:ext cx="8146768" cy="39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617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Facts</a:t>
            </a:r>
            <a:endParaRPr/>
          </a:p>
        </p:txBody>
      </p:sp>
      <p:sp>
        <p:nvSpPr>
          <p:cNvPr id="91" name="Google Shape;91;p19"/>
          <p:cNvSpPr txBox="1"/>
          <p:nvPr/>
        </p:nvSpPr>
        <p:spPr>
          <a:xfrm>
            <a:off x="311700" y="2659050"/>
            <a:ext cx="86055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000FF"/>
                </a:solidFill>
              </a:rPr>
              <a:t>The data from the sale of these items is publicly available to anyone with access to the internet. The link can be found below for any interested parties who wish to further explore:</a:t>
            </a:r>
            <a:endParaRPr sz="1300">
              <a:solidFill>
                <a:srgbClr val="0000FF"/>
              </a:solidFill>
            </a:endParaRPr>
          </a:p>
          <a:p>
            <a:pPr indent="0" lvl="0" marL="0" rtl="0" algn="l">
              <a:spcBef>
                <a:spcPts val="0"/>
              </a:spcBef>
              <a:spcAft>
                <a:spcPts val="0"/>
              </a:spcAft>
              <a:buNone/>
            </a:pPr>
            <a:r>
              <a:t/>
            </a:r>
            <a:endParaRPr sz="1300">
              <a:solidFill>
                <a:srgbClr val="0000FF"/>
              </a:solidFill>
            </a:endParaRPr>
          </a:p>
          <a:p>
            <a:pPr indent="0" lvl="0" marL="0" rtl="0" algn="l">
              <a:spcBef>
                <a:spcPts val="0"/>
              </a:spcBef>
              <a:spcAft>
                <a:spcPts val="0"/>
              </a:spcAft>
              <a:buNone/>
            </a:pPr>
            <a:r>
              <a:t/>
            </a:r>
            <a:endParaRPr sz="1300">
              <a:solidFill>
                <a:srgbClr val="0000FF"/>
              </a:solidFill>
            </a:endParaRPr>
          </a:p>
          <a:p>
            <a:pPr indent="0" lvl="0" marL="0" rtl="0" algn="l">
              <a:spcBef>
                <a:spcPts val="0"/>
              </a:spcBef>
              <a:spcAft>
                <a:spcPts val="0"/>
              </a:spcAft>
              <a:buNone/>
            </a:pPr>
            <a:r>
              <a:rPr lang="en" sz="1300">
                <a:solidFill>
                  <a:srgbClr val="0000FF"/>
                </a:solidFill>
              </a:rPr>
              <a:t>https://data.nashville.gov/Business-Development-Housing/eBid-Monthly-Sales/n54t-t7gg</a:t>
            </a:r>
            <a:endParaRPr sz="13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311675" y="1960700"/>
            <a:ext cx="8520600" cy="2551500"/>
          </a:xfrm>
          <a:prstGeom prst="rect">
            <a:avLst/>
          </a:prstGeom>
          <a:solidFill>
            <a:srgbClr val="1C92F3">
              <a:alpha val="29049"/>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311700" y="107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 Have Done with the Data</a:t>
            </a:r>
            <a:endParaRPr/>
          </a:p>
        </p:txBody>
      </p:sp>
      <p:sp>
        <p:nvSpPr>
          <p:cNvPr id="98" name="Google Shape;98;p20"/>
          <p:cNvSpPr txBox="1"/>
          <p:nvPr>
            <p:ph idx="1" type="body"/>
          </p:nvPr>
        </p:nvSpPr>
        <p:spPr>
          <a:xfrm>
            <a:off x="311700" y="2016675"/>
            <a:ext cx="8108700" cy="2643300"/>
          </a:xfrm>
          <a:prstGeom prst="rect">
            <a:avLst/>
          </a:prstGeom>
        </p:spPr>
        <p:txBody>
          <a:bodyPr anchorCtr="0" anchor="t" bIns="91425" lIns="91425" spcFirstLastPara="1" rIns="91425" wrap="square" tIns="91425">
            <a:normAutofit fontScale="55000" lnSpcReduction="10000"/>
          </a:bodyPr>
          <a:lstStyle/>
          <a:p>
            <a:pPr indent="-326390" lvl="0" marL="457200" rtl="0" algn="l">
              <a:spcBef>
                <a:spcPts val="0"/>
              </a:spcBef>
              <a:spcAft>
                <a:spcPts val="0"/>
              </a:spcAft>
              <a:buSzPct val="100000"/>
              <a:buChar char="●"/>
            </a:pPr>
            <a:r>
              <a:rPr lang="en" sz="2800"/>
              <a:t>I have used Excel to categorize the departments and match them to department names in the Metro Nashville Budget</a:t>
            </a:r>
            <a:endParaRPr sz="2800"/>
          </a:p>
          <a:p>
            <a:pPr indent="-326390" lvl="0" marL="457200" rtl="0" algn="l">
              <a:spcBef>
                <a:spcPts val="0"/>
              </a:spcBef>
              <a:spcAft>
                <a:spcPts val="0"/>
              </a:spcAft>
              <a:buSzPct val="100000"/>
              <a:buChar char="●"/>
            </a:pPr>
            <a:r>
              <a:rPr lang="en" sz="2800"/>
              <a:t>I have categorized each item type by searching for keywords in the titles and adding the appropriate category. </a:t>
            </a:r>
            <a:endParaRPr sz="2800"/>
          </a:p>
          <a:p>
            <a:pPr indent="-326390" lvl="0" marL="457200" rtl="0" algn="l">
              <a:spcBef>
                <a:spcPts val="0"/>
              </a:spcBef>
              <a:spcAft>
                <a:spcPts val="0"/>
              </a:spcAft>
              <a:buSzPct val="100000"/>
              <a:buChar char="●"/>
            </a:pPr>
            <a:r>
              <a:rPr lang="en" sz="2800"/>
              <a:t>For example, any vehicle with a large motor was given the category ‘Car’, and I searched all manner of car keywords like ‘car’, ‘ford’, ‘buick’, ‘truck’, ‘van’, ‘motorcycle’, etc. and added a VLookup to my unique categories list (column AE in the following screenshot).</a:t>
            </a:r>
            <a:endParaRPr sz="2800"/>
          </a:p>
          <a:p>
            <a:pPr indent="-326390" lvl="0" marL="457200" rtl="0" algn="l">
              <a:spcBef>
                <a:spcPts val="0"/>
              </a:spcBef>
              <a:spcAft>
                <a:spcPts val="0"/>
              </a:spcAft>
              <a:buSzPct val="100000"/>
              <a:buChar char="●"/>
            </a:pPr>
            <a:r>
              <a:rPr lang="en" sz="2800"/>
              <a:t>I did the same for Department (Column AA) to Dept Actual (AB, which is a list of departments from the budget spreadsheet).</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p:nvPr/>
        </p:nvSpPr>
        <p:spPr>
          <a:xfrm>
            <a:off x="311675" y="1960700"/>
            <a:ext cx="8520600" cy="2551500"/>
          </a:xfrm>
          <a:prstGeom prst="rect">
            <a:avLst/>
          </a:prstGeom>
          <a:solidFill>
            <a:srgbClr val="1C92F3">
              <a:alpha val="29049"/>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ph type="title"/>
          </p:nvPr>
        </p:nvSpPr>
        <p:spPr>
          <a:xfrm>
            <a:off x="311700" y="107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 Have Done with the Data</a:t>
            </a:r>
            <a:endParaRPr/>
          </a:p>
        </p:txBody>
      </p:sp>
      <p:pic>
        <p:nvPicPr>
          <p:cNvPr id="105" name="Google Shape;105;p21"/>
          <p:cNvPicPr preferRelativeResize="0"/>
          <p:nvPr/>
        </p:nvPicPr>
        <p:blipFill>
          <a:blip r:embed="rId3">
            <a:alphaModFix/>
          </a:blip>
          <a:stretch>
            <a:fillRect/>
          </a:stretch>
        </p:blipFill>
        <p:spPr>
          <a:xfrm>
            <a:off x="731638" y="1583850"/>
            <a:ext cx="7439025" cy="330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