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 id="2147483648" r:id="rId3"/>
  </p:sldMasterIdLst>
  <p:notesMasterIdLst>
    <p:notesMasterId r:id="rId37"/>
  </p:notesMasterIdLst>
  <p:sldIdLst>
    <p:sldId id="300" r:id="rId4"/>
    <p:sldId id="271" r:id="rId5"/>
    <p:sldId id="269" r:id="rId6"/>
    <p:sldId id="258" r:id="rId7"/>
    <p:sldId id="259" r:id="rId8"/>
    <p:sldId id="262" r:id="rId9"/>
    <p:sldId id="260" r:id="rId10"/>
    <p:sldId id="261" r:id="rId11"/>
    <p:sldId id="263" r:id="rId12"/>
    <p:sldId id="264" r:id="rId13"/>
    <p:sldId id="282" r:id="rId14"/>
    <p:sldId id="281" r:id="rId15"/>
    <p:sldId id="280" r:id="rId16"/>
    <p:sldId id="278" r:id="rId17"/>
    <p:sldId id="276" r:id="rId18"/>
    <p:sldId id="274" r:id="rId19"/>
    <p:sldId id="272" r:id="rId20"/>
    <p:sldId id="299" r:id="rId21"/>
    <p:sldId id="296" r:id="rId22"/>
    <p:sldId id="294" r:id="rId23"/>
    <p:sldId id="288" r:id="rId24"/>
    <p:sldId id="268" r:id="rId25"/>
    <p:sldId id="283" r:id="rId26"/>
    <p:sldId id="284" r:id="rId27"/>
    <p:sldId id="285" r:id="rId28"/>
    <p:sldId id="286" r:id="rId29"/>
    <p:sldId id="287" r:id="rId30"/>
    <p:sldId id="289" r:id="rId31"/>
    <p:sldId id="290" r:id="rId32"/>
    <p:sldId id="291" r:id="rId33"/>
    <p:sldId id="292" r:id="rId34"/>
    <p:sldId id="293"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39590-D0B7-9C34-C514-7C1B9729654A}" v="305" dt="2022-05-25T05:30:34.069"/>
    <p1510:client id="{1B68B7FA-E4E3-2647-B41D-13A82EE84532}" v="117" dt="2022-05-25T05:48:29.819"/>
    <p1510:client id="{27DDD2AD-E89F-6F70-01AA-66940209E78D}" v="152" dt="2022-05-26T14:13:10.413"/>
    <p1510:client id="{C76CF89D-CF5A-D532-0C08-97320DBF8E8F}" v="609" dt="2022-05-25T02:07:31.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3.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23.svg"/><Relationship Id="rId1" Type="http://schemas.openxmlformats.org/officeDocument/2006/relationships/image" Target="../media/image18.png"/><Relationship Id="rId6" Type="http://schemas.openxmlformats.org/officeDocument/2006/relationships/image" Target="../media/image27.svg"/><Relationship Id="rId5" Type="http://schemas.openxmlformats.org/officeDocument/2006/relationships/image" Target="../media/image20.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3.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23.svg"/><Relationship Id="rId1" Type="http://schemas.openxmlformats.org/officeDocument/2006/relationships/image" Target="../media/image18.png"/><Relationship Id="rId6" Type="http://schemas.openxmlformats.org/officeDocument/2006/relationships/image" Target="../media/image27.svg"/><Relationship Id="rId5" Type="http://schemas.openxmlformats.org/officeDocument/2006/relationships/image" Target="../media/image20.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5847AF-267D-41F5-84C9-7E0FE2145B0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F1FD87-927D-428D-BAF4-F6D828F5D799}">
      <dgm:prSet/>
      <dgm:spPr/>
      <dgm:t>
        <a:bodyPr/>
        <a:lstStyle/>
        <a:p>
          <a:pPr>
            <a:lnSpc>
              <a:spcPct val="100000"/>
            </a:lnSpc>
          </a:pPr>
          <a:r>
            <a:rPr lang="en-US"/>
            <a:t>In most journals</a:t>
          </a:r>
        </a:p>
      </dgm:t>
    </dgm:pt>
    <dgm:pt modelId="{E6D127ED-36AC-4AE4-8A36-F6654EE3CE35}" type="parTrans" cxnId="{57909B48-ECF5-417A-AB99-EBFE915D97E2}">
      <dgm:prSet/>
      <dgm:spPr/>
      <dgm:t>
        <a:bodyPr/>
        <a:lstStyle/>
        <a:p>
          <a:endParaRPr lang="en-US"/>
        </a:p>
      </dgm:t>
    </dgm:pt>
    <dgm:pt modelId="{592AB20D-5212-45D1-B548-8E41D29B7152}" type="sibTrans" cxnId="{57909B48-ECF5-417A-AB99-EBFE915D97E2}">
      <dgm:prSet/>
      <dgm:spPr/>
      <dgm:t>
        <a:bodyPr/>
        <a:lstStyle/>
        <a:p>
          <a:endParaRPr lang="en-US"/>
        </a:p>
      </dgm:t>
    </dgm:pt>
    <dgm:pt modelId="{C5ED1685-6B48-499E-93D6-F0F1057F31AE}">
      <dgm:prSet/>
      <dgm:spPr/>
      <dgm:t>
        <a:bodyPr/>
        <a:lstStyle/>
        <a:p>
          <a:pPr>
            <a:lnSpc>
              <a:spcPct val="100000"/>
            </a:lnSpc>
          </a:pPr>
          <a:r>
            <a:rPr lang="en-US"/>
            <a:t>Cochrane reviews </a:t>
          </a:r>
        </a:p>
      </dgm:t>
    </dgm:pt>
    <dgm:pt modelId="{5AB0A6AD-F2A4-4AE0-AB7B-6AB215D34BDF}" type="parTrans" cxnId="{4923312C-FA5C-40E3-B75F-65965CA08F43}">
      <dgm:prSet/>
      <dgm:spPr/>
      <dgm:t>
        <a:bodyPr/>
        <a:lstStyle/>
        <a:p>
          <a:endParaRPr lang="en-US"/>
        </a:p>
      </dgm:t>
    </dgm:pt>
    <dgm:pt modelId="{6EA8882D-1C48-4B4B-B348-00E191484518}" type="sibTrans" cxnId="{4923312C-FA5C-40E3-B75F-65965CA08F43}">
      <dgm:prSet/>
      <dgm:spPr/>
      <dgm:t>
        <a:bodyPr/>
        <a:lstStyle/>
        <a:p>
          <a:endParaRPr lang="en-US"/>
        </a:p>
      </dgm:t>
    </dgm:pt>
    <dgm:pt modelId="{EDC16341-2093-453C-BE85-1B413B0414E2}">
      <dgm:prSet/>
      <dgm:spPr/>
      <dgm:t>
        <a:bodyPr/>
        <a:lstStyle/>
        <a:p>
          <a:pPr>
            <a:lnSpc>
              <a:spcPct val="100000"/>
            </a:lnSpc>
          </a:pPr>
          <a:r>
            <a:rPr lang="en-US"/>
            <a:t>Clinical Queries on PubMed (note that not all reviews are SYSTEMATIC reviews) </a:t>
          </a:r>
        </a:p>
      </dgm:t>
    </dgm:pt>
    <dgm:pt modelId="{4AD69B46-E2F6-4CCD-A9B9-1B3ABEE103C9}" type="parTrans" cxnId="{6E18B291-E94C-4E9C-A021-4D62446B0768}">
      <dgm:prSet/>
      <dgm:spPr/>
      <dgm:t>
        <a:bodyPr/>
        <a:lstStyle/>
        <a:p>
          <a:endParaRPr lang="en-US"/>
        </a:p>
      </dgm:t>
    </dgm:pt>
    <dgm:pt modelId="{6AE4374F-8551-49A4-BE01-623BC926F3EF}" type="sibTrans" cxnId="{6E18B291-E94C-4E9C-A021-4D62446B0768}">
      <dgm:prSet/>
      <dgm:spPr/>
      <dgm:t>
        <a:bodyPr/>
        <a:lstStyle/>
        <a:p>
          <a:endParaRPr lang="en-US"/>
        </a:p>
      </dgm:t>
    </dgm:pt>
    <dgm:pt modelId="{74ED3537-F524-471E-BC43-DE80F97585C9}">
      <dgm:prSet/>
      <dgm:spPr/>
      <dgm:t>
        <a:bodyPr/>
        <a:lstStyle/>
        <a:p>
          <a:pPr>
            <a:lnSpc>
              <a:spcPct val="100000"/>
            </a:lnSpc>
          </a:pPr>
          <a:r>
            <a:rPr lang="en-US"/>
            <a:t>They aren’t on UptoDate, but are frequently referenced on UptoDate</a:t>
          </a:r>
        </a:p>
      </dgm:t>
    </dgm:pt>
    <dgm:pt modelId="{61BCC03F-079F-426A-9775-2A3DA4D2886F}" type="parTrans" cxnId="{AAB624B8-40DD-4823-9BC3-34538B0BD02A}">
      <dgm:prSet/>
      <dgm:spPr/>
      <dgm:t>
        <a:bodyPr/>
        <a:lstStyle/>
        <a:p>
          <a:endParaRPr lang="en-US"/>
        </a:p>
      </dgm:t>
    </dgm:pt>
    <dgm:pt modelId="{0B294561-F04C-4CFF-B589-68653ED87837}" type="sibTrans" cxnId="{AAB624B8-40DD-4823-9BC3-34538B0BD02A}">
      <dgm:prSet/>
      <dgm:spPr/>
      <dgm:t>
        <a:bodyPr/>
        <a:lstStyle/>
        <a:p>
          <a:endParaRPr lang="en-US"/>
        </a:p>
      </dgm:t>
    </dgm:pt>
    <dgm:pt modelId="{B76FCBD5-0915-4741-8E87-EFC9C69B261C}" type="pres">
      <dgm:prSet presAssocID="{4E5847AF-267D-41F5-84C9-7E0FE2145B0A}" presName="root" presStyleCnt="0">
        <dgm:presLayoutVars>
          <dgm:dir/>
          <dgm:resizeHandles val="exact"/>
        </dgm:presLayoutVars>
      </dgm:prSet>
      <dgm:spPr/>
      <dgm:t>
        <a:bodyPr/>
        <a:lstStyle/>
        <a:p>
          <a:endParaRPr lang="en-US"/>
        </a:p>
      </dgm:t>
    </dgm:pt>
    <dgm:pt modelId="{3FC55AEE-835F-413A-ADDC-6FB740949A04}" type="pres">
      <dgm:prSet presAssocID="{C5F1FD87-927D-428D-BAF4-F6D828F5D799}" presName="compNode" presStyleCnt="0"/>
      <dgm:spPr/>
    </dgm:pt>
    <dgm:pt modelId="{71765BD7-0BF5-4F73-9800-EB061067E8C0}" type="pres">
      <dgm:prSet presAssocID="{C5F1FD87-927D-428D-BAF4-F6D828F5D799}"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ooks"/>
        </a:ext>
      </dgm:extLst>
    </dgm:pt>
    <dgm:pt modelId="{716D4713-218D-4337-95F0-BFD5DC16DC31}" type="pres">
      <dgm:prSet presAssocID="{C5F1FD87-927D-428D-BAF4-F6D828F5D799}" presName="spaceRect" presStyleCnt="0"/>
      <dgm:spPr/>
    </dgm:pt>
    <dgm:pt modelId="{9272C1A2-C048-4852-B361-283DDFB967D4}" type="pres">
      <dgm:prSet presAssocID="{C5F1FD87-927D-428D-BAF4-F6D828F5D799}" presName="textRect" presStyleLbl="revTx" presStyleIdx="0" presStyleCnt="4">
        <dgm:presLayoutVars>
          <dgm:chMax val="1"/>
          <dgm:chPref val="1"/>
        </dgm:presLayoutVars>
      </dgm:prSet>
      <dgm:spPr/>
      <dgm:t>
        <a:bodyPr/>
        <a:lstStyle/>
        <a:p>
          <a:endParaRPr lang="en-US"/>
        </a:p>
      </dgm:t>
    </dgm:pt>
    <dgm:pt modelId="{0E4B334D-B7BA-47F5-AB26-3413F4DF7BE5}" type="pres">
      <dgm:prSet presAssocID="{592AB20D-5212-45D1-B548-8E41D29B7152}" presName="sibTrans" presStyleCnt="0"/>
      <dgm:spPr/>
    </dgm:pt>
    <dgm:pt modelId="{100F9DF0-925B-4573-80A5-8D59F86D864F}" type="pres">
      <dgm:prSet presAssocID="{C5ED1685-6B48-499E-93D6-F0F1057F31AE}" presName="compNode" presStyleCnt="0"/>
      <dgm:spPr/>
    </dgm:pt>
    <dgm:pt modelId="{144F32D5-65ED-4631-8CA5-742FCFD6BCCD}" type="pres">
      <dgm:prSet presAssocID="{C5ED1685-6B48-499E-93D6-F0F1057F31AE}"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Magnifying glass"/>
        </a:ext>
      </dgm:extLst>
    </dgm:pt>
    <dgm:pt modelId="{A873A74F-AE4A-4DCA-A88E-890B42911188}" type="pres">
      <dgm:prSet presAssocID="{C5ED1685-6B48-499E-93D6-F0F1057F31AE}" presName="spaceRect" presStyleCnt="0"/>
      <dgm:spPr/>
    </dgm:pt>
    <dgm:pt modelId="{D8A97C90-4170-4B25-8144-3B298048ABD9}" type="pres">
      <dgm:prSet presAssocID="{C5ED1685-6B48-499E-93D6-F0F1057F31AE}" presName="textRect" presStyleLbl="revTx" presStyleIdx="1" presStyleCnt="4">
        <dgm:presLayoutVars>
          <dgm:chMax val="1"/>
          <dgm:chPref val="1"/>
        </dgm:presLayoutVars>
      </dgm:prSet>
      <dgm:spPr/>
      <dgm:t>
        <a:bodyPr/>
        <a:lstStyle/>
        <a:p>
          <a:endParaRPr lang="en-US"/>
        </a:p>
      </dgm:t>
    </dgm:pt>
    <dgm:pt modelId="{F00A2D21-8CC0-4495-A7F0-95466F7F441B}" type="pres">
      <dgm:prSet presAssocID="{6EA8882D-1C48-4B4B-B348-00E191484518}" presName="sibTrans" presStyleCnt="0"/>
      <dgm:spPr/>
    </dgm:pt>
    <dgm:pt modelId="{263DB9DB-721A-4E7D-B03F-F36EA21F83CA}" type="pres">
      <dgm:prSet presAssocID="{EDC16341-2093-453C-BE85-1B413B0414E2}" presName="compNode" presStyleCnt="0"/>
      <dgm:spPr/>
    </dgm:pt>
    <dgm:pt modelId="{14D56C26-44B3-4483-93B1-F821D23CC6A2}" type="pres">
      <dgm:prSet presAssocID="{EDC16341-2093-453C-BE85-1B413B0414E2}"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Research"/>
        </a:ext>
      </dgm:extLst>
    </dgm:pt>
    <dgm:pt modelId="{1A53F922-E35C-4993-8CB9-06FFC71AD0C3}" type="pres">
      <dgm:prSet presAssocID="{EDC16341-2093-453C-BE85-1B413B0414E2}" presName="spaceRect" presStyleCnt="0"/>
      <dgm:spPr/>
    </dgm:pt>
    <dgm:pt modelId="{5E5E3220-7349-49D9-8931-6D3751EC1158}" type="pres">
      <dgm:prSet presAssocID="{EDC16341-2093-453C-BE85-1B413B0414E2}" presName="textRect" presStyleLbl="revTx" presStyleIdx="2" presStyleCnt="4">
        <dgm:presLayoutVars>
          <dgm:chMax val="1"/>
          <dgm:chPref val="1"/>
        </dgm:presLayoutVars>
      </dgm:prSet>
      <dgm:spPr/>
      <dgm:t>
        <a:bodyPr/>
        <a:lstStyle/>
        <a:p>
          <a:endParaRPr lang="en-US"/>
        </a:p>
      </dgm:t>
    </dgm:pt>
    <dgm:pt modelId="{F824BC33-289C-4790-AFEE-2785E68CA390}" type="pres">
      <dgm:prSet presAssocID="{6AE4374F-8551-49A4-BE01-623BC926F3EF}" presName="sibTrans" presStyleCnt="0"/>
      <dgm:spPr/>
    </dgm:pt>
    <dgm:pt modelId="{70017E98-C6B8-48FC-890B-2C3FE238A445}" type="pres">
      <dgm:prSet presAssocID="{74ED3537-F524-471E-BC43-DE80F97585C9}" presName="compNode" presStyleCnt="0"/>
      <dgm:spPr/>
    </dgm:pt>
    <dgm:pt modelId="{CA3674DF-C654-46B1-BE5C-B24157BCE9FB}" type="pres">
      <dgm:prSet presAssocID="{74ED3537-F524-471E-BC43-DE80F97585C9}"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Irritant"/>
        </a:ext>
      </dgm:extLst>
    </dgm:pt>
    <dgm:pt modelId="{F0A9CF42-E18D-4905-9FA7-49521B352DBA}" type="pres">
      <dgm:prSet presAssocID="{74ED3537-F524-471E-BC43-DE80F97585C9}" presName="spaceRect" presStyleCnt="0"/>
      <dgm:spPr/>
    </dgm:pt>
    <dgm:pt modelId="{7A3702D3-EB0C-4500-B5A0-4A70F26FB59B}" type="pres">
      <dgm:prSet presAssocID="{74ED3537-F524-471E-BC43-DE80F97585C9}" presName="textRect" presStyleLbl="revTx" presStyleIdx="3" presStyleCnt="4">
        <dgm:presLayoutVars>
          <dgm:chMax val="1"/>
          <dgm:chPref val="1"/>
        </dgm:presLayoutVars>
      </dgm:prSet>
      <dgm:spPr/>
      <dgm:t>
        <a:bodyPr/>
        <a:lstStyle/>
        <a:p>
          <a:endParaRPr lang="en-US"/>
        </a:p>
      </dgm:t>
    </dgm:pt>
  </dgm:ptLst>
  <dgm:cxnLst>
    <dgm:cxn modelId="{CDE8CBDE-1BB9-4228-9A3C-9FCF450FC115}" type="presOf" srcId="{C5ED1685-6B48-499E-93D6-F0F1057F31AE}" destId="{D8A97C90-4170-4B25-8144-3B298048ABD9}" srcOrd="0" destOrd="0" presId="urn:microsoft.com/office/officeart/2018/2/layout/IconLabelList"/>
    <dgm:cxn modelId="{4923312C-FA5C-40E3-B75F-65965CA08F43}" srcId="{4E5847AF-267D-41F5-84C9-7E0FE2145B0A}" destId="{C5ED1685-6B48-499E-93D6-F0F1057F31AE}" srcOrd="1" destOrd="0" parTransId="{5AB0A6AD-F2A4-4AE0-AB7B-6AB215D34BDF}" sibTransId="{6EA8882D-1C48-4B4B-B348-00E191484518}"/>
    <dgm:cxn modelId="{EE680FFF-156C-4831-9728-3FE65D20901E}" type="presOf" srcId="{4E5847AF-267D-41F5-84C9-7E0FE2145B0A}" destId="{B76FCBD5-0915-4741-8E87-EFC9C69B261C}" srcOrd="0" destOrd="0" presId="urn:microsoft.com/office/officeart/2018/2/layout/IconLabelList"/>
    <dgm:cxn modelId="{78225372-4B64-467F-B7B0-04AEEE12F955}" type="presOf" srcId="{C5F1FD87-927D-428D-BAF4-F6D828F5D799}" destId="{9272C1A2-C048-4852-B361-283DDFB967D4}" srcOrd="0" destOrd="0" presId="urn:microsoft.com/office/officeart/2018/2/layout/IconLabelList"/>
    <dgm:cxn modelId="{57909B48-ECF5-417A-AB99-EBFE915D97E2}" srcId="{4E5847AF-267D-41F5-84C9-7E0FE2145B0A}" destId="{C5F1FD87-927D-428D-BAF4-F6D828F5D799}" srcOrd="0" destOrd="0" parTransId="{E6D127ED-36AC-4AE4-8A36-F6654EE3CE35}" sibTransId="{592AB20D-5212-45D1-B548-8E41D29B7152}"/>
    <dgm:cxn modelId="{BB76F380-EE5A-4493-ACC6-2F3C6A013789}" type="presOf" srcId="{EDC16341-2093-453C-BE85-1B413B0414E2}" destId="{5E5E3220-7349-49D9-8931-6D3751EC1158}" srcOrd="0" destOrd="0" presId="urn:microsoft.com/office/officeart/2018/2/layout/IconLabelList"/>
    <dgm:cxn modelId="{6E18B291-E94C-4E9C-A021-4D62446B0768}" srcId="{4E5847AF-267D-41F5-84C9-7E0FE2145B0A}" destId="{EDC16341-2093-453C-BE85-1B413B0414E2}" srcOrd="2" destOrd="0" parTransId="{4AD69B46-E2F6-4CCD-A9B9-1B3ABEE103C9}" sibTransId="{6AE4374F-8551-49A4-BE01-623BC926F3EF}"/>
    <dgm:cxn modelId="{29961F2B-1C78-4944-B749-04CABCD7C94D}" type="presOf" srcId="{74ED3537-F524-471E-BC43-DE80F97585C9}" destId="{7A3702D3-EB0C-4500-B5A0-4A70F26FB59B}" srcOrd="0" destOrd="0" presId="urn:microsoft.com/office/officeart/2018/2/layout/IconLabelList"/>
    <dgm:cxn modelId="{AAB624B8-40DD-4823-9BC3-34538B0BD02A}" srcId="{4E5847AF-267D-41F5-84C9-7E0FE2145B0A}" destId="{74ED3537-F524-471E-BC43-DE80F97585C9}" srcOrd="3" destOrd="0" parTransId="{61BCC03F-079F-426A-9775-2A3DA4D2886F}" sibTransId="{0B294561-F04C-4CFF-B589-68653ED87837}"/>
    <dgm:cxn modelId="{05CB8396-FFF7-4EA0-BD12-0CC83067A33A}" type="presParOf" srcId="{B76FCBD5-0915-4741-8E87-EFC9C69B261C}" destId="{3FC55AEE-835F-413A-ADDC-6FB740949A04}" srcOrd="0" destOrd="0" presId="urn:microsoft.com/office/officeart/2018/2/layout/IconLabelList"/>
    <dgm:cxn modelId="{E726679B-5E5C-4829-9DB0-8D20D9FA7B10}" type="presParOf" srcId="{3FC55AEE-835F-413A-ADDC-6FB740949A04}" destId="{71765BD7-0BF5-4F73-9800-EB061067E8C0}" srcOrd="0" destOrd="0" presId="urn:microsoft.com/office/officeart/2018/2/layout/IconLabelList"/>
    <dgm:cxn modelId="{215E66A5-9A8B-4701-BEA4-F3D1221AAA6D}" type="presParOf" srcId="{3FC55AEE-835F-413A-ADDC-6FB740949A04}" destId="{716D4713-218D-4337-95F0-BFD5DC16DC31}" srcOrd="1" destOrd="0" presId="urn:microsoft.com/office/officeart/2018/2/layout/IconLabelList"/>
    <dgm:cxn modelId="{721BAD86-F34F-42F5-9B73-EEF173CFF479}" type="presParOf" srcId="{3FC55AEE-835F-413A-ADDC-6FB740949A04}" destId="{9272C1A2-C048-4852-B361-283DDFB967D4}" srcOrd="2" destOrd="0" presId="urn:microsoft.com/office/officeart/2018/2/layout/IconLabelList"/>
    <dgm:cxn modelId="{DBBCF76A-E3FE-49FA-92EF-466B19D4E639}" type="presParOf" srcId="{B76FCBD5-0915-4741-8E87-EFC9C69B261C}" destId="{0E4B334D-B7BA-47F5-AB26-3413F4DF7BE5}" srcOrd="1" destOrd="0" presId="urn:microsoft.com/office/officeart/2018/2/layout/IconLabelList"/>
    <dgm:cxn modelId="{2D9A751C-7108-46B2-A534-27EC17741F08}" type="presParOf" srcId="{B76FCBD5-0915-4741-8E87-EFC9C69B261C}" destId="{100F9DF0-925B-4573-80A5-8D59F86D864F}" srcOrd="2" destOrd="0" presId="urn:microsoft.com/office/officeart/2018/2/layout/IconLabelList"/>
    <dgm:cxn modelId="{7E67E3FC-E6E5-4BA2-AD33-FCB49CD805D9}" type="presParOf" srcId="{100F9DF0-925B-4573-80A5-8D59F86D864F}" destId="{144F32D5-65ED-4631-8CA5-742FCFD6BCCD}" srcOrd="0" destOrd="0" presId="urn:microsoft.com/office/officeart/2018/2/layout/IconLabelList"/>
    <dgm:cxn modelId="{2857EBD3-2064-4D84-87C7-F19ECC17C26B}" type="presParOf" srcId="{100F9DF0-925B-4573-80A5-8D59F86D864F}" destId="{A873A74F-AE4A-4DCA-A88E-890B42911188}" srcOrd="1" destOrd="0" presId="urn:microsoft.com/office/officeart/2018/2/layout/IconLabelList"/>
    <dgm:cxn modelId="{386EE9AE-A8F3-4A18-B18F-7B23C0213388}" type="presParOf" srcId="{100F9DF0-925B-4573-80A5-8D59F86D864F}" destId="{D8A97C90-4170-4B25-8144-3B298048ABD9}" srcOrd="2" destOrd="0" presId="urn:microsoft.com/office/officeart/2018/2/layout/IconLabelList"/>
    <dgm:cxn modelId="{919634E8-2970-47B2-A219-83A543704F02}" type="presParOf" srcId="{B76FCBD5-0915-4741-8E87-EFC9C69B261C}" destId="{F00A2D21-8CC0-4495-A7F0-95466F7F441B}" srcOrd="3" destOrd="0" presId="urn:microsoft.com/office/officeart/2018/2/layout/IconLabelList"/>
    <dgm:cxn modelId="{B8660421-1FCC-4315-9FD5-158A98F99C57}" type="presParOf" srcId="{B76FCBD5-0915-4741-8E87-EFC9C69B261C}" destId="{263DB9DB-721A-4E7D-B03F-F36EA21F83CA}" srcOrd="4" destOrd="0" presId="urn:microsoft.com/office/officeart/2018/2/layout/IconLabelList"/>
    <dgm:cxn modelId="{D18EC2F1-7B9A-4A6C-94CE-AF9E43422406}" type="presParOf" srcId="{263DB9DB-721A-4E7D-B03F-F36EA21F83CA}" destId="{14D56C26-44B3-4483-93B1-F821D23CC6A2}" srcOrd="0" destOrd="0" presId="urn:microsoft.com/office/officeart/2018/2/layout/IconLabelList"/>
    <dgm:cxn modelId="{8778CBAE-9E41-4A14-9993-8C59098ED3E9}" type="presParOf" srcId="{263DB9DB-721A-4E7D-B03F-F36EA21F83CA}" destId="{1A53F922-E35C-4993-8CB9-06FFC71AD0C3}" srcOrd="1" destOrd="0" presId="urn:microsoft.com/office/officeart/2018/2/layout/IconLabelList"/>
    <dgm:cxn modelId="{6C3F3CC3-618F-4AEA-9A35-E82508F69DB7}" type="presParOf" srcId="{263DB9DB-721A-4E7D-B03F-F36EA21F83CA}" destId="{5E5E3220-7349-49D9-8931-6D3751EC1158}" srcOrd="2" destOrd="0" presId="urn:microsoft.com/office/officeart/2018/2/layout/IconLabelList"/>
    <dgm:cxn modelId="{797273CF-C67E-4A12-AC3A-85B9150E2656}" type="presParOf" srcId="{B76FCBD5-0915-4741-8E87-EFC9C69B261C}" destId="{F824BC33-289C-4790-AFEE-2785E68CA390}" srcOrd="5" destOrd="0" presId="urn:microsoft.com/office/officeart/2018/2/layout/IconLabelList"/>
    <dgm:cxn modelId="{A4E52803-4130-423D-8031-EB9370BC8494}" type="presParOf" srcId="{B76FCBD5-0915-4741-8E87-EFC9C69B261C}" destId="{70017E98-C6B8-48FC-890B-2C3FE238A445}" srcOrd="6" destOrd="0" presId="urn:microsoft.com/office/officeart/2018/2/layout/IconLabelList"/>
    <dgm:cxn modelId="{D911DF69-04BC-4EA4-A519-FF3889807AF5}" type="presParOf" srcId="{70017E98-C6B8-48FC-890B-2C3FE238A445}" destId="{CA3674DF-C654-46B1-BE5C-B24157BCE9FB}" srcOrd="0" destOrd="0" presId="urn:microsoft.com/office/officeart/2018/2/layout/IconLabelList"/>
    <dgm:cxn modelId="{6ACAFB70-CAF5-47CA-AF02-4BB0120DBDC6}" type="presParOf" srcId="{70017E98-C6B8-48FC-890B-2C3FE238A445}" destId="{F0A9CF42-E18D-4905-9FA7-49521B352DBA}" srcOrd="1" destOrd="0" presId="urn:microsoft.com/office/officeart/2018/2/layout/IconLabelList"/>
    <dgm:cxn modelId="{7E13736B-E2DF-4FE0-8447-3443453F0196}" type="presParOf" srcId="{70017E98-C6B8-48FC-890B-2C3FE238A445}" destId="{7A3702D3-EB0C-4500-B5A0-4A70F26FB59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C5BEDD-0963-4B82-94C0-CA4C12EDCAB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1CFFC6F-5C19-4FAE-AFAF-54071ACCFCBC}">
      <dgm:prSet/>
      <dgm:spPr/>
      <dgm:t>
        <a:bodyPr/>
        <a:lstStyle/>
        <a:p>
          <a:pPr>
            <a:lnSpc>
              <a:spcPct val="100000"/>
            </a:lnSpc>
          </a:pPr>
          <a:r>
            <a:rPr lang="en-US"/>
            <a:t>We can’t study everyone in the population </a:t>
          </a:r>
        </a:p>
      </dgm:t>
    </dgm:pt>
    <dgm:pt modelId="{EE2EC55A-7D4D-4ABB-BD1A-69F84C88847B}" type="parTrans" cxnId="{16AFDF8A-2443-427E-A72F-CB57926FF910}">
      <dgm:prSet/>
      <dgm:spPr/>
      <dgm:t>
        <a:bodyPr/>
        <a:lstStyle/>
        <a:p>
          <a:endParaRPr lang="en-US"/>
        </a:p>
      </dgm:t>
    </dgm:pt>
    <dgm:pt modelId="{293F2680-2BA2-4D36-946E-BD97DB400903}" type="sibTrans" cxnId="{16AFDF8A-2443-427E-A72F-CB57926FF910}">
      <dgm:prSet/>
      <dgm:spPr/>
      <dgm:t>
        <a:bodyPr/>
        <a:lstStyle/>
        <a:p>
          <a:endParaRPr lang="en-US"/>
        </a:p>
      </dgm:t>
    </dgm:pt>
    <dgm:pt modelId="{733C9EF0-CA1F-47B8-9DB7-77BC0D5BD034}">
      <dgm:prSet/>
      <dgm:spPr/>
      <dgm:t>
        <a:bodyPr/>
        <a:lstStyle/>
        <a:p>
          <a:pPr>
            <a:lnSpc>
              <a:spcPct val="100000"/>
            </a:lnSpc>
          </a:pPr>
          <a:r>
            <a:rPr lang="en-US"/>
            <a:t>CI tells us that if the same study were carried out 100 times on a similar population of patients the mean would fall within the measured CI 95 times.  </a:t>
          </a:r>
        </a:p>
      </dgm:t>
    </dgm:pt>
    <dgm:pt modelId="{19E0CA94-BB0B-475B-BE0E-3CCEAE0F8D79}" type="parTrans" cxnId="{6360BF3B-D422-42A3-AEE5-921FD160F23F}">
      <dgm:prSet/>
      <dgm:spPr/>
      <dgm:t>
        <a:bodyPr/>
        <a:lstStyle/>
        <a:p>
          <a:endParaRPr lang="en-US"/>
        </a:p>
      </dgm:t>
    </dgm:pt>
    <dgm:pt modelId="{4097CD36-0C18-4C5D-A552-A70C8E89D529}" type="sibTrans" cxnId="{6360BF3B-D422-42A3-AEE5-921FD160F23F}">
      <dgm:prSet/>
      <dgm:spPr/>
      <dgm:t>
        <a:bodyPr/>
        <a:lstStyle/>
        <a:p>
          <a:endParaRPr lang="en-US"/>
        </a:p>
      </dgm:t>
    </dgm:pt>
    <dgm:pt modelId="{C9DDCDD6-1776-4EA7-9232-BC7F6A9897AB}">
      <dgm:prSet/>
      <dgm:spPr/>
      <dgm:t>
        <a:bodyPr/>
        <a:lstStyle/>
        <a:p>
          <a:pPr>
            <a:lnSpc>
              <a:spcPct val="100000"/>
            </a:lnSpc>
          </a:pPr>
          <a:r>
            <a:rPr lang="en-US"/>
            <a:t>We cannot know for certain whether or not the TRUE population mean lies within the calculated 95% CI. </a:t>
          </a:r>
        </a:p>
      </dgm:t>
    </dgm:pt>
    <dgm:pt modelId="{BF2B0B22-12CF-4DA3-9993-42709CA096BF}" type="parTrans" cxnId="{7907F199-2A40-4AA7-9E70-2EABB0C9FB64}">
      <dgm:prSet/>
      <dgm:spPr/>
      <dgm:t>
        <a:bodyPr/>
        <a:lstStyle/>
        <a:p>
          <a:endParaRPr lang="en-US"/>
        </a:p>
      </dgm:t>
    </dgm:pt>
    <dgm:pt modelId="{74016F77-704E-46D4-BCCD-B9A3DE88A3F9}" type="sibTrans" cxnId="{7907F199-2A40-4AA7-9E70-2EABB0C9FB64}">
      <dgm:prSet/>
      <dgm:spPr/>
      <dgm:t>
        <a:bodyPr/>
        <a:lstStyle/>
        <a:p>
          <a:endParaRPr lang="en-US"/>
        </a:p>
      </dgm:t>
    </dgm:pt>
    <dgm:pt modelId="{4378285F-4266-42C9-A2A3-FF94EB9E7B00}">
      <dgm:prSet/>
      <dgm:spPr/>
      <dgm:t>
        <a:bodyPr/>
        <a:lstStyle/>
        <a:p>
          <a:pPr>
            <a:lnSpc>
              <a:spcPct val="100000"/>
            </a:lnSpc>
          </a:pPr>
          <a:r>
            <a:rPr lang="en-US"/>
            <a:t>If there is systematic bias in the study, then the 95% CI likely does not contain the true mean value.</a:t>
          </a:r>
        </a:p>
      </dgm:t>
    </dgm:pt>
    <dgm:pt modelId="{D80DA755-C091-4537-A8E9-2196377F1484}" type="parTrans" cxnId="{FDCF9873-00AA-49D4-88D9-588E1E79ADF0}">
      <dgm:prSet/>
      <dgm:spPr/>
      <dgm:t>
        <a:bodyPr/>
        <a:lstStyle/>
        <a:p>
          <a:endParaRPr lang="en-US"/>
        </a:p>
      </dgm:t>
    </dgm:pt>
    <dgm:pt modelId="{1C27A7B9-DC25-4205-B4A7-FE0770FBE896}" type="sibTrans" cxnId="{FDCF9873-00AA-49D4-88D9-588E1E79ADF0}">
      <dgm:prSet/>
      <dgm:spPr/>
      <dgm:t>
        <a:bodyPr/>
        <a:lstStyle/>
        <a:p>
          <a:endParaRPr lang="en-US"/>
        </a:p>
      </dgm:t>
    </dgm:pt>
    <dgm:pt modelId="{288366CD-05B8-46FA-B1F3-EFE04F6D2EBA}" type="pres">
      <dgm:prSet presAssocID="{D0C5BEDD-0963-4B82-94C0-CA4C12EDCAB1}" presName="root" presStyleCnt="0">
        <dgm:presLayoutVars>
          <dgm:dir/>
          <dgm:resizeHandles val="exact"/>
        </dgm:presLayoutVars>
      </dgm:prSet>
      <dgm:spPr/>
      <dgm:t>
        <a:bodyPr/>
        <a:lstStyle/>
        <a:p>
          <a:endParaRPr lang="en-US"/>
        </a:p>
      </dgm:t>
    </dgm:pt>
    <dgm:pt modelId="{2992B440-6314-4AA4-A169-FD699F8F78F8}" type="pres">
      <dgm:prSet presAssocID="{A1CFFC6F-5C19-4FAE-AFAF-54071ACCFCBC}" presName="compNode" presStyleCnt="0"/>
      <dgm:spPr/>
    </dgm:pt>
    <dgm:pt modelId="{C89CF446-7259-4C40-AC51-C4C97A9F4181}" type="pres">
      <dgm:prSet presAssocID="{A1CFFC6F-5C19-4FAE-AFAF-54071ACCFCBC}" presName="bgRect" presStyleLbl="bgShp" presStyleIdx="0" presStyleCnt="4"/>
      <dgm:spPr/>
    </dgm:pt>
    <dgm:pt modelId="{8267F9DD-0470-410F-B308-FB360071371F}" type="pres">
      <dgm:prSet presAssocID="{A1CFFC6F-5C19-4FAE-AFAF-54071ACCFCBC}"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Group"/>
        </a:ext>
      </dgm:extLst>
    </dgm:pt>
    <dgm:pt modelId="{33E92FF3-C90C-4243-A1C7-F8804459001D}" type="pres">
      <dgm:prSet presAssocID="{A1CFFC6F-5C19-4FAE-AFAF-54071ACCFCBC}" presName="spaceRect" presStyleCnt="0"/>
      <dgm:spPr/>
    </dgm:pt>
    <dgm:pt modelId="{1E9BF9A9-EC29-496F-B299-ED6D96B34DAB}" type="pres">
      <dgm:prSet presAssocID="{A1CFFC6F-5C19-4FAE-AFAF-54071ACCFCBC}" presName="parTx" presStyleLbl="revTx" presStyleIdx="0" presStyleCnt="4">
        <dgm:presLayoutVars>
          <dgm:chMax val="0"/>
          <dgm:chPref val="0"/>
        </dgm:presLayoutVars>
      </dgm:prSet>
      <dgm:spPr/>
      <dgm:t>
        <a:bodyPr/>
        <a:lstStyle/>
        <a:p>
          <a:endParaRPr lang="en-US"/>
        </a:p>
      </dgm:t>
    </dgm:pt>
    <dgm:pt modelId="{2069EDBB-A79E-44FA-AC36-7DC1AE17CC67}" type="pres">
      <dgm:prSet presAssocID="{293F2680-2BA2-4D36-946E-BD97DB400903}" presName="sibTrans" presStyleCnt="0"/>
      <dgm:spPr/>
    </dgm:pt>
    <dgm:pt modelId="{E7E0A9FA-2286-476B-951E-6CAE40B246F4}" type="pres">
      <dgm:prSet presAssocID="{733C9EF0-CA1F-47B8-9DB7-77BC0D5BD034}" presName="compNode" presStyleCnt="0"/>
      <dgm:spPr/>
    </dgm:pt>
    <dgm:pt modelId="{A9236743-3805-4612-9C7F-E792175C8DCF}" type="pres">
      <dgm:prSet presAssocID="{733C9EF0-CA1F-47B8-9DB7-77BC0D5BD034}" presName="bgRect" presStyleLbl="bgShp" presStyleIdx="1" presStyleCnt="4"/>
      <dgm:spPr/>
    </dgm:pt>
    <dgm:pt modelId="{14177A7A-23A7-467D-9A97-AC45ECB00411}" type="pres">
      <dgm:prSet presAssocID="{733C9EF0-CA1F-47B8-9DB7-77BC0D5BD034}"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Kidney"/>
        </a:ext>
      </dgm:extLst>
    </dgm:pt>
    <dgm:pt modelId="{015EB102-62B8-4FEF-BFBF-CAF8181C15C5}" type="pres">
      <dgm:prSet presAssocID="{733C9EF0-CA1F-47B8-9DB7-77BC0D5BD034}" presName="spaceRect" presStyleCnt="0"/>
      <dgm:spPr/>
    </dgm:pt>
    <dgm:pt modelId="{D5950536-D0E2-4B04-A71F-368B0E32DE5E}" type="pres">
      <dgm:prSet presAssocID="{733C9EF0-CA1F-47B8-9DB7-77BC0D5BD034}" presName="parTx" presStyleLbl="revTx" presStyleIdx="1" presStyleCnt="4">
        <dgm:presLayoutVars>
          <dgm:chMax val="0"/>
          <dgm:chPref val="0"/>
        </dgm:presLayoutVars>
      </dgm:prSet>
      <dgm:spPr/>
      <dgm:t>
        <a:bodyPr/>
        <a:lstStyle/>
        <a:p>
          <a:endParaRPr lang="en-US"/>
        </a:p>
      </dgm:t>
    </dgm:pt>
    <dgm:pt modelId="{B1E99195-EE21-4D4A-8E9E-1AC85B8B7217}" type="pres">
      <dgm:prSet presAssocID="{4097CD36-0C18-4C5D-A552-A70C8E89D529}" presName="sibTrans" presStyleCnt="0"/>
      <dgm:spPr/>
    </dgm:pt>
    <dgm:pt modelId="{36B064A2-E751-4365-AC0F-01D6A10D12B5}" type="pres">
      <dgm:prSet presAssocID="{C9DDCDD6-1776-4EA7-9232-BC7F6A9897AB}" presName="compNode" presStyleCnt="0"/>
      <dgm:spPr/>
    </dgm:pt>
    <dgm:pt modelId="{0DA2BEA7-E238-4D04-9A8E-F8CA2412253F}" type="pres">
      <dgm:prSet presAssocID="{C9DDCDD6-1776-4EA7-9232-BC7F6A9897AB}" presName="bgRect" presStyleLbl="bgShp" presStyleIdx="2" presStyleCnt="4"/>
      <dgm:spPr/>
    </dgm:pt>
    <dgm:pt modelId="{A8BCE1F1-D627-476C-9520-DB40213E1D05}" type="pres">
      <dgm:prSet presAssocID="{C9DDCDD6-1776-4EA7-9232-BC7F6A9897AB}"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8BE15628-2769-4619-93E5-F518F009FCB8}" type="pres">
      <dgm:prSet presAssocID="{C9DDCDD6-1776-4EA7-9232-BC7F6A9897AB}" presName="spaceRect" presStyleCnt="0"/>
      <dgm:spPr/>
    </dgm:pt>
    <dgm:pt modelId="{F30232DB-CAED-4D44-9138-EF3BF54448E3}" type="pres">
      <dgm:prSet presAssocID="{C9DDCDD6-1776-4EA7-9232-BC7F6A9897AB}" presName="parTx" presStyleLbl="revTx" presStyleIdx="2" presStyleCnt="4">
        <dgm:presLayoutVars>
          <dgm:chMax val="0"/>
          <dgm:chPref val="0"/>
        </dgm:presLayoutVars>
      </dgm:prSet>
      <dgm:spPr/>
      <dgm:t>
        <a:bodyPr/>
        <a:lstStyle/>
        <a:p>
          <a:endParaRPr lang="en-US"/>
        </a:p>
      </dgm:t>
    </dgm:pt>
    <dgm:pt modelId="{972A71CA-8E05-4483-A698-737ACE67150C}" type="pres">
      <dgm:prSet presAssocID="{74016F77-704E-46D4-BCCD-B9A3DE88A3F9}" presName="sibTrans" presStyleCnt="0"/>
      <dgm:spPr/>
    </dgm:pt>
    <dgm:pt modelId="{2F6DF938-38C6-4AD2-BA87-0350485EC891}" type="pres">
      <dgm:prSet presAssocID="{4378285F-4266-42C9-A2A3-FF94EB9E7B00}" presName="compNode" presStyleCnt="0"/>
      <dgm:spPr/>
    </dgm:pt>
    <dgm:pt modelId="{AA4F6102-4482-4A95-9A50-9CED1819AAB1}" type="pres">
      <dgm:prSet presAssocID="{4378285F-4266-42C9-A2A3-FF94EB9E7B00}" presName="bgRect" presStyleLbl="bgShp" presStyleIdx="3" presStyleCnt="4"/>
      <dgm:spPr/>
    </dgm:pt>
    <dgm:pt modelId="{38E26379-2250-4839-8DCD-24774829E023}" type="pres">
      <dgm:prSet presAssocID="{4378285F-4266-42C9-A2A3-FF94EB9E7B00}"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Question mark"/>
        </a:ext>
      </dgm:extLst>
    </dgm:pt>
    <dgm:pt modelId="{9BA28D9B-98B3-4767-8640-EA269D8E8588}" type="pres">
      <dgm:prSet presAssocID="{4378285F-4266-42C9-A2A3-FF94EB9E7B00}" presName="spaceRect" presStyleCnt="0"/>
      <dgm:spPr/>
    </dgm:pt>
    <dgm:pt modelId="{8D34A1EC-7C20-4F49-92A6-0878D7B73A37}" type="pres">
      <dgm:prSet presAssocID="{4378285F-4266-42C9-A2A3-FF94EB9E7B00}" presName="parTx" presStyleLbl="revTx" presStyleIdx="3" presStyleCnt="4">
        <dgm:presLayoutVars>
          <dgm:chMax val="0"/>
          <dgm:chPref val="0"/>
        </dgm:presLayoutVars>
      </dgm:prSet>
      <dgm:spPr/>
      <dgm:t>
        <a:bodyPr/>
        <a:lstStyle/>
        <a:p>
          <a:endParaRPr lang="en-US"/>
        </a:p>
      </dgm:t>
    </dgm:pt>
  </dgm:ptLst>
  <dgm:cxnLst>
    <dgm:cxn modelId="{6360BF3B-D422-42A3-AEE5-921FD160F23F}" srcId="{D0C5BEDD-0963-4B82-94C0-CA4C12EDCAB1}" destId="{733C9EF0-CA1F-47B8-9DB7-77BC0D5BD034}" srcOrd="1" destOrd="0" parTransId="{19E0CA94-BB0B-475B-BE0E-3CCEAE0F8D79}" sibTransId="{4097CD36-0C18-4C5D-A552-A70C8E89D529}"/>
    <dgm:cxn modelId="{16AFDF8A-2443-427E-A72F-CB57926FF910}" srcId="{D0C5BEDD-0963-4B82-94C0-CA4C12EDCAB1}" destId="{A1CFFC6F-5C19-4FAE-AFAF-54071ACCFCBC}" srcOrd="0" destOrd="0" parTransId="{EE2EC55A-7D4D-4ABB-BD1A-69F84C88847B}" sibTransId="{293F2680-2BA2-4D36-946E-BD97DB400903}"/>
    <dgm:cxn modelId="{DA15DBAF-5E07-471C-9193-709F9910D81E}" type="presOf" srcId="{4378285F-4266-42C9-A2A3-FF94EB9E7B00}" destId="{8D34A1EC-7C20-4F49-92A6-0878D7B73A37}" srcOrd="0" destOrd="0" presId="urn:microsoft.com/office/officeart/2018/2/layout/IconVerticalSolidList"/>
    <dgm:cxn modelId="{78565DAC-CDD2-40CE-B04A-C4E88CCAF2D0}" type="presOf" srcId="{D0C5BEDD-0963-4B82-94C0-CA4C12EDCAB1}" destId="{288366CD-05B8-46FA-B1F3-EFE04F6D2EBA}" srcOrd="0" destOrd="0" presId="urn:microsoft.com/office/officeart/2018/2/layout/IconVerticalSolidList"/>
    <dgm:cxn modelId="{7907F199-2A40-4AA7-9E70-2EABB0C9FB64}" srcId="{D0C5BEDD-0963-4B82-94C0-CA4C12EDCAB1}" destId="{C9DDCDD6-1776-4EA7-9232-BC7F6A9897AB}" srcOrd="2" destOrd="0" parTransId="{BF2B0B22-12CF-4DA3-9993-42709CA096BF}" sibTransId="{74016F77-704E-46D4-BCCD-B9A3DE88A3F9}"/>
    <dgm:cxn modelId="{8C07977E-C997-4511-96FD-E24D5E7EB7A8}" type="presOf" srcId="{A1CFFC6F-5C19-4FAE-AFAF-54071ACCFCBC}" destId="{1E9BF9A9-EC29-496F-B299-ED6D96B34DAB}" srcOrd="0" destOrd="0" presId="urn:microsoft.com/office/officeart/2018/2/layout/IconVerticalSolidList"/>
    <dgm:cxn modelId="{96E8147F-583E-4A40-AA36-F31641C9477D}" type="presOf" srcId="{733C9EF0-CA1F-47B8-9DB7-77BC0D5BD034}" destId="{D5950536-D0E2-4B04-A71F-368B0E32DE5E}" srcOrd="0" destOrd="0" presId="urn:microsoft.com/office/officeart/2018/2/layout/IconVerticalSolidList"/>
    <dgm:cxn modelId="{FDCF9873-00AA-49D4-88D9-588E1E79ADF0}" srcId="{D0C5BEDD-0963-4B82-94C0-CA4C12EDCAB1}" destId="{4378285F-4266-42C9-A2A3-FF94EB9E7B00}" srcOrd="3" destOrd="0" parTransId="{D80DA755-C091-4537-A8E9-2196377F1484}" sibTransId="{1C27A7B9-DC25-4205-B4A7-FE0770FBE896}"/>
    <dgm:cxn modelId="{F574B965-D359-40B7-8442-4F46828EB79C}" type="presOf" srcId="{C9DDCDD6-1776-4EA7-9232-BC7F6A9897AB}" destId="{F30232DB-CAED-4D44-9138-EF3BF54448E3}" srcOrd="0" destOrd="0" presId="urn:microsoft.com/office/officeart/2018/2/layout/IconVerticalSolidList"/>
    <dgm:cxn modelId="{D41D61D8-165B-4729-A3BC-6E74D1754E01}" type="presParOf" srcId="{288366CD-05B8-46FA-B1F3-EFE04F6D2EBA}" destId="{2992B440-6314-4AA4-A169-FD699F8F78F8}" srcOrd="0" destOrd="0" presId="urn:microsoft.com/office/officeart/2018/2/layout/IconVerticalSolidList"/>
    <dgm:cxn modelId="{CD4CE9EB-EC21-4089-97C6-5FF2C1C9E09D}" type="presParOf" srcId="{2992B440-6314-4AA4-A169-FD699F8F78F8}" destId="{C89CF446-7259-4C40-AC51-C4C97A9F4181}" srcOrd="0" destOrd="0" presId="urn:microsoft.com/office/officeart/2018/2/layout/IconVerticalSolidList"/>
    <dgm:cxn modelId="{06D00561-9D07-4DE5-BF43-C9DAACCA058E}" type="presParOf" srcId="{2992B440-6314-4AA4-A169-FD699F8F78F8}" destId="{8267F9DD-0470-410F-B308-FB360071371F}" srcOrd="1" destOrd="0" presId="urn:microsoft.com/office/officeart/2018/2/layout/IconVerticalSolidList"/>
    <dgm:cxn modelId="{9CBE19E2-93DE-48AD-9865-95395F8F4213}" type="presParOf" srcId="{2992B440-6314-4AA4-A169-FD699F8F78F8}" destId="{33E92FF3-C90C-4243-A1C7-F8804459001D}" srcOrd="2" destOrd="0" presId="urn:microsoft.com/office/officeart/2018/2/layout/IconVerticalSolidList"/>
    <dgm:cxn modelId="{78207529-B61F-40D4-861D-409CDD78D499}" type="presParOf" srcId="{2992B440-6314-4AA4-A169-FD699F8F78F8}" destId="{1E9BF9A9-EC29-496F-B299-ED6D96B34DAB}" srcOrd="3" destOrd="0" presId="urn:microsoft.com/office/officeart/2018/2/layout/IconVerticalSolidList"/>
    <dgm:cxn modelId="{FDC1798E-370D-4A52-9BC0-E605879F3E3F}" type="presParOf" srcId="{288366CD-05B8-46FA-B1F3-EFE04F6D2EBA}" destId="{2069EDBB-A79E-44FA-AC36-7DC1AE17CC67}" srcOrd="1" destOrd="0" presId="urn:microsoft.com/office/officeart/2018/2/layout/IconVerticalSolidList"/>
    <dgm:cxn modelId="{D14918CE-0FC4-49EB-9BDF-0568474BC63B}" type="presParOf" srcId="{288366CD-05B8-46FA-B1F3-EFE04F6D2EBA}" destId="{E7E0A9FA-2286-476B-951E-6CAE40B246F4}" srcOrd="2" destOrd="0" presId="urn:microsoft.com/office/officeart/2018/2/layout/IconVerticalSolidList"/>
    <dgm:cxn modelId="{A86A944B-3380-489B-A533-6206D4ABDA1B}" type="presParOf" srcId="{E7E0A9FA-2286-476B-951E-6CAE40B246F4}" destId="{A9236743-3805-4612-9C7F-E792175C8DCF}" srcOrd="0" destOrd="0" presId="urn:microsoft.com/office/officeart/2018/2/layout/IconVerticalSolidList"/>
    <dgm:cxn modelId="{0095CC0A-2C9E-4BE8-BC98-A5E2743FE847}" type="presParOf" srcId="{E7E0A9FA-2286-476B-951E-6CAE40B246F4}" destId="{14177A7A-23A7-467D-9A97-AC45ECB00411}" srcOrd="1" destOrd="0" presId="urn:microsoft.com/office/officeart/2018/2/layout/IconVerticalSolidList"/>
    <dgm:cxn modelId="{5DFC3BE8-D8CB-4BD9-B7AE-6F7F32E6D8A8}" type="presParOf" srcId="{E7E0A9FA-2286-476B-951E-6CAE40B246F4}" destId="{015EB102-62B8-4FEF-BFBF-CAF8181C15C5}" srcOrd="2" destOrd="0" presId="urn:microsoft.com/office/officeart/2018/2/layout/IconVerticalSolidList"/>
    <dgm:cxn modelId="{5831F2E1-2F6C-44B9-B90F-DF8610EA9A90}" type="presParOf" srcId="{E7E0A9FA-2286-476B-951E-6CAE40B246F4}" destId="{D5950536-D0E2-4B04-A71F-368B0E32DE5E}" srcOrd="3" destOrd="0" presId="urn:microsoft.com/office/officeart/2018/2/layout/IconVerticalSolidList"/>
    <dgm:cxn modelId="{5246F082-4DD2-4DF4-AB9D-526CF48ECD40}" type="presParOf" srcId="{288366CD-05B8-46FA-B1F3-EFE04F6D2EBA}" destId="{B1E99195-EE21-4D4A-8E9E-1AC85B8B7217}" srcOrd="3" destOrd="0" presId="urn:microsoft.com/office/officeart/2018/2/layout/IconVerticalSolidList"/>
    <dgm:cxn modelId="{49B09DBB-C444-4E2D-8226-F75B600B650C}" type="presParOf" srcId="{288366CD-05B8-46FA-B1F3-EFE04F6D2EBA}" destId="{36B064A2-E751-4365-AC0F-01D6A10D12B5}" srcOrd="4" destOrd="0" presId="urn:microsoft.com/office/officeart/2018/2/layout/IconVerticalSolidList"/>
    <dgm:cxn modelId="{F58225F2-8799-40EA-8FC2-4CDC82B14413}" type="presParOf" srcId="{36B064A2-E751-4365-AC0F-01D6A10D12B5}" destId="{0DA2BEA7-E238-4D04-9A8E-F8CA2412253F}" srcOrd="0" destOrd="0" presId="urn:microsoft.com/office/officeart/2018/2/layout/IconVerticalSolidList"/>
    <dgm:cxn modelId="{1C94A741-50DA-4A58-9F7A-8CA522BE8C2E}" type="presParOf" srcId="{36B064A2-E751-4365-AC0F-01D6A10D12B5}" destId="{A8BCE1F1-D627-476C-9520-DB40213E1D05}" srcOrd="1" destOrd="0" presId="urn:microsoft.com/office/officeart/2018/2/layout/IconVerticalSolidList"/>
    <dgm:cxn modelId="{54EE7EE5-C388-4536-8935-A4E2D594BB67}" type="presParOf" srcId="{36B064A2-E751-4365-AC0F-01D6A10D12B5}" destId="{8BE15628-2769-4619-93E5-F518F009FCB8}" srcOrd="2" destOrd="0" presId="urn:microsoft.com/office/officeart/2018/2/layout/IconVerticalSolidList"/>
    <dgm:cxn modelId="{EF14B031-A420-437A-8620-8B6364B4D176}" type="presParOf" srcId="{36B064A2-E751-4365-AC0F-01D6A10D12B5}" destId="{F30232DB-CAED-4D44-9138-EF3BF54448E3}" srcOrd="3" destOrd="0" presId="urn:microsoft.com/office/officeart/2018/2/layout/IconVerticalSolidList"/>
    <dgm:cxn modelId="{2E5A2407-F222-4BF5-9B25-808F9BF22B3E}" type="presParOf" srcId="{288366CD-05B8-46FA-B1F3-EFE04F6D2EBA}" destId="{972A71CA-8E05-4483-A698-737ACE67150C}" srcOrd="5" destOrd="0" presId="urn:microsoft.com/office/officeart/2018/2/layout/IconVerticalSolidList"/>
    <dgm:cxn modelId="{162584CB-7DAB-40C8-B6D3-BF1FE0B3D03B}" type="presParOf" srcId="{288366CD-05B8-46FA-B1F3-EFE04F6D2EBA}" destId="{2F6DF938-38C6-4AD2-BA87-0350485EC891}" srcOrd="6" destOrd="0" presId="urn:microsoft.com/office/officeart/2018/2/layout/IconVerticalSolidList"/>
    <dgm:cxn modelId="{BA2F6DE7-86D0-4D83-87A6-376E9A21B733}" type="presParOf" srcId="{2F6DF938-38C6-4AD2-BA87-0350485EC891}" destId="{AA4F6102-4482-4A95-9A50-9CED1819AAB1}" srcOrd="0" destOrd="0" presId="urn:microsoft.com/office/officeart/2018/2/layout/IconVerticalSolidList"/>
    <dgm:cxn modelId="{61AB72DF-90B3-408E-84C4-D9B9B823DEB1}" type="presParOf" srcId="{2F6DF938-38C6-4AD2-BA87-0350485EC891}" destId="{38E26379-2250-4839-8DCD-24774829E023}" srcOrd="1" destOrd="0" presId="urn:microsoft.com/office/officeart/2018/2/layout/IconVerticalSolidList"/>
    <dgm:cxn modelId="{E04AF7A4-F18D-4DFF-8C7C-2B876F0A704D}" type="presParOf" srcId="{2F6DF938-38C6-4AD2-BA87-0350485EC891}" destId="{9BA28D9B-98B3-4767-8640-EA269D8E8588}" srcOrd="2" destOrd="0" presId="urn:microsoft.com/office/officeart/2018/2/layout/IconVerticalSolidList"/>
    <dgm:cxn modelId="{B70F0E89-BD7B-444C-9DDF-55D3289563BB}" type="presParOf" srcId="{2F6DF938-38C6-4AD2-BA87-0350485EC891}" destId="{8D34A1EC-7C20-4F49-92A6-0878D7B73A3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A97C27-DC6D-40D2-A838-0B179B339815}"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E2CF4E4D-6C13-4B85-ABD8-8F069F114E9E}">
      <dgm:prSet/>
      <dgm:spPr/>
      <dgm:t>
        <a:bodyPr/>
        <a:lstStyle/>
        <a:p>
          <a:r>
            <a:rPr lang="en-US"/>
            <a:t>You take 15 people with disease X and give them a study drug.  5 of them get better.  </a:t>
          </a:r>
        </a:p>
      </dgm:t>
    </dgm:pt>
    <dgm:pt modelId="{3DF3DD1B-DFFC-4CA0-9C17-1527EEB198E0}" type="parTrans" cxnId="{40BA94B1-46A1-4A05-AA59-7A8296925A39}">
      <dgm:prSet/>
      <dgm:spPr/>
      <dgm:t>
        <a:bodyPr/>
        <a:lstStyle/>
        <a:p>
          <a:endParaRPr lang="en-US"/>
        </a:p>
      </dgm:t>
    </dgm:pt>
    <dgm:pt modelId="{455B7D4B-A4DE-4EC6-8EED-F7D9AD3C171A}" type="sibTrans" cxnId="{40BA94B1-46A1-4A05-AA59-7A8296925A39}">
      <dgm:prSet/>
      <dgm:spPr/>
      <dgm:t>
        <a:bodyPr/>
        <a:lstStyle/>
        <a:p>
          <a:endParaRPr lang="en-US"/>
        </a:p>
      </dgm:t>
    </dgm:pt>
    <dgm:pt modelId="{46584BFE-BD1B-4524-B1C2-A5E953FC44EF}">
      <dgm:prSet/>
      <dgm:spPr/>
      <dgm:t>
        <a:bodyPr/>
        <a:lstStyle/>
        <a:p>
          <a:r>
            <a:rPr lang="en-US"/>
            <a:t>Does that mean 33% of </a:t>
          </a:r>
          <a:r>
            <a:rPr lang="en-US" i="1"/>
            <a:t>all</a:t>
          </a:r>
          <a:r>
            <a:rPr lang="en-US"/>
            <a:t> people with disease X who are given the study drug will get better?  Not necessarily.</a:t>
          </a:r>
        </a:p>
      </dgm:t>
    </dgm:pt>
    <dgm:pt modelId="{11334100-D60E-44D1-89D1-88B63A7FB934}" type="parTrans" cxnId="{A05465BF-9BE0-46D7-AECF-5034938F7777}">
      <dgm:prSet/>
      <dgm:spPr/>
      <dgm:t>
        <a:bodyPr/>
        <a:lstStyle/>
        <a:p>
          <a:endParaRPr lang="en-US"/>
        </a:p>
      </dgm:t>
    </dgm:pt>
    <dgm:pt modelId="{182E0A73-B1BB-4446-A614-2FCB085D8EC1}" type="sibTrans" cxnId="{A05465BF-9BE0-46D7-AECF-5034938F7777}">
      <dgm:prSet/>
      <dgm:spPr/>
      <dgm:t>
        <a:bodyPr/>
        <a:lstStyle/>
        <a:p>
          <a:endParaRPr lang="en-US"/>
        </a:p>
      </dgm:t>
    </dgm:pt>
    <dgm:pt modelId="{A43E1B90-E927-4FD3-8A11-4C8618C43976}">
      <dgm:prSet/>
      <dgm:spPr/>
      <dgm:t>
        <a:bodyPr/>
        <a:lstStyle/>
        <a:p>
          <a:r>
            <a:rPr lang="en-US"/>
            <a:t>What about </a:t>
          </a:r>
          <a:r>
            <a:rPr lang="en-US" u="sng"/>
            <a:t>chance</a:t>
          </a:r>
          <a:r>
            <a:rPr lang="en-US"/>
            <a:t>?  What if you happened to pick 15 people with a worse or better prognosis at baseline?  </a:t>
          </a:r>
        </a:p>
      </dgm:t>
    </dgm:pt>
    <dgm:pt modelId="{00D14B9B-D26C-4F7E-AA6F-38387BDFB102}" type="parTrans" cxnId="{6816ACB9-9EC1-4D1F-8E45-2D70AA9B9A20}">
      <dgm:prSet/>
      <dgm:spPr/>
      <dgm:t>
        <a:bodyPr/>
        <a:lstStyle/>
        <a:p>
          <a:endParaRPr lang="en-US"/>
        </a:p>
      </dgm:t>
    </dgm:pt>
    <dgm:pt modelId="{E2C254FB-7F7D-46FF-B055-A2ACCCFEDD28}" type="sibTrans" cxnId="{6816ACB9-9EC1-4D1F-8E45-2D70AA9B9A20}">
      <dgm:prSet/>
      <dgm:spPr/>
      <dgm:t>
        <a:bodyPr/>
        <a:lstStyle/>
        <a:p>
          <a:endParaRPr lang="en-US"/>
        </a:p>
      </dgm:t>
    </dgm:pt>
    <dgm:pt modelId="{2CE98292-101C-42DD-8DDE-52239A72429E}">
      <dgm:prSet/>
      <dgm:spPr/>
      <dgm:t>
        <a:bodyPr/>
        <a:lstStyle/>
        <a:p>
          <a:r>
            <a:rPr lang="en-US"/>
            <a:t>Need CI to help statistically apply our data to the overall population rather than just the sample in our study</a:t>
          </a:r>
        </a:p>
      </dgm:t>
    </dgm:pt>
    <dgm:pt modelId="{5BD41D34-9D18-4E60-943E-13CC46B047B3}" type="parTrans" cxnId="{471C8245-78BD-4463-A2F8-2D34AA9909BC}">
      <dgm:prSet/>
      <dgm:spPr/>
      <dgm:t>
        <a:bodyPr/>
        <a:lstStyle/>
        <a:p>
          <a:endParaRPr lang="en-US"/>
        </a:p>
      </dgm:t>
    </dgm:pt>
    <dgm:pt modelId="{CB2B8904-302D-4C4C-8841-212BDCFBBD09}" type="sibTrans" cxnId="{471C8245-78BD-4463-A2F8-2D34AA9909BC}">
      <dgm:prSet/>
      <dgm:spPr/>
      <dgm:t>
        <a:bodyPr/>
        <a:lstStyle/>
        <a:p>
          <a:endParaRPr lang="en-US"/>
        </a:p>
      </dgm:t>
    </dgm:pt>
    <dgm:pt modelId="{014F8B7C-A423-4ACC-8165-55854332312C}" type="pres">
      <dgm:prSet presAssocID="{0DA97C27-DC6D-40D2-A838-0B179B339815}" presName="linear" presStyleCnt="0">
        <dgm:presLayoutVars>
          <dgm:animLvl val="lvl"/>
          <dgm:resizeHandles val="exact"/>
        </dgm:presLayoutVars>
      </dgm:prSet>
      <dgm:spPr/>
      <dgm:t>
        <a:bodyPr/>
        <a:lstStyle/>
        <a:p>
          <a:endParaRPr lang="en-US"/>
        </a:p>
      </dgm:t>
    </dgm:pt>
    <dgm:pt modelId="{A3595A8D-C652-4F93-AAFA-E5E5E2B126E9}" type="pres">
      <dgm:prSet presAssocID="{E2CF4E4D-6C13-4B85-ABD8-8F069F114E9E}" presName="parentText" presStyleLbl="node1" presStyleIdx="0" presStyleCnt="4">
        <dgm:presLayoutVars>
          <dgm:chMax val="0"/>
          <dgm:bulletEnabled val="1"/>
        </dgm:presLayoutVars>
      </dgm:prSet>
      <dgm:spPr/>
      <dgm:t>
        <a:bodyPr/>
        <a:lstStyle/>
        <a:p>
          <a:endParaRPr lang="en-US"/>
        </a:p>
      </dgm:t>
    </dgm:pt>
    <dgm:pt modelId="{D6F99C63-07F7-4D43-9529-81642E0B00A0}" type="pres">
      <dgm:prSet presAssocID="{455B7D4B-A4DE-4EC6-8EED-F7D9AD3C171A}" presName="spacer" presStyleCnt="0"/>
      <dgm:spPr/>
    </dgm:pt>
    <dgm:pt modelId="{8A0A246E-94E6-4B84-8D69-B6172D52C4CC}" type="pres">
      <dgm:prSet presAssocID="{46584BFE-BD1B-4524-B1C2-A5E953FC44EF}" presName="parentText" presStyleLbl="node1" presStyleIdx="1" presStyleCnt="4">
        <dgm:presLayoutVars>
          <dgm:chMax val="0"/>
          <dgm:bulletEnabled val="1"/>
        </dgm:presLayoutVars>
      </dgm:prSet>
      <dgm:spPr/>
      <dgm:t>
        <a:bodyPr/>
        <a:lstStyle/>
        <a:p>
          <a:endParaRPr lang="en-US"/>
        </a:p>
      </dgm:t>
    </dgm:pt>
    <dgm:pt modelId="{D95E1382-EC8C-44C4-A365-3AFC7C7E3CCB}" type="pres">
      <dgm:prSet presAssocID="{182E0A73-B1BB-4446-A614-2FCB085D8EC1}" presName="spacer" presStyleCnt="0"/>
      <dgm:spPr/>
    </dgm:pt>
    <dgm:pt modelId="{E829DD66-9A4C-43BC-89B0-CF72A04B738A}" type="pres">
      <dgm:prSet presAssocID="{A43E1B90-E927-4FD3-8A11-4C8618C43976}" presName="parentText" presStyleLbl="node1" presStyleIdx="2" presStyleCnt="4">
        <dgm:presLayoutVars>
          <dgm:chMax val="0"/>
          <dgm:bulletEnabled val="1"/>
        </dgm:presLayoutVars>
      </dgm:prSet>
      <dgm:spPr/>
      <dgm:t>
        <a:bodyPr/>
        <a:lstStyle/>
        <a:p>
          <a:endParaRPr lang="en-US"/>
        </a:p>
      </dgm:t>
    </dgm:pt>
    <dgm:pt modelId="{4083C7FF-EFBE-4E37-9CA8-697A7AC68AAB}" type="pres">
      <dgm:prSet presAssocID="{E2C254FB-7F7D-46FF-B055-A2ACCCFEDD28}" presName="spacer" presStyleCnt="0"/>
      <dgm:spPr/>
    </dgm:pt>
    <dgm:pt modelId="{C7CC69EF-999F-4D1A-8DB4-6C3CE4AD3338}" type="pres">
      <dgm:prSet presAssocID="{2CE98292-101C-42DD-8DDE-52239A72429E}" presName="parentText" presStyleLbl="node1" presStyleIdx="3" presStyleCnt="4">
        <dgm:presLayoutVars>
          <dgm:chMax val="0"/>
          <dgm:bulletEnabled val="1"/>
        </dgm:presLayoutVars>
      </dgm:prSet>
      <dgm:spPr/>
      <dgm:t>
        <a:bodyPr/>
        <a:lstStyle/>
        <a:p>
          <a:endParaRPr lang="en-US"/>
        </a:p>
      </dgm:t>
    </dgm:pt>
  </dgm:ptLst>
  <dgm:cxnLst>
    <dgm:cxn modelId="{6BAFEC93-10B8-4563-A89A-86AE548D9966}" type="presOf" srcId="{A43E1B90-E927-4FD3-8A11-4C8618C43976}" destId="{E829DD66-9A4C-43BC-89B0-CF72A04B738A}" srcOrd="0" destOrd="0" presId="urn:microsoft.com/office/officeart/2005/8/layout/vList2"/>
    <dgm:cxn modelId="{40BA94B1-46A1-4A05-AA59-7A8296925A39}" srcId="{0DA97C27-DC6D-40D2-A838-0B179B339815}" destId="{E2CF4E4D-6C13-4B85-ABD8-8F069F114E9E}" srcOrd="0" destOrd="0" parTransId="{3DF3DD1B-DFFC-4CA0-9C17-1527EEB198E0}" sibTransId="{455B7D4B-A4DE-4EC6-8EED-F7D9AD3C171A}"/>
    <dgm:cxn modelId="{471C8245-78BD-4463-A2F8-2D34AA9909BC}" srcId="{0DA97C27-DC6D-40D2-A838-0B179B339815}" destId="{2CE98292-101C-42DD-8DDE-52239A72429E}" srcOrd="3" destOrd="0" parTransId="{5BD41D34-9D18-4E60-943E-13CC46B047B3}" sibTransId="{CB2B8904-302D-4C4C-8841-212BDCFBBD09}"/>
    <dgm:cxn modelId="{4C9992CA-14A4-4F5A-B5A5-B893188EC9A5}" type="presOf" srcId="{46584BFE-BD1B-4524-B1C2-A5E953FC44EF}" destId="{8A0A246E-94E6-4B84-8D69-B6172D52C4CC}" srcOrd="0" destOrd="0" presId="urn:microsoft.com/office/officeart/2005/8/layout/vList2"/>
    <dgm:cxn modelId="{6816ACB9-9EC1-4D1F-8E45-2D70AA9B9A20}" srcId="{0DA97C27-DC6D-40D2-A838-0B179B339815}" destId="{A43E1B90-E927-4FD3-8A11-4C8618C43976}" srcOrd="2" destOrd="0" parTransId="{00D14B9B-D26C-4F7E-AA6F-38387BDFB102}" sibTransId="{E2C254FB-7F7D-46FF-B055-A2ACCCFEDD28}"/>
    <dgm:cxn modelId="{6B44F8AB-2295-40F4-9FE8-8D4C6DE436A8}" type="presOf" srcId="{2CE98292-101C-42DD-8DDE-52239A72429E}" destId="{C7CC69EF-999F-4D1A-8DB4-6C3CE4AD3338}" srcOrd="0" destOrd="0" presId="urn:microsoft.com/office/officeart/2005/8/layout/vList2"/>
    <dgm:cxn modelId="{10D77B9F-C7EA-43D9-AFAB-B604FCF4DCD2}" type="presOf" srcId="{E2CF4E4D-6C13-4B85-ABD8-8F069F114E9E}" destId="{A3595A8D-C652-4F93-AAFA-E5E5E2B126E9}" srcOrd="0" destOrd="0" presId="urn:microsoft.com/office/officeart/2005/8/layout/vList2"/>
    <dgm:cxn modelId="{35B3CC3B-BE84-4937-8365-55DAB082BF02}" type="presOf" srcId="{0DA97C27-DC6D-40D2-A838-0B179B339815}" destId="{014F8B7C-A423-4ACC-8165-55854332312C}" srcOrd="0" destOrd="0" presId="urn:microsoft.com/office/officeart/2005/8/layout/vList2"/>
    <dgm:cxn modelId="{A05465BF-9BE0-46D7-AECF-5034938F7777}" srcId="{0DA97C27-DC6D-40D2-A838-0B179B339815}" destId="{46584BFE-BD1B-4524-B1C2-A5E953FC44EF}" srcOrd="1" destOrd="0" parTransId="{11334100-D60E-44D1-89D1-88B63A7FB934}" sibTransId="{182E0A73-B1BB-4446-A614-2FCB085D8EC1}"/>
    <dgm:cxn modelId="{76354B03-AAE2-41F6-93EC-4B096DAC7B4B}" type="presParOf" srcId="{014F8B7C-A423-4ACC-8165-55854332312C}" destId="{A3595A8D-C652-4F93-AAFA-E5E5E2B126E9}" srcOrd="0" destOrd="0" presId="urn:microsoft.com/office/officeart/2005/8/layout/vList2"/>
    <dgm:cxn modelId="{BE317E4C-8A04-40F1-B7C9-9E3658C110CC}" type="presParOf" srcId="{014F8B7C-A423-4ACC-8165-55854332312C}" destId="{D6F99C63-07F7-4D43-9529-81642E0B00A0}" srcOrd="1" destOrd="0" presId="urn:microsoft.com/office/officeart/2005/8/layout/vList2"/>
    <dgm:cxn modelId="{94C84799-9EC1-4290-8A64-83F0ECF35FE0}" type="presParOf" srcId="{014F8B7C-A423-4ACC-8165-55854332312C}" destId="{8A0A246E-94E6-4B84-8D69-B6172D52C4CC}" srcOrd="2" destOrd="0" presId="urn:microsoft.com/office/officeart/2005/8/layout/vList2"/>
    <dgm:cxn modelId="{029C6959-4D04-4EF7-A7FE-3288820E2886}" type="presParOf" srcId="{014F8B7C-A423-4ACC-8165-55854332312C}" destId="{D95E1382-EC8C-44C4-A365-3AFC7C7E3CCB}" srcOrd="3" destOrd="0" presId="urn:microsoft.com/office/officeart/2005/8/layout/vList2"/>
    <dgm:cxn modelId="{41E321A3-37D1-4124-9FCF-ED64D8932C55}" type="presParOf" srcId="{014F8B7C-A423-4ACC-8165-55854332312C}" destId="{E829DD66-9A4C-43BC-89B0-CF72A04B738A}" srcOrd="4" destOrd="0" presId="urn:microsoft.com/office/officeart/2005/8/layout/vList2"/>
    <dgm:cxn modelId="{E951DF8A-5642-4CE3-AD48-23641721269C}" type="presParOf" srcId="{014F8B7C-A423-4ACC-8165-55854332312C}" destId="{4083C7FF-EFBE-4E37-9CA8-697A7AC68AAB}" srcOrd="5" destOrd="0" presId="urn:microsoft.com/office/officeart/2005/8/layout/vList2"/>
    <dgm:cxn modelId="{15EC5242-341B-4DF0-888A-BCED844634E9}" type="presParOf" srcId="{014F8B7C-A423-4ACC-8165-55854332312C}" destId="{C7CC69EF-999F-4D1A-8DB4-6C3CE4AD333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835DA8-2FED-47AD-B0A3-1C57D874F2A7}" type="doc">
      <dgm:prSet loTypeId="urn:microsoft.com/office/officeart/2008/layout/LinedList" loCatId="list" qsTypeId="urn:microsoft.com/office/officeart/2005/8/quickstyle/simple2" qsCatId="simple" csTypeId="urn:microsoft.com/office/officeart/2005/8/colors/colorful1" csCatId="colorful"/>
      <dgm:spPr/>
      <dgm:t>
        <a:bodyPr/>
        <a:lstStyle/>
        <a:p>
          <a:endParaRPr lang="en-US"/>
        </a:p>
      </dgm:t>
    </dgm:pt>
    <dgm:pt modelId="{CCA83838-8356-4F43-98EF-F297AFF10594}">
      <dgm:prSet/>
      <dgm:spPr/>
      <dgm:t>
        <a:bodyPr/>
        <a:lstStyle/>
        <a:p>
          <a:r>
            <a:rPr lang="en-US" dirty="0"/>
            <a:t>Randomly allocate patients to one group or another</a:t>
          </a:r>
        </a:p>
      </dgm:t>
    </dgm:pt>
    <dgm:pt modelId="{A3F18005-0BF8-4EBB-A7EF-F808D3526BF3}" type="parTrans" cxnId="{FEFDD81F-CD1C-4BFD-9D85-D5718AD8A0EC}">
      <dgm:prSet/>
      <dgm:spPr/>
      <dgm:t>
        <a:bodyPr/>
        <a:lstStyle/>
        <a:p>
          <a:endParaRPr lang="en-US"/>
        </a:p>
      </dgm:t>
    </dgm:pt>
    <dgm:pt modelId="{73DB79DA-F59F-4573-840D-14D59CB4931A}" type="sibTrans" cxnId="{FEFDD81F-CD1C-4BFD-9D85-D5718AD8A0EC}">
      <dgm:prSet/>
      <dgm:spPr/>
      <dgm:t>
        <a:bodyPr/>
        <a:lstStyle/>
        <a:p>
          <a:endParaRPr lang="en-US"/>
        </a:p>
      </dgm:t>
    </dgm:pt>
    <dgm:pt modelId="{F714ADA8-85FF-4F27-8308-C3708503ACEB}">
      <dgm:prSet/>
      <dgm:spPr/>
      <dgm:t>
        <a:bodyPr/>
        <a:lstStyle/>
        <a:p>
          <a:r>
            <a:rPr lang="en-US" dirty="0"/>
            <a:t>Blind patients and investigators</a:t>
          </a:r>
        </a:p>
      </dgm:t>
    </dgm:pt>
    <dgm:pt modelId="{5A41D3BC-62E4-4AE3-8748-1384C12C375E}" type="parTrans" cxnId="{D06D5CBB-E6CF-44C1-AB95-AD08F7DA5905}">
      <dgm:prSet/>
      <dgm:spPr/>
      <dgm:t>
        <a:bodyPr/>
        <a:lstStyle/>
        <a:p>
          <a:endParaRPr lang="en-US"/>
        </a:p>
      </dgm:t>
    </dgm:pt>
    <dgm:pt modelId="{C1EB3780-C8C5-4A2A-9FEB-69352D78DDE2}" type="sibTrans" cxnId="{D06D5CBB-E6CF-44C1-AB95-AD08F7DA5905}">
      <dgm:prSet/>
      <dgm:spPr/>
      <dgm:t>
        <a:bodyPr/>
        <a:lstStyle/>
        <a:p>
          <a:endParaRPr lang="en-US"/>
        </a:p>
      </dgm:t>
    </dgm:pt>
    <dgm:pt modelId="{CEB60C77-E717-4ECD-A6DA-2F886FC51BAF}">
      <dgm:prSet/>
      <dgm:spPr/>
      <dgm:t>
        <a:bodyPr/>
        <a:lstStyle/>
        <a:p>
          <a:r>
            <a:rPr lang="en-US" dirty="0"/>
            <a:t>Focus on endpoints that are concrete (death, change in lab value, </a:t>
          </a:r>
          <a:r>
            <a:rPr lang="en-US" dirty="0" err="1"/>
            <a:t>etc</a:t>
          </a:r>
          <a:r>
            <a:rPr lang="en-US" dirty="0"/>
            <a:t>)</a:t>
          </a:r>
        </a:p>
      </dgm:t>
    </dgm:pt>
    <dgm:pt modelId="{D9F1B7F8-18B1-4048-9C1C-9C5359A8F0B6}" type="parTrans" cxnId="{B6C532E9-9F29-48FE-B579-A6F4292653BB}">
      <dgm:prSet/>
      <dgm:spPr/>
      <dgm:t>
        <a:bodyPr/>
        <a:lstStyle/>
        <a:p>
          <a:endParaRPr lang="en-US"/>
        </a:p>
      </dgm:t>
    </dgm:pt>
    <dgm:pt modelId="{C7886D88-B702-44B7-8288-B3ECB22C2ED6}" type="sibTrans" cxnId="{B6C532E9-9F29-48FE-B579-A6F4292653BB}">
      <dgm:prSet/>
      <dgm:spPr/>
      <dgm:t>
        <a:bodyPr/>
        <a:lstStyle/>
        <a:p>
          <a:endParaRPr lang="en-US"/>
        </a:p>
      </dgm:t>
    </dgm:pt>
    <dgm:pt modelId="{87FE94C9-1969-4537-89AB-D95F19CC2699}">
      <dgm:prSet/>
      <dgm:spPr/>
      <dgm:t>
        <a:bodyPr/>
        <a:lstStyle/>
        <a:p>
          <a:r>
            <a:rPr lang="en-US" dirty="0"/>
            <a:t>Ensure complete follow up</a:t>
          </a:r>
        </a:p>
      </dgm:t>
    </dgm:pt>
    <dgm:pt modelId="{93F15571-22B8-4840-A7FD-7B4792B58BF0}" type="parTrans" cxnId="{B72CD405-D500-40F9-978B-8B2CF0320DE0}">
      <dgm:prSet/>
      <dgm:spPr/>
      <dgm:t>
        <a:bodyPr/>
        <a:lstStyle/>
        <a:p>
          <a:endParaRPr lang="en-US"/>
        </a:p>
      </dgm:t>
    </dgm:pt>
    <dgm:pt modelId="{FCB66E67-0912-449D-B838-4DA29D1B1E70}" type="sibTrans" cxnId="{B72CD405-D500-40F9-978B-8B2CF0320DE0}">
      <dgm:prSet/>
      <dgm:spPr/>
      <dgm:t>
        <a:bodyPr/>
        <a:lstStyle/>
        <a:p>
          <a:endParaRPr lang="en-US"/>
        </a:p>
      </dgm:t>
    </dgm:pt>
    <dgm:pt modelId="{D8AB342A-1C9F-4938-B030-19C64D1431FA}">
      <dgm:prSet/>
      <dgm:spPr/>
      <dgm:t>
        <a:bodyPr/>
        <a:lstStyle/>
        <a:p>
          <a:r>
            <a:rPr lang="en-US" dirty="0"/>
            <a:t>Complete study as initially planned</a:t>
          </a:r>
        </a:p>
      </dgm:t>
    </dgm:pt>
    <dgm:pt modelId="{68F17BE7-484E-4191-AD70-47E0D256D876}" type="parTrans" cxnId="{25163A84-F478-4B7B-B787-0B5D32B771DB}">
      <dgm:prSet/>
      <dgm:spPr/>
      <dgm:t>
        <a:bodyPr/>
        <a:lstStyle/>
        <a:p>
          <a:endParaRPr lang="en-US"/>
        </a:p>
      </dgm:t>
    </dgm:pt>
    <dgm:pt modelId="{BE4DE5B0-1380-4DE5-BEE3-7ACA44A32392}" type="sibTrans" cxnId="{25163A84-F478-4B7B-B787-0B5D32B771DB}">
      <dgm:prSet/>
      <dgm:spPr/>
      <dgm:t>
        <a:bodyPr/>
        <a:lstStyle/>
        <a:p>
          <a:endParaRPr lang="en-US"/>
        </a:p>
      </dgm:t>
    </dgm:pt>
    <dgm:pt modelId="{EDD8777C-B35E-4342-8E3D-1D5F1FE1956E}">
      <dgm:prSet/>
      <dgm:spPr/>
      <dgm:t>
        <a:bodyPr/>
        <a:lstStyle/>
        <a:p>
          <a:r>
            <a:rPr lang="en-US" dirty="0">
              <a:solidFill>
                <a:srgbClr val="FF0000"/>
              </a:solidFill>
            </a:rPr>
            <a:t>Intention to treat</a:t>
          </a:r>
        </a:p>
      </dgm:t>
    </dgm:pt>
    <dgm:pt modelId="{7ADB7EE3-8922-41CC-B2AF-315D66615ED3}" type="parTrans" cxnId="{E87F1B66-B5E8-45FA-9165-5D769428DCF0}">
      <dgm:prSet/>
      <dgm:spPr/>
      <dgm:t>
        <a:bodyPr/>
        <a:lstStyle/>
        <a:p>
          <a:endParaRPr lang="en-US"/>
        </a:p>
      </dgm:t>
    </dgm:pt>
    <dgm:pt modelId="{D6A2FFBE-A300-4D0C-B95C-4FBD407FFC9A}" type="sibTrans" cxnId="{E87F1B66-B5E8-45FA-9165-5D769428DCF0}">
      <dgm:prSet/>
      <dgm:spPr/>
      <dgm:t>
        <a:bodyPr/>
        <a:lstStyle/>
        <a:p>
          <a:endParaRPr lang="en-US"/>
        </a:p>
      </dgm:t>
    </dgm:pt>
    <dgm:pt modelId="{FAF936CF-D9ED-4C3B-9F43-F48098A6C955}" type="pres">
      <dgm:prSet presAssocID="{32835DA8-2FED-47AD-B0A3-1C57D874F2A7}" presName="vert0" presStyleCnt="0">
        <dgm:presLayoutVars>
          <dgm:dir/>
          <dgm:animOne val="branch"/>
          <dgm:animLvl val="lvl"/>
        </dgm:presLayoutVars>
      </dgm:prSet>
      <dgm:spPr/>
      <dgm:t>
        <a:bodyPr/>
        <a:lstStyle/>
        <a:p>
          <a:endParaRPr lang="en-US"/>
        </a:p>
      </dgm:t>
    </dgm:pt>
    <dgm:pt modelId="{0AE0D5B8-68B0-4C7D-89F7-12776F0C118C}" type="pres">
      <dgm:prSet presAssocID="{CCA83838-8356-4F43-98EF-F297AFF10594}" presName="thickLine" presStyleLbl="alignNode1" presStyleIdx="0" presStyleCnt="6"/>
      <dgm:spPr/>
    </dgm:pt>
    <dgm:pt modelId="{706242BF-2879-4745-A1AB-6F90B1596C03}" type="pres">
      <dgm:prSet presAssocID="{CCA83838-8356-4F43-98EF-F297AFF10594}" presName="horz1" presStyleCnt="0"/>
      <dgm:spPr/>
    </dgm:pt>
    <dgm:pt modelId="{8D2A3E2B-7F9A-4D45-91D8-01DFFCB1EA3E}" type="pres">
      <dgm:prSet presAssocID="{CCA83838-8356-4F43-98EF-F297AFF10594}" presName="tx1" presStyleLbl="revTx" presStyleIdx="0" presStyleCnt="6"/>
      <dgm:spPr/>
      <dgm:t>
        <a:bodyPr/>
        <a:lstStyle/>
        <a:p>
          <a:endParaRPr lang="en-US"/>
        </a:p>
      </dgm:t>
    </dgm:pt>
    <dgm:pt modelId="{F88AC783-576E-44B1-BC6A-2E9703B55808}" type="pres">
      <dgm:prSet presAssocID="{CCA83838-8356-4F43-98EF-F297AFF10594}" presName="vert1" presStyleCnt="0"/>
      <dgm:spPr/>
    </dgm:pt>
    <dgm:pt modelId="{4C7C9F78-123F-4DA1-9C05-3213E0D6D4AB}" type="pres">
      <dgm:prSet presAssocID="{F714ADA8-85FF-4F27-8308-C3708503ACEB}" presName="thickLine" presStyleLbl="alignNode1" presStyleIdx="1" presStyleCnt="6"/>
      <dgm:spPr/>
    </dgm:pt>
    <dgm:pt modelId="{9712F4C2-5C30-446B-8B9A-CBA9470D6AD0}" type="pres">
      <dgm:prSet presAssocID="{F714ADA8-85FF-4F27-8308-C3708503ACEB}" presName="horz1" presStyleCnt="0"/>
      <dgm:spPr/>
    </dgm:pt>
    <dgm:pt modelId="{5353D577-EAB5-4764-A4CB-C686ABFAA030}" type="pres">
      <dgm:prSet presAssocID="{F714ADA8-85FF-4F27-8308-C3708503ACEB}" presName="tx1" presStyleLbl="revTx" presStyleIdx="1" presStyleCnt="6"/>
      <dgm:spPr/>
      <dgm:t>
        <a:bodyPr/>
        <a:lstStyle/>
        <a:p>
          <a:endParaRPr lang="en-US"/>
        </a:p>
      </dgm:t>
    </dgm:pt>
    <dgm:pt modelId="{C338E829-B565-403A-A5D4-5CACF5610F48}" type="pres">
      <dgm:prSet presAssocID="{F714ADA8-85FF-4F27-8308-C3708503ACEB}" presName="vert1" presStyleCnt="0"/>
      <dgm:spPr/>
    </dgm:pt>
    <dgm:pt modelId="{3BE2D861-2668-45EC-9B81-F5B6C5F4FB6C}" type="pres">
      <dgm:prSet presAssocID="{CEB60C77-E717-4ECD-A6DA-2F886FC51BAF}" presName="thickLine" presStyleLbl="alignNode1" presStyleIdx="2" presStyleCnt="6"/>
      <dgm:spPr/>
    </dgm:pt>
    <dgm:pt modelId="{B83B2B9D-7FD1-4E4F-B3AA-7F76AB8F3F24}" type="pres">
      <dgm:prSet presAssocID="{CEB60C77-E717-4ECD-A6DA-2F886FC51BAF}" presName="horz1" presStyleCnt="0"/>
      <dgm:spPr/>
    </dgm:pt>
    <dgm:pt modelId="{A2245633-3606-4040-AF45-872FE85B9309}" type="pres">
      <dgm:prSet presAssocID="{CEB60C77-E717-4ECD-A6DA-2F886FC51BAF}" presName="tx1" presStyleLbl="revTx" presStyleIdx="2" presStyleCnt="6"/>
      <dgm:spPr/>
      <dgm:t>
        <a:bodyPr/>
        <a:lstStyle/>
        <a:p>
          <a:endParaRPr lang="en-US"/>
        </a:p>
      </dgm:t>
    </dgm:pt>
    <dgm:pt modelId="{51CDFE00-F412-4B95-8A78-08D7BBDEB9A8}" type="pres">
      <dgm:prSet presAssocID="{CEB60C77-E717-4ECD-A6DA-2F886FC51BAF}" presName="vert1" presStyleCnt="0"/>
      <dgm:spPr/>
    </dgm:pt>
    <dgm:pt modelId="{4F5BD377-03A6-4BCE-9E0E-BA765FFB4B4D}" type="pres">
      <dgm:prSet presAssocID="{87FE94C9-1969-4537-89AB-D95F19CC2699}" presName="thickLine" presStyleLbl="alignNode1" presStyleIdx="3" presStyleCnt="6"/>
      <dgm:spPr/>
    </dgm:pt>
    <dgm:pt modelId="{A00C377F-F953-4B41-A716-184F26A4AF29}" type="pres">
      <dgm:prSet presAssocID="{87FE94C9-1969-4537-89AB-D95F19CC2699}" presName="horz1" presStyleCnt="0"/>
      <dgm:spPr/>
    </dgm:pt>
    <dgm:pt modelId="{19B84439-7FA3-4411-80B4-FE106D167E65}" type="pres">
      <dgm:prSet presAssocID="{87FE94C9-1969-4537-89AB-D95F19CC2699}" presName="tx1" presStyleLbl="revTx" presStyleIdx="3" presStyleCnt="6"/>
      <dgm:spPr/>
      <dgm:t>
        <a:bodyPr/>
        <a:lstStyle/>
        <a:p>
          <a:endParaRPr lang="en-US"/>
        </a:p>
      </dgm:t>
    </dgm:pt>
    <dgm:pt modelId="{14088B8B-5DDF-44CC-A939-485A01530D01}" type="pres">
      <dgm:prSet presAssocID="{87FE94C9-1969-4537-89AB-D95F19CC2699}" presName="vert1" presStyleCnt="0"/>
      <dgm:spPr/>
    </dgm:pt>
    <dgm:pt modelId="{5E197EE9-F44F-4A16-BC2A-E2146EEDA649}" type="pres">
      <dgm:prSet presAssocID="{D8AB342A-1C9F-4938-B030-19C64D1431FA}" presName="thickLine" presStyleLbl="alignNode1" presStyleIdx="4" presStyleCnt="6"/>
      <dgm:spPr/>
    </dgm:pt>
    <dgm:pt modelId="{4363AD0F-849F-4A26-BDEF-778C9EDE0E1F}" type="pres">
      <dgm:prSet presAssocID="{D8AB342A-1C9F-4938-B030-19C64D1431FA}" presName="horz1" presStyleCnt="0"/>
      <dgm:spPr/>
    </dgm:pt>
    <dgm:pt modelId="{D9C18D1C-607D-4DF4-8ED7-4CC6E7278B0B}" type="pres">
      <dgm:prSet presAssocID="{D8AB342A-1C9F-4938-B030-19C64D1431FA}" presName="tx1" presStyleLbl="revTx" presStyleIdx="4" presStyleCnt="6"/>
      <dgm:spPr/>
      <dgm:t>
        <a:bodyPr/>
        <a:lstStyle/>
        <a:p>
          <a:endParaRPr lang="en-US"/>
        </a:p>
      </dgm:t>
    </dgm:pt>
    <dgm:pt modelId="{8EE6ED1A-E034-4E20-953E-77EA7E50C839}" type="pres">
      <dgm:prSet presAssocID="{D8AB342A-1C9F-4938-B030-19C64D1431FA}" presName="vert1" presStyleCnt="0"/>
      <dgm:spPr/>
    </dgm:pt>
    <dgm:pt modelId="{F5397E18-C247-48D8-8FCB-D5F8CCB1336F}" type="pres">
      <dgm:prSet presAssocID="{EDD8777C-B35E-4342-8E3D-1D5F1FE1956E}" presName="thickLine" presStyleLbl="alignNode1" presStyleIdx="5" presStyleCnt="6"/>
      <dgm:spPr/>
    </dgm:pt>
    <dgm:pt modelId="{82B9B50B-3876-4140-899F-B5FC50E84739}" type="pres">
      <dgm:prSet presAssocID="{EDD8777C-B35E-4342-8E3D-1D5F1FE1956E}" presName="horz1" presStyleCnt="0"/>
      <dgm:spPr/>
    </dgm:pt>
    <dgm:pt modelId="{E2C83AA0-62FB-469C-9B0F-B1B66FDA5A07}" type="pres">
      <dgm:prSet presAssocID="{EDD8777C-B35E-4342-8E3D-1D5F1FE1956E}" presName="tx1" presStyleLbl="revTx" presStyleIdx="5" presStyleCnt="6"/>
      <dgm:spPr/>
      <dgm:t>
        <a:bodyPr/>
        <a:lstStyle/>
        <a:p>
          <a:endParaRPr lang="en-US"/>
        </a:p>
      </dgm:t>
    </dgm:pt>
    <dgm:pt modelId="{C39BEED9-9943-46CA-8B1E-7A6D0146841A}" type="pres">
      <dgm:prSet presAssocID="{EDD8777C-B35E-4342-8E3D-1D5F1FE1956E}" presName="vert1" presStyleCnt="0"/>
      <dgm:spPr/>
    </dgm:pt>
  </dgm:ptLst>
  <dgm:cxnLst>
    <dgm:cxn modelId="{B72CD405-D500-40F9-978B-8B2CF0320DE0}" srcId="{32835DA8-2FED-47AD-B0A3-1C57D874F2A7}" destId="{87FE94C9-1969-4537-89AB-D95F19CC2699}" srcOrd="3" destOrd="0" parTransId="{93F15571-22B8-4840-A7FD-7B4792B58BF0}" sibTransId="{FCB66E67-0912-449D-B838-4DA29D1B1E70}"/>
    <dgm:cxn modelId="{743664C6-3893-424F-9AD4-F6B7F14CC0BA}" type="presOf" srcId="{CEB60C77-E717-4ECD-A6DA-2F886FC51BAF}" destId="{A2245633-3606-4040-AF45-872FE85B9309}" srcOrd="0" destOrd="0" presId="urn:microsoft.com/office/officeart/2008/layout/LinedList"/>
    <dgm:cxn modelId="{D48DB405-1840-4ACD-9FC7-DF606480060B}" type="presOf" srcId="{32835DA8-2FED-47AD-B0A3-1C57D874F2A7}" destId="{FAF936CF-D9ED-4C3B-9F43-F48098A6C955}" srcOrd="0" destOrd="0" presId="urn:microsoft.com/office/officeart/2008/layout/LinedList"/>
    <dgm:cxn modelId="{D06D5CBB-E6CF-44C1-AB95-AD08F7DA5905}" srcId="{32835DA8-2FED-47AD-B0A3-1C57D874F2A7}" destId="{F714ADA8-85FF-4F27-8308-C3708503ACEB}" srcOrd="1" destOrd="0" parTransId="{5A41D3BC-62E4-4AE3-8748-1384C12C375E}" sibTransId="{C1EB3780-C8C5-4A2A-9FEB-69352D78DDE2}"/>
    <dgm:cxn modelId="{25163A84-F478-4B7B-B787-0B5D32B771DB}" srcId="{32835DA8-2FED-47AD-B0A3-1C57D874F2A7}" destId="{D8AB342A-1C9F-4938-B030-19C64D1431FA}" srcOrd="4" destOrd="0" parTransId="{68F17BE7-484E-4191-AD70-47E0D256D876}" sibTransId="{BE4DE5B0-1380-4DE5-BEE3-7ACA44A32392}"/>
    <dgm:cxn modelId="{09D1BF72-16D3-4282-81A6-B430B7C7A2D9}" type="presOf" srcId="{F714ADA8-85FF-4F27-8308-C3708503ACEB}" destId="{5353D577-EAB5-4764-A4CB-C686ABFAA030}" srcOrd="0" destOrd="0" presId="urn:microsoft.com/office/officeart/2008/layout/LinedList"/>
    <dgm:cxn modelId="{469E4C93-6F3C-4BBF-A3F9-80B8A52B602E}" type="presOf" srcId="{EDD8777C-B35E-4342-8E3D-1D5F1FE1956E}" destId="{E2C83AA0-62FB-469C-9B0F-B1B66FDA5A07}" srcOrd="0" destOrd="0" presId="urn:microsoft.com/office/officeart/2008/layout/LinedList"/>
    <dgm:cxn modelId="{B6C532E9-9F29-48FE-B579-A6F4292653BB}" srcId="{32835DA8-2FED-47AD-B0A3-1C57D874F2A7}" destId="{CEB60C77-E717-4ECD-A6DA-2F886FC51BAF}" srcOrd="2" destOrd="0" parTransId="{D9F1B7F8-18B1-4048-9C1C-9C5359A8F0B6}" sibTransId="{C7886D88-B702-44B7-8288-B3ECB22C2ED6}"/>
    <dgm:cxn modelId="{35FF5852-AFE8-40D8-86E9-B07422D0CEF0}" type="presOf" srcId="{D8AB342A-1C9F-4938-B030-19C64D1431FA}" destId="{D9C18D1C-607D-4DF4-8ED7-4CC6E7278B0B}" srcOrd="0" destOrd="0" presId="urn:microsoft.com/office/officeart/2008/layout/LinedList"/>
    <dgm:cxn modelId="{8692C1DA-4D27-4491-ACE3-A53F4AA19BE9}" type="presOf" srcId="{87FE94C9-1969-4537-89AB-D95F19CC2699}" destId="{19B84439-7FA3-4411-80B4-FE106D167E65}" srcOrd="0" destOrd="0" presId="urn:microsoft.com/office/officeart/2008/layout/LinedList"/>
    <dgm:cxn modelId="{E87F1B66-B5E8-45FA-9165-5D769428DCF0}" srcId="{32835DA8-2FED-47AD-B0A3-1C57D874F2A7}" destId="{EDD8777C-B35E-4342-8E3D-1D5F1FE1956E}" srcOrd="5" destOrd="0" parTransId="{7ADB7EE3-8922-41CC-B2AF-315D66615ED3}" sibTransId="{D6A2FFBE-A300-4D0C-B95C-4FBD407FFC9A}"/>
    <dgm:cxn modelId="{1854179B-C0A9-4DFF-AF14-AD883A9A39BC}" type="presOf" srcId="{CCA83838-8356-4F43-98EF-F297AFF10594}" destId="{8D2A3E2B-7F9A-4D45-91D8-01DFFCB1EA3E}" srcOrd="0" destOrd="0" presId="urn:microsoft.com/office/officeart/2008/layout/LinedList"/>
    <dgm:cxn modelId="{FEFDD81F-CD1C-4BFD-9D85-D5718AD8A0EC}" srcId="{32835DA8-2FED-47AD-B0A3-1C57D874F2A7}" destId="{CCA83838-8356-4F43-98EF-F297AFF10594}" srcOrd="0" destOrd="0" parTransId="{A3F18005-0BF8-4EBB-A7EF-F808D3526BF3}" sibTransId="{73DB79DA-F59F-4573-840D-14D59CB4931A}"/>
    <dgm:cxn modelId="{9F58A26F-72B7-4AF1-A9CA-F91BF9591666}" type="presParOf" srcId="{FAF936CF-D9ED-4C3B-9F43-F48098A6C955}" destId="{0AE0D5B8-68B0-4C7D-89F7-12776F0C118C}" srcOrd="0" destOrd="0" presId="urn:microsoft.com/office/officeart/2008/layout/LinedList"/>
    <dgm:cxn modelId="{CB03A546-06EA-47BB-9AC5-0CE66BFE0E5F}" type="presParOf" srcId="{FAF936CF-D9ED-4C3B-9F43-F48098A6C955}" destId="{706242BF-2879-4745-A1AB-6F90B1596C03}" srcOrd="1" destOrd="0" presId="urn:microsoft.com/office/officeart/2008/layout/LinedList"/>
    <dgm:cxn modelId="{2953266D-2F59-4E69-9366-729438BF23F6}" type="presParOf" srcId="{706242BF-2879-4745-A1AB-6F90B1596C03}" destId="{8D2A3E2B-7F9A-4D45-91D8-01DFFCB1EA3E}" srcOrd="0" destOrd="0" presId="urn:microsoft.com/office/officeart/2008/layout/LinedList"/>
    <dgm:cxn modelId="{59166F17-D015-4B52-9F5C-AABCD1D0E17A}" type="presParOf" srcId="{706242BF-2879-4745-A1AB-6F90B1596C03}" destId="{F88AC783-576E-44B1-BC6A-2E9703B55808}" srcOrd="1" destOrd="0" presId="urn:microsoft.com/office/officeart/2008/layout/LinedList"/>
    <dgm:cxn modelId="{9CD5DBF2-BDD3-4CBD-9B86-76ECF36BEA22}" type="presParOf" srcId="{FAF936CF-D9ED-4C3B-9F43-F48098A6C955}" destId="{4C7C9F78-123F-4DA1-9C05-3213E0D6D4AB}" srcOrd="2" destOrd="0" presId="urn:microsoft.com/office/officeart/2008/layout/LinedList"/>
    <dgm:cxn modelId="{E22204F1-AEB6-42D6-8E46-8ECC6252C537}" type="presParOf" srcId="{FAF936CF-D9ED-4C3B-9F43-F48098A6C955}" destId="{9712F4C2-5C30-446B-8B9A-CBA9470D6AD0}" srcOrd="3" destOrd="0" presId="urn:microsoft.com/office/officeart/2008/layout/LinedList"/>
    <dgm:cxn modelId="{43061094-FC32-49ED-A60E-A57E8524C67B}" type="presParOf" srcId="{9712F4C2-5C30-446B-8B9A-CBA9470D6AD0}" destId="{5353D577-EAB5-4764-A4CB-C686ABFAA030}" srcOrd="0" destOrd="0" presId="urn:microsoft.com/office/officeart/2008/layout/LinedList"/>
    <dgm:cxn modelId="{33015F4B-A6C0-4A95-9FB8-50B663539EDE}" type="presParOf" srcId="{9712F4C2-5C30-446B-8B9A-CBA9470D6AD0}" destId="{C338E829-B565-403A-A5D4-5CACF5610F48}" srcOrd="1" destOrd="0" presId="urn:microsoft.com/office/officeart/2008/layout/LinedList"/>
    <dgm:cxn modelId="{6D1A546E-F4FF-4A1E-9203-F9441964271A}" type="presParOf" srcId="{FAF936CF-D9ED-4C3B-9F43-F48098A6C955}" destId="{3BE2D861-2668-45EC-9B81-F5B6C5F4FB6C}" srcOrd="4" destOrd="0" presId="urn:microsoft.com/office/officeart/2008/layout/LinedList"/>
    <dgm:cxn modelId="{B6C4B206-DC30-419B-AF89-4E1AAEB291E8}" type="presParOf" srcId="{FAF936CF-D9ED-4C3B-9F43-F48098A6C955}" destId="{B83B2B9D-7FD1-4E4F-B3AA-7F76AB8F3F24}" srcOrd="5" destOrd="0" presId="urn:microsoft.com/office/officeart/2008/layout/LinedList"/>
    <dgm:cxn modelId="{6DD2BA17-B3EC-4676-939E-D5E99D160FFA}" type="presParOf" srcId="{B83B2B9D-7FD1-4E4F-B3AA-7F76AB8F3F24}" destId="{A2245633-3606-4040-AF45-872FE85B9309}" srcOrd="0" destOrd="0" presId="urn:microsoft.com/office/officeart/2008/layout/LinedList"/>
    <dgm:cxn modelId="{ABFB38E7-7D4D-4DB9-901B-FED893568791}" type="presParOf" srcId="{B83B2B9D-7FD1-4E4F-B3AA-7F76AB8F3F24}" destId="{51CDFE00-F412-4B95-8A78-08D7BBDEB9A8}" srcOrd="1" destOrd="0" presId="urn:microsoft.com/office/officeart/2008/layout/LinedList"/>
    <dgm:cxn modelId="{174FB902-2F6C-46C2-91E9-D32CBBB661E5}" type="presParOf" srcId="{FAF936CF-D9ED-4C3B-9F43-F48098A6C955}" destId="{4F5BD377-03A6-4BCE-9E0E-BA765FFB4B4D}" srcOrd="6" destOrd="0" presId="urn:microsoft.com/office/officeart/2008/layout/LinedList"/>
    <dgm:cxn modelId="{32DA108D-A024-4FF8-B7E9-68408A8B5C2D}" type="presParOf" srcId="{FAF936CF-D9ED-4C3B-9F43-F48098A6C955}" destId="{A00C377F-F953-4B41-A716-184F26A4AF29}" srcOrd="7" destOrd="0" presId="urn:microsoft.com/office/officeart/2008/layout/LinedList"/>
    <dgm:cxn modelId="{3D809045-09DC-457F-ADB6-E92796CE2961}" type="presParOf" srcId="{A00C377F-F953-4B41-A716-184F26A4AF29}" destId="{19B84439-7FA3-4411-80B4-FE106D167E65}" srcOrd="0" destOrd="0" presId="urn:microsoft.com/office/officeart/2008/layout/LinedList"/>
    <dgm:cxn modelId="{E8E1C6B9-5943-408C-8A28-C896671F4C27}" type="presParOf" srcId="{A00C377F-F953-4B41-A716-184F26A4AF29}" destId="{14088B8B-5DDF-44CC-A939-485A01530D01}" srcOrd="1" destOrd="0" presId="urn:microsoft.com/office/officeart/2008/layout/LinedList"/>
    <dgm:cxn modelId="{334ECC90-6472-4B4C-B12A-BA3A0F347005}" type="presParOf" srcId="{FAF936CF-D9ED-4C3B-9F43-F48098A6C955}" destId="{5E197EE9-F44F-4A16-BC2A-E2146EEDA649}" srcOrd="8" destOrd="0" presId="urn:microsoft.com/office/officeart/2008/layout/LinedList"/>
    <dgm:cxn modelId="{E7A55931-3C21-4AB1-97D2-66DB71C327A1}" type="presParOf" srcId="{FAF936CF-D9ED-4C3B-9F43-F48098A6C955}" destId="{4363AD0F-849F-4A26-BDEF-778C9EDE0E1F}" srcOrd="9" destOrd="0" presId="urn:microsoft.com/office/officeart/2008/layout/LinedList"/>
    <dgm:cxn modelId="{CE244B00-633E-4D9B-A507-C86E7E6A10B7}" type="presParOf" srcId="{4363AD0F-849F-4A26-BDEF-778C9EDE0E1F}" destId="{D9C18D1C-607D-4DF4-8ED7-4CC6E7278B0B}" srcOrd="0" destOrd="0" presId="urn:microsoft.com/office/officeart/2008/layout/LinedList"/>
    <dgm:cxn modelId="{3D406CEF-4803-4518-880F-A9F4F2C23019}" type="presParOf" srcId="{4363AD0F-849F-4A26-BDEF-778C9EDE0E1F}" destId="{8EE6ED1A-E034-4E20-953E-77EA7E50C839}" srcOrd="1" destOrd="0" presId="urn:microsoft.com/office/officeart/2008/layout/LinedList"/>
    <dgm:cxn modelId="{351001FA-A935-41A3-93E7-7D0238962208}" type="presParOf" srcId="{FAF936CF-D9ED-4C3B-9F43-F48098A6C955}" destId="{F5397E18-C247-48D8-8FCB-D5F8CCB1336F}" srcOrd="10" destOrd="0" presId="urn:microsoft.com/office/officeart/2008/layout/LinedList"/>
    <dgm:cxn modelId="{C75C986F-036C-4072-AE8B-FE239E2905B2}" type="presParOf" srcId="{FAF936CF-D9ED-4C3B-9F43-F48098A6C955}" destId="{82B9B50B-3876-4140-899F-B5FC50E84739}" srcOrd="11" destOrd="0" presId="urn:microsoft.com/office/officeart/2008/layout/LinedList"/>
    <dgm:cxn modelId="{53F286BD-40DE-4BB4-8C1B-58B3D468F799}" type="presParOf" srcId="{82B9B50B-3876-4140-899F-B5FC50E84739}" destId="{E2C83AA0-62FB-469C-9B0F-B1B66FDA5A07}" srcOrd="0" destOrd="0" presId="urn:microsoft.com/office/officeart/2008/layout/LinedList"/>
    <dgm:cxn modelId="{21551058-7315-4106-912D-01B0395444BD}" type="presParOf" srcId="{82B9B50B-3876-4140-899F-B5FC50E84739}" destId="{C39BEED9-9943-46CA-8B1E-7A6D0146841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010C4B-0E6B-48B0-9A61-1AF4D3B985C7}"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D0668339-8387-495B-841B-AE25C5B793E5}">
      <dgm:prSet/>
      <dgm:spPr/>
      <dgm:t>
        <a:bodyPr/>
        <a:lstStyle/>
        <a:p>
          <a:r>
            <a:rPr lang="en-US"/>
            <a:t>Formulate</a:t>
          </a:r>
        </a:p>
      </dgm:t>
    </dgm:pt>
    <dgm:pt modelId="{5BB130FA-049A-45B6-B80D-587ACEB60EF3}" type="parTrans" cxnId="{E9EBD4FB-2622-4352-B4BB-B2FD49673B03}">
      <dgm:prSet/>
      <dgm:spPr/>
      <dgm:t>
        <a:bodyPr/>
        <a:lstStyle/>
        <a:p>
          <a:endParaRPr lang="en-US"/>
        </a:p>
      </dgm:t>
    </dgm:pt>
    <dgm:pt modelId="{633E3BE0-70C7-4C8A-85E5-D24DDA36E3E0}" type="sibTrans" cxnId="{E9EBD4FB-2622-4352-B4BB-B2FD49673B03}">
      <dgm:prSet/>
      <dgm:spPr/>
      <dgm:t>
        <a:bodyPr/>
        <a:lstStyle/>
        <a:p>
          <a:endParaRPr lang="en-US"/>
        </a:p>
      </dgm:t>
    </dgm:pt>
    <dgm:pt modelId="{09FF6B6A-849A-4BD0-9AE1-C80256FC7ECA}">
      <dgm:prSet/>
      <dgm:spPr/>
      <dgm:t>
        <a:bodyPr/>
        <a:lstStyle/>
        <a:p>
          <a:r>
            <a:rPr lang="en-US"/>
            <a:t>Formulate a good question</a:t>
          </a:r>
        </a:p>
      </dgm:t>
    </dgm:pt>
    <dgm:pt modelId="{6045BA66-8867-477D-AFAB-1D3BA0C26C5E}" type="parTrans" cxnId="{32BECDC6-EB06-4EA8-A7F9-654AD05BF5F3}">
      <dgm:prSet/>
      <dgm:spPr/>
      <dgm:t>
        <a:bodyPr/>
        <a:lstStyle/>
        <a:p>
          <a:endParaRPr lang="en-US"/>
        </a:p>
      </dgm:t>
    </dgm:pt>
    <dgm:pt modelId="{DD934715-7273-425C-A3C4-0D7E3C9BC7CA}" type="sibTrans" cxnId="{32BECDC6-EB06-4EA8-A7F9-654AD05BF5F3}">
      <dgm:prSet/>
      <dgm:spPr/>
      <dgm:t>
        <a:bodyPr/>
        <a:lstStyle/>
        <a:p>
          <a:endParaRPr lang="en-US"/>
        </a:p>
      </dgm:t>
    </dgm:pt>
    <dgm:pt modelId="{1ED3E46C-725B-4D46-A013-D44BBAA41957}">
      <dgm:prSet/>
      <dgm:spPr/>
      <dgm:t>
        <a:bodyPr/>
        <a:lstStyle/>
        <a:p>
          <a:r>
            <a:rPr lang="en-US"/>
            <a:t>Locate</a:t>
          </a:r>
        </a:p>
      </dgm:t>
    </dgm:pt>
    <dgm:pt modelId="{FE82591E-0D27-4BC0-9029-1CC810FD3A5E}" type="parTrans" cxnId="{682E24C6-C61F-4559-A8EB-78FEA1E73431}">
      <dgm:prSet/>
      <dgm:spPr/>
      <dgm:t>
        <a:bodyPr/>
        <a:lstStyle/>
        <a:p>
          <a:endParaRPr lang="en-US"/>
        </a:p>
      </dgm:t>
    </dgm:pt>
    <dgm:pt modelId="{89195329-BBDB-4794-A250-96F8EE237690}" type="sibTrans" cxnId="{682E24C6-C61F-4559-A8EB-78FEA1E73431}">
      <dgm:prSet/>
      <dgm:spPr/>
      <dgm:t>
        <a:bodyPr/>
        <a:lstStyle/>
        <a:p>
          <a:endParaRPr lang="en-US"/>
        </a:p>
      </dgm:t>
    </dgm:pt>
    <dgm:pt modelId="{0D7AC09C-4018-4824-B0A6-B5774EE655D1}">
      <dgm:prSet/>
      <dgm:spPr/>
      <dgm:t>
        <a:bodyPr/>
        <a:lstStyle/>
        <a:p>
          <a:r>
            <a:rPr lang="en-US"/>
            <a:t>Locate studies with good selection criteria</a:t>
          </a:r>
        </a:p>
      </dgm:t>
    </dgm:pt>
    <dgm:pt modelId="{C42308ED-F399-4475-B62C-0B9256611367}" type="parTrans" cxnId="{C1A9E7C5-3731-405C-A793-FAC9826B93A4}">
      <dgm:prSet/>
      <dgm:spPr/>
      <dgm:t>
        <a:bodyPr/>
        <a:lstStyle/>
        <a:p>
          <a:endParaRPr lang="en-US"/>
        </a:p>
      </dgm:t>
    </dgm:pt>
    <dgm:pt modelId="{3B2F0A2F-E525-492A-AD59-1D1E1C12102A}" type="sibTrans" cxnId="{C1A9E7C5-3731-405C-A793-FAC9826B93A4}">
      <dgm:prSet/>
      <dgm:spPr/>
      <dgm:t>
        <a:bodyPr/>
        <a:lstStyle/>
        <a:p>
          <a:endParaRPr lang="en-US"/>
        </a:p>
      </dgm:t>
    </dgm:pt>
    <dgm:pt modelId="{E303F8F8-C8A9-4E22-BB8D-AC5F479F3AB4}">
      <dgm:prSet/>
      <dgm:spPr/>
      <dgm:t>
        <a:bodyPr/>
        <a:lstStyle/>
        <a:p>
          <a:r>
            <a:rPr lang="en-US"/>
            <a:t>Appraise</a:t>
          </a:r>
        </a:p>
      </dgm:t>
    </dgm:pt>
    <dgm:pt modelId="{2D0E2D48-1489-4F70-BCFE-DC52C02BD31D}" type="parTrans" cxnId="{F6A972BF-E83A-40E8-B11D-13CAA6FEB0CF}">
      <dgm:prSet/>
      <dgm:spPr/>
      <dgm:t>
        <a:bodyPr/>
        <a:lstStyle/>
        <a:p>
          <a:endParaRPr lang="en-US"/>
        </a:p>
      </dgm:t>
    </dgm:pt>
    <dgm:pt modelId="{9249306C-E7C1-4A2B-B1D3-4A908D89B750}" type="sibTrans" cxnId="{F6A972BF-E83A-40E8-B11D-13CAA6FEB0CF}">
      <dgm:prSet/>
      <dgm:spPr/>
      <dgm:t>
        <a:bodyPr/>
        <a:lstStyle/>
        <a:p>
          <a:endParaRPr lang="en-US"/>
        </a:p>
      </dgm:t>
    </dgm:pt>
    <dgm:pt modelId="{980A53C9-60D8-4B35-93BC-A5C8A72F82DC}">
      <dgm:prSet/>
      <dgm:spPr/>
      <dgm:t>
        <a:bodyPr/>
        <a:lstStyle/>
        <a:p>
          <a:r>
            <a:rPr lang="en-US"/>
            <a:t>Appraise the quality of studies (assess validity and replicability)</a:t>
          </a:r>
        </a:p>
      </dgm:t>
    </dgm:pt>
    <dgm:pt modelId="{9748603E-FEF9-4143-8C18-F758E91A7A8D}" type="parTrans" cxnId="{53112407-83C3-4D59-B84F-32B1EDB394E9}">
      <dgm:prSet/>
      <dgm:spPr/>
      <dgm:t>
        <a:bodyPr/>
        <a:lstStyle/>
        <a:p>
          <a:endParaRPr lang="en-US"/>
        </a:p>
      </dgm:t>
    </dgm:pt>
    <dgm:pt modelId="{A7166D38-C1EF-4C5F-B8A2-D695A6912199}" type="sibTrans" cxnId="{53112407-83C3-4D59-B84F-32B1EDB394E9}">
      <dgm:prSet/>
      <dgm:spPr/>
      <dgm:t>
        <a:bodyPr/>
        <a:lstStyle/>
        <a:p>
          <a:endParaRPr lang="en-US"/>
        </a:p>
      </dgm:t>
    </dgm:pt>
    <dgm:pt modelId="{0D14E67C-7F40-42E1-B1F6-FDC0CD031F61}">
      <dgm:prSet/>
      <dgm:spPr/>
      <dgm:t>
        <a:bodyPr/>
        <a:lstStyle/>
        <a:p>
          <a:r>
            <a:rPr lang="en-US"/>
            <a:t>Combine</a:t>
          </a:r>
        </a:p>
      </dgm:t>
    </dgm:pt>
    <dgm:pt modelId="{CF59F231-4990-4E01-812F-D5C1412AA68E}" type="parTrans" cxnId="{CAF699C7-2B48-4774-A874-23E7934FA1B3}">
      <dgm:prSet/>
      <dgm:spPr/>
      <dgm:t>
        <a:bodyPr/>
        <a:lstStyle/>
        <a:p>
          <a:endParaRPr lang="en-US"/>
        </a:p>
      </dgm:t>
    </dgm:pt>
    <dgm:pt modelId="{E5E76DE4-6975-4B63-9031-4DF181DD2F1B}" type="sibTrans" cxnId="{CAF699C7-2B48-4774-A874-23E7934FA1B3}">
      <dgm:prSet/>
      <dgm:spPr/>
      <dgm:t>
        <a:bodyPr/>
        <a:lstStyle/>
        <a:p>
          <a:endParaRPr lang="en-US"/>
        </a:p>
      </dgm:t>
    </dgm:pt>
    <dgm:pt modelId="{69AC385D-3762-4F0B-A241-D734C1DECF1C}">
      <dgm:prSet/>
      <dgm:spPr/>
      <dgm:t>
        <a:bodyPr/>
        <a:lstStyle/>
        <a:p>
          <a:r>
            <a:rPr lang="en-US"/>
            <a:t>Combine the results</a:t>
          </a:r>
        </a:p>
      </dgm:t>
    </dgm:pt>
    <dgm:pt modelId="{7EA6DE3B-975D-45C7-8D78-1E0FCEB6517E}" type="parTrans" cxnId="{FE9A2642-A645-4A58-AFFD-31E6AC4327B3}">
      <dgm:prSet/>
      <dgm:spPr/>
      <dgm:t>
        <a:bodyPr/>
        <a:lstStyle/>
        <a:p>
          <a:endParaRPr lang="en-US"/>
        </a:p>
      </dgm:t>
    </dgm:pt>
    <dgm:pt modelId="{E2DFEAE3-5F70-41F5-83FF-91CC6052B07F}" type="sibTrans" cxnId="{FE9A2642-A645-4A58-AFFD-31E6AC4327B3}">
      <dgm:prSet/>
      <dgm:spPr/>
      <dgm:t>
        <a:bodyPr/>
        <a:lstStyle/>
        <a:p>
          <a:endParaRPr lang="en-US"/>
        </a:p>
      </dgm:t>
    </dgm:pt>
    <dgm:pt modelId="{33D230CF-CB4A-4312-945A-C4AB013C7BCD}">
      <dgm:prSet/>
      <dgm:spPr/>
      <dgm:t>
        <a:bodyPr/>
        <a:lstStyle/>
        <a:p>
          <a:r>
            <a:rPr lang="en-US"/>
            <a:t>Interpret</a:t>
          </a:r>
        </a:p>
      </dgm:t>
    </dgm:pt>
    <dgm:pt modelId="{796F187C-3AD9-46F0-991A-11223653E5E2}" type="parTrans" cxnId="{AF89E3A4-9834-4F0E-BFDA-326EB374DCE8}">
      <dgm:prSet/>
      <dgm:spPr/>
      <dgm:t>
        <a:bodyPr/>
        <a:lstStyle/>
        <a:p>
          <a:endParaRPr lang="en-US"/>
        </a:p>
      </dgm:t>
    </dgm:pt>
    <dgm:pt modelId="{685AB18D-EA19-4BC6-B316-253B8512E2D0}" type="sibTrans" cxnId="{AF89E3A4-9834-4F0E-BFDA-326EB374DCE8}">
      <dgm:prSet/>
      <dgm:spPr/>
      <dgm:t>
        <a:bodyPr/>
        <a:lstStyle/>
        <a:p>
          <a:endParaRPr lang="en-US"/>
        </a:p>
      </dgm:t>
    </dgm:pt>
    <dgm:pt modelId="{C83545F2-5045-4FE5-A2D0-7C250F67CCF2}">
      <dgm:prSet/>
      <dgm:spPr/>
      <dgm:t>
        <a:bodyPr/>
        <a:lstStyle/>
        <a:p>
          <a:r>
            <a:rPr lang="en-US"/>
            <a:t>Interpret the results</a:t>
          </a:r>
        </a:p>
      </dgm:t>
    </dgm:pt>
    <dgm:pt modelId="{24A09443-DF51-491C-B557-CF74B6EC436B}" type="parTrans" cxnId="{14D868F2-CDB8-47B9-872E-3CB879914AAB}">
      <dgm:prSet/>
      <dgm:spPr/>
      <dgm:t>
        <a:bodyPr/>
        <a:lstStyle/>
        <a:p>
          <a:endParaRPr lang="en-US"/>
        </a:p>
      </dgm:t>
    </dgm:pt>
    <dgm:pt modelId="{3096CFF4-D616-4CDE-8526-DD346C79BB0B}" type="sibTrans" cxnId="{14D868F2-CDB8-47B9-872E-3CB879914AAB}">
      <dgm:prSet/>
      <dgm:spPr/>
      <dgm:t>
        <a:bodyPr/>
        <a:lstStyle/>
        <a:p>
          <a:endParaRPr lang="en-US"/>
        </a:p>
      </dgm:t>
    </dgm:pt>
    <dgm:pt modelId="{39F2B358-6B2F-4F74-B39E-6F9CE5A1F7B4}" type="pres">
      <dgm:prSet presAssocID="{F6010C4B-0E6B-48B0-9A61-1AF4D3B985C7}" presName="Name0" presStyleCnt="0">
        <dgm:presLayoutVars>
          <dgm:dir/>
          <dgm:animLvl val="lvl"/>
          <dgm:resizeHandles val="exact"/>
        </dgm:presLayoutVars>
      </dgm:prSet>
      <dgm:spPr/>
      <dgm:t>
        <a:bodyPr/>
        <a:lstStyle/>
        <a:p>
          <a:endParaRPr lang="en-US"/>
        </a:p>
      </dgm:t>
    </dgm:pt>
    <dgm:pt modelId="{51469075-AF9C-45D5-A3A1-626C275E2383}" type="pres">
      <dgm:prSet presAssocID="{33D230CF-CB4A-4312-945A-C4AB013C7BCD}" presName="boxAndChildren" presStyleCnt="0"/>
      <dgm:spPr/>
    </dgm:pt>
    <dgm:pt modelId="{B2303CDA-83C6-4BBC-BFF1-2B07DDEB1E2B}" type="pres">
      <dgm:prSet presAssocID="{33D230CF-CB4A-4312-945A-C4AB013C7BCD}" presName="parentTextBox" presStyleLbl="alignNode1" presStyleIdx="0" presStyleCnt="5"/>
      <dgm:spPr/>
      <dgm:t>
        <a:bodyPr/>
        <a:lstStyle/>
        <a:p>
          <a:endParaRPr lang="en-US"/>
        </a:p>
      </dgm:t>
    </dgm:pt>
    <dgm:pt modelId="{DF33C4EB-D122-4579-AD17-C7F32B0525CC}" type="pres">
      <dgm:prSet presAssocID="{33D230CF-CB4A-4312-945A-C4AB013C7BCD}" presName="descendantBox" presStyleLbl="bgAccFollowNode1" presStyleIdx="0" presStyleCnt="5"/>
      <dgm:spPr/>
      <dgm:t>
        <a:bodyPr/>
        <a:lstStyle/>
        <a:p>
          <a:endParaRPr lang="en-US"/>
        </a:p>
      </dgm:t>
    </dgm:pt>
    <dgm:pt modelId="{A087FF58-0ABD-432A-AC96-88AB556E901B}" type="pres">
      <dgm:prSet presAssocID="{E5E76DE4-6975-4B63-9031-4DF181DD2F1B}" presName="sp" presStyleCnt="0"/>
      <dgm:spPr/>
    </dgm:pt>
    <dgm:pt modelId="{FAF71B9B-2EF6-4448-8C5C-BE7E1FEDC761}" type="pres">
      <dgm:prSet presAssocID="{0D14E67C-7F40-42E1-B1F6-FDC0CD031F61}" presName="arrowAndChildren" presStyleCnt="0"/>
      <dgm:spPr/>
    </dgm:pt>
    <dgm:pt modelId="{16F48AA9-298A-4D4A-B63D-A1B5FEA9C531}" type="pres">
      <dgm:prSet presAssocID="{0D14E67C-7F40-42E1-B1F6-FDC0CD031F61}" presName="parentTextArrow" presStyleLbl="node1" presStyleIdx="0" presStyleCnt="0"/>
      <dgm:spPr/>
      <dgm:t>
        <a:bodyPr/>
        <a:lstStyle/>
        <a:p>
          <a:endParaRPr lang="en-US"/>
        </a:p>
      </dgm:t>
    </dgm:pt>
    <dgm:pt modelId="{4401FF1C-7033-4FC2-BA1C-360B63410DCE}" type="pres">
      <dgm:prSet presAssocID="{0D14E67C-7F40-42E1-B1F6-FDC0CD031F61}" presName="arrow" presStyleLbl="alignNode1" presStyleIdx="1" presStyleCnt="5"/>
      <dgm:spPr/>
      <dgm:t>
        <a:bodyPr/>
        <a:lstStyle/>
        <a:p>
          <a:endParaRPr lang="en-US"/>
        </a:p>
      </dgm:t>
    </dgm:pt>
    <dgm:pt modelId="{474FC4FA-7265-43E4-A9F2-E8BDCB2543AB}" type="pres">
      <dgm:prSet presAssocID="{0D14E67C-7F40-42E1-B1F6-FDC0CD031F61}" presName="descendantArrow" presStyleLbl="bgAccFollowNode1" presStyleIdx="1" presStyleCnt="5"/>
      <dgm:spPr/>
      <dgm:t>
        <a:bodyPr/>
        <a:lstStyle/>
        <a:p>
          <a:endParaRPr lang="en-US"/>
        </a:p>
      </dgm:t>
    </dgm:pt>
    <dgm:pt modelId="{6EBB4AD6-1ED3-49AB-9499-606BE9741127}" type="pres">
      <dgm:prSet presAssocID="{9249306C-E7C1-4A2B-B1D3-4A908D89B750}" presName="sp" presStyleCnt="0"/>
      <dgm:spPr/>
    </dgm:pt>
    <dgm:pt modelId="{928C25F1-4627-4FC0-8063-A25EA3FA6F72}" type="pres">
      <dgm:prSet presAssocID="{E303F8F8-C8A9-4E22-BB8D-AC5F479F3AB4}" presName="arrowAndChildren" presStyleCnt="0"/>
      <dgm:spPr/>
    </dgm:pt>
    <dgm:pt modelId="{FAFAB233-036F-474A-84AA-91228DA6517C}" type="pres">
      <dgm:prSet presAssocID="{E303F8F8-C8A9-4E22-BB8D-AC5F479F3AB4}" presName="parentTextArrow" presStyleLbl="node1" presStyleIdx="0" presStyleCnt="0"/>
      <dgm:spPr/>
      <dgm:t>
        <a:bodyPr/>
        <a:lstStyle/>
        <a:p>
          <a:endParaRPr lang="en-US"/>
        </a:p>
      </dgm:t>
    </dgm:pt>
    <dgm:pt modelId="{8DB78FCF-51C3-44A6-A8ED-B12DF700DAAD}" type="pres">
      <dgm:prSet presAssocID="{E303F8F8-C8A9-4E22-BB8D-AC5F479F3AB4}" presName="arrow" presStyleLbl="alignNode1" presStyleIdx="2" presStyleCnt="5"/>
      <dgm:spPr/>
      <dgm:t>
        <a:bodyPr/>
        <a:lstStyle/>
        <a:p>
          <a:endParaRPr lang="en-US"/>
        </a:p>
      </dgm:t>
    </dgm:pt>
    <dgm:pt modelId="{89E4EB0F-55D5-40EF-99C4-9293FFE148F2}" type="pres">
      <dgm:prSet presAssocID="{E303F8F8-C8A9-4E22-BB8D-AC5F479F3AB4}" presName="descendantArrow" presStyleLbl="bgAccFollowNode1" presStyleIdx="2" presStyleCnt="5"/>
      <dgm:spPr/>
      <dgm:t>
        <a:bodyPr/>
        <a:lstStyle/>
        <a:p>
          <a:endParaRPr lang="en-US"/>
        </a:p>
      </dgm:t>
    </dgm:pt>
    <dgm:pt modelId="{FF2460A2-6A4D-4452-8004-3142F49DFAFD}" type="pres">
      <dgm:prSet presAssocID="{89195329-BBDB-4794-A250-96F8EE237690}" presName="sp" presStyleCnt="0"/>
      <dgm:spPr/>
    </dgm:pt>
    <dgm:pt modelId="{31F1D8D8-4EDB-4281-8EFA-B22CD63E36FA}" type="pres">
      <dgm:prSet presAssocID="{1ED3E46C-725B-4D46-A013-D44BBAA41957}" presName="arrowAndChildren" presStyleCnt="0"/>
      <dgm:spPr/>
    </dgm:pt>
    <dgm:pt modelId="{E9D6551C-CDA3-48AA-B96F-BA014897B48E}" type="pres">
      <dgm:prSet presAssocID="{1ED3E46C-725B-4D46-A013-D44BBAA41957}" presName="parentTextArrow" presStyleLbl="node1" presStyleIdx="0" presStyleCnt="0"/>
      <dgm:spPr/>
      <dgm:t>
        <a:bodyPr/>
        <a:lstStyle/>
        <a:p>
          <a:endParaRPr lang="en-US"/>
        </a:p>
      </dgm:t>
    </dgm:pt>
    <dgm:pt modelId="{A92DD047-FDDA-4B8D-9AE9-F7C74CE3B2ED}" type="pres">
      <dgm:prSet presAssocID="{1ED3E46C-725B-4D46-A013-D44BBAA41957}" presName="arrow" presStyleLbl="alignNode1" presStyleIdx="3" presStyleCnt="5"/>
      <dgm:spPr/>
      <dgm:t>
        <a:bodyPr/>
        <a:lstStyle/>
        <a:p>
          <a:endParaRPr lang="en-US"/>
        </a:p>
      </dgm:t>
    </dgm:pt>
    <dgm:pt modelId="{45EA8A9B-DCEF-40B8-9C7F-25ACCD476D17}" type="pres">
      <dgm:prSet presAssocID="{1ED3E46C-725B-4D46-A013-D44BBAA41957}" presName="descendantArrow" presStyleLbl="bgAccFollowNode1" presStyleIdx="3" presStyleCnt="5"/>
      <dgm:spPr/>
      <dgm:t>
        <a:bodyPr/>
        <a:lstStyle/>
        <a:p>
          <a:endParaRPr lang="en-US"/>
        </a:p>
      </dgm:t>
    </dgm:pt>
    <dgm:pt modelId="{B3C227C7-BCD3-4D2F-8682-FDEB64EFF9C8}" type="pres">
      <dgm:prSet presAssocID="{633E3BE0-70C7-4C8A-85E5-D24DDA36E3E0}" presName="sp" presStyleCnt="0"/>
      <dgm:spPr/>
    </dgm:pt>
    <dgm:pt modelId="{834D15BE-D789-454D-B82E-99C43B20789B}" type="pres">
      <dgm:prSet presAssocID="{D0668339-8387-495B-841B-AE25C5B793E5}" presName="arrowAndChildren" presStyleCnt="0"/>
      <dgm:spPr/>
    </dgm:pt>
    <dgm:pt modelId="{943C347A-554E-403F-ADEF-E8FC25D00ACF}" type="pres">
      <dgm:prSet presAssocID="{D0668339-8387-495B-841B-AE25C5B793E5}" presName="parentTextArrow" presStyleLbl="node1" presStyleIdx="0" presStyleCnt="0"/>
      <dgm:spPr/>
      <dgm:t>
        <a:bodyPr/>
        <a:lstStyle/>
        <a:p>
          <a:endParaRPr lang="en-US"/>
        </a:p>
      </dgm:t>
    </dgm:pt>
    <dgm:pt modelId="{FEBAA809-5591-48F8-AFAB-199E3C4CFEF3}" type="pres">
      <dgm:prSet presAssocID="{D0668339-8387-495B-841B-AE25C5B793E5}" presName="arrow" presStyleLbl="alignNode1" presStyleIdx="4" presStyleCnt="5"/>
      <dgm:spPr/>
      <dgm:t>
        <a:bodyPr/>
        <a:lstStyle/>
        <a:p>
          <a:endParaRPr lang="en-US"/>
        </a:p>
      </dgm:t>
    </dgm:pt>
    <dgm:pt modelId="{0A8564E1-AB97-424B-A215-6010BDF627F8}" type="pres">
      <dgm:prSet presAssocID="{D0668339-8387-495B-841B-AE25C5B793E5}" presName="descendantArrow" presStyleLbl="bgAccFollowNode1" presStyleIdx="4" presStyleCnt="5"/>
      <dgm:spPr/>
      <dgm:t>
        <a:bodyPr/>
        <a:lstStyle/>
        <a:p>
          <a:endParaRPr lang="en-US"/>
        </a:p>
      </dgm:t>
    </dgm:pt>
  </dgm:ptLst>
  <dgm:cxnLst>
    <dgm:cxn modelId="{BDF2B0CA-D6F0-4195-8D6E-3D4EE1982519}" type="presOf" srcId="{1ED3E46C-725B-4D46-A013-D44BBAA41957}" destId="{E9D6551C-CDA3-48AA-B96F-BA014897B48E}" srcOrd="0" destOrd="0" presId="urn:microsoft.com/office/officeart/2016/7/layout/VerticalDownArrowProcess"/>
    <dgm:cxn modelId="{2DAE7D9F-D97B-4010-BC0C-E2E5751F4404}" type="presOf" srcId="{C83545F2-5045-4FE5-A2D0-7C250F67CCF2}" destId="{DF33C4EB-D122-4579-AD17-C7F32B0525CC}" srcOrd="0" destOrd="0" presId="urn:microsoft.com/office/officeart/2016/7/layout/VerticalDownArrowProcess"/>
    <dgm:cxn modelId="{C1039097-57EB-45C3-8610-0F7F31A12049}" type="presOf" srcId="{F6010C4B-0E6B-48B0-9A61-1AF4D3B985C7}" destId="{39F2B358-6B2F-4F74-B39E-6F9CE5A1F7B4}" srcOrd="0" destOrd="0" presId="urn:microsoft.com/office/officeart/2016/7/layout/VerticalDownArrowProcess"/>
    <dgm:cxn modelId="{33B0A054-03B7-47DE-BE77-0FA148566C54}" type="presOf" srcId="{980A53C9-60D8-4B35-93BC-A5C8A72F82DC}" destId="{89E4EB0F-55D5-40EF-99C4-9293FFE148F2}" srcOrd="0" destOrd="0" presId="urn:microsoft.com/office/officeart/2016/7/layout/VerticalDownArrowProcess"/>
    <dgm:cxn modelId="{E9EBD4FB-2622-4352-B4BB-B2FD49673B03}" srcId="{F6010C4B-0E6B-48B0-9A61-1AF4D3B985C7}" destId="{D0668339-8387-495B-841B-AE25C5B793E5}" srcOrd="0" destOrd="0" parTransId="{5BB130FA-049A-45B6-B80D-587ACEB60EF3}" sibTransId="{633E3BE0-70C7-4C8A-85E5-D24DDA36E3E0}"/>
    <dgm:cxn modelId="{6988349C-9AB6-46E0-A395-151CF19AE29E}" type="presOf" srcId="{0D7AC09C-4018-4824-B0A6-B5774EE655D1}" destId="{45EA8A9B-DCEF-40B8-9C7F-25ACCD476D17}" srcOrd="0" destOrd="0" presId="urn:microsoft.com/office/officeart/2016/7/layout/VerticalDownArrowProcess"/>
    <dgm:cxn modelId="{53112407-83C3-4D59-B84F-32B1EDB394E9}" srcId="{E303F8F8-C8A9-4E22-BB8D-AC5F479F3AB4}" destId="{980A53C9-60D8-4B35-93BC-A5C8A72F82DC}" srcOrd="0" destOrd="0" parTransId="{9748603E-FEF9-4143-8C18-F758E91A7A8D}" sibTransId="{A7166D38-C1EF-4C5F-B8A2-D695A6912199}"/>
    <dgm:cxn modelId="{C1A9E7C5-3731-405C-A793-FAC9826B93A4}" srcId="{1ED3E46C-725B-4D46-A013-D44BBAA41957}" destId="{0D7AC09C-4018-4824-B0A6-B5774EE655D1}" srcOrd="0" destOrd="0" parTransId="{C42308ED-F399-4475-B62C-0B9256611367}" sibTransId="{3B2F0A2F-E525-492A-AD59-1D1E1C12102A}"/>
    <dgm:cxn modelId="{682E24C6-C61F-4559-A8EB-78FEA1E73431}" srcId="{F6010C4B-0E6B-48B0-9A61-1AF4D3B985C7}" destId="{1ED3E46C-725B-4D46-A013-D44BBAA41957}" srcOrd="1" destOrd="0" parTransId="{FE82591E-0D27-4BC0-9029-1CC810FD3A5E}" sibTransId="{89195329-BBDB-4794-A250-96F8EE237690}"/>
    <dgm:cxn modelId="{CCB50A99-29B0-470D-AEA0-7FEE6B3A28CE}" type="presOf" srcId="{09FF6B6A-849A-4BD0-9AE1-C80256FC7ECA}" destId="{0A8564E1-AB97-424B-A215-6010BDF627F8}" srcOrd="0" destOrd="0" presId="urn:microsoft.com/office/officeart/2016/7/layout/VerticalDownArrowProcess"/>
    <dgm:cxn modelId="{AF89E3A4-9834-4F0E-BFDA-326EB374DCE8}" srcId="{F6010C4B-0E6B-48B0-9A61-1AF4D3B985C7}" destId="{33D230CF-CB4A-4312-945A-C4AB013C7BCD}" srcOrd="4" destOrd="0" parTransId="{796F187C-3AD9-46F0-991A-11223653E5E2}" sibTransId="{685AB18D-EA19-4BC6-B316-253B8512E2D0}"/>
    <dgm:cxn modelId="{80C74D43-507E-485D-93D8-D755C59F23E4}" type="presOf" srcId="{0D14E67C-7F40-42E1-B1F6-FDC0CD031F61}" destId="{16F48AA9-298A-4D4A-B63D-A1B5FEA9C531}" srcOrd="0" destOrd="0" presId="urn:microsoft.com/office/officeart/2016/7/layout/VerticalDownArrowProcess"/>
    <dgm:cxn modelId="{2B285179-67A9-4F33-B63D-C6DA842FFB5F}" type="presOf" srcId="{E303F8F8-C8A9-4E22-BB8D-AC5F479F3AB4}" destId="{FAFAB233-036F-474A-84AA-91228DA6517C}" srcOrd="0" destOrd="0" presId="urn:microsoft.com/office/officeart/2016/7/layout/VerticalDownArrowProcess"/>
    <dgm:cxn modelId="{F437660C-9DD7-4C82-9028-4D6A516DB77A}" type="presOf" srcId="{69AC385D-3762-4F0B-A241-D734C1DECF1C}" destId="{474FC4FA-7265-43E4-A9F2-E8BDCB2543AB}" srcOrd="0" destOrd="0" presId="urn:microsoft.com/office/officeart/2016/7/layout/VerticalDownArrowProcess"/>
    <dgm:cxn modelId="{2F086417-2DAE-4440-94FE-49BFDB5E9920}" type="presOf" srcId="{D0668339-8387-495B-841B-AE25C5B793E5}" destId="{943C347A-554E-403F-ADEF-E8FC25D00ACF}" srcOrd="0" destOrd="0" presId="urn:microsoft.com/office/officeart/2016/7/layout/VerticalDownArrowProcess"/>
    <dgm:cxn modelId="{7DFEA6A0-CB63-4AA8-81B3-26B064E864D3}" type="presOf" srcId="{D0668339-8387-495B-841B-AE25C5B793E5}" destId="{FEBAA809-5591-48F8-AFAB-199E3C4CFEF3}" srcOrd="1" destOrd="0" presId="urn:microsoft.com/office/officeart/2016/7/layout/VerticalDownArrowProcess"/>
    <dgm:cxn modelId="{D2F2376F-176D-429D-95D3-23A390FE895D}" type="presOf" srcId="{E303F8F8-C8A9-4E22-BB8D-AC5F479F3AB4}" destId="{8DB78FCF-51C3-44A6-A8ED-B12DF700DAAD}" srcOrd="1" destOrd="0" presId="urn:microsoft.com/office/officeart/2016/7/layout/VerticalDownArrowProcess"/>
    <dgm:cxn modelId="{32BECDC6-EB06-4EA8-A7F9-654AD05BF5F3}" srcId="{D0668339-8387-495B-841B-AE25C5B793E5}" destId="{09FF6B6A-849A-4BD0-9AE1-C80256FC7ECA}" srcOrd="0" destOrd="0" parTransId="{6045BA66-8867-477D-AFAB-1D3BA0C26C5E}" sibTransId="{DD934715-7273-425C-A3C4-0D7E3C9BC7CA}"/>
    <dgm:cxn modelId="{F6A972BF-E83A-40E8-B11D-13CAA6FEB0CF}" srcId="{F6010C4B-0E6B-48B0-9A61-1AF4D3B985C7}" destId="{E303F8F8-C8A9-4E22-BB8D-AC5F479F3AB4}" srcOrd="2" destOrd="0" parTransId="{2D0E2D48-1489-4F70-BCFE-DC52C02BD31D}" sibTransId="{9249306C-E7C1-4A2B-B1D3-4A908D89B750}"/>
    <dgm:cxn modelId="{BBC5DCB3-912B-4C0E-B3F1-7B95F20AE37D}" type="presOf" srcId="{0D14E67C-7F40-42E1-B1F6-FDC0CD031F61}" destId="{4401FF1C-7033-4FC2-BA1C-360B63410DCE}" srcOrd="1" destOrd="0" presId="urn:microsoft.com/office/officeart/2016/7/layout/VerticalDownArrowProcess"/>
    <dgm:cxn modelId="{14D868F2-CDB8-47B9-872E-3CB879914AAB}" srcId="{33D230CF-CB4A-4312-945A-C4AB013C7BCD}" destId="{C83545F2-5045-4FE5-A2D0-7C250F67CCF2}" srcOrd="0" destOrd="0" parTransId="{24A09443-DF51-491C-B557-CF74B6EC436B}" sibTransId="{3096CFF4-D616-4CDE-8526-DD346C79BB0B}"/>
    <dgm:cxn modelId="{CAF699C7-2B48-4774-A874-23E7934FA1B3}" srcId="{F6010C4B-0E6B-48B0-9A61-1AF4D3B985C7}" destId="{0D14E67C-7F40-42E1-B1F6-FDC0CD031F61}" srcOrd="3" destOrd="0" parTransId="{CF59F231-4990-4E01-812F-D5C1412AA68E}" sibTransId="{E5E76DE4-6975-4B63-9031-4DF181DD2F1B}"/>
    <dgm:cxn modelId="{31FA75B1-B52B-49F9-A2AB-301FF23F65D1}" type="presOf" srcId="{1ED3E46C-725B-4D46-A013-D44BBAA41957}" destId="{A92DD047-FDDA-4B8D-9AE9-F7C74CE3B2ED}" srcOrd="1" destOrd="0" presId="urn:microsoft.com/office/officeart/2016/7/layout/VerticalDownArrowProcess"/>
    <dgm:cxn modelId="{FE9A2642-A645-4A58-AFFD-31E6AC4327B3}" srcId="{0D14E67C-7F40-42E1-B1F6-FDC0CD031F61}" destId="{69AC385D-3762-4F0B-A241-D734C1DECF1C}" srcOrd="0" destOrd="0" parTransId="{7EA6DE3B-975D-45C7-8D78-1E0FCEB6517E}" sibTransId="{E2DFEAE3-5F70-41F5-83FF-91CC6052B07F}"/>
    <dgm:cxn modelId="{03D4CC49-F82F-48C2-A329-22144DEC0F5B}" type="presOf" srcId="{33D230CF-CB4A-4312-945A-C4AB013C7BCD}" destId="{B2303CDA-83C6-4BBC-BFF1-2B07DDEB1E2B}" srcOrd="0" destOrd="0" presId="urn:microsoft.com/office/officeart/2016/7/layout/VerticalDownArrowProcess"/>
    <dgm:cxn modelId="{9915A0C2-605B-40DA-8838-A4EB1BAE4EF4}" type="presParOf" srcId="{39F2B358-6B2F-4F74-B39E-6F9CE5A1F7B4}" destId="{51469075-AF9C-45D5-A3A1-626C275E2383}" srcOrd="0" destOrd="0" presId="urn:microsoft.com/office/officeart/2016/7/layout/VerticalDownArrowProcess"/>
    <dgm:cxn modelId="{4765558C-849B-42E3-A4F3-D62B0342163C}" type="presParOf" srcId="{51469075-AF9C-45D5-A3A1-626C275E2383}" destId="{B2303CDA-83C6-4BBC-BFF1-2B07DDEB1E2B}" srcOrd="0" destOrd="0" presId="urn:microsoft.com/office/officeart/2016/7/layout/VerticalDownArrowProcess"/>
    <dgm:cxn modelId="{CF412036-8004-4252-B0D0-8D6C599B887F}" type="presParOf" srcId="{51469075-AF9C-45D5-A3A1-626C275E2383}" destId="{DF33C4EB-D122-4579-AD17-C7F32B0525CC}" srcOrd="1" destOrd="0" presId="urn:microsoft.com/office/officeart/2016/7/layout/VerticalDownArrowProcess"/>
    <dgm:cxn modelId="{82DCEB8C-2063-46BE-80D9-7B5263230D5F}" type="presParOf" srcId="{39F2B358-6B2F-4F74-B39E-6F9CE5A1F7B4}" destId="{A087FF58-0ABD-432A-AC96-88AB556E901B}" srcOrd="1" destOrd="0" presId="urn:microsoft.com/office/officeart/2016/7/layout/VerticalDownArrowProcess"/>
    <dgm:cxn modelId="{4E01D5AF-80F0-4D50-AEB3-55986B4B32E5}" type="presParOf" srcId="{39F2B358-6B2F-4F74-B39E-6F9CE5A1F7B4}" destId="{FAF71B9B-2EF6-4448-8C5C-BE7E1FEDC761}" srcOrd="2" destOrd="0" presId="urn:microsoft.com/office/officeart/2016/7/layout/VerticalDownArrowProcess"/>
    <dgm:cxn modelId="{B87291ED-F48D-4742-A069-86CD47BF2C58}" type="presParOf" srcId="{FAF71B9B-2EF6-4448-8C5C-BE7E1FEDC761}" destId="{16F48AA9-298A-4D4A-B63D-A1B5FEA9C531}" srcOrd="0" destOrd="0" presId="urn:microsoft.com/office/officeart/2016/7/layout/VerticalDownArrowProcess"/>
    <dgm:cxn modelId="{72573008-86CC-4A75-9DB8-8990EB965786}" type="presParOf" srcId="{FAF71B9B-2EF6-4448-8C5C-BE7E1FEDC761}" destId="{4401FF1C-7033-4FC2-BA1C-360B63410DCE}" srcOrd="1" destOrd="0" presId="urn:microsoft.com/office/officeart/2016/7/layout/VerticalDownArrowProcess"/>
    <dgm:cxn modelId="{7A8758D3-7F43-4AB9-9C7E-C877C680E732}" type="presParOf" srcId="{FAF71B9B-2EF6-4448-8C5C-BE7E1FEDC761}" destId="{474FC4FA-7265-43E4-A9F2-E8BDCB2543AB}" srcOrd="2" destOrd="0" presId="urn:microsoft.com/office/officeart/2016/7/layout/VerticalDownArrowProcess"/>
    <dgm:cxn modelId="{B624D357-ACCB-4491-AE3B-AF41AE4F59D3}" type="presParOf" srcId="{39F2B358-6B2F-4F74-B39E-6F9CE5A1F7B4}" destId="{6EBB4AD6-1ED3-49AB-9499-606BE9741127}" srcOrd="3" destOrd="0" presId="urn:microsoft.com/office/officeart/2016/7/layout/VerticalDownArrowProcess"/>
    <dgm:cxn modelId="{F3821C37-3F55-4512-AD00-0650ED5239C3}" type="presParOf" srcId="{39F2B358-6B2F-4F74-B39E-6F9CE5A1F7B4}" destId="{928C25F1-4627-4FC0-8063-A25EA3FA6F72}" srcOrd="4" destOrd="0" presId="urn:microsoft.com/office/officeart/2016/7/layout/VerticalDownArrowProcess"/>
    <dgm:cxn modelId="{B7C96F0B-4AF7-47DB-93EF-C099278E0425}" type="presParOf" srcId="{928C25F1-4627-4FC0-8063-A25EA3FA6F72}" destId="{FAFAB233-036F-474A-84AA-91228DA6517C}" srcOrd="0" destOrd="0" presId="urn:microsoft.com/office/officeart/2016/7/layout/VerticalDownArrowProcess"/>
    <dgm:cxn modelId="{EE2D291F-A0E1-45F8-B4A5-8ACD207EE840}" type="presParOf" srcId="{928C25F1-4627-4FC0-8063-A25EA3FA6F72}" destId="{8DB78FCF-51C3-44A6-A8ED-B12DF700DAAD}" srcOrd="1" destOrd="0" presId="urn:microsoft.com/office/officeart/2016/7/layout/VerticalDownArrowProcess"/>
    <dgm:cxn modelId="{38554B82-F5D7-41A7-8693-561FDD78D22C}" type="presParOf" srcId="{928C25F1-4627-4FC0-8063-A25EA3FA6F72}" destId="{89E4EB0F-55D5-40EF-99C4-9293FFE148F2}" srcOrd="2" destOrd="0" presId="urn:microsoft.com/office/officeart/2016/7/layout/VerticalDownArrowProcess"/>
    <dgm:cxn modelId="{B3748DD2-58F8-4CFB-8F96-5157281F0989}" type="presParOf" srcId="{39F2B358-6B2F-4F74-B39E-6F9CE5A1F7B4}" destId="{FF2460A2-6A4D-4452-8004-3142F49DFAFD}" srcOrd="5" destOrd="0" presId="urn:microsoft.com/office/officeart/2016/7/layout/VerticalDownArrowProcess"/>
    <dgm:cxn modelId="{6C46DDFB-B64E-4229-8197-E847FB12B1CA}" type="presParOf" srcId="{39F2B358-6B2F-4F74-B39E-6F9CE5A1F7B4}" destId="{31F1D8D8-4EDB-4281-8EFA-B22CD63E36FA}" srcOrd="6" destOrd="0" presId="urn:microsoft.com/office/officeart/2016/7/layout/VerticalDownArrowProcess"/>
    <dgm:cxn modelId="{B12B3327-B39D-4A39-AE08-4BAAC94308A8}" type="presParOf" srcId="{31F1D8D8-4EDB-4281-8EFA-B22CD63E36FA}" destId="{E9D6551C-CDA3-48AA-B96F-BA014897B48E}" srcOrd="0" destOrd="0" presId="urn:microsoft.com/office/officeart/2016/7/layout/VerticalDownArrowProcess"/>
    <dgm:cxn modelId="{C51B9410-0B11-4F0C-BCA1-A934BBAED33D}" type="presParOf" srcId="{31F1D8D8-4EDB-4281-8EFA-B22CD63E36FA}" destId="{A92DD047-FDDA-4B8D-9AE9-F7C74CE3B2ED}" srcOrd="1" destOrd="0" presId="urn:microsoft.com/office/officeart/2016/7/layout/VerticalDownArrowProcess"/>
    <dgm:cxn modelId="{DB685105-BA6D-4F80-B584-17CB65B8A550}" type="presParOf" srcId="{31F1D8D8-4EDB-4281-8EFA-B22CD63E36FA}" destId="{45EA8A9B-DCEF-40B8-9C7F-25ACCD476D17}" srcOrd="2" destOrd="0" presId="urn:microsoft.com/office/officeart/2016/7/layout/VerticalDownArrowProcess"/>
    <dgm:cxn modelId="{42B623E7-E9F0-4417-823A-510E6B4DDBE6}" type="presParOf" srcId="{39F2B358-6B2F-4F74-B39E-6F9CE5A1F7B4}" destId="{B3C227C7-BCD3-4D2F-8682-FDEB64EFF9C8}" srcOrd="7" destOrd="0" presId="urn:microsoft.com/office/officeart/2016/7/layout/VerticalDownArrowProcess"/>
    <dgm:cxn modelId="{E03B06F1-A2D7-4AB9-A8DE-AF19BE016B1B}" type="presParOf" srcId="{39F2B358-6B2F-4F74-B39E-6F9CE5A1F7B4}" destId="{834D15BE-D789-454D-B82E-99C43B20789B}" srcOrd="8" destOrd="0" presId="urn:microsoft.com/office/officeart/2016/7/layout/VerticalDownArrowProcess"/>
    <dgm:cxn modelId="{D6CD1357-7C6B-4738-9E74-EE8C54BA08A8}" type="presParOf" srcId="{834D15BE-D789-454D-B82E-99C43B20789B}" destId="{943C347A-554E-403F-ADEF-E8FC25D00ACF}" srcOrd="0" destOrd="0" presId="urn:microsoft.com/office/officeart/2016/7/layout/VerticalDownArrowProcess"/>
    <dgm:cxn modelId="{E3B8BECC-AC73-4244-8434-E76DAB1903A0}" type="presParOf" srcId="{834D15BE-D789-454D-B82E-99C43B20789B}" destId="{FEBAA809-5591-48F8-AFAB-199E3C4CFEF3}" srcOrd="1" destOrd="0" presId="urn:microsoft.com/office/officeart/2016/7/layout/VerticalDownArrowProcess"/>
    <dgm:cxn modelId="{E27BE963-7B16-4400-9E45-02B0384B6404}" type="presParOf" srcId="{834D15BE-D789-454D-B82E-99C43B20789B}" destId="{0A8564E1-AB97-424B-A215-6010BDF627F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65BD7-0BF5-4F73-9800-EB061067E8C0}">
      <dsp:nvSpPr>
        <dsp:cNvPr id="0" name=""/>
        <dsp:cNvSpPr/>
      </dsp:nvSpPr>
      <dsp:spPr>
        <a:xfrm>
          <a:off x="1208377" y="316229"/>
          <a:ext cx="690556" cy="69055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72C1A2-C048-4852-B361-283DDFB967D4}">
      <dsp:nvSpPr>
        <dsp:cNvPr id="0" name=""/>
        <dsp:cNvSpPr/>
      </dsp:nvSpPr>
      <dsp:spPr>
        <a:xfrm>
          <a:off x="786370" y="1253936"/>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kern="1200"/>
            <a:t>In most journals</a:t>
          </a:r>
        </a:p>
      </dsp:txBody>
      <dsp:txXfrm>
        <a:off x="786370" y="1253936"/>
        <a:ext cx="1534570" cy="613828"/>
      </dsp:txXfrm>
    </dsp:sp>
    <dsp:sp modelId="{144F32D5-65ED-4631-8CA5-742FCFD6BCCD}">
      <dsp:nvSpPr>
        <dsp:cNvPr id="0" name=""/>
        <dsp:cNvSpPr/>
      </dsp:nvSpPr>
      <dsp:spPr>
        <a:xfrm>
          <a:off x="3011497" y="316229"/>
          <a:ext cx="690556" cy="69055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A97C90-4170-4B25-8144-3B298048ABD9}">
      <dsp:nvSpPr>
        <dsp:cNvPr id="0" name=""/>
        <dsp:cNvSpPr/>
      </dsp:nvSpPr>
      <dsp:spPr>
        <a:xfrm>
          <a:off x="2589490" y="1253936"/>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kern="1200"/>
            <a:t>Cochrane reviews </a:t>
          </a:r>
        </a:p>
      </dsp:txBody>
      <dsp:txXfrm>
        <a:off x="2589490" y="1253936"/>
        <a:ext cx="1534570" cy="613828"/>
      </dsp:txXfrm>
    </dsp:sp>
    <dsp:sp modelId="{14D56C26-44B3-4483-93B1-F821D23CC6A2}">
      <dsp:nvSpPr>
        <dsp:cNvPr id="0" name=""/>
        <dsp:cNvSpPr/>
      </dsp:nvSpPr>
      <dsp:spPr>
        <a:xfrm>
          <a:off x="4814617" y="316229"/>
          <a:ext cx="690556" cy="69055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5E3220-7349-49D9-8931-6D3751EC1158}">
      <dsp:nvSpPr>
        <dsp:cNvPr id="0" name=""/>
        <dsp:cNvSpPr/>
      </dsp:nvSpPr>
      <dsp:spPr>
        <a:xfrm>
          <a:off x="4392610" y="1253936"/>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kern="1200"/>
            <a:t>Clinical Queries on PubMed (note that not all reviews are SYSTEMATIC reviews) </a:t>
          </a:r>
        </a:p>
      </dsp:txBody>
      <dsp:txXfrm>
        <a:off x="4392610" y="1253936"/>
        <a:ext cx="1534570" cy="613828"/>
      </dsp:txXfrm>
    </dsp:sp>
    <dsp:sp modelId="{CA3674DF-C654-46B1-BE5C-B24157BCE9FB}">
      <dsp:nvSpPr>
        <dsp:cNvPr id="0" name=""/>
        <dsp:cNvSpPr/>
      </dsp:nvSpPr>
      <dsp:spPr>
        <a:xfrm>
          <a:off x="3011497" y="2251407"/>
          <a:ext cx="690556" cy="69055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3702D3-EB0C-4500-B5A0-4A70F26FB59B}">
      <dsp:nvSpPr>
        <dsp:cNvPr id="0" name=""/>
        <dsp:cNvSpPr/>
      </dsp:nvSpPr>
      <dsp:spPr>
        <a:xfrm>
          <a:off x="2589490" y="3189114"/>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kern="1200"/>
            <a:t>They aren’t on UptoDate, but are frequently referenced on UptoDate</a:t>
          </a:r>
        </a:p>
      </dsp:txBody>
      <dsp:txXfrm>
        <a:off x="2589490" y="3189114"/>
        <a:ext cx="1534570" cy="613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CF446-7259-4C40-AC51-C4C97A9F4181}">
      <dsp:nvSpPr>
        <dsp:cNvPr id="0" name=""/>
        <dsp:cNvSpPr/>
      </dsp:nvSpPr>
      <dsp:spPr>
        <a:xfrm>
          <a:off x="0" y="1823"/>
          <a:ext cx="6891187" cy="924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7F9DD-0470-410F-B308-FB360071371F}">
      <dsp:nvSpPr>
        <dsp:cNvPr id="0" name=""/>
        <dsp:cNvSpPr/>
      </dsp:nvSpPr>
      <dsp:spPr>
        <a:xfrm>
          <a:off x="279594" y="209786"/>
          <a:ext cx="508354" cy="50835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9BF9A9-EC29-496F-B299-ED6D96B34DAB}">
      <dsp:nvSpPr>
        <dsp:cNvPr id="0" name=""/>
        <dsp:cNvSpPr/>
      </dsp:nvSpPr>
      <dsp:spPr>
        <a:xfrm>
          <a:off x="1067544" y="1823"/>
          <a:ext cx="5823642"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lvl="0" algn="l" defTabSz="666750">
            <a:lnSpc>
              <a:spcPct val="100000"/>
            </a:lnSpc>
            <a:spcBef>
              <a:spcPct val="0"/>
            </a:spcBef>
            <a:spcAft>
              <a:spcPct val="35000"/>
            </a:spcAft>
          </a:pPr>
          <a:r>
            <a:rPr lang="en-US" sz="1500" kern="1200"/>
            <a:t>We can’t study everyone in the population </a:t>
          </a:r>
        </a:p>
      </dsp:txBody>
      <dsp:txXfrm>
        <a:off x="1067544" y="1823"/>
        <a:ext cx="5823642" cy="924280"/>
      </dsp:txXfrm>
    </dsp:sp>
    <dsp:sp modelId="{A9236743-3805-4612-9C7F-E792175C8DCF}">
      <dsp:nvSpPr>
        <dsp:cNvPr id="0" name=""/>
        <dsp:cNvSpPr/>
      </dsp:nvSpPr>
      <dsp:spPr>
        <a:xfrm>
          <a:off x="0" y="1157174"/>
          <a:ext cx="6891187" cy="924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177A7A-23A7-467D-9A97-AC45ECB00411}">
      <dsp:nvSpPr>
        <dsp:cNvPr id="0" name=""/>
        <dsp:cNvSpPr/>
      </dsp:nvSpPr>
      <dsp:spPr>
        <a:xfrm>
          <a:off x="279594" y="1365138"/>
          <a:ext cx="508354" cy="50835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950536-D0E2-4B04-A71F-368B0E32DE5E}">
      <dsp:nvSpPr>
        <dsp:cNvPr id="0" name=""/>
        <dsp:cNvSpPr/>
      </dsp:nvSpPr>
      <dsp:spPr>
        <a:xfrm>
          <a:off x="1067544" y="1157174"/>
          <a:ext cx="5823642"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lvl="0" algn="l" defTabSz="666750">
            <a:lnSpc>
              <a:spcPct val="100000"/>
            </a:lnSpc>
            <a:spcBef>
              <a:spcPct val="0"/>
            </a:spcBef>
            <a:spcAft>
              <a:spcPct val="35000"/>
            </a:spcAft>
          </a:pPr>
          <a:r>
            <a:rPr lang="en-US" sz="1500" kern="1200"/>
            <a:t>CI tells us that if the same study were carried out 100 times on a similar population of patients the mean would fall within the measured CI 95 times.  </a:t>
          </a:r>
        </a:p>
      </dsp:txBody>
      <dsp:txXfrm>
        <a:off x="1067544" y="1157174"/>
        <a:ext cx="5823642" cy="924280"/>
      </dsp:txXfrm>
    </dsp:sp>
    <dsp:sp modelId="{0DA2BEA7-E238-4D04-9A8E-F8CA2412253F}">
      <dsp:nvSpPr>
        <dsp:cNvPr id="0" name=""/>
        <dsp:cNvSpPr/>
      </dsp:nvSpPr>
      <dsp:spPr>
        <a:xfrm>
          <a:off x="0" y="2312526"/>
          <a:ext cx="6891187" cy="924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CE1F1-D627-476C-9520-DB40213E1D05}">
      <dsp:nvSpPr>
        <dsp:cNvPr id="0" name=""/>
        <dsp:cNvSpPr/>
      </dsp:nvSpPr>
      <dsp:spPr>
        <a:xfrm>
          <a:off x="279594" y="2520489"/>
          <a:ext cx="508354" cy="50835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0232DB-CAED-4D44-9138-EF3BF54448E3}">
      <dsp:nvSpPr>
        <dsp:cNvPr id="0" name=""/>
        <dsp:cNvSpPr/>
      </dsp:nvSpPr>
      <dsp:spPr>
        <a:xfrm>
          <a:off x="1067544" y="2312526"/>
          <a:ext cx="5823642"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lvl="0" algn="l" defTabSz="666750">
            <a:lnSpc>
              <a:spcPct val="100000"/>
            </a:lnSpc>
            <a:spcBef>
              <a:spcPct val="0"/>
            </a:spcBef>
            <a:spcAft>
              <a:spcPct val="35000"/>
            </a:spcAft>
          </a:pPr>
          <a:r>
            <a:rPr lang="en-US" sz="1500" kern="1200"/>
            <a:t>We cannot know for certain whether or not the TRUE population mean lies within the calculated 95% CI. </a:t>
          </a:r>
        </a:p>
      </dsp:txBody>
      <dsp:txXfrm>
        <a:off x="1067544" y="2312526"/>
        <a:ext cx="5823642" cy="924280"/>
      </dsp:txXfrm>
    </dsp:sp>
    <dsp:sp modelId="{AA4F6102-4482-4A95-9A50-9CED1819AAB1}">
      <dsp:nvSpPr>
        <dsp:cNvPr id="0" name=""/>
        <dsp:cNvSpPr/>
      </dsp:nvSpPr>
      <dsp:spPr>
        <a:xfrm>
          <a:off x="0" y="3467877"/>
          <a:ext cx="6891187" cy="924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26379-2250-4839-8DCD-24774829E023}">
      <dsp:nvSpPr>
        <dsp:cNvPr id="0" name=""/>
        <dsp:cNvSpPr/>
      </dsp:nvSpPr>
      <dsp:spPr>
        <a:xfrm>
          <a:off x="279594" y="3675840"/>
          <a:ext cx="508354" cy="50835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34A1EC-7C20-4F49-92A6-0878D7B73A37}">
      <dsp:nvSpPr>
        <dsp:cNvPr id="0" name=""/>
        <dsp:cNvSpPr/>
      </dsp:nvSpPr>
      <dsp:spPr>
        <a:xfrm>
          <a:off x="1067544" y="3467877"/>
          <a:ext cx="5823642"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lvl="0" algn="l" defTabSz="666750">
            <a:lnSpc>
              <a:spcPct val="100000"/>
            </a:lnSpc>
            <a:spcBef>
              <a:spcPct val="0"/>
            </a:spcBef>
            <a:spcAft>
              <a:spcPct val="35000"/>
            </a:spcAft>
          </a:pPr>
          <a:r>
            <a:rPr lang="en-US" sz="1500" kern="1200"/>
            <a:t>If there is systematic bias in the study, then the 95% CI likely does not contain the true mean value.</a:t>
          </a:r>
        </a:p>
      </dsp:txBody>
      <dsp:txXfrm>
        <a:off x="1067544" y="3467877"/>
        <a:ext cx="5823642" cy="924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95A8D-C652-4F93-AAFA-E5E5E2B126E9}">
      <dsp:nvSpPr>
        <dsp:cNvPr id="0" name=""/>
        <dsp:cNvSpPr/>
      </dsp:nvSpPr>
      <dsp:spPr>
        <a:xfrm>
          <a:off x="0" y="214225"/>
          <a:ext cx="6713552" cy="8751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a:t>You take 15 people with disease X and give them a study drug.  5 of them get better.  </a:t>
          </a:r>
        </a:p>
      </dsp:txBody>
      <dsp:txXfrm>
        <a:off x="42722" y="256947"/>
        <a:ext cx="6628108" cy="789716"/>
      </dsp:txXfrm>
    </dsp:sp>
    <dsp:sp modelId="{8A0A246E-94E6-4B84-8D69-B6172D52C4CC}">
      <dsp:nvSpPr>
        <dsp:cNvPr id="0" name=""/>
        <dsp:cNvSpPr/>
      </dsp:nvSpPr>
      <dsp:spPr>
        <a:xfrm>
          <a:off x="0" y="1152745"/>
          <a:ext cx="6713552" cy="8751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a:t>Does that mean 33% of </a:t>
          </a:r>
          <a:r>
            <a:rPr lang="en-US" sz="2200" i="1" kern="1200"/>
            <a:t>all</a:t>
          </a:r>
          <a:r>
            <a:rPr lang="en-US" sz="2200" kern="1200"/>
            <a:t> people with disease X who are given the study drug will get better?  Not necessarily.</a:t>
          </a:r>
        </a:p>
      </dsp:txBody>
      <dsp:txXfrm>
        <a:off x="42722" y="1195467"/>
        <a:ext cx="6628108" cy="789716"/>
      </dsp:txXfrm>
    </dsp:sp>
    <dsp:sp modelId="{E829DD66-9A4C-43BC-89B0-CF72A04B738A}">
      <dsp:nvSpPr>
        <dsp:cNvPr id="0" name=""/>
        <dsp:cNvSpPr/>
      </dsp:nvSpPr>
      <dsp:spPr>
        <a:xfrm>
          <a:off x="0" y="2091266"/>
          <a:ext cx="6713552" cy="8751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a:t>What about </a:t>
          </a:r>
          <a:r>
            <a:rPr lang="en-US" sz="2200" u="sng" kern="1200"/>
            <a:t>chance</a:t>
          </a:r>
          <a:r>
            <a:rPr lang="en-US" sz="2200" kern="1200"/>
            <a:t>?  What if you happened to pick 15 people with a worse or better prognosis at baseline?  </a:t>
          </a:r>
        </a:p>
      </dsp:txBody>
      <dsp:txXfrm>
        <a:off x="42722" y="2133988"/>
        <a:ext cx="6628108" cy="789716"/>
      </dsp:txXfrm>
    </dsp:sp>
    <dsp:sp modelId="{C7CC69EF-999F-4D1A-8DB4-6C3CE4AD3338}">
      <dsp:nvSpPr>
        <dsp:cNvPr id="0" name=""/>
        <dsp:cNvSpPr/>
      </dsp:nvSpPr>
      <dsp:spPr>
        <a:xfrm>
          <a:off x="0" y="3029786"/>
          <a:ext cx="6713552" cy="8751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a:t>Need CI to help statistically apply our data to the overall population rather than just the sample in our study</a:t>
          </a:r>
        </a:p>
      </dsp:txBody>
      <dsp:txXfrm>
        <a:off x="42722" y="3072508"/>
        <a:ext cx="6628108" cy="7897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0D5B8-68B0-4C7D-89F7-12776F0C118C}">
      <dsp:nvSpPr>
        <dsp:cNvPr id="0" name=""/>
        <dsp:cNvSpPr/>
      </dsp:nvSpPr>
      <dsp:spPr>
        <a:xfrm>
          <a:off x="0" y="1848"/>
          <a:ext cx="65864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D2A3E2B-7F9A-4D45-91D8-01DFFCB1EA3E}">
      <dsp:nvSpPr>
        <dsp:cNvPr id="0" name=""/>
        <dsp:cNvSpPr/>
      </dsp:nvSpPr>
      <dsp:spPr>
        <a:xfrm>
          <a:off x="0" y="1848"/>
          <a:ext cx="6586489" cy="63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a:t>Randomly allocate patients to one group or another</a:t>
          </a:r>
        </a:p>
      </dsp:txBody>
      <dsp:txXfrm>
        <a:off x="0" y="1848"/>
        <a:ext cx="6586489" cy="630287"/>
      </dsp:txXfrm>
    </dsp:sp>
    <dsp:sp modelId="{4C7C9F78-123F-4DA1-9C05-3213E0D6D4AB}">
      <dsp:nvSpPr>
        <dsp:cNvPr id="0" name=""/>
        <dsp:cNvSpPr/>
      </dsp:nvSpPr>
      <dsp:spPr>
        <a:xfrm>
          <a:off x="0" y="632135"/>
          <a:ext cx="658648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353D577-EAB5-4764-A4CB-C686ABFAA030}">
      <dsp:nvSpPr>
        <dsp:cNvPr id="0" name=""/>
        <dsp:cNvSpPr/>
      </dsp:nvSpPr>
      <dsp:spPr>
        <a:xfrm>
          <a:off x="0" y="632135"/>
          <a:ext cx="6586489" cy="63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a:t>Blind patients and investigators</a:t>
          </a:r>
        </a:p>
      </dsp:txBody>
      <dsp:txXfrm>
        <a:off x="0" y="632135"/>
        <a:ext cx="6586489" cy="630287"/>
      </dsp:txXfrm>
    </dsp:sp>
    <dsp:sp modelId="{3BE2D861-2668-45EC-9B81-F5B6C5F4FB6C}">
      <dsp:nvSpPr>
        <dsp:cNvPr id="0" name=""/>
        <dsp:cNvSpPr/>
      </dsp:nvSpPr>
      <dsp:spPr>
        <a:xfrm>
          <a:off x="0" y="1262422"/>
          <a:ext cx="658648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2245633-3606-4040-AF45-872FE85B9309}">
      <dsp:nvSpPr>
        <dsp:cNvPr id="0" name=""/>
        <dsp:cNvSpPr/>
      </dsp:nvSpPr>
      <dsp:spPr>
        <a:xfrm>
          <a:off x="0" y="1262422"/>
          <a:ext cx="6586489" cy="63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a:t>Focus on endpoints that are concrete (death, change in lab value, </a:t>
          </a:r>
          <a:r>
            <a:rPr lang="en-US" sz="1800" kern="1200" dirty="0" err="1"/>
            <a:t>etc</a:t>
          </a:r>
          <a:r>
            <a:rPr lang="en-US" sz="1800" kern="1200" dirty="0"/>
            <a:t>)</a:t>
          </a:r>
        </a:p>
      </dsp:txBody>
      <dsp:txXfrm>
        <a:off x="0" y="1262422"/>
        <a:ext cx="6586489" cy="630287"/>
      </dsp:txXfrm>
    </dsp:sp>
    <dsp:sp modelId="{4F5BD377-03A6-4BCE-9E0E-BA765FFB4B4D}">
      <dsp:nvSpPr>
        <dsp:cNvPr id="0" name=""/>
        <dsp:cNvSpPr/>
      </dsp:nvSpPr>
      <dsp:spPr>
        <a:xfrm>
          <a:off x="0" y="1892709"/>
          <a:ext cx="658648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9B84439-7FA3-4411-80B4-FE106D167E65}">
      <dsp:nvSpPr>
        <dsp:cNvPr id="0" name=""/>
        <dsp:cNvSpPr/>
      </dsp:nvSpPr>
      <dsp:spPr>
        <a:xfrm>
          <a:off x="0" y="1892709"/>
          <a:ext cx="6586489" cy="63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a:t>Ensure complete follow up</a:t>
          </a:r>
        </a:p>
      </dsp:txBody>
      <dsp:txXfrm>
        <a:off x="0" y="1892709"/>
        <a:ext cx="6586489" cy="630287"/>
      </dsp:txXfrm>
    </dsp:sp>
    <dsp:sp modelId="{5E197EE9-F44F-4A16-BC2A-E2146EEDA649}">
      <dsp:nvSpPr>
        <dsp:cNvPr id="0" name=""/>
        <dsp:cNvSpPr/>
      </dsp:nvSpPr>
      <dsp:spPr>
        <a:xfrm>
          <a:off x="0" y="2522996"/>
          <a:ext cx="658648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9C18D1C-607D-4DF4-8ED7-4CC6E7278B0B}">
      <dsp:nvSpPr>
        <dsp:cNvPr id="0" name=""/>
        <dsp:cNvSpPr/>
      </dsp:nvSpPr>
      <dsp:spPr>
        <a:xfrm>
          <a:off x="0" y="2522996"/>
          <a:ext cx="6586489" cy="63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a:t>Complete study as initially planned</a:t>
          </a:r>
        </a:p>
      </dsp:txBody>
      <dsp:txXfrm>
        <a:off x="0" y="2522996"/>
        <a:ext cx="6586489" cy="630287"/>
      </dsp:txXfrm>
    </dsp:sp>
    <dsp:sp modelId="{F5397E18-C247-48D8-8FCB-D5F8CCB1336F}">
      <dsp:nvSpPr>
        <dsp:cNvPr id="0" name=""/>
        <dsp:cNvSpPr/>
      </dsp:nvSpPr>
      <dsp:spPr>
        <a:xfrm>
          <a:off x="0" y="3153283"/>
          <a:ext cx="65864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2C83AA0-62FB-469C-9B0F-B1B66FDA5A07}">
      <dsp:nvSpPr>
        <dsp:cNvPr id="0" name=""/>
        <dsp:cNvSpPr/>
      </dsp:nvSpPr>
      <dsp:spPr>
        <a:xfrm>
          <a:off x="0" y="3153283"/>
          <a:ext cx="6586489" cy="63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a:solidFill>
                <a:srgbClr val="FF0000"/>
              </a:solidFill>
            </a:rPr>
            <a:t>Intention to treat</a:t>
          </a:r>
        </a:p>
      </dsp:txBody>
      <dsp:txXfrm>
        <a:off x="0" y="3153283"/>
        <a:ext cx="6586489" cy="6302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03CDA-83C6-4BBC-BFF1-2B07DDEB1E2B}">
      <dsp:nvSpPr>
        <dsp:cNvPr id="0" name=""/>
        <dsp:cNvSpPr/>
      </dsp:nvSpPr>
      <dsp:spPr>
        <a:xfrm>
          <a:off x="0" y="4753623"/>
          <a:ext cx="1725128" cy="77987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192024" rIns="122691" bIns="192024" numCol="1" spcCol="1270" anchor="ctr" anchorCtr="0">
          <a:noAutofit/>
        </a:bodyPr>
        <a:lstStyle/>
        <a:p>
          <a:pPr lvl="0" algn="ctr" defTabSz="1200150">
            <a:lnSpc>
              <a:spcPct val="90000"/>
            </a:lnSpc>
            <a:spcBef>
              <a:spcPct val="0"/>
            </a:spcBef>
            <a:spcAft>
              <a:spcPct val="35000"/>
            </a:spcAft>
          </a:pPr>
          <a:r>
            <a:rPr lang="en-US" sz="2700" kern="1200"/>
            <a:t>Interpret</a:t>
          </a:r>
        </a:p>
      </dsp:txBody>
      <dsp:txXfrm>
        <a:off x="0" y="4753623"/>
        <a:ext cx="1725128" cy="779871"/>
      </dsp:txXfrm>
    </dsp:sp>
    <dsp:sp modelId="{DF33C4EB-D122-4579-AD17-C7F32B0525CC}">
      <dsp:nvSpPr>
        <dsp:cNvPr id="0" name=""/>
        <dsp:cNvSpPr/>
      </dsp:nvSpPr>
      <dsp:spPr>
        <a:xfrm>
          <a:off x="1725128" y="4753623"/>
          <a:ext cx="5175384" cy="7798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190500" rIns="104981" bIns="190500" numCol="1" spcCol="1270" anchor="ctr" anchorCtr="0">
          <a:noAutofit/>
        </a:bodyPr>
        <a:lstStyle/>
        <a:p>
          <a:pPr lvl="0" algn="l" defTabSz="666750">
            <a:lnSpc>
              <a:spcPct val="90000"/>
            </a:lnSpc>
            <a:spcBef>
              <a:spcPct val="0"/>
            </a:spcBef>
            <a:spcAft>
              <a:spcPct val="35000"/>
            </a:spcAft>
          </a:pPr>
          <a:r>
            <a:rPr lang="en-US" sz="1500" kern="1200"/>
            <a:t>Interpret the results</a:t>
          </a:r>
        </a:p>
      </dsp:txBody>
      <dsp:txXfrm>
        <a:off x="1725128" y="4753623"/>
        <a:ext cx="5175384" cy="779871"/>
      </dsp:txXfrm>
    </dsp:sp>
    <dsp:sp modelId="{4401FF1C-7033-4FC2-BA1C-360B63410DCE}">
      <dsp:nvSpPr>
        <dsp:cNvPr id="0" name=""/>
        <dsp:cNvSpPr/>
      </dsp:nvSpPr>
      <dsp:spPr>
        <a:xfrm rot="10800000">
          <a:off x="0" y="3565878"/>
          <a:ext cx="1725128" cy="1199442"/>
        </a:xfrm>
        <a:prstGeom prst="upArrowCallout">
          <a:avLst>
            <a:gd name="adj1" fmla="val 5000"/>
            <a:gd name="adj2" fmla="val 10000"/>
            <a:gd name="adj3" fmla="val 15000"/>
            <a:gd name="adj4" fmla="val 64977"/>
          </a:avLst>
        </a:prstGeom>
        <a:solidFill>
          <a:schemeClr val="accent5">
            <a:hueOff val="-1838336"/>
            <a:satOff val="-2557"/>
            <a:lumOff val="-981"/>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192024" rIns="122691" bIns="192024" numCol="1" spcCol="1270" anchor="ctr" anchorCtr="0">
          <a:noAutofit/>
        </a:bodyPr>
        <a:lstStyle/>
        <a:p>
          <a:pPr lvl="0" algn="ctr" defTabSz="1200150">
            <a:lnSpc>
              <a:spcPct val="90000"/>
            </a:lnSpc>
            <a:spcBef>
              <a:spcPct val="0"/>
            </a:spcBef>
            <a:spcAft>
              <a:spcPct val="35000"/>
            </a:spcAft>
          </a:pPr>
          <a:r>
            <a:rPr lang="en-US" sz="2700" kern="1200"/>
            <a:t>Combine</a:t>
          </a:r>
        </a:p>
      </dsp:txBody>
      <dsp:txXfrm rot="-10800000">
        <a:off x="0" y="3565878"/>
        <a:ext cx="1725128" cy="779637"/>
      </dsp:txXfrm>
    </dsp:sp>
    <dsp:sp modelId="{474FC4FA-7265-43E4-A9F2-E8BDCB2543AB}">
      <dsp:nvSpPr>
        <dsp:cNvPr id="0" name=""/>
        <dsp:cNvSpPr/>
      </dsp:nvSpPr>
      <dsp:spPr>
        <a:xfrm>
          <a:off x="1725128" y="3565878"/>
          <a:ext cx="5175384" cy="779637"/>
        </a:xfrm>
        <a:prstGeom prst="rect">
          <a:avLst/>
        </a:prstGeom>
        <a:solidFill>
          <a:schemeClr val="accent5">
            <a:tint val="40000"/>
            <a:alpha val="90000"/>
            <a:hueOff val="-1847939"/>
            <a:satOff val="-3204"/>
            <a:lumOff val="-322"/>
            <a:alphaOff val="0"/>
          </a:schemeClr>
        </a:solidFill>
        <a:ln w="12700" cap="flat" cmpd="sng" algn="ctr">
          <a:solidFill>
            <a:schemeClr val="accent5">
              <a:tint val="40000"/>
              <a:alpha val="90000"/>
              <a:hueOff val="-1847939"/>
              <a:satOff val="-3204"/>
              <a:lumOff val="-3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190500" rIns="104981" bIns="190500" numCol="1" spcCol="1270" anchor="ctr" anchorCtr="0">
          <a:noAutofit/>
        </a:bodyPr>
        <a:lstStyle/>
        <a:p>
          <a:pPr lvl="0" algn="l" defTabSz="666750">
            <a:lnSpc>
              <a:spcPct val="90000"/>
            </a:lnSpc>
            <a:spcBef>
              <a:spcPct val="0"/>
            </a:spcBef>
            <a:spcAft>
              <a:spcPct val="35000"/>
            </a:spcAft>
          </a:pPr>
          <a:r>
            <a:rPr lang="en-US" sz="1500" kern="1200"/>
            <a:t>Combine the results</a:t>
          </a:r>
        </a:p>
      </dsp:txBody>
      <dsp:txXfrm>
        <a:off x="1725128" y="3565878"/>
        <a:ext cx="5175384" cy="779637"/>
      </dsp:txXfrm>
    </dsp:sp>
    <dsp:sp modelId="{8DB78FCF-51C3-44A6-A8ED-B12DF700DAAD}">
      <dsp:nvSpPr>
        <dsp:cNvPr id="0" name=""/>
        <dsp:cNvSpPr/>
      </dsp:nvSpPr>
      <dsp:spPr>
        <a:xfrm rot="10800000">
          <a:off x="0" y="2378134"/>
          <a:ext cx="1725128" cy="1199442"/>
        </a:xfrm>
        <a:prstGeom prst="upArrowCallout">
          <a:avLst>
            <a:gd name="adj1" fmla="val 5000"/>
            <a:gd name="adj2" fmla="val 10000"/>
            <a:gd name="adj3" fmla="val 15000"/>
            <a:gd name="adj4" fmla="val 64977"/>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192024" rIns="122691" bIns="192024" numCol="1" spcCol="1270" anchor="ctr" anchorCtr="0">
          <a:noAutofit/>
        </a:bodyPr>
        <a:lstStyle/>
        <a:p>
          <a:pPr lvl="0" algn="ctr" defTabSz="1200150">
            <a:lnSpc>
              <a:spcPct val="90000"/>
            </a:lnSpc>
            <a:spcBef>
              <a:spcPct val="0"/>
            </a:spcBef>
            <a:spcAft>
              <a:spcPct val="35000"/>
            </a:spcAft>
          </a:pPr>
          <a:r>
            <a:rPr lang="en-US" sz="2700" kern="1200"/>
            <a:t>Appraise</a:t>
          </a:r>
        </a:p>
      </dsp:txBody>
      <dsp:txXfrm rot="-10800000">
        <a:off x="0" y="2378134"/>
        <a:ext cx="1725128" cy="779637"/>
      </dsp:txXfrm>
    </dsp:sp>
    <dsp:sp modelId="{89E4EB0F-55D5-40EF-99C4-9293FFE148F2}">
      <dsp:nvSpPr>
        <dsp:cNvPr id="0" name=""/>
        <dsp:cNvSpPr/>
      </dsp:nvSpPr>
      <dsp:spPr>
        <a:xfrm>
          <a:off x="1725128" y="2378134"/>
          <a:ext cx="5175384" cy="779637"/>
        </a:xfrm>
        <a:prstGeom prst="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190500" rIns="104981" bIns="190500" numCol="1" spcCol="1270" anchor="ctr" anchorCtr="0">
          <a:noAutofit/>
        </a:bodyPr>
        <a:lstStyle/>
        <a:p>
          <a:pPr lvl="0" algn="l" defTabSz="666750">
            <a:lnSpc>
              <a:spcPct val="90000"/>
            </a:lnSpc>
            <a:spcBef>
              <a:spcPct val="0"/>
            </a:spcBef>
            <a:spcAft>
              <a:spcPct val="35000"/>
            </a:spcAft>
          </a:pPr>
          <a:r>
            <a:rPr lang="en-US" sz="1500" kern="1200"/>
            <a:t>Appraise the quality of studies (assess validity and replicability)</a:t>
          </a:r>
        </a:p>
      </dsp:txBody>
      <dsp:txXfrm>
        <a:off x="1725128" y="2378134"/>
        <a:ext cx="5175384" cy="779637"/>
      </dsp:txXfrm>
    </dsp:sp>
    <dsp:sp modelId="{A92DD047-FDDA-4B8D-9AE9-F7C74CE3B2ED}">
      <dsp:nvSpPr>
        <dsp:cNvPr id="0" name=""/>
        <dsp:cNvSpPr/>
      </dsp:nvSpPr>
      <dsp:spPr>
        <a:xfrm rot="10800000">
          <a:off x="0" y="1190390"/>
          <a:ext cx="1725128" cy="1199442"/>
        </a:xfrm>
        <a:prstGeom prst="upArrowCallout">
          <a:avLst>
            <a:gd name="adj1" fmla="val 5000"/>
            <a:gd name="adj2" fmla="val 10000"/>
            <a:gd name="adj3" fmla="val 15000"/>
            <a:gd name="adj4" fmla="val 64977"/>
          </a:avLst>
        </a:prstGeom>
        <a:solidFill>
          <a:schemeClr val="accent5">
            <a:hueOff val="-5515009"/>
            <a:satOff val="-7671"/>
            <a:lumOff val="-2942"/>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192024" rIns="122691" bIns="192024" numCol="1" spcCol="1270" anchor="ctr" anchorCtr="0">
          <a:noAutofit/>
        </a:bodyPr>
        <a:lstStyle/>
        <a:p>
          <a:pPr lvl="0" algn="ctr" defTabSz="1200150">
            <a:lnSpc>
              <a:spcPct val="90000"/>
            </a:lnSpc>
            <a:spcBef>
              <a:spcPct val="0"/>
            </a:spcBef>
            <a:spcAft>
              <a:spcPct val="35000"/>
            </a:spcAft>
          </a:pPr>
          <a:r>
            <a:rPr lang="en-US" sz="2700" kern="1200"/>
            <a:t>Locate</a:t>
          </a:r>
        </a:p>
      </dsp:txBody>
      <dsp:txXfrm rot="-10800000">
        <a:off x="0" y="1190390"/>
        <a:ext cx="1725128" cy="779637"/>
      </dsp:txXfrm>
    </dsp:sp>
    <dsp:sp modelId="{45EA8A9B-DCEF-40B8-9C7F-25ACCD476D17}">
      <dsp:nvSpPr>
        <dsp:cNvPr id="0" name=""/>
        <dsp:cNvSpPr/>
      </dsp:nvSpPr>
      <dsp:spPr>
        <a:xfrm>
          <a:off x="1725128" y="1190390"/>
          <a:ext cx="5175384" cy="779637"/>
        </a:xfrm>
        <a:prstGeom prst="rect">
          <a:avLst/>
        </a:prstGeom>
        <a:solidFill>
          <a:schemeClr val="accent5">
            <a:tint val="40000"/>
            <a:alpha val="90000"/>
            <a:hueOff val="-5543816"/>
            <a:satOff val="-9612"/>
            <a:lumOff val="-967"/>
            <a:alphaOff val="0"/>
          </a:schemeClr>
        </a:solidFill>
        <a:ln w="12700" cap="flat" cmpd="sng" algn="ctr">
          <a:solidFill>
            <a:schemeClr val="accent5">
              <a:tint val="40000"/>
              <a:alpha val="90000"/>
              <a:hueOff val="-5543816"/>
              <a:satOff val="-9612"/>
              <a:lumOff val="-9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190500" rIns="104981" bIns="190500" numCol="1" spcCol="1270" anchor="ctr" anchorCtr="0">
          <a:noAutofit/>
        </a:bodyPr>
        <a:lstStyle/>
        <a:p>
          <a:pPr lvl="0" algn="l" defTabSz="666750">
            <a:lnSpc>
              <a:spcPct val="90000"/>
            </a:lnSpc>
            <a:spcBef>
              <a:spcPct val="0"/>
            </a:spcBef>
            <a:spcAft>
              <a:spcPct val="35000"/>
            </a:spcAft>
          </a:pPr>
          <a:r>
            <a:rPr lang="en-US" sz="1500" kern="1200"/>
            <a:t>Locate studies with good selection criteria</a:t>
          </a:r>
        </a:p>
      </dsp:txBody>
      <dsp:txXfrm>
        <a:off x="1725128" y="1190390"/>
        <a:ext cx="5175384" cy="779637"/>
      </dsp:txXfrm>
    </dsp:sp>
    <dsp:sp modelId="{FEBAA809-5591-48F8-AFAB-199E3C4CFEF3}">
      <dsp:nvSpPr>
        <dsp:cNvPr id="0" name=""/>
        <dsp:cNvSpPr/>
      </dsp:nvSpPr>
      <dsp:spPr>
        <a:xfrm rot="10800000">
          <a:off x="0" y="2646"/>
          <a:ext cx="1725128" cy="1199442"/>
        </a:xfrm>
        <a:prstGeom prst="upArrowCallout">
          <a:avLst>
            <a:gd name="adj1" fmla="val 5000"/>
            <a:gd name="adj2" fmla="val 10000"/>
            <a:gd name="adj3" fmla="val 15000"/>
            <a:gd name="adj4" fmla="val 64977"/>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192024" rIns="122691" bIns="192024" numCol="1" spcCol="1270" anchor="ctr" anchorCtr="0">
          <a:noAutofit/>
        </a:bodyPr>
        <a:lstStyle/>
        <a:p>
          <a:pPr lvl="0" algn="ctr" defTabSz="1200150">
            <a:lnSpc>
              <a:spcPct val="90000"/>
            </a:lnSpc>
            <a:spcBef>
              <a:spcPct val="0"/>
            </a:spcBef>
            <a:spcAft>
              <a:spcPct val="35000"/>
            </a:spcAft>
          </a:pPr>
          <a:r>
            <a:rPr lang="en-US" sz="2700" kern="1200"/>
            <a:t>Formulate</a:t>
          </a:r>
        </a:p>
      </dsp:txBody>
      <dsp:txXfrm rot="-10800000">
        <a:off x="0" y="2646"/>
        <a:ext cx="1725128" cy="779637"/>
      </dsp:txXfrm>
    </dsp:sp>
    <dsp:sp modelId="{0A8564E1-AB97-424B-A215-6010BDF627F8}">
      <dsp:nvSpPr>
        <dsp:cNvPr id="0" name=""/>
        <dsp:cNvSpPr/>
      </dsp:nvSpPr>
      <dsp:spPr>
        <a:xfrm>
          <a:off x="1725128" y="2646"/>
          <a:ext cx="5175384" cy="779637"/>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190500" rIns="104981" bIns="190500" numCol="1" spcCol="1270" anchor="ctr" anchorCtr="0">
          <a:noAutofit/>
        </a:bodyPr>
        <a:lstStyle/>
        <a:p>
          <a:pPr lvl="0" algn="l" defTabSz="666750">
            <a:lnSpc>
              <a:spcPct val="90000"/>
            </a:lnSpc>
            <a:spcBef>
              <a:spcPct val="0"/>
            </a:spcBef>
            <a:spcAft>
              <a:spcPct val="35000"/>
            </a:spcAft>
          </a:pPr>
          <a:r>
            <a:rPr lang="en-US" sz="1500" kern="1200"/>
            <a:t>Formulate a good question</a:t>
          </a:r>
        </a:p>
      </dsp:txBody>
      <dsp:txXfrm>
        <a:off x="1725128" y="2646"/>
        <a:ext cx="5175384" cy="7796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0B156-4EDA-4AF3-A647-B4DC51D1E7FE}" type="datetimeFigureOut">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5716-17DD-44D6-8685-17F7BD0E4551}" type="slidenum">
              <a:t>‹#›</a:t>
            </a:fld>
            <a:endParaRPr lang="en-US"/>
          </a:p>
        </p:txBody>
      </p:sp>
    </p:spTree>
    <p:extLst>
      <p:ext uri="{BB962C8B-B14F-4D97-AF65-F5344CB8AC3E}">
        <p14:creationId xmlns:p14="http://schemas.microsoft.com/office/powerpoint/2010/main" val="211896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4D0B611-0C96-481D-A008-EE06FB95D316}" type="slidenum">
              <a:rPr lang="en-US"/>
              <a:pPr/>
              <a:t>19</a:t>
            </a:fld>
            <a:endParaRPr lang="en-US"/>
          </a:p>
        </p:txBody>
      </p:sp>
      <p:sp>
        <p:nvSpPr>
          <p:cNvPr id="37889" name="Rectangle 1"/>
          <p:cNvSpPr txBox="1">
            <a:spLocks noGrp="1" noRot="1" noChangeAspect="1" noChangeArrowheads="1"/>
          </p:cNvSpPr>
          <p:nvPr>
            <p:ph type="sldImg"/>
          </p:nvPr>
        </p:nvSpPr>
        <p:spPr bwMode="auto">
          <a:xfrm>
            <a:off x="406400" y="704850"/>
            <a:ext cx="6197600" cy="348615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01613" y="4414911"/>
            <a:ext cx="5608607" cy="4099454"/>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76952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9F388E5-3BE0-40F0-94B7-2CC184387F62}" type="slidenum">
              <a:rPr lang="en-US"/>
              <a:pPr/>
              <a:t>21</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4447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F063C4-9907-497D-8539-2BBE5667AFE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EB98D-A35D-4EA1-A6F5-D51D53A5FF2D}" type="slidenum">
              <a:rPr lang="en-US" smtClean="0"/>
              <a:t>‹#›</a:t>
            </a:fld>
            <a:endParaRPr lang="en-US"/>
          </a:p>
        </p:txBody>
      </p:sp>
    </p:spTree>
    <p:extLst>
      <p:ext uri="{BB962C8B-B14F-4D97-AF65-F5344CB8AC3E}">
        <p14:creationId xmlns:p14="http://schemas.microsoft.com/office/powerpoint/2010/main" val="271094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F063C4-9907-497D-8539-2BBE5667AFE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EB98D-A35D-4EA1-A6F5-D51D53A5FF2D}" type="slidenum">
              <a:rPr lang="en-US" smtClean="0"/>
              <a:t>‹#›</a:t>
            </a:fld>
            <a:endParaRPr lang="en-US"/>
          </a:p>
        </p:txBody>
      </p:sp>
    </p:spTree>
    <p:extLst>
      <p:ext uri="{BB962C8B-B14F-4D97-AF65-F5344CB8AC3E}">
        <p14:creationId xmlns:p14="http://schemas.microsoft.com/office/powerpoint/2010/main" val="55376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F063C4-9907-497D-8539-2BBE5667AFE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EB98D-A35D-4EA1-A6F5-D51D53A5FF2D}" type="slidenum">
              <a:rPr lang="en-US" smtClean="0"/>
              <a:t>‹#›</a:t>
            </a:fld>
            <a:endParaRPr lang="en-US"/>
          </a:p>
        </p:txBody>
      </p:sp>
    </p:spTree>
    <p:extLst>
      <p:ext uri="{BB962C8B-B14F-4D97-AF65-F5344CB8AC3E}">
        <p14:creationId xmlns:p14="http://schemas.microsoft.com/office/powerpoint/2010/main" val="331678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BA724629-E207-443F-93A7-CDBEB6FFFC1E}"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B602387-2F81-474F-9331-06BD11E65AD4}"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EDF6E66-70B5-4449-9048-DB0EC043A77A}"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570399A-BFF3-4347-BF7F-57E744823AA9}"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D06893C-3C96-4596-A440-19C69401A55B}"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43AE80D-57FB-4EDC-A208-DAFA70E7E045}"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7071B28-8725-4781-93F3-0126D2CB54BA}"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D20745C-5989-4E07-8BD2-766C1501FC1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F063C4-9907-497D-8539-2BBE5667AFE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EB98D-A35D-4EA1-A6F5-D51D53A5FF2D}" type="slidenum">
              <a:rPr lang="en-US" smtClean="0"/>
              <a:t>‹#›</a:t>
            </a:fld>
            <a:endParaRPr lang="en-US"/>
          </a:p>
        </p:txBody>
      </p:sp>
    </p:spTree>
    <p:extLst>
      <p:ext uri="{BB962C8B-B14F-4D97-AF65-F5344CB8AC3E}">
        <p14:creationId xmlns:p14="http://schemas.microsoft.com/office/powerpoint/2010/main" val="14401004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10769600" y="6356351"/>
            <a:ext cx="812800" cy="365125"/>
          </a:xfrm>
        </p:spPr>
        <p:txBody>
          <a:bodyPr/>
          <a:lstStyle/>
          <a:p>
            <a:pPr>
              <a:defRPr/>
            </a:pPr>
            <a:fld id="{9CF574EA-04D8-45A2-912A-C45AFE65E4D1}" type="slidenum">
              <a:rPr lang="en-US" smtClean="0"/>
              <a:pPr>
                <a:defRPr/>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8E0A498-9E32-4E2B-88DB-31FE28448576}"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7E023F7-240A-4C95-AC83-3EA40CC5EDAB}" type="slidenum">
              <a:rPr lang="en-US" smtClean="0"/>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2C5D01-2D14-4DEF-8486-133D99FADC12}"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CD1386-0F94-49A0-9E79-6612EF9A96D6}"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93A9E7-CE9D-48A9-9F0D-F506802BEE6E}"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BEBB755-0D48-4900-B982-5692ECA94576}"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2E1C570-021D-4BD1-AFCC-5F0E4CAE5851}"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62731D8-EF13-401F-9F48-A008A70D578F}"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EA3892E-8ED6-4FB4-A604-18886C60B2C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F063C4-9907-497D-8539-2BBE5667AFE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EB98D-A35D-4EA1-A6F5-D51D53A5FF2D}" type="slidenum">
              <a:rPr lang="en-US" smtClean="0"/>
              <a:t>‹#›</a:t>
            </a:fld>
            <a:endParaRPr lang="en-US"/>
          </a:p>
        </p:txBody>
      </p:sp>
    </p:spTree>
    <p:extLst>
      <p:ext uri="{BB962C8B-B14F-4D97-AF65-F5344CB8AC3E}">
        <p14:creationId xmlns:p14="http://schemas.microsoft.com/office/powerpoint/2010/main" val="4080566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3D18DE-CE7C-4A61-B1F5-74E64B6BA2B8}"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D41365-0D2A-4487-85CD-75902FCA206C}"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D21FED-5A45-4CE5-ACEE-6CD4B8FAA49B}"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33CAEA-5699-4924-A136-E478CA8D0ED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F063C4-9907-497D-8539-2BBE5667AFE1}"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EB98D-A35D-4EA1-A6F5-D51D53A5FF2D}" type="slidenum">
              <a:rPr lang="en-US" smtClean="0"/>
              <a:t>‹#›</a:t>
            </a:fld>
            <a:endParaRPr lang="en-US"/>
          </a:p>
        </p:txBody>
      </p:sp>
    </p:spTree>
    <p:extLst>
      <p:ext uri="{BB962C8B-B14F-4D97-AF65-F5344CB8AC3E}">
        <p14:creationId xmlns:p14="http://schemas.microsoft.com/office/powerpoint/2010/main" val="225059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F063C4-9907-497D-8539-2BBE5667AFE1}"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CEB98D-A35D-4EA1-A6F5-D51D53A5FF2D}" type="slidenum">
              <a:rPr lang="en-US" smtClean="0"/>
              <a:t>‹#›</a:t>
            </a:fld>
            <a:endParaRPr lang="en-US"/>
          </a:p>
        </p:txBody>
      </p:sp>
    </p:spTree>
    <p:extLst>
      <p:ext uri="{BB962C8B-B14F-4D97-AF65-F5344CB8AC3E}">
        <p14:creationId xmlns:p14="http://schemas.microsoft.com/office/powerpoint/2010/main" val="144658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F063C4-9907-497D-8539-2BBE5667AFE1}"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CEB98D-A35D-4EA1-A6F5-D51D53A5FF2D}" type="slidenum">
              <a:rPr lang="en-US" smtClean="0"/>
              <a:t>‹#›</a:t>
            </a:fld>
            <a:endParaRPr lang="en-US"/>
          </a:p>
        </p:txBody>
      </p:sp>
    </p:spTree>
    <p:extLst>
      <p:ext uri="{BB962C8B-B14F-4D97-AF65-F5344CB8AC3E}">
        <p14:creationId xmlns:p14="http://schemas.microsoft.com/office/powerpoint/2010/main" val="1333036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063C4-9907-497D-8539-2BBE5667AFE1}"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CEB98D-A35D-4EA1-A6F5-D51D53A5FF2D}" type="slidenum">
              <a:rPr lang="en-US" smtClean="0"/>
              <a:t>‹#›</a:t>
            </a:fld>
            <a:endParaRPr lang="en-US"/>
          </a:p>
        </p:txBody>
      </p:sp>
    </p:spTree>
    <p:extLst>
      <p:ext uri="{BB962C8B-B14F-4D97-AF65-F5344CB8AC3E}">
        <p14:creationId xmlns:p14="http://schemas.microsoft.com/office/powerpoint/2010/main" val="77550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F063C4-9907-497D-8539-2BBE5667AFE1}"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EB98D-A35D-4EA1-A6F5-D51D53A5FF2D}" type="slidenum">
              <a:rPr lang="en-US" smtClean="0"/>
              <a:t>‹#›</a:t>
            </a:fld>
            <a:endParaRPr lang="en-US"/>
          </a:p>
        </p:txBody>
      </p:sp>
    </p:spTree>
    <p:extLst>
      <p:ext uri="{BB962C8B-B14F-4D97-AF65-F5344CB8AC3E}">
        <p14:creationId xmlns:p14="http://schemas.microsoft.com/office/powerpoint/2010/main" val="151218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F063C4-9907-497D-8539-2BBE5667AFE1}"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EB98D-A35D-4EA1-A6F5-D51D53A5FF2D}" type="slidenum">
              <a:rPr lang="en-US" smtClean="0"/>
              <a:t>‹#›</a:t>
            </a:fld>
            <a:endParaRPr lang="en-US"/>
          </a:p>
        </p:txBody>
      </p:sp>
    </p:spTree>
    <p:extLst>
      <p:ext uri="{BB962C8B-B14F-4D97-AF65-F5344CB8AC3E}">
        <p14:creationId xmlns:p14="http://schemas.microsoft.com/office/powerpoint/2010/main" val="318304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063C4-9907-497D-8539-2BBE5667AFE1}" type="datetimeFigureOut">
              <a:rPr lang="en-US" smtClean="0"/>
              <a:t>5/26/2022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EB98D-A35D-4EA1-A6F5-D51D53A5FF2D}" type="slidenum">
              <a:rPr lang="en-US" smtClean="0"/>
              <a:t>‹#›</a:t>
            </a:fld>
            <a:endParaRPr lang="en-US"/>
          </a:p>
        </p:txBody>
      </p:sp>
    </p:spTree>
    <p:extLst>
      <p:ext uri="{BB962C8B-B14F-4D97-AF65-F5344CB8AC3E}">
        <p14:creationId xmlns:p14="http://schemas.microsoft.com/office/powerpoint/2010/main" val="33853565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EE7F7745-4FD7-4F65-956E-2E956C39F848}" type="slidenum">
              <a:rPr lang="en-US" smtClean="0"/>
              <a:pPr>
                <a:defRPr/>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8D616311-1374-4E14-AA59-59E52556C54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B54E-AC61-69F8-C68E-E3101C0D88B1}"/>
              </a:ext>
            </a:extLst>
          </p:cNvPr>
          <p:cNvSpPr>
            <a:spLocks noGrp="1"/>
          </p:cNvSpPr>
          <p:nvPr>
            <p:ph type="ctrTitle"/>
          </p:nvPr>
        </p:nvSpPr>
        <p:spPr>
          <a:xfrm>
            <a:off x="7464614" y="1783959"/>
            <a:ext cx="4087306" cy="2889114"/>
          </a:xfrm>
        </p:spPr>
        <p:txBody>
          <a:bodyPr anchor="b">
            <a:normAutofit/>
          </a:bodyPr>
          <a:lstStyle/>
          <a:p>
            <a:pPr algn="l"/>
            <a:r>
              <a:rPr lang="en-US" sz="5400">
                <a:cs typeface="Calibri Light"/>
              </a:rPr>
              <a:t>Systematic Reviews and Meta-analysis</a:t>
            </a:r>
            <a:endParaRPr lang="en-US" sz="5400"/>
          </a:p>
        </p:txBody>
      </p:sp>
      <p:sp>
        <p:nvSpPr>
          <p:cNvPr id="3" name="Subtitle 2">
            <a:extLst>
              <a:ext uri="{FF2B5EF4-FFF2-40B4-BE49-F238E27FC236}">
                <a16:creationId xmlns:a16="http://schemas.microsoft.com/office/drawing/2014/main" id="{629E175D-608A-F852-9D67-AB69632245F7}"/>
              </a:ext>
            </a:extLst>
          </p:cNvPr>
          <p:cNvSpPr>
            <a:spLocks noGrp="1"/>
          </p:cNvSpPr>
          <p:nvPr>
            <p:ph type="subTitle" idx="1"/>
          </p:nvPr>
        </p:nvSpPr>
        <p:spPr>
          <a:xfrm>
            <a:off x="7464612" y="4750893"/>
            <a:ext cx="4087305" cy="1147863"/>
          </a:xfrm>
        </p:spPr>
        <p:txBody>
          <a:bodyPr vert="horz" lIns="91440" tIns="45720" rIns="91440" bIns="45720" rtlCol="0" anchor="t">
            <a:normAutofit/>
          </a:bodyPr>
          <a:lstStyle/>
          <a:p>
            <a:pPr algn="l"/>
            <a:r>
              <a:rPr lang="en-US" sz="2000">
                <a:cs typeface="Calibri"/>
              </a:rPr>
              <a:t>Stephanie Blasick, DO</a:t>
            </a:r>
          </a:p>
          <a:p>
            <a:pPr algn="l"/>
            <a:r>
              <a:rPr lang="en-US" sz="2000">
                <a:cs typeface="Calibri"/>
              </a:rPr>
              <a:t>Pediatric Hospitalist </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a16="http://schemas.microsoft.com/office/drawing/2014/main" id="{79D6E411-D3AA-8FB5-AD28-77EE327811BF}"/>
              </a:ext>
            </a:extLst>
          </p:cNvPr>
          <p:cNvPicPr>
            <a:picLocks noChangeAspect="1"/>
          </p:cNvPicPr>
          <p:nvPr/>
        </p:nvPicPr>
        <p:blipFill rotWithShape="1">
          <a:blip r:embed="rId2"/>
          <a:srcRect t="23058" b="1181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5198436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r>
              <a:rPr lang="en-US"/>
              <a:t>Meta-analysis: what is it</a:t>
            </a:r>
          </a:p>
        </p:txBody>
      </p:sp>
      <p:sp>
        <p:nvSpPr>
          <p:cNvPr id="5" name="Content Placeholder 4"/>
          <p:cNvSpPr>
            <a:spLocks noGrp="1"/>
          </p:cNvSpPr>
          <p:nvPr>
            <p:ph idx="1"/>
          </p:nvPr>
        </p:nvSpPr>
        <p:spPr>
          <a:xfrm>
            <a:off x="4965431" y="2438400"/>
            <a:ext cx="6586489" cy="3785419"/>
          </a:xfrm>
        </p:spPr>
        <p:txBody>
          <a:bodyPr vert="horz" lIns="91440" tIns="45720" rIns="91440" bIns="45720" rtlCol="0" anchor="t">
            <a:normAutofit/>
          </a:bodyPr>
          <a:lstStyle/>
          <a:p>
            <a:pPr marL="547370" indent="-410845"/>
            <a:r>
              <a:rPr lang="en-US" sz="2000" dirty="0"/>
              <a:t>A </a:t>
            </a:r>
            <a:r>
              <a:rPr lang="en-US" sz="2000" b="1" dirty="0"/>
              <a:t>statistical </a:t>
            </a:r>
            <a:r>
              <a:rPr lang="en-US" sz="2000" dirty="0"/>
              <a:t>technique for quantitatively combining the results of multiple studies measuring the same outcome into a single pooled or summary estimate</a:t>
            </a:r>
            <a:endParaRPr lang="en-US" sz="2000" dirty="0">
              <a:cs typeface="Calibri"/>
            </a:endParaRPr>
          </a:p>
          <a:p>
            <a:pPr marL="1004570" lvl="1" indent="-410845"/>
            <a:r>
              <a:rPr lang="en-US" sz="2000" dirty="0"/>
              <a:t>Pooling of data increases precision and narrows </a:t>
            </a:r>
            <a:r>
              <a:rPr lang="en-US" sz="2000" dirty="0">
                <a:solidFill>
                  <a:srgbClr val="FF0000"/>
                </a:solidFill>
              </a:rPr>
              <a:t>confidence intervals</a:t>
            </a:r>
            <a:endParaRPr lang="en-US" sz="2000" dirty="0">
              <a:solidFill>
                <a:srgbClr val="FF0000"/>
              </a:solidFill>
              <a:cs typeface="Calibri"/>
            </a:endParaRPr>
          </a:p>
          <a:p>
            <a:pPr marL="547370" indent="-410845"/>
            <a:endParaRPr lang="en-US" sz="2000">
              <a:cs typeface="Calibri"/>
            </a:endParaRPr>
          </a:p>
          <a:p>
            <a:pPr marL="547370" indent="-410845"/>
            <a:r>
              <a:rPr lang="en-US" sz="2000" dirty="0"/>
              <a:t>Often systematic reviews include meta-analysis</a:t>
            </a:r>
            <a:endParaRPr lang="en-US" sz="2000" dirty="0">
              <a:cs typeface="Calibri"/>
            </a:endParaRPr>
          </a:p>
          <a:p>
            <a:endParaRPr lang="en-US" sz="2000"/>
          </a:p>
        </p:txBody>
      </p:sp>
      <p:pic>
        <p:nvPicPr>
          <p:cNvPr id="4" name="Picture 5">
            <a:extLst>
              <a:ext uri="{FF2B5EF4-FFF2-40B4-BE49-F238E27FC236}">
                <a16:creationId xmlns:a16="http://schemas.microsoft.com/office/drawing/2014/main" id="{4B43E609-1475-DE9B-55B8-28D0513BE056}"/>
              </a:ext>
            </a:extLst>
          </p:cNvPr>
          <p:cNvPicPr>
            <a:picLocks noChangeAspect="1"/>
          </p:cNvPicPr>
          <p:nvPr/>
        </p:nvPicPr>
        <p:blipFill rotWithShape="1">
          <a:blip r:embed="rId2"/>
          <a:srcRect l="22690" r="25939" b="-1"/>
          <a:stretch/>
        </p:blipFill>
        <p:spPr>
          <a:xfrm>
            <a:off x="20" y="10"/>
            <a:ext cx="4635571" cy="6857990"/>
          </a:xfrm>
          <a:prstGeom prst="rect">
            <a:avLst/>
          </a:prstGeom>
          <a:effectLst/>
        </p:spPr>
      </p:pic>
      <p:cxnSp>
        <p:nvCxnSpPr>
          <p:cNvPr id="17" name="Straight Connector 16">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2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Title 1"/>
          <p:cNvSpPr>
            <a:spLocks noGrp="1"/>
          </p:cNvSpPr>
          <p:nvPr>
            <p:ph type="title"/>
          </p:nvPr>
        </p:nvSpPr>
        <p:spPr>
          <a:xfrm>
            <a:off x="640080" y="325369"/>
            <a:ext cx="4368602" cy="1956841"/>
          </a:xfrm>
        </p:spPr>
        <p:txBody>
          <a:bodyPr vert="horz" lIns="0" tIns="45720" rIns="0" bIns="0" anchor="b">
            <a:normAutofit/>
          </a:bodyPr>
          <a:lstStyle/>
          <a:p>
            <a:r>
              <a:rPr lang="en-US" sz="3400" b="1"/>
              <a:t>REMINDER</a:t>
            </a:r>
            <a:r>
              <a:rPr lang="en-US" sz="3400"/>
              <a:t>: </a:t>
            </a:r>
            <a:br>
              <a:rPr lang="en-US" sz="3400"/>
            </a:br>
            <a:r>
              <a:rPr lang="en-US" sz="3400"/>
              <a:t>Confidence Interval vs. </a:t>
            </a:r>
            <a:br>
              <a:rPr lang="en-US" sz="3400"/>
            </a:br>
            <a:r>
              <a:rPr lang="en-US" sz="3400"/>
              <a:t>P-value </a:t>
            </a:r>
          </a:p>
        </p:txBody>
      </p:sp>
      <p:sp>
        <p:nvSpPr>
          <p:cNvPr id="7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5" name="Content Placeholder 2"/>
          <p:cNvSpPr>
            <a:spLocks noGrp="1"/>
          </p:cNvSpPr>
          <p:nvPr>
            <p:ph idx="1"/>
          </p:nvPr>
        </p:nvSpPr>
        <p:spPr>
          <a:xfrm>
            <a:off x="640080" y="2872899"/>
            <a:ext cx="5996189" cy="3320668"/>
          </a:xfrm>
        </p:spPr>
        <p:txBody>
          <a:bodyPr vert="horz" lIns="91440" tIns="45720" rIns="91440" bIns="45720" rtlCol="0" anchor="t">
            <a:noAutofit/>
          </a:bodyPr>
          <a:lstStyle/>
          <a:p>
            <a:r>
              <a:rPr lang="en-US" sz="2200" b="1" u="sng" dirty="0"/>
              <a:t>CI</a:t>
            </a:r>
            <a:r>
              <a:rPr lang="en-US" sz="2200" dirty="0"/>
              <a:t>- Range of values within which it is probable that the true value of a parameter lies</a:t>
            </a:r>
            <a:endParaRPr lang="en-US" sz="2200" dirty="0">
              <a:cs typeface="Calibri"/>
            </a:endParaRPr>
          </a:p>
          <a:p>
            <a:pPr marL="0" indent="0">
              <a:buNone/>
            </a:pPr>
            <a:r>
              <a:rPr lang="en-US" sz="2200" dirty="0"/>
              <a:t>   Gives results with a margin of error (since no trial is perfect or done with the entire population) </a:t>
            </a:r>
            <a:endParaRPr lang="en-US" sz="2200" dirty="0">
              <a:cs typeface="Calibri"/>
            </a:endParaRPr>
          </a:p>
          <a:p>
            <a:endParaRPr lang="en-US" sz="2200" dirty="0">
              <a:cs typeface="Calibri"/>
            </a:endParaRPr>
          </a:p>
          <a:p>
            <a:r>
              <a:rPr lang="en-US" sz="2200" b="1" u="sng" dirty="0"/>
              <a:t>P-value</a:t>
            </a:r>
            <a:r>
              <a:rPr lang="en-US" sz="2200" dirty="0"/>
              <a:t>- The probability that results as extreme as or more extreme than those observed would occur if the null hypothesis were true and the experiment were repeated over and over</a:t>
            </a:r>
            <a:endParaRPr lang="en-US" sz="2200" dirty="0">
              <a:cs typeface="Calibri"/>
            </a:endParaRPr>
          </a:p>
          <a:p>
            <a:endParaRPr lang="en-US" sz="1700">
              <a:cs typeface="Calibri"/>
            </a:endParaRPr>
          </a:p>
        </p:txBody>
      </p:sp>
      <p:pic>
        <p:nvPicPr>
          <p:cNvPr id="2" name="Picture 2" descr="A picture containing text, indoor&#10;&#10;Description automatically generated">
            <a:extLst>
              <a:ext uri="{FF2B5EF4-FFF2-40B4-BE49-F238E27FC236}">
                <a16:creationId xmlns:a16="http://schemas.microsoft.com/office/drawing/2014/main" id="{DDFC39AA-F520-4558-6CC1-BF329DCA2CB5}"/>
              </a:ext>
            </a:extLst>
          </p:cNvPr>
          <p:cNvPicPr>
            <a:picLocks noChangeAspect="1"/>
          </p:cNvPicPr>
          <p:nvPr/>
        </p:nvPicPr>
        <p:blipFill rotWithShape="1">
          <a:blip r:embed="rId2"/>
          <a:srcRect l="13037" r="19007" b="-1"/>
          <a:stretch/>
        </p:blipFill>
        <p:spPr>
          <a:xfrm>
            <a:off x="6892852" y="10"/>
            <a:ext cx="529762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0300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02" name="Title 1"/>
          <p:cNvSpPr>
            <a:spLocks noGrp="1"/>
          </p:cNvSpPr>
          <p:nvPr>
            <p:ph type="title"/>
          </p:nvPr>
        </p:nvSpPr>
        <p:spPr>
          <a:xfrm>
            <a:off x="643466" y="321734"/>
            <a:ext cx="6891187" cy="1135737"/>
          </a:xfrm>
        </p:spPr>
        <p:txBody>
          <a:bodyPr>
            <a:normAutofit/>
          </a:bodyPr>
          <a:lstStyle/>
          <a:p>
            <a:pPr eaLnBrk="1" hangingPunct="1"/>
            <a:r>
              <a:rPr lang="en-US" sz="3600"/>
              <a:t>Why do we need Confidence Intervals?</a:t>
            </a:r>
          </a:p>
        </p:txBody>
      </p:sp>
      <p:sp>
        <p:nvSpPr>
          <p:cNvPr id="142" name="Isosceles Triangle 141">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5">
            <a:extLst>
              <a:ext uri="{FF2B5EF4-FFF2-40B4-BE49-F238E27FC236}">
                <a16:creationId xmlns:a16="http://schemas.microsoft.com/office/drawing/2014/main" id="{135D2642-0463-694C-A88F-E1CFD3AE9260}"/>
              </a:ext>
            </a:extLst>
          </p:cNvPr>
          <p:cNvPicPr>
            <a:picLocks noChangeAspect="1"/>
          </p:cNvPicPr>
          <p:nvPr/>
        </p:nvPicPr>
        <p:blipFill rotWithShape="1">
          <a:blip r:embed="rId2"/>
          <a:srcRect l="27328" r="33578" b="-1"/>
          <a:stretch/>
        </p:blipFill>
        <p:spPr>
          <a:xfrm>
            <a:off x="8129873" y="10"/>
            <a:ext cx="4062128" cy="6857990"/>
          </a:xfrm>
          <a:prstGeom prst="rect">
            <a:avLst/>
          </a:prstGeom>
        </p:spPr>
      </p:pic>
      <p:grpSp>
        <p:nvGrpSpPr>
          <p:cNvPr id="146" name="Group 145">
            <a:extLst>
              <a:ext uri="{FF2B5EF4-FFF2-40B4-BE49-F238E27FC236}">
                <a16:creationId xmlns:a16="http://schemas.microsoft.com/office/drawing/2014/main" id="{07EAA094-9CF6-4695-958A-33D9BCAA94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47" name="Rectangle 146">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47">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1207" name="Content Placeholder 2">
            <a:extLst>
              <a:ext uri="{FF2B5EF4-FFF2-40B4-BE49-F238E27FC236}">
                <a16:creationId xmlns:a16="http://schemas.microsoft.com/office/drawing/2014/main" id="{7D40A0FA-E62E-8FD2-4186-7177DDECBF66}"/>
              </a:ext>
            </a:extLst>
          </p:cNvPr>
          <p:cNvGraphicFramePr>
            <a:graphicFrameLocks noGrp="1"/>
          </p:cNvGraphicFramePr>
          <p:nvPr>
            <p:ph idx="1"/>
            <p:extLst>
              <p:ext uri="{D42A27DB-BD31-4B8C-83A1-F6EECF244321}">
                <p14:modId xmlns:p14="http://schemas.microsoft.com/office/powerpoint/2010/main" val="2074049885"/>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494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826" name="Rectangle 139">
            <a:extLst>
              <a:ext uri="{FF2B5EF4-FFF2-40B4-BE49-F238E27FC236}">
                <a16:creationId xmlns:a16="http://schemas.microsoft.com/office/drawing/2014/main"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Rectangle 2"/>
          <p:cNvSpPr>
            <a:spLocks noGrp="1" noChangeArrowheads="1"/>
          </p:cNvSpPr>
          <p:nvPr>
            <p:ph type="title"/>
          </p:nvPr>
        </p:nvSpPr>
        <p:spPr>
          <a:xfrm>
            <a:off x="572493" y="238539"/>
            <a:ext cx="11018520" cy="1434415"/>
          </a:xfrm>
        </p:spPr>
        <p:txBody>
          <a:bodyPr anchor="b">
            <a:normAutofit/>
          </a:bodyPr>
          <a:lstStyle/>
          <a:p>
            <a:pPr eaLnBrk="1" hangingPunct="1"/>
            <a:r>
              <a:rPr lang="en-US" sz="5400"/>
              <a:t>Confidence Intervals</a:t>
            </a:r>
          </a:p>
        </p:txBody>
      </p:sp>
      <p:sp>
        <p:nvSpPr>
          <p:cNvPr id="1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8">
            <a:extLst>
              <a:ext uri="{FF2B5EF4-FFF2-40B4-BE49-F238E27FC236}">
                <a16:creationId xmlns:a16="http://schemas.microsoft.com/office/drawing/2014/main" id="{95ADF754-18C2-6050-3A7C-33E3ABE6F3D9}"/>
              </a:ext>
            </a:extLst>
          </p:cNvPr>
          <p:cNvPicPr>
            <a:picLocks noChangeAspect="1"/>
          </p:cNvPicPr>
          <p:nvPr/>
        </p:nvPicPr>
        <p:blipFill rotWithShape="1">
          <a:blip r:embed="rId2"/>
          <a:srcRect l="15848" r="11759" b="2"/>
          <a:stretch/>
        </p:blipFill>
        <p:spPr>
          <a:xfrm>
            <a:off x="7675658" y="2093976"/>
            <a:ext cx="3941064" cy="4096512"/>
          </a:xfrm>
          <a:prstGeom prst="rect">
            <a:avLst/>
          </a:prstGeom>
        </p:spPr>
      </p:pic>
      <p:graphicFrame>
        <p:nvGraphicFramePr>
          <p:cNvPr id="34823" name="Rectangle 3">
            <a:extLst>
              <a:ext uri="{FF2B5EF4-FFF2-40B4-BE49-F238E27FC236}">
                <a16:creationId xmlns:a16="http://schemas.microsoft.com/office/drawing/2014/main" id="{58FA30EB-6363-2EDE-4A9D-79416AB2F19C}"/>
              </a:ext>
            </a:extLst>
          </p:cNvPr>
          <p:cNvGraphicFramePr>
            <a:graphicFrameLocks noGrp="1"/>
          </p:cNvGraphicFramePr>
          <p:nvPr>
            <p:ph idx="1"/>
            <p:extLst>
              <p:ext uri="{D42A27DB-BD31-4B8C-83A1-F6EECF244321}">
                <p14:modId xmlns:p14="http://schemas.microsoft.com/office/powerpoint/2010/main" val="2141005857"/>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605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Confidence Intervals</a:t>
            </a:r>
          </a:p>
        </p:txBody>
      </p:sp>
      <p:sp>
        <p:nvSpPr>
          <p:cNvPr id="36867" name="Rectangle 3"/>
          <p:cNvSpPr>
            <a:spLocks noGrp="1" noChangeArrowheads="1"/>
          </p:cNvSpPr>
          <p:nvPr>
            <p:ph idx="1"/>
          </p:nvPr>
        </p:nvSpPr>
        <p:spPr/>
        <p:txBody>
          <a:bodyPr vert="horz" lIns="91440" tIns="45720" rIns="91440" bIns="45720" rtlCol="0" anchor="t">
            <a:normAutofit/>
          </a:bodyPr>
          <a:lstStyle/>
          <a:p>
            <a:r>
              <a:rPr lang="en-US" dirty="0"/>
              <a:t>With a 95% CI, the CI defines the range that includes the true parameter 95% of the time. </a:t>
            </a:r>
          </a:p>
          <a:p>
            <a:r>
              <a:rPr lang="en-US" dirty="0">
                <a:ea typeface="+mn-lt"/>
                <a:cs typeface="+mn-lt"/>
              </a:rPr>
              <a:t>Give a measurement of </a:t>
            </a:r>
            <a:r>
              <a:rPr lang="en-US" b="1" dirty="0">
                <a:ea typeface="+mn-lt"/>
                <a:cs typeface="+mn-lt"/>
              </a:rPr>
              <a:t>precision</a:t>
            </a:r>
            <a:endParaRPr lang="en-US" dirty="0">
              <a:ea typeface="+mn-lt"/>
              <a:cs typeface="+mn-lt"/>
            </a:endParaRPr>
          </a:p>
          <a:p>
            <a:r>
              <a:rPr lang="en-US" dirty="0">
                <a:ea typeface="+mn-lt"/>
                <a:cs typeface="+mn-lt"/>
              </a:rPr>
              <a:t>Narrow CI more </a:t>
            </a:r>
            <a:r>
              <a:rPr lang="en-US" b="1" dirty="0">
                <a:ea typeface="+mn-lt"/>
                <a:cs typeface="+mn-lt"/>
              </a:rPr>
              <a:t>precise</a:t>
            </a:r>
            <a:r>
              <a:rPr lang="en-US" dirty="0">
                <a:ea typeface="+mn-lt"/>
                <a:cs typeface="+mn-lt"/>
              </a:rPr>
              <a:t> than wide CI</a:t>
            </a:r>
          </a:p>
          <a:p>
            <a:pPr marL="0" indent="0">
              <a:buNone/>
            </a:pPr>
            <a:endParaRPr lang="en-US" dirty="0">
              <a:cs typeface="Calibri" panose="020F0502020204030204"/>
            </a:endParaRPr>
          </a:p>
        </p:txBody>
      </p:sp>
      <p:pic>
        <p:nvPicPr>
          <p:cNvPr id="2" name="Picture 2" descr="A picture containing logo&#10;&#10;Description automatically generated">
            <a:extLst>
              <a:ext uri="{FF2B5EF4-FFF2-40B4-BE49-F238E27FC236}">
                <a16:creationId xmlns:a16="http://schemas.microsoft.com/office/drawing/2014/main" id="{A1D53D8D-4839-B466-0817-40B2BFDD3CB9}"/>
              </a:ext>
            </a:extLst>
          </p:cNvPr>
          <p:cNvPicPr>
            <a:picLocks noChangeAspect="1"/>
          </p:cNvPicPr>
          <p:nvPr/>
        </p:nvPicPr>
        <p:blipFill>
          <a:blip r:embed="rId2"/>
          <a:stretch>
            <a:fillRect/>
          </a:stretch>
        </p:blipFill>
        <p:spPr>
          <a:xfrm>
            <a:off x="1762125" y="3798259"/>
            <a:ext cx="8667750" cy="2680956"/>
          </a:xfrm>
          <a:prstGeom prst="rect">
            <a:avLst/>
          </a:prstGeom>
        </p:spPr>
      </p:pic>
    </p:spTree>
    <p:extLst>
      <p:ext uri="{BB962C8B-B14F-4D97-AF65-F5344CB8AC3E}">
        <p14:creationId xmlns:p14="http://schemas.microsoft.com/office/powerpoint/2010/main" val="1713138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3780517-1B8A-0D04-5900-49E51378EE95}"/>
              </a:ext>
            </a:extLst>
          </p:cNvPr>
          <p:cNvPicPr>
            <a:picLocks noChangeAspect="1"/>
          </p:cNvPicPr>
          <p:nvPr/>
        </p:nvPicPr>
        <p:blipFill rotWithShape="1">
          <a:blip r:embed="rId2"/>
          <a:srcRect t="293" b="5957"/>
          <a:stretch/>
        </p:blipFill>
        <p:spPr>
          <a:xfrm>
            <a:off x="-1" y="10"/>
            <a:ext cx="12192000" cy="6857990"/>
          </a:xfrm>
          <a:prstGeom prst="rect">
            <a:avLst/>
          </a:prstGeom>
        </p:spPr>
      </p:pic>
      <p:sp>
        <p:nvSpPr>
          <p:cNvPr id="72"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8914" name="Title 1"/>
          <p:cNvSpPr>
            <a:spLocks noGrp="1"/>
          </p:cNvSpPr>
          <p:nvPr>
            <p:ph type="title"/>
          </p:nvPr>
        </p:nvSpPr>
        <p:spPr>
          <a:xfrm>
            <a:off x="709448" y="1913950"/>
            <a:ext cx="4204137" cy="1342754"/>
          </a:xfrm>
        </p:spPr>
        <p:txBody>
          <a:bodyPr>
            <a:normAutofit/>
          </a:bodyPr>
          <a:lstStyle/>
          <a:p>
            <a:pPr algn="ctr" eaLnBrk="1" hangingPunct="1"/>
            <a:r>
              <a:rPr lang="en-US" sz="4000" b="1" dirty="0">
                <a:solidFill>
                  <a:srgbClr val="C00000"/>
                </a:solidFill>
              </a:rPr>
              <a:t>Confidence Intervals</a:t>
            </a:r>
          </a:p>
        </p:txBody>
      </p:sp>
      <p:cxnSp>
        <p:nvCxnSpPr>
          <p:cNvPr id="74" name="Straight Connector 73">
            <a:extLst>
              <a:ext uri="{FF2B5EF4-FFF2-40B4-BE49-F238E27FC236}">
                <a16:creationId xmlns:a16="http://schemas.microsoft.com/office/drawing/2014/main" id="{20E3A342-4D61-4E3F-AF90-1AB42AEB96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8915" name="Content Placeholder 2"/>
          <p:cNvSpPr>
            <a:spLocks noGrp="1"/>
          </p:cNvSpPr>
          <p:nvPr>
            <p:ph idx="1"/>
          </p:nvPr>
        </p:nvSpPr>
        <p:spPr>
          <a:xfrm>
            <a:off x="525516" y="3417573"/>
            <a:ext cx="4593021" cy="2619839"/>
          </a:xfrm>
        </p:spPr>
        <p:txBody>
          <a:bodyPr vert="horz" lIns="91440" tIns="45720" rIns="91440" bIns="45720" rtlCol="0" anchor="ctr">
            <a:noAutofit/>
          </a:bodyPr>
          <a:lstStyle/>
          <a:p>
            <a:pPr eaLnBrk="1" hangingPunct="1"/>
            <a:r>
              <a:rPr lang="en-US" dirty="0">
                <a:solidFill>
                  <a:srgbClr val="C00000"/>
                </a:solidFill>
              </a:rPr>
              <a:t>Width of a CI is largely due to sample size</a:t>
            </a:r>
            <a:endParaRPr lang="en-US">
              <a:solidFill>
                <a:srgbClr val="C00000"/>
              </a:solidFill>
              <a:ea typeface="Calibri"/>
              <a:cs typeface="Calibri"/>
            </a:endParaRPr>
          </a:p>
          <a:p>
            <a:pPr eaLnBrk="1" hangingPunct="1"/>
            <a:r>
              <a:rPr lang="en-US" dirty="0">
                <a:solidFill>
                  <a:srgbClr val="C00000"/>
                </a:solidFill>
              </a:rPr>
              <a:t>Small sample sizes will have larger CI and larger sample sizes will have smaller CI (because less is left to random chance)</a:t>
            </a:r>
            <a:endParaRPr lang="en-US">
              <a:solidFill>
                <a:srgbClr val="C00000"/>
              </a:solidFill>
              <a:cs typeface="Calibri"/>
            </a:endParaRPr>
          </a:p>
        </p:txBody>
      </p:sp>
    </p:spTree>
    <p:extLst>
      <p:ext uri="{BB962C8B-B14F-4D97-AF65-F5344CB8AC3E}">
        <p14:creationId xmlns:p14="http://schemas.microsoft.com/office/powerpoint/2010/main" val="116057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D2B783EE-0239-4717-BBEA-8C9EAC61C8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Title 1"/>
          <p:cNvSpPr>
            <a:spLocks noGrp="1"/>
          </p:cNvSpPr>
          <p:nvPr>
            <p:ph type="title"/>
          </p:nvPr>
        </p:nvSpPr>
        <p:spPr>
          <a:xfrm>
            <a:off x="838201" y="345810"/>
            <a:ext cx="5120561" cy="1325563"/>
          </a:xfrm>
        </p:spPr>
        <p:txBody>
          <a:bodyPr>
            <a:normAutofit/>
          </a:bodyPr>
          <a:lstStyle/>
          <a:p>
            <a:pPr eaLnBrk="1" hangingPunct="1"/>
            <a:r>
              <a:rPr lang="en-US" dirty="0"/>
              <a:t>95% CI</a:t>
            </a:r>
            <a:endParaRPr lang="en-US"/>
          </a:p>
        </p:txBody>
      </p:sp>
      <p:sp>
        <p:nvSpPr>
          <p:cNvPr id="48131" name="Content Placeholder 2"/>
          <p:cNvSpPr>
            <a:spLocks noGrp="1"/>
          </p:cNvSpPr>
          <p:nvPr>
            <p:ph idx="1"/>
          </p:nvPr>
        </p:nvSpPr>
        <p:spPr>
          <a:xfrm>
            <a:off x="838201" y="1825625"/>
            <a:ext cx="5092194" cy="4351338"/>
          </a:xfrm>
        </p:spPr>
        <p:txBody>
          <a:bodyPr vert="horz" lIns="91440" tIns="45720" rIns="91440" bIns="45720" rtlCol="0">
            <a:normAutofit/>
          </a:bodyPr>
          <a:lstStyle/>
          <a:p>
            <a:pPr eaLnBrk="1" hangingPunct="1"/>
            <a:r>
              <a:rPr lang="en-US"/>
              <a:t>Similar to a p-value of 0.05</a:t>
            </a:r>
            <a:endParaRPr lang="en-US">
              <a:cs typeface="Calibri"/>
            </a:endParaRPr>
          </a:p>
          <a:p>
            <a:pPr eaLnBrk="1" hangingPunct="1"/>
            <a:r>
              <a:rPr lang="en-US"/>
              <a:t>It is correct to say that if the true value lies outside the 95% CI, the likelihood of obtaining the data observed in the study is 5% or less</a:t>
            </a:r>
            <a:endParaRPr lang="en-US">
              <a:cs typeface="Calibri"/>
            </a:endParaRPr>
          </a:p>
        </p:txBody>
      </p:sp>
      <p:sp>
        <p:nvSpPr>
          <p:cNvPr id="138" name="Oval 137">
            <a:extLst>
              <a:ext uri="{FF2B5EF4-FFF2-40B4-BE49-F238E27FC236}">
                <a16:creationId xmlns:a16="http://schemas.microsoft.com/office/drawing/2014/main" id="{A7B99495-F43F-4D80-A44F-2CB4764EB9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3" descr="A picture containing person, wall, indoor, holding&#10;&#10;Description automatically generated">
            <a:extLst>
              <a:ext uri="{FF2B5EF4-FFF2-40B4-BE49-F238E27FC236}">
                <a16:creationId xmlns:a16="http://schemas.microsoft.com/office/drawing/2014/main" id="{1621F59E-05BB-3130-36F9-19AA3F9BC656}"/>
              </a:ext>
            </a:extLst>
          </p:cNvPr>
          <p:cNvPicPr>
            <a:picLocks noChangeAspect="1"/>
          </p:cNvPicPr>
          <p:nvPr/>
        </p:nvPicPr>
        <p:blipFill rotWithShape="1">
          <a:blip r:embed="rId2"/>
          <a:srcRect t="1123" r="-1" b="3462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40" name="Arc 139">
            <a:extLst>
              <a:ext uri="{FF2B5EF4-FFF2-40B4-BE49-F238E27FC236}">
                <a16:creationId xmlns:a16="http://schemas.microsoft.com/office/drawing/2014/main" id="{70BEB1E7-2F88-40BC-B73D-42E5B6F80B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 name="Picture 2">
            <a:extLst>
              <a:ext uri="{FF2B5EF4-FFF2-40B4-BE49-F238E27FC236}">
                <a16:creationId xmlns:a16="http://schemas.microsoft.com/office/drawing/2014/main" id="{D28008DA-F652-1D01-8C73-CC2E40F50BD9}"/>
              </a:ext>
            </a:extLst>
          </p:cNvPr>
          <p:cNvPicPr>
            <a:picLocks noChangeAspect="1"/>
          </p:cNvPicPr>
          <p:nvPr/>
        </p:nvPicPr>
        <p:blipFill rotWithShape="1">
          <a:blip r:embed="rId3"/>
          <a:srcRect t="35899"/>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474045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17508C9D-D67E-28A2-F64E-A5BC4BCD8F11}"/>
              </a:ext>
            </a:extLst>
          </p:cNvPr>
          <p:cNvPicPr>
            <a:picLocks noChangeAspect="1"/>
          </p:cNvPicPr>
          <p:nvPr/>
        </p:nvPicPr>
        <p:blipFill rotWithShape="1">
          <a:blip r:embed="rId2"/>
          <a:srcRect r="20689"/>
          <a:stretch/>
        </p:blipFill>
        <p:spPr>
          <a:xfrm>
            <a:off x="2522356" y="10"/>
            <a:ext cx="9669642" cy="6857990"/>
          </a:xfrm>
          <a:prstGeom prst="rect">
            <a:avLst/>
          </a:prstGeom>
        </p:spPr>
      </p:pic>
      <p:sp>
        <p:nvSpPr>
          <p:cNvPr id="138" name="Rectangle 137">
            <a:extLst>
              <a:ext uri="{FF2B5EF4-FFF2-40B4-BE49-F238E27FC236}">
                <a16:creationId xmlns:a16="http://schemas.microsoft.com/office/drawing/2014/main"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226" name="Title 1"/>
          <p:cNvSpPr>
            <a:spLocks noGrp="1"/>
          </p:cNvSpPr>
          <p:nvPr>
            <p:ph type="title"/>
          </p:nvPr>
        </p:nvSpPr>
        <p:spPr>
          <a:xfrm>
            <a:off x="838200" y="365125"/>
            <a:ext cx="3822189" cy="1899912"/>
          </a:xfrm>
        </p:spPr>
        <p:txBody>
          <a:bodyPr>
            <a:normAutofit/>
          </a:bodyPr>
          <a:lstStyle/>
          <a:p>
            <a:pPr eaLnBrk="1" hangingPunct="1"/>
            <a:r>
              <a:rPr lang="en-US" sz="4000"/>
              <a:t>Why do we need Confidence Intervals?</a:t>
            </a:r>
          </a:p>
        </p:txBody>
      </p:sp>
      <p:sp>
        <p:nvSpPr>
          <p:cNvPr id="52227" name="Content Placeholder 2"/>
          <p:cNvSpPr>
            <a:spLocks noGrp="1"/>
          </p:cNvSpPr>
          <p:nvPr>
            <p:ph idx="1"/>
          </p:nvPr>
        </p:nvSpPr>
        <p:spPr>
          <a:xfrm>
            <a:off x="838200" y="2434201"/>
            <a:ext cx="3822189" cy="3742762"/>
          </a:xfrm>
        </p:spPr>
        <p:txBody>
          <a:bodyPr vert="horz" lIns="91440" tIns="45720" rIns="91440" bIns="45720" rtlCol="0" anchor="t">
            <a:noAutofit/>
          </a:bodyPr>
          <a:lstStyle/>
          <a:p>
            <a:pPr eaLnBrk="1" hangingPunct="1"/>
            <a:r>
              <a:rPr lang="en-US" sz="2400" dirty="0"/>
              <a:t>The range of the CI will give you clinically relevant information that a P-value won’t</a:t>
            </a:r>
            <a:endParaRPr lang="en-US" sz="2400" dirty="0">
              <a:cs typeface="Calibri"/>
            </a:endParaRPr>
          </a:p>
          <a:p>
            <a:pPr eaLnBrk="1" hangingPunct="1"/>
            <a:r>
              <a:rPr lang="en-US" sz="2400" dirty="0"/>
              <a:t>P-value just says statistically significant, but says nothing about clinical value</a:t>
            </a:r>
            <a:endParaRPr lang="en-US" sz="2400" dirty="0">
              <a:cs typeface="Calibri"/>
            </a:endParaRPr>
          </a:p>
          <a:p>
            <a:pPr eaLnBrk="1" hangingPunct="1"/>
            <a:r>
              <a:rPr lang="en-US" sz="2400" dirty="0"/>
              <a:t>Most journals advocate for using a CI because of the clinical significance</a:t>
            </a:r>
            <a:endParaRPr lang="en-US" sz="2400" dirty="0">
              <a:cs typeface="Calibri"/>
            </a:endParaRPr>
          </a:p>
        </p:txBody>
      </p:sp>
    </p:spTree>
    <p:extLst>
      <p:ext uri="{BB962C8B-B14F-4D97-AF65-F5344CB8AC3E}">
        <p14:creationId xmlns:p14="http://schemas.microsoft.com/office/powerpoint/2010/main" val="386607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65430" y="629268"/>
            <a:ext cx="6586491" cy="1286160"/>
          </a:xfrm>
        </p:spPr>
        <p:txBody>
          <a:bodyPr anchor="b">
            <a:normAutofit/>
          </a:bodyPr>
          <a:lstStyle/>
          <a:p>
            <a:pPr eaLnBrk="1" hangingPunct="1"/>
            <a:r>
              <a:rPr lang="en-US" dirty="0"/>
              <a:t>How do we minimize bias?</a:t>
            </a:r>
          </a:p>
        </p:txBody>
      </p:sp>
      <p:pic>
        <p:nvPicPr>
          <p:cNvPr id="15" name="Picture 15">
            <a:extLst>
              <a:ext uri="{FF2B5EF4-FFF2-40B4-BE49-F238E27FC236}">
                <a16:creationId xmlns:a16="http://schemas.microsoft.com/office/drawing/2014/main" id="{B8214BBB-C6B1-3419-D09D-56D4CA6C6EAF}"/>
              </a:ext>
            </a:extLst>
          </p:cNvPr>
          <p:cNvPicPr>
            <a:picLocks noChangeAspect="1"/>
          </p:cNvPicPr>
          <p:nvPr/>
        </p:nvPicPr>
        <p:blipFill rotWithShape="1">
          <a:blip r:embed="rId2"/>
          <a:srcRect l="28320" r="24871"/>
          <a:stretch/>
        </p:blipFill>
        <p:spPr>
          <a:xfrm>
            <a:off x="20" y="10"/>
            <a:ext cx="4635571" cy="6857990"/>
          </a:xfrm>
          <a:prstGeom prst="rect">
            <a:avLst/>
          </a:prstGeom>
          <a:effectLst/>
        </p:spPr>
      </p:pic>
      <p:cxnSp>
        <p:nvCxnSpPr>
          <p:cNvPr id="138" name="Straight Connector 137">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CBB81"/>
            </a:solidFill>
          </a:ln>
        </p:spPr>
        <p:style>
          <a:lnRef idx="1">
            <a:schemeClr val="accent1"/>
          </a:lnRef>
          <a:fillRef idx="0">
            <a:schemeClr val="accent1"/>
          </a:fillRef>
          <a:effectRef idx="0">
            <a:schemeClr val="accent1"/>
          </a:effectRef>
          <a:fontRef idx="minor">
            <a:schemeClr val="tx1"/>
          </a:fontRef>
        </p:style>
      </p:cxnSp>
      <p:graphicFrame>
        <p:nvGraphicFramePr>
          <p:cNvPr id="16389" name="Rectangle 3">
            <a:extLst>
              <a:ext uri="{FF2B5EF4-FFF2-40B4-BE49-F238E27FC236}">
                <a16:creationId xmlns:a16="http://schemas.microsoft.com/office/drawing/2014/main" id="{BAAB88D5-DC13-04F5-05DE-43861DB08614}"/>
              </a:ext>
            </a:extLst>
          </p:cNvPr>
          <p:cNvGraphicFramePr>
            <a:graphicFrameLocks noGrp="1"/>
          </p:cNvGraphicFramePr>
          <p:nvPr>
            <p:ph idx="1"/>
            <p:extLst>
              <p:ext uri="{D42A27DB-BD31-4B8C-83A1-F6EECF244321}">
                <p14:modId xmlns:p14="http://schemas.microsoft.com/office/powerpoint/2010/main" val="1251076475"/>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405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733426" y="260400"/>
            <a:ext cx="5314536" cy="1325563"/>
          </a:xfrm>
        </p:spPr>
        <p:txBody>
          <a:bodyPr vert="horz" lIns="0" tIns="0" rIns="0" bIns="0">
            <a:normAutofit/>
          </a:bodyPr>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Intention To Treat Analysis</a:t>
            </a:r>
          </a:p>
        </p:txBody>
      </p:sp>
      <p:sp>
        <p:nvSpPr>
          <p:cNvPr id="19458" name="Rectangle 2"/>
          <p:cNvSpPr>
            <a:spLocks noGrp="1" noChangeArrowheads="1"/>
          </p:cNvSpPr>
          <p:nvPr>
            <p:ph idx="1"/>
          </p:nvPr>
        </p:nvSpPr>
        <p:spPr>
          <a:xfrm>
            <a:off x="762000" y="1869443"/>
            <a:ext cx="5333593" cy="4318895"/>
          </a:xfrm>
        </p:spPr>
        <p:txBody>
          <a:bodyPr vert="horz" lIns="0" tIns="0" rIns="0" bIns="0" rtlCol="0" anchor="t">
            <a:noAutofit/>
          </a:bodyPr>
          <a:lstStyle/>
          <a:p>
            <a:pPr marL="391160" indent="-293370">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Based on the initial treatment intent, not on the treatment eventually administered. </a:t>
            </a:r>
            <a:endParaRPr lang="en-US" sz="2000" dirty="0">
              <a:cs typeface="Calibri"/>
            </a:endParaRPr>
          </a:p>
          <a:p>
            <a:pPr marL="391160" indent="-293370">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Intended to avoid various misleading events that can arise in intervention research. </a:t>
            </a:r>
            <a:endParaRPr lang="en-US" sz="2000" dirty="0">
              <a:cs typeface="Calibri"/>
            </a:endParaRPr>
          </a:p>
          <a:p>
            <a:pPr marL="756920" lvl="1" indent="-293370">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For example, if people who have a more serious illness tend to drop out at a higher rate, even a completely ineffective treatment may appear to be providing benefits if you only compare those who finish the treatment with all those who did not.</a:t>
            </a:r>
            <a:endParaRPr lang="en-US" sz="2000">
              <a:cs typeface="Calibri" panose="020F0502020204030204"/>
            </a:endParaRPr>
          </a:p>
          <a:p>
            <a:pPr marL="391160" indent="-293370">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For the purposes of ITT analysis, everyone who begins the treatment is considered to be part of the trial, whether they finish it or not. </a:t>
            </a:r>
            <a:endParaRPr lang="en-US" sz="2000" dirty="0">
              <a:cs typeface="Calibri"/>
            </a:endParaRPr>
          </a:p>
          <a:p>
            <a:pPr marL="391160" indent="-293370">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cs typeface="Calibri"/>
              </a:rPr>
              <a:t>Minimizes bias </a:t>
            </a:r>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2">
            <a:extLst>
              <a:ext uri="{FF2B5EF4-FFF2-40B4-BE49-F238E27FC236}">
                <a16:creationId xmlns:a16="http://schemas.microsoft.com/office/drawing/2014/main" id="{AF376502-388B-48B5-907C-26336A7C4F77}"/>
              </a:ext>
            </a:extLst>
          </p:cNvPr>
          <p:cNvPicPr>
            <a:picLocks noChangeAspect="1"/>
          </p:cNvPicPr>
          <p:nvPr/>
        </p:nvPicPr>
        <p:blipFill rotWithShape="1">
          <a:blip r:embed="rId3"/>
          <a:srcRect l="28581" r="7185"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854236064"/>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D13B-0DCD-D23A-1282-64C69EAA161C}"/>
              </a:ext>
            </a:extLst>
          </p:cNvPr>
          <p:cNvSpPr>
            <a:spLocks noGrp="1"/>
          </p:cNvSpPr>
          <p:nvPr>
            <p:ph type="title"/>
          </p:nvPr>
        </p:nvSpPr>
        <p:spPr>
          <a:xfrm>
            <a:off x="762001" y="803325"/>
            <a:ext cx="5314536" cy="1325563"/>
          </a:xfrm>
        </p:spPr>
        <p:txBody>
          <a:bodyPr>
            <a:normAutofit/>
          </a:bodyPr>
          <a:lstStyle/>
          <a:p>
            <a:r>
              <a:rPr lang="en-US" dirty="0">
                <a:cs typeface="Calibri Light"/>
              </a:rPr>
              <a:t>Objectives </a:t>
            </a:r>
            <a:endParaRPr lang="en-US" dirty="0"/>
          </a:p>
        </p:txBody>
      </p:sp>
      <p:sp>
        <p:nvSpPr>
          <p:cNvPr id="3" name="Content Placeholder 2">
            <a:extLst>
              <a:ext uri="{FF2B5EF4-FFF2-40B4-BE49-F238E27FC236}">
                <a16:creationId xmlns:a16="http://schemas.microsoft.com/office/drawing/2014/main" id="{B2158837-1D9B-A8BC-D222-008C81DAEE5D}"/>
              </a:ext>
            </a:extLst>
          </p:cNvPr>
          <p:cNvSpPr>
            <a:spLocks noGrp="1"/>
          </p:cNvSpPr>
          <p:nvPr>
            <p:ph idx="1"/>
          </p:nvPr>
        </p:nvSpPr>
        <p:spPr>
          <a:xfrm>
            <a:off x="762000" y="1821818"/>
            <a:ext cx="5314543" cy="4414145"/>
          </a:xfrm>
        </p:spPr>
        <p:txBody>
          <a:bodyPr vert="horz" lIns="91440" tIns="45720" rIns="91440" bIns="45720" rtlCol="0" anchor="t">
            <a:normAutofit/>
          </a:bodyPr>
          <a:lstStyle/>
          <a:p>
            <a:r>
              <a:rPr lang="en-US" sz="2400" dirty="0">
                <a:ea typeface="+mn-lt"/>
                <a:cs typeface="+mn-lt"/>
              </a:rPr>
              <a:t>Demonstrate understanding of general EBM principles associated with Therapy articles and Systematic Reviews.</a:t>
            </a:r>
            <a:endParaRPr lang="en-US" sz="2400" dirty="0">
              <a:cs typeface="Calibri" panose="020F0502020204030204"/>
            </a:endParaRPr>
          </a:p>
          <a:p>
            <a:r>
              <a:rPr lang="en-US" sz="2400" dirty="0">
                <a:ea typeface="+mn-lt"/>
                <a:cs typeface="+mn-lt"/>
              </a:rPr>
              <a:t>Refresh on board relevant EBM terms for Therapy studies. </a:t>
            </a:r>
          </a:p>
          <a:p>
            <a:r>
              <a:rPr lang="en-US" sz="2400" dirty="0">
                <a:ea typeface="+mn-lt"/>
                <a:cs typeface="+mn-lt"/>
              </a:rPr>
              <a:t>Demonstrate understanding of validity measures specific to systematic review articles.</a:t>
            </a:r>
            <a:endParaRPr lang="en-US" sz="2400" dirty="0">
              <a:cs typeface="Calibri"/>
            </a:endParaRPr>
          </a:p>
          <a:p>
            <a:r>
              <a:rPr lang="en-US" sz="2400" dirty="0">
                <a:ea typeface="+mn-lt"/>
                <a:cs typeface="+mn-lt"/>
              </a:rPr>
              <a:t>Critically appraise a systematic review and describe its clinical applicability.</a:t>
            </a:r>
            <a:endParaRPr lang="en-US" sz="2400" dirty="0">
              <a:cs typeface="Calibri"/>
            </a:endParaRPr>
          </a:p>
          <a:p>
            <a:endParaRPr lang="en-US" sz="1800">
              <a:cs typeface="Calibri"/>
            </a:endParaRP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typewriter&#10;&#10;Description automatically generated">
            <a:extLst>
              <a:ext uri="{FF2B5EF4-FFF2-40B4-BE49-F238E27FC236}">
                <a16:creationId xmlns:a16="http://schemas.microsoft.com/office/drawing/2014/main" id="{11DF917D-F339-3A53-8537-AD68B534ED61}"/>
              </a:ext>
            </a:extLst>
          </p:cNvPr>
          <p:cNvPicPr>
            <a:picLocks noChangeAspect="1"/>
          </p:cNvPicPr>
          <p:nvPr/>
        </p:nvPicPr>
        <p:blipFill rotWithShape="1">
          <a:blip r:embed="rId2"/>
          <a:srcRect l="13314" r="22453" b="2"/>
          <a:stretch/>
        </p:blipFill>
        <p:spPr>
          <a:xfrm>
            <a:off x="6969216" y="180973"/>
            <a:ext cx="5108484" cy="5302515"/>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1395005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p:cNvSpPr>
            <a:spLocks noGrp="1" noChangeArrowheads="1"/>
          </p:cNvSpPr>
          <p:nvPr>
            <p:ph type="title"/>
          </p:nvPr>
        </p:nvSpPr>
        <p:spPr>
          <a:xfrm>
            <a:off x="572493" y="238539"/>
            <a:ext cx="11018520" cy="1434415"/>
          </a:xfrm>
        </p:spPr>
        <p:txBody>
          <a:bodyPr anchor="b">
            <a:normAutofit/>
          </a:bodyPr>
          <a:lstStyle/>
          <a:p>
            <a:pPr eaLnBrk="1" hangingPunct="1"/>
            <a:r>
              <a:rPr lang="en-US" sz="5400"/>
              <a:t>Bias vs Random Error</a:t>
            </a:r>
          </a:p>
        </p:txBody>
      </p:sp>
      <p:sp>
        <p:nvSpPr>
          <p:cNvPr id="7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9" name="Rectangle 3"/>
          <p:cNvSpPr>
            <a:spLocks noGrp="1" noChangeArrowheads="1"/>
          </p:cNvSpPr>
          <p:nvPr>
            <p:ph idx="1"/>
          </p:nvPr>
        </p:nvSpPr>
        <p:spPr>
          <a:xfrm>
            <a:off x="572493" y="2071316"/>
            <a:ext cx="6713552" cy="4119172"/>
          </a:xfrm>
        </p:spPr>
        <p:txBody>
          <a:bodyPr anchor="t">
            <a:normAutofit/>
          </a:bodyPr>
          <a:lstStyle/>
          <a:p>
            <a:pPr eaLnBrk="1" hangingPunct="1"/>
            <a:r>
              <a:rPr lang="en-US" sz="2200"/>
              <a:t>Random Error– an error that has random distribution and can be attributed to chance</a:t>
            </a:r>
          </a:p>
          <a:p>
            <a:pPr eaLnBrk="1" hangingPunct="1"/>
            <a:r>
              <a:rPr lang="en-US" sz="2200"/>
              <a:t>Ex.  Though the probability of getting heads when flipping a coin is 50%, every 10 coin flips will not be 5 head and 5 tails</a:t>
            </a:r>
          </a:p>
          <a:p>
            <a:pPr eaLnBrk="1" hangingPunct="1"/>
            <a:r>
              <a:rPr lang="en-US" sz="2200"/>
              <a:t>This is why we can never be completely sure of true treatment effect regardless of how well designed and powerful an experiment is.</a:t>
            </a:r>
          </a:p>
          <a:p>
            <a:pPr eaLnBrk="1" hangingPunct="1"/>
            <a:r>
              <a:rPr lang="en-US" sz="2200"/>
              <a:t>This is where p-values, confidence intervals, and sample size come into play</a:t>
            </a:r>
          </a:p>
        </p:txBody>
      </p:sp>
      <p:pic>
        <p:nvPicPr>
          <p:cNvPr id="2" name="Picture 2" descr="A picture containing grass, outdoor, person, nature&#10;&#10;Description automatically generated">
            <a:extLst>
              <a:ext uri="{FF2B5EF4-FFF2-40B4-BE49-F238E27FC236}">
                <a16:creationId xmlns:a16="http://schemas.microsoft.com/office/drawing/2014/main" id="{38E5C6AD-FBA6-C691-CD68-CC44E87A299E}"/>
              </a:ext>
            </a:extLst>
          </p:cNvPr>
          <p:cNvPicPr>
            <a:picLocks noChangeAspect="1"/>
          </p:cNvPicPr>
          <p:nvPr/>
        </p:nvPicPr>
        <p:blipFill rotWithShape="1">
          <a:blip r:embed="rId2"/>
          <a:srcRect t="7560" r="3" b="23059"/>
          <a:stretch/>
        </p:blipFill>
        <p:spPr>
          <a:xfrm>
            <a:off x="7675658" y="2093976"/>
            <a:ext cx="3941064" cy="4096512"/>
          </a:xfrm>
          <a:prstGeom prst="rect">
            <a:avLst/>
          </a:prstGeom>
        </p:spPr>
      </p:pic>
    </p:spTree>
    <p:extLst>
      <p:ext uri="{BB962C8B-B14F-4D97-AF65-F5344CB8AC3E}">
        <p14:creationId xmlns:p14="http://schemas.microsoft.com/office/powerpoint/2010/main" val="1845218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2658973"/>
          </a:xfrm>
        </p:spPr>
        <p:txBody>
          <a:bodyPr anchor="ctr">
            <a:normAutofit/>
            <a:scene3d>
              <a:camera prst="orthographicFront"/>
              <a:lightRig rig="soft" dir="t">
                <a:rot lat="0" lon="0" rev="16800000"/>
              </a:lightRig>
            </a:scene3d>
            <a:sp3d prstMaterial="softEdge">
              <a:bevelT w="38100" h="38100"/>
            </a:sp3d>
          </a:bodyPr>
          <a:lstStyle/>
          <a:p>
            <a:pPr eaLnBrk="1" fontAlgn="auto" hangingPunct="1">
              <a:spcAft>
                <a:spcPts val="0"/>
              </a:spcAft>
              <a:defRPr/>
            </a:pPr>
            <a:r>
              <a:rPr lang="en-US" kern="1200" dirty="0">
                <a:ln w="6350">
                  <a:noFill/>
                </a:ln>
                <a:effectLst>
                  <a:outerShdw blurRad="114300" dist="101600" dir="2700000" algn="tl" rotWithShape="0">
                    <a:srgbClr val="000000">
                      <a:alpha val="40000"/>
                    </a:srgbClr>
                  </a:outerShdw>
                </a:effectLst>
              </a:rPr>
              <a:t>Steps in Systematic Review</a:t>
            </a:r>
          </a:p>
        </p:txBody>
      </p:sp>
      <p:sp>
        <p:nvSpPr>
          <p:cNvPr id="7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341" name="Content Placeholder 2">
            <a:extLst>
              <a:ext uri="{FF2B5EF4-FFF2-40B4-BE49-F238E27FC236}">
                <a16:creationId xmlns:a16="http://schemas.microsoft.com/office/drawing/2014/main" id="{37DD1990-9374-06C1-B084-B969ECD3A7A0}"/>
              </a:ext>
            </a:extLst>
          </p:cNvPr>
          <p:cNvGraphicFramePr>
            <a:graphicFrameLocks noGrp="1"/>
          </p:cNvGraphicFramePr>
          <p:nvPr>
            <p:ph idx="1"/>
            <p:extLst>
              <p:ext uri="{D42A27DB-BD31-4B8C-83A1-F6EECF244321}">
                <p14:modId xmlns:p14="http://schemas.microsoft.com/office/powerpoint/2010/main" val="36263684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4" descr="A picture containing person, outdoor, sport, group&#10;&#10;Description automatically generated">
            <a:extLst>
              <a:ext uri="{FF2B5EF4-FFF2-40B4-BE49-F238E27FC236}">
                <a16:creationId xmlns:a16="http://schemas.microsoft.com/office/drawing/2014/main" id="{34BA2725-57A1-3033-B861-093E90E64A31}"/>
              </a:ext>
            </a:extLst>
          </p:cNvPr>
          <p:cNvPicPr>
            <a:picLocks noChangeAspect="1"/>
          </p:cNvPicPr>
          <p:nvPr/>
        </p:nvPicPr>
        <p:blipFill>
          <a:blip r:embed="rId8"/>
          <a:stretch>
            <a:fillRect/>
          </a:stretch>
        </p:blipFill>
        <p:spPr>
          <a:xfrm>
            <a:off x="581025" y="3076575"/>
            <a:ext cx="3438525" cy="3076575"/>
          </a:xfrm>
          <a:prstGeom prst="rect">
            <a:avLst/>
          </a:prstGeom>
        </p:spPr>
      </p:pic>
    </p:spTree>
    <p:extLst>
      <p:ext uri="{BB962C8B-B14F-4D97-AF65-F5344CB8AC3E}">
        <p14:creationId xmlns:p14="http://schemas.microsoft.com/office/powerpoint/2010/main" val="829820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4600"/>
              <a:t>Systematic review appraisal </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557914" cy="3196843"/>
          </a:xfrm>
        </p:spPr>
        <p:txBody>
          <a:bodyPr vert="horz" lIns="91440" tIns="45720" rIns="91440" bIns="45720" rtlCol="0" anchor="t">
            <a:noAutofit/>
          </a:bodyPr>
          <a:lstStyle/>
          <a:p>
            <a:r>
              <a:rPr lang="en-US" sz="3200" dirty="0">
                <a:ea typeface="+mn-lt"/>
                <a:cs typeface="+mn-lt"/>
              </a:rPr>
              <a:t>Are the results valid?</a:t>
            </a:r>
          </a:p>
          <a:p>
            <a:r>
              <a:rPr lang="en-US" sz="3200" dirty="0">
                <a:ea typeface="+mn-lt"/>
                <a:cs typeface="+mn-lt"/>
              </a:rPr>
              <a:t>What are the results?</a:t>
            </a:r>
          </a:p>
          <a:p>
            <a:r>
              <a:rPr lang="en-US" sz="3200" dirty="0">
                <a:ea typeface="+mn-lt"/>
                <a:cs typeface="+mn-lt"/>
              </a:rPr>
              <a:t>Are they applicable to my patient/population? </a:t>
            </a:r>
          </a:p>
          <a:p>
            <a:endParaRPr lang="en-US" sz="2200">
              <a:cs typeface="Calibri"/>
            </a:endParaRPr>
          </a:p>
        </p:txBody>
      </p:sp>
      <p:pic>
        <p:nvPicPr>
          <p:cNvPr id="4" name="Picture 4" descr="A picture containing person, indoor, bed, baby&#10;&#10;Description automatically generated">
            <a:extLst>
              <a:ext uri="{FF2B5EF4-FFF2-40B4-BE49-F238E27FC236}">
                <a16:creationId xmlns:a16="http://schemas.microsoft.com/office/drawing/2014/main" id="{0D5AA402-CB03-B8D2-A24C-29928D8359D7}"/>
              </a:ext>
            </a:extLst>
          </p:cNvPr>
          <p:cNvPicPr>
            <a:picLocks noChangeAspect="1"/>
          </p:cNvPicPr>
          <p:nvPr/>
        </p:nvPicPr>
        <p:blipFill rotWithShape="1">
          <a:blip r:embed="rId2"/>
          <a:srcRect t="8476" r="-1" b="2497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49414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E464-099F-BC4C-2B31-85AE446C6EF4}"/>
              </a:ext>
            </a:extLst>
          </p:cNvPr>
          <p:cNvSpPr>
            <a:spLocks noGrp="1"/>
          </p:cNvSpPr>
          <p:nvPr>
            <p:ph type="title"/>
          </p:nvPr>
        </p:nvSpPr>
        <p:spPr>
          <a:xfrm>
            <a:off x="4965430" y="629268"/>
            <a:ext cx="6586491" cy="1286160"/>
          </a:xfrm>
        </p:spPr>
        <p:txBody>
          <a:bodyPr anchor="b">
            <a:normAutofit/>
          </a:bodyPr>
          <a:lstStyle/>
          <a:p>
            <a:r>
              <a:rPr lang="en-US" dirty="0">
                <a:cs typeface="Calibri Light"/>
              </a:rPr>
              <a:t>Are the results valid? </a:t>
            </a:r>
            <a:endParaRPr lang="en-US" dirty="0"/>
          </a:p>
        </p:txBody>
      </p:sp>
      <p:sp>
        <p:nvSpPr>
          <p:cNvPr id="12" name="Content Placeholder 11">
            <a:extLst>
              <a:ext uri="{FF2B5EF4-FFF2-40B4-BE49-F238E27FC236}">
                <a16:creationId xmlns:a16="http://schemas.microsoft.com/office/drawing/2014/main" id="{7E8F8052-3D29-97C6-9B3A-72CDD7F84010}"/>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2000" dirty="0">
                <a:ea typeface="+mn-lt"/>
                <a:cs typeface="+mn-lt"/>
              </a:rPr>
              <a:t>Is this a systematic review of randomized trials?</a:t>
            </a:r>
            <a:endParaRPr lang="en-US" sz="2000" dirty="0">
              <a:cs typeface="Calibri" panose="020F0502020204030204"/>
            </a:endParaRPr>
          </a:p>
          <a:p>
            <a:pPr marL="0" indent="0">
              <a:buNone/>
            </a:pPr>
            <a:endParaRPr lang="en-US" sz="2000" dirty="0">
              <a:ea typeface="+mn-lt"/>
              <a:cs typeface="+mn-lt"/>
            </a:endParaRPr>
          </a:p>
          <a:p>
            <a:r>
              <a:rPr lang="en-US" sz="2000" dirty="0">
                <a:ea typeface="+mn-lt"/>
                <a:cs typeface="+mn-lt"/>
              </a:rPr>
              <a:t>Systematic Reviews of Non-Randomized Trials Can:</a:t>
            </a:r>
          </a:p>
          <a:p>
            <a:pPr marL="0" indent="0">
              <a:buNone/>
            </a:pPr>
            <a:r>
              <a:rPr lang="en-US" sz="1800" dirty="0">
                <a:ea typeface="+mn-lt"/>
                <a:cs typeface="+mn-lt"/>
              </a:rPr>
              <a:t>- Compound the problems of individually misleading trials</a:t>
            </a:r>
          </a:p>
          <a:p>
            <a:pPr marL="0" indent="0">
              <a:buNone/>
            </a:pPr>
            <a:r>
              <a:rPr lang="en-US" sz="1800" dirty="0">
                <a:ea typeface="+mn-lt"/>
                <a:cs typeface="+mn-lt"/>
              </a:rPr>
              <a:t>- Produce a lower quality of evidence</a:t>
            </a:r>
          </a:p>
          <a:p>
            <a:pPr marL="0" indent="0">
              <a:buNone/>
            </a:pPr>
            <a:endParaRPr lang="en-US" sz="2000" dirty="0">
              <a:ea typeface="+mn-lt"/>
              <a:cs typeface="+mn-lt"/>
            </a:endParaRPr>
          </a:p>
          <a:p>
            <a:r>
              <a:rPr lang="en-US" sz="2000" dirty="0">
                <a:ea typeface="+mn-lt"/>
                <a:cs typeface="+mn-lt"/>
              </a:rPr>
              <a:t>If a systematic review includes </a:t>
            </a:r>
            <a:r>
              <a:rPr lang="en-US" sz="2000" u="sng" dirty="0">
                <a:ea typeface="+mn-lt"/>
                <a:cs typeface="+mn-lt"/>
              </a:rPr>
              <a:t>both </a:t>
            </a:r>
            <a:r>
              <a:rPr lang="en-US" sz="2000" dirty="0">
                <a:ea typeface="+mn-lt"/>
                <a:cs typeface="+mn-lt"/>
              </a:rPr>
              <a:t>Randomized and Non-Randomized Trials, </a:t>
            </a:r>
            <a:r>
              <a:rPr lang="en-US" sz="2000" u="sng" dirty="0">
                <a:ea typeface="+mn-lt"/>
                <a:cs typeface="+mn-lt"/>
              </a:rPr>
              <a:t>avoid it</a:t>
            </a:r>
            <a:r>
              <a:rPr lang="en-US" sz="2000" dirty="0">
                <a:ea typeface="+mn-lt"/>
                <a:cs typeface="+mn-lt"/>
              </a:rPr>
              <a:t> unless these types of trials are separated in the analyses.</a:t>
            </a:r>
            <a:endParaRPr lang="en-US" sz="2000" dirty="0"/>
          </a:p>
          <a:p>
            <a:endParaRPr lang="en-US" sz="2000"/>
          </a:p>
          <a:p>
            <a:pPr lvl="1"/>
            <a:endParaRPr lang="en-US" sz="2000">
              <a:cs typeface="Calibri"/>
            </a:endParaRPr>
          </a:p>
          <a:p>
            <a:endParaRPr lang="en-US" sz="2000">
              <a:cs typeface="Calibri"/>
            </a:endParaRPr>
          </a:p>
          <a:p>
            <a:endParaRPr lang="en-US" sz="2000">
              <a:cs typeface="Calibri"/>
            </a:endParaRPr>
          </a:p>
          <a:p>
            <a:endParaRPr lang="en-US" sz="2000">
              <a:cs typeface="Calibri"/>
            </a:endParaRPr>
          </a:p>
        </p:txBody>
      </p:sp>
      <p:pic>
        <p:nvPicPr>
          <p:cNvPr id="3" name="Picture 3" descr="A picture containing person, person, outdoor&#10;&#10;Description automatically generated">
            <a:extLst>
              <a:ext uri="{FF2B5EF4-FFF2-40B4-BE49-F238E27FC236}">
                <a16:creationId xmlns:a16="http://schemas.microsoft.com/office/drawing/2014/main" id="{C03C4492-7165-60EB-EE06-AF400B9BC2A0}"/>
              </a:ext>
            </a:extLst>
          </p:cNvPr>
          <p:cNvPicPr>
            <a:picLocks noChangeAspect="1"/>
          </p:cNvPicPr>
          <p:nvPr/>
        </p:nvPicPr>
        <p:blipFill rotWithShape="1">
          <a:blip r:embed="rId2"/>
          <a:srcRect l="31622" r="23258" b="-1"/>
          <a:stretch/>
        </p:blipFill>
        <p:spPr>
          <a:xfrm>
            <a:off x="20" y="10"/>
            <a:ext cx="4635571" cy="6857990"/>
          </a:xfrm>
          <a:prstGeom prst="rect">
            <a:avLst/>
          </a:prstGeom>
          <a:effectLst/>
        </p:spPr>
      </p:pic>
      <p:cxnSp>
        <p:nvCxnSpPr>
          <p:cNvPr id="17" name="Straight Connector 16">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C6D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809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60A3F-FBC5-3B31-BC58-01A244C2BFF9}"/>
              </a:ext>
            </a:extLst>
          </p:cNvPr>
          <p:cNvSpPr>
            <a:spLocks noGrp="1"/>
          </p:cNvSpPr>
          <p:nvPr>
            <p:ph type="title"/>
          </p:nvPr>
        </p:nvSpPr>
        <p:spPr>
          <a:xfrm>
            <a:off x="589560" y="856180"/>
            <a:ext cx="4560584" cy="1128068"/>
          </a:xfrm>
        </p:spPr>
        <p:txBody>
          <a:bodyPr anchor="ctr">
            <a:normAutofit/>
          </a:bodyPr>
          <a:lstStyle/>
          <a:p>
            <a:r>
              <a:rPr lang="en-US" sz="4000">
                <a:cs typeface="Calibri Light"/>
              </a:rPr>
              <a:t>Are the results valid?</a:t>
            </a:r>
            <a:endParaRPr lang="en-US" sz="40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EC261F-201F-20D4-5C8E-33714961E00F}"/>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2000">
                <a:ea typeface="+mn-lt"/>
                <a:cs typeface="+mn-lt"/>
              </a:rPr>
              <a:t>Were the results consistent from study to study?</a:t>
            </a:r>
          </a:p>
          <a:p>
            <a:r>
              <a:rPr lang="en-US" sz="2000">
                <a:ea typeface="+mn-lt"/>
                <a:cs typeface="+mn-lt"/>
              </a:rPr>
              <a:t>Does the study have a Methods Section</a:t>
            </a:r>
            <a:endParaRPr lang="en-US" sz="2000">
              <a:cs typeface="Calibri"/>
            </a:endParaRPr>
          </a:p>
          <a:p>
            <a:pPr lvl="1"/>
            <a:r>
              <a:rPr lang="en-US" sz="2000">
                <a:ea typeface="+mn-lt"/>
                <a:cs typeface="+mn-lt"/>
              </a:rPr>
              <a:t>Seek a description of </a:t>
            </a:r>
            <a:r>
              <a:rPr lang="en-US" sz="2000" u="sng">
                <a:ea typeface="+mn-lt"/>
                <a:cs typeface="+mn-lt"/>
              </a:rPr>
              <a:t>how</a:t>
            </a:r>
            <a:r>
              <a:rPr lang="en-US" sz="2000">
                <a:ea typeface="+mn-lt"/>
                <a:cs typeface="+mn-lt"/>
              </a:rPr>
              <a:t> the investigators found all the relevant trials</a:t>
            </a:r>
            <a:endParaRPr lang="en-US" sz="2000">
              <a:cs typeface="Calibri"/>
            </a:endParaRPr>
          </a:p>
          <a:p>
            <a:pPr lvl="2"/>
            <a:r>
              <a:rPr lang="en-US" dirty="0">
                <a:ea typeface="+mn-lt"/>
                <a:cs typeface="+mn-lt"/>
              </a:rPr>
              <a:t>This may be presented in a flow diagram </a:t>
            </a:r>
          </a:p>
          <a:p>
            <a:pPr lvl="1"/>
            <a:r>
              <a:rPr lang="en-US" sz="2000">
                <a:ea typeface="+mn-lt"/>
                <a:cs typeface="+mn-lt"/>
              </a:rPr>
              <a:t>If not present  -&gt;  STOP</a:t>
            </a:r>
            <a:endParaRPr lang="en-US" sz="2000">
              <a:cs typeface="Calibri"/>
            </a:endParaRPr>
          </a:p>
          <a:p>
            <a:pPr lvl="1"/>
            <a:endParaRPr lang="en-US" sz="200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784FFB7-E721-E8B0-B331-AF00931514BD}"/>
              </a:ext>
            </a:extLst>
          </p:cNvPr>
          <p:cNvPicPr>
            <a:picLocks noChangeAspect="1"/>
          </p:cNvPicPr>
          <p:nvPr/>
        </p:nvPicPr>
        <p:blipFill rotWithShape="1">
          <a:blip r:embed="rId2"/>
          <a:srcRect l="18654" r="12488" b="1"/>
          <a:stretch/>
        </p:blipFill>
        <p:spPr>
          <a:xfrm>
            <a:off x="5977788" y="799352"/>
            <a:ext cx="5425410" cy="5259296"/>
          </a:xfrm>
          <a:prstGeom prst="rect">
            <a:avLst/>
          </a:prstGeom>
        </p:spPr>
      </p:pic>
    </p:spTree>
    <p:extLst>
      <p:ext uri="{BB962C8B-B14F-4D97-AF65-F5344CB8AC3E}">
        <p14:creationId xmlns:p14="http://schemas.microsoft.com/office/powerpoint/2010/main" val="378024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FD319-3F9D-F823-D51A-0B264C547657}"/>
              </a:ext>
            </a:extLst>
          </p:cNvPr>
          <p:cNvSpPr>
            <a:spLocks noGrp="1"/>
          </p:cNvSpPr>
          <p:nvPr>
            <p:ph type="title"/>
          </p:nvPr>
        </p:nvSpPr>
        <p:spPr>
          <a:xfrm>
            <a:off x="4572001" y="601744"/>
            <a:ext cx="6781800" cy="1338696"/>
          </a:xfrm>
        </p:spPr>
        <p:txBody>
          <a:bodyPr>
            <a:normAutofit/>
          </a:bodyPr>
          <a:lstStyle/>
          <a:p>
            <a:r>
              <a:rPr lang="en-US" dirty="0">
                <a:cs typeface="Calibri Light"/>
              </a:rPr>
              <a:t>The Methods Section</a:t>
            </a:r>
            <a:endParaRPr lang="en-US" dirty="0" err="1"/>
          </a:p>
        </p:txBody>
      </p:sp>
      <p:pic>
        <p:nvPicPr>
          <p:cNvPr id="4" name="Picture 4">
            <a:extLst>
              <a:ext uri="{FF2B5EF4-FFF2-40B4-BE49-F238E27FC236}">
                <a16:creationId xmlns:a16="http://schemas.microsoft.com/office/drawing/2014/main" id="{7E656766-5911-8288-2E26-EE18A0F5B5B3}"/>
              </a:ext>
            </a:extLst>
          </p:cNvPr>
          <p:cNvPicPr>
            <a:picLocks noChangeAspect="1"/>
          </p:cNvPicPr>
          <p:nvPr/>
        </p:nvPicPr>
        <p:blipFill rotWithShape="1">
          <a:blip r:embed="rId2"/>
          <a:srcRect l="11847" r="15153"/>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F54068DE-3FCD-84C8-211C-3CF88467F119}"/>
              </a:ext>
            </a:extLst>
          </p:cNvPr>
          <p:cNvSpPr>
            <a:spLocks noGrp="1"/>
          </p:cNvSpPr>
          <p:nvPr>
            <p:ph idx="1"/>
          </p:nvPr>
        </p:nvSpPr>
        <p:spPr>
          <a:xfrm>
            <a:off x="4572001" y="2201958"/>
            <a:ext cx="6781800" cy="3900730"/>
          </a:xfrm>
        </p:spPr>
        <p:txBody>
          <a:bodyPr vert="horz" lIns="91440" tIns="45720" rIns="91440" bIns="45720" rtlCol="0" anchor="t">
            <a:normAutofit/>
          </a:bodyPr>
          <a:lstStyle/>
          <a:p>
            <a:r>
              <a:rPr lang="en-US" sz="2000">
                <a:ea typeface="+mn-lt"/>
                <a:cs typeface="+mn-lt"/>
              </a:rPr>
              <a:t>Seek reassurance that the search went beyond standard bibliographic databases</a:t>
            </a:r>
            <a:endParaRPr lang="en-US" sz="2000">
              <a:cs typeface="Calibri" panose="020F0502020204030204"/>
            </a:endParaRPr>
          </a:p>
          <a:p>
            <a:r>
              <a:rPr lang="en-US" sz="2000">
                <a:ea typeface="+mn-lt"/>
                <a:cs typeface="+mn-lt"/>
              </a:rPr>
              <a:t>Should include hand-searching journals, conference proceedings, theses, databanks of pharmaceutical companies, and contacting authors of published articles</a:t>
            </a:r>
            <a:endParaRPr lang="en-US" sz="2000"/>
          </a:p>
          <a:p>
            <a:r>
              <a:rPr lang="en-US" sz="2000">
                <a:ea typeface="+mn-lt"/>
                <a:cs typeface="+mn-lt"/>
              </a:rPr>
              <a:t>Negative trials are less likely to be submitted and selected for publication</a:t>
            </a:r>
            <a:endParaRPr lang="en-US" sz="2000">
              <a:cs typeface="Calibri"/>
            </a:endParaRPr>
          </a:p>
          <a:p>
            <a:r>
              <a:rPr lang="en-US" sz="2000">
                <a:ea typeface="+mn-lt"/>
                <a:cs typeface="+mn-lt"/>
              </a:rPr>
              <a:t>A Systematic Review restricted to </a:t>
            </a:r>
            <a:r>
              <a:rPr lang="en-US" sz="2000" i="1">
                <a:ea typeface="+mn-lt"/>
                <a:cs typeface="+mn-lt"/>
              </a:rPr>
              <a:t>published </a:t>
            </a:r>
            <a:r>
              <a:rPr lang="en-US" sz="2000">
                <a:ea typeface="+mn-lt"/>
                <a:cs typeface="+mn-lt"/>
              </a:rPr>
              <a:t>trials can result in a false-positive conclusion</a:t>
            </a:r>
            <a:endParaRPr lang="en-US" sz="2000">
              <a:cs typeface="Calibri"/>
            </a:endParaRPr>
          </a:p>
          <a:p>
            <a:r>
              <a:rPr lang="en-US" sz="2000">
                <a:ea typeface="+mn-lt"/>
                <a:cs typeface="+mn-lt"/>
              </a:rPr>
              <a:t>Restriction to a single language can bias the conclusions</a:t>
            </a:r>
            <a:endParaRPr lang="en-US" sz="2000"/>
          </a:p>
          <a:p>
            <a:endParaRPr lang="en-US" sz="2000">
              <a:cs typeface="Calibri"/>
            </a:endParaRPr>
          </a:p>
        </p:txBody>
      </p:sp>
    </p:spTree>
    <p:extLst>
      <p:ext uri="{BB962C8B-B14F-4D97-AF65-F5344CB8AC3E}">
        <p14:creationId xmlns:p14="http://schemas.microsoft.com/office/powerpoint/2010/main" val="364348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6B4780-0691-8F76-B103-844A3AAF0D95}"/>
              </a:ext>
            </a:extLst>
          </p:cNvPr>
          <p:cNvSpPr>
            <a:spLocks noGrp="1"/>
          </p:cNvSpPr>
          <p:nvPr>
            <p:ph type="title"/>
          </p:nvPr>
        </p:nvSpPr>
        <p:spPr>
          <a:xfrm>
            <a:off x="838201" y="365125"/>
            <a:ext cx="5251316" cy="1807305"/>
          </a:xfrm>
        </p:spPr>
        <p:txBody>
          <a:bodyPr>
            <a:normAutofit/>
          </a:bodyPr>
          <a:lstStyle/>
          <a:p>
            <a:r>
              <a:rPr lang="en-US">
                <a:cs typeface="Calibri Light"/>
              </a:rPr>
              <a:t>Are the results valid? </a:t>
            </a:r>
            <a:endParaRPr lang="en-US"/>
          </a:p>
        </p:txBody>
      </p:sp>
      <p:sp>
        <p:nvSpPr>
          <p:cNvPr id="3" name="Content Placeholder 2">
            <a:extLst>
              <a:ext uri="{FF2B5EF4-FFF2-40B4-BE49-F238E27FC236}">
                <a16:creationId xmlns:a16="http://schemas.microsoft.com/office/drawing/2014/main" id="{9F08D1C5-FEE4-1F5F-9759-BE26B5EA9D4D}"/>
              </a:ext>
            </a:extLst>
          </p:cNvPr>
          <p:cNvSpPr>
            <a:spLocks noGrp="1"/>
          </p:cNvSpPr>
          <p:nvPr>
            <p:ph idx="1"/>
          </p:nvPr>
        </p:nvSpPr>
        <p:spPr>
          <a:xfrm>
            <a:off x="838200" y="2333297"/>
            <a:ext cx="4619621" cy="3843666"/>
          </a:xfrm>
        </p:spPr>
        <p:txBody>
          <a:bodyPr vert="horz" lIns="91440" tIns="45720" rIns="91440" bIns="45720" rtlCol="0">
            <a:normAutofit/>
          </a:bodyPr>
          <a:lstStyle/>
          <a:p>
            <a:r>
              <a:rPr lang="en-US" sz="2000">
                <a:ea typeface="+mn-lt"/>
                <a:cs typeface="+mn-lt"/>
              </a:rPr>
              <a:t>How did the investigators assess the validity of the individual studies?</a:t>
            </a:r>
            <a:endParaRPr lang="en-US" sz="2000">
              <a:cs typeface="Calibri" panose="020F0502020204030204"/>
            </a:endParaRPr>
          </a:p>
          <a:p>
            <a:r>
              <a:rPr lang="en-US" sz="2000">
                <a:ea typeface="+mn-lt"/>
                <a:cs typeface="+mn-lt"/>
              </a:rPr>
              <a:t>Randomized?</a:t>
            </a:r>
            <a:endParaRPr lang="en-US" sz="2000">
              <a:cs typeface="Calibri"/>
            </a:endParaRPr>
          </a:p>
          <a:p>
            <a:r>
              <a:rPr lang="en-US" sz="2000">
                <a:ea typeface="+mn-lt"/>
                <a:cs typeface="+mn-lt"/>
              </a:rPr>
              <a:t>Follow-Up sufficient?</a:t>
            </a:r>
            <a:endParaRPr lang="en-US" sz="2000">
              <a:cs typeface="Calibri"/>
            </a:endParaRPr>
          </a:p>
          <a:p>
            <a:r>
              <a:rPr lang="en-US" sz="2000">
                <a:ea typeface="+mn-lt"/>
                <a:cs typeface="+mn-lt"/>
              </a:rPr>
              <a:t>Intention to treat analysis?</a:t>
            </a:r>
            <a:endParaRPr lang="en-US" sz="2000">
              <a:cs typeface="Calibri"/>
            </a:endParaRPr>
          </a:p>
          <a:p>
            <a:r>
              <a:rPr lang="en-US" sz="2000">
                <a:ea typeface="+mn-lt"/>
                <a:cs typeface="+mn-lt"/>
              </a:rPr>
              <a:t>Blinded?</a:t>
            </a:r>
            <a:endParaRPr lang="en-US" sz="2000">
              <a:cs typeface="Calibri"/>
            </a:endParaRPr>
          </a:p>
          <a:p>
            <a:r>
              <a:rPr lang="en-US" sz="2000">
                <a:ea typeface="+mn-lt"/>
                <a:cs typeface="+mn-lt"/>
              </a:rPr>
              <a:t>Were the groups similar at the start?</a:t>
            </a:r>
            <a:endParaRPr lang="en-US" sz="2000">
              <a:cs typeface="Calibri"/>
            </a:endParaRPr>
          </a:p>
          <a:p>
            <a:r>
              <a:rPr lang="en-US" sz="2000">
                <a:ea typeface="+mn-lt"/>
                <a:cs typeface="+mn-lt"/>
              </a:rPr>
              <a:t>Were the groups treated equally, apart from the experimental tx?</a:t>
            </a:r>
            <a:endParaRPr lang="en-US" sz="2000">
              <a:cs typeface="Calibri"/>
            </a:endParaRPr>
          </a:p>
          <a:p>
            <a:endParaRPr lang="en-US" sz="2000">
              <a:cs typeface="Calibri"/>
            </a:endParaRPr>
          </a:p>
        </p:txBody>
      </p:sp>
      <p:pic>
        <p:nvPicPr>
          <p:cNvPr id="4" name="Picture 4" descr="A picture containing tree, outdoor, person, grass&#10;&#10;Description automatically generated">
            <a:extLst>
              <a:ext uri="{FF2B5EF4-FFF2-40B4-BE49-F238E27FC236}">
                <a16:creationId xmlns:a16="http://schemas.microsoft.com/office/drawing/2014/main" id="{7483D799-0267-9BFF-E49E-C7771CD8360F}"/>
              </a:ext>
            </a:extLst>
          </p:cNvPr>
          <p:cNvPicPr>
            <a:picLocks noChangeAspect="1"/>
          </p:cNvPicPr>
          <p:nvPr/>
        </p:nvPicPr>
        <p:blipFill rotWithShape="1">
          <a:blip r:embed="rId2"/>
          <a:srcRect l="17232" r="2473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9042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1D239-436B-2CD4-A68A-33C552F6E4B7}"/>
              </a:ext>
            </a:extLst>
          </p:cNvPr>
          <p:cNvSpPr>
            <a:spLocks noGrp="1"/>
          </p:cNvSpPr>
          <p:nvPr>
            <p:ph type="title"/>
          </p:nvPr>
        </p:nvSpPr>
        <p:spPr>
          <a:xfrm>
            <a:off x="1136397" y="502020"/>
            <a:ext cx="5323715" cy="1642970"/>
          </a:xfrm>
        </p:spPr>
        <p:txBody>
          <a:bodyPr anchor="b">
            <a:normAutofit/>
          </a:bodyPr>
          <a:lstStyle/>
          <a:p>
            <a:r>
              <a:rPr lang="en-US" sz="4000">
                <a:cs typeface="Calibri Light"/>
              </a:rPr>
              <a:t>What are the results?</a:t>
            </a:r>
            <a:endParaRPr lang="en-US" sz="4000"/>
          </a:p>
        </p:txBody>
      </p:sp>
      <p:sp>
        <p:nvSpPr>
          <p:cNvPr id="3" name="Content Placeholder 2">
            <a:extLst>
              <a:ext uri="{FF2B5EF4-FFF2-40B4-BE49-F238E27FC236}">
                <a16:creationId xmlns:a16="http://schemas.microsoft.com/office/drawing/2014/main" id="{22FDF1A8-637C-3260-CCCC-BE1086AF19F0}"/>
              </a:ext>
            </a:extLst>
          </p:cNvPr>
          <p:cNvSpPr>
            <a:spLocks noGrp="1"/>
          </p:cNvSpPr>
          <p:nvPr>
            <p:ph idx="1"/>
          </p:nvPr>
        </p:nvSpPr>
        <p:spPr>
          <a:xfrm>
            <a:off x="1135398" y="2405894"/>
            <a:ext cx="4838939" cy="4316133"/>
          </a:xfrm>
        </p:spPr>
        <p:txBody>
          <a:bodyPr vert="horz" lIns="91440" tIns="45720" rIns="91440" bIns="45720" rtlCol="0" anchor="t">
            <a:normAutofit/>
          </a:bodyPr>
          <a:lstStyle/>
          <a:p>
            <a:r>
              <a:rPr lang="en-US" sz="2000">
                <a:cs typeface="Calibri"/>
              </a:rPr>
              <a:t>Forest Plots</a:t>
            </a:r>
          </a:p>
          <a:p>
            <a:r>
              <a:rPr lang="en-US" sz="2000">
                <a:ea typeface="+mn-lt"/>
                <a:cs typeface="+mn-lt"/>
              </a:rPr>
              <a:t>Each study is a line </a:t>
            </a:r>
          </a:p>
          <a:p>
            <a:pPr>
              <a:spcBef>
                <a:spcPct val="20000"/>
              </a:spcBef>
              <a:spcAft>
                <a:spcPct val="0"/>
              </a:spcAft>
            </a:pPr>
            <a:r>
              <a:rPr lang="en-US" sz="2000">
                <a:ea typeface="+mn-lt"/>
                <a:cs typeface="+mn-lt"/>
              </a:rPr>
              <a:t>Vertical line is point of no difference</a:t>
            </a:r>
          </a:p>
          <a:p>
            <a:pPr>
              <a:spcBef>
                <a:spcPct val="20000"/>
              </a:spcBef>
              <a:spcAft>
                <a:spcPct val="0"/>
              </a:spcAft>
            </a:pPr>
            <a:r>
              <a:rPr lang="en-US" sz="2000">
                <a:ea typeface="+mn-lt"/>
                <a:cs typeface="+mn-lt"/>
              </a:rPr>
              <a:t> Horizontal line is 95% confidence interval</a:t>
            </a:r>
          </a:p>
          <a:p>
            <a:pPr>
              <a:spcBef>
                <a:spcPct val="20000"/>
              </a:spcBef>
              <a:spcAft>
                <a:spcPct val="0"/>
              </a:spcAft>
            </a:pPr>
            <a:r>
              <a:rPr lang="en-US" sz="2000">
                <a:ea typeface="+mn-lt"/>
                <a:cs typeface="+mn-lt"/>
              </a:rPr>
              <a:t>“Blob” or squares are mean estimate of truth for each study.  Size is based on weight which is based on sample size AND event rate</a:t>
            </a:r>
          </a:p>
          <a:p>
            <a:pPr>
              <a:spcBef>
                <a:spcPct val="20000"/>
              </a:spcBef>
              <a:spcAft>
                <a:spcPct val="0"/>
              </a:spcAft>
            </a:pPr>
            <a:r>
              <a:rPr lang="en-US" sz="2000">
                <a:ea typeface="+mn-lt"/>
                <a:cs typeface="+mn-lt"/>
              </a:rPr>
              <a:t>Diamond is summary mean.  Horizontal corners are its CI and vertical are its mean.</a:t>
            </a:r>
          </a:p>
          <a:p>
            <a:pPr>
              <a:spcBef>
                <a:spcPct val="20000"/>
              </a:spcBef>
              <a:spcAft>
                <a:spcPct val="0"/>
              </a:spcAft>
            </a:pPr>
            <a:endParaRPr lang="en-US" sz="2000">
              <a:ea typeface="+mn-lt"/>
              <a:cs typeface="+mn-lt"/>
            </a:endParaRPr>
          </a:p>
          <a:p>
            <a:pPr lvl="1"/>
            <a:endParaRPr lang="en-US" sz="2000">
              <a:cs typeface="Calibri"/>
            </a:endParaRP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5">
            <a:extLst>
              <a:ext uri="{FF2B5EF4-FFF2-40B4-BE49-F238E27FC236}">
                <a16:creationId xmlns:a16="http://schemas.microsoft.com/office/drawing/2014/main" id="{FCE3F802-D92A-C563-BD55-36AED1E47437}"/>
              </a:ext>
            </a:extLst>
          </p:cNvPr>
          <p:cNvPicPr>
            <a:picLocks noChangeAspect="1"/>
          </p:cNvPicPr>
          <p:nvPr/>
        </p:nvPicPr>
        <p:blipFill>
          <a:blip r:embed="rId2"/>
          <a:stretch>
            <a:fillRect/>
          </a:stretch>
        </p:blipFill>
        <p:spPr>
          <a:xfrm>
            <a:off x="6362700" y="2189780"/>
            <a:ext cx="5372100" cy="2411764"/>
          </a:xfrm>
          <a:prstGeom prst="rect">
            <a:avLst/>
          </a:prstGeom>
          <a:ln>
            <a:solidFill>
              <a:srgbClr val="002060"/>
            </a:solidFill>
          </a:ln>
        </p:spPr>
      </p:pic>
    </p:spTree>
    <p:extLst>
      <p:ext uri="{BB962C8B-B14F-4D97-AF65-F5344CB8AC3E}">
        <p14:creationId xmlns:p14="http://schemas.microsoft.com/office/powerpoint/2010/main" val="2093563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21AF4E-2831-56EE-1CE0-DBBE3570FA8A}"/>
              </a:ext>
            </a:extLst>
          </p:cNvPr>
          <p:cNvSpPr>
            <a:spLocks noGrp="1"/>
          </p:cNvSpPr>
          <p:nvPr>
            <p:ph type="title"/>
          </p:nvPr>
        </p:nvSpPr>
        <p:spPr>
          <a:xfrm>
            <a:off x="838200" y="609600"/>
            <a:ext cx="3739341" cy="1330839"/>
          </a:xfrm>
        </p:spPr>
        <p:txBody>
          <a:bodyPr>
            <a:normAutofit/>
          </a:bodyPr>
          <a:lstStyle/>
          <a:p>
            <a:r>
              <a:rPr lang="en-US" dirty="0">
                <a:cs typeface="Calibri Light"/>
              </a:rPr>
              <a:t>What are the results?</a:t>
            </a:r>
            <a:endParaRPr lang="en-US" dirty="0"/>
          </a:p>
        </p:txBody>
      </p:sp>
      <p:sp>
        <p:nvSpPr>
          <p:cNvPr id="3" name="Content Placeholder 2">
            <a:extLst>
              <a:ext uri="{FF2B5EF4-FFF2-40B4-BE49-F238E27FC236}">
                <a16:creationId xmlns:a16="http://schemas.microsoft.com/office/drawing/2014/main" id="{8745A9F4-0D1E-63B5-BFB8-B3BB2834E103}"/>
              </a:ext>
            </a:extLst>
          </p:cNvPr>
          <p:cNvSpPr>
            <a:spLocks noGrp="1"/>
          </p:cNvSpPr>
          <p:nvPr>
            <p:ph idx="1"/>
          </p:nvPr>
        </p:nvSpPr>
        <p:spPr>
          <a:xfrm>
            <a:off x="862366" y="2194102"/>
            <a:ext cx="3427001" cy="3908586"/>
          </a:xfrm>
        </p:spPr>
        <p:txBody>
          <a:bodyPr vert="horz" lIns="91440" tIns="45720" rIns="91440" bIns="45720" rtlCol="0">
            <a:normAutofit/>
          </a:bodyPr>
          <a:lstStyle/>
          <a:p>
            <a:r>
              <a:rPr lang="en-US" sz="1700">
                <a:cs typeface="Calibri"/>
              </a:rPr>
              <a:t>Funnel Plots and Publication Bias </a:t>
            </a:r>
          </a:p>
          <a:p>
            <a:r>
              <a:rPr lang="en-US" sz="1700">
                <a:ea typeface="+mn-lt"/>
                <a:cs typeface="+mn-lt"/>
              </a:rPr>
              <a:t>Vertical Axis</a:t>
            </a:r>
            <a:endParaRPr lang="en-US" sz="1700">
              <a:cs typeface="Calibri"/>
            </a:endParaRPr>
          </a:p>
          <a:p>
            <a:pPr lvl="1"/>
            <a:r>
              <a:rPr lang="en-US" sz="1700">
                <a:ea typeface="+mn-lt"/>
                <a:cs typeface="+mn-lt"/>
              </a:rPr>
              <a:t>Measure of study precision</a:t>
            </a:r>
            <a:endParaRPr lang="en-US" sz="1700">
              <a:cs typeface="Calibri"/>
            </a:endParaRPr>
          </a:p>
          <a:p>
            <a:pPr lvl="1"/>
            <a:r>
              <a:rPr lang="en-US" sz="1700">
                <a:ea typeface="+mn-lt"/>
                <a:cs typeface="+mn-lt"/>
              </a:rPr>
              <a:t>Higher up:  more precise, smaller CI</a:t>
            </a:r>
            <a:endParaRPr lang="en-US" sz="1700">
              <a:cs typeface="Calibri"/>
            </a:endParaRPr>
          </a:p>
          <a:p>
            <a:r>
              <a:rPr lang="en-US" sz="1700">
                <a:ea typeface="+mn-lt"/>
                <a:cs typeface="+mn-lt"/>
              </a:rPr>
              <a:t>Horizontal Axis</a:t>
            </a:r>
            <a:endParaRPr lang="en-US" sz="1700">
              <a:cs typeface="Calibri"/>
            </a:endParaRPr>
          </a:p>
          <a:p>
            <a:pPr lvl="1"/>
            <a:r>
              <a:rPr lang="en-US" sz="1700">
                <a:ea typeface="+mn-lt"/>
                <a:cs typeface="+mn-lt"/>
              </a:rPr>
              <a:t>Measures treatment effect</a:t>
            </a:r>
            <a:endParaRPr lang="en-US" sz="1700">
              <a:cs typeface="Calibri"/>
            </a:endParaRPr>
          </a:p>
          <a:p>
            <a:r>
              <a:rPr lang="en-US" sz="1700">
                <a:ea typeface="+mn-lt"/>
                <a:cs typeface="+mn-lt"/>
              </a:rPr>
              <a:t>Center Line</a:t>
            </a:r>
            <a:endParaRPr lang="en-US" sz="1700">
              <a:cs typeface="Calibri"/>
            </a:endParaRPr>
          </a:p>
          <a:p>
            <a:pPr lvl="1"/>
            <a:r>
              <a:rPr lang="en-US" sz="1700">
                <a:ea typeface="+mn-lt"/>
                <a:cs typeface="+mn-lt"/>
              </a:rPr>
              <a:t>Combined treatment effect</a:t>
            </a:r>
            <a:endParaRPr lang="en-US" sz="1700">
              <a:cs typeface="Calibri"/>
            </a:endParaRPr>
          </a:p>
          <a:p>
            <a:r>
              <a:rPr lang="en-US" sz="1700">
                <a:ea typeface="+mn-lt"/>
                <a:cs typeface="+mn-lt"/>
              </a:rPr>
              <a:t>No publication bias:  Inverted funnel shape</a:t>
            </a:r>
            <a:endParaRPr lang="en-US" sz="1700"/>
          </a:p>
          <a:p>
            <a:endParaRPr lang="en-US" sz="1700">
              <a:cs typeface="Calibri"/>
            </a:endParaRPr>
          </a:p>
        </p:txBody>
      </p:sp>
      <p:pic>
        <p:nvPicPr>
          <p:cNvPr id="4" name="Picture 4" descr="Chart, line chart, scatter chart&#10;&#10;Description automatically generated">
            <a:extLst>
              <a:ext uri="{FF2B5EF4-FFF2-40B4-BE49-F238E27FC236}">
                <a16:creationId xmlns:a16="http://schemas.microsoft.com/office/drawing/2014/main" id="{60A9E7E2-E724-9401-2C48-A6DE114B1A47}"/>
              </a:ext>
            </a:extLst>
          </p:cNvPr>
          <p:cNvPicPr>
            <a:picLocks noChangeAspect="1"/>
          </p:cNvPicPr>
          <p:nvPr/>
        </p:nvPicPr>
        <p:blipFill>
          <a:blip r:embed="rId2"/>
          <a:stretch>
            <a:fillRect/>
          </a:stretch>
        </p:blipFill>
        <p:spPr>
          <a:xfrm>
            <a:off x="5506071" y="812251"/>
            <a:ext cx="6155141" cy="4339374"/>
          </a:xfrm>
          <a:prstGeom prst="rect">
            <a:avLst/>
          </a:prstGeom>
        </p:spPr>
      </p:pic>
      <p:sp>
        <p:nvSpPr>
          <p:cNvPr id="5" name="TextBox 4">
            <a:extLst>
              <a:ext uri="{FF2B5EF4-FFF2-40B4-BE49-F238E27FC236}">
                <a16:creationId xmlns:a16="http://schemas.microsoft.com/office/drawing/2014/main" id="{B00E177F-D148-123C-5D81-4C1C7DC9A064}"/>
              </a:ext>
            </a:extLst>
          </p:cNvPr>
          <p:cNvSpPr txBox="1"/>
          <p:nvPr/>
        </p:nvSpPr>
        <p:spPr>
          <a:xfrm>
            <a:off x="5503718" y="5122718"/>
            <a:ext cx="3747653"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FF0000"/>
                </a:solidFill>
                <a:ea typeface="+mn-lt"/>
                <a:cs typeface="+mn-lt"/>
              </a:rPr>
              <a:t>Reminder: The OR represents the odds that an outcome will occur given a particular exposure, compared to the odds of the outcome occurring in the absence of that exposure.</a:t>
            </a:r>
          </a:p>
          <a:p>
            <a:endParaRPr lang="en-US" sz="1200" dirty="0">
              <a:solidFill>
                <a:srgbClr val="FF0000"/>
              </a:solidFill>
              <a:ea typeface="Calibri"/>
              <a:cs typeface="Calibri"/>
            </a:endParaRPr>
          </a:p>
          <a:p>
            <a:r>
              <a:rPr lang="en-US" sz="1200" dirty="0">
                <a:solidFill>
                  <a:srgbClr val="FF0000"/>
                </a:solidFill>
                <a:ea typeface="+mn-lt"/>
                <a:cs typeface="+mn-lt"/>
              </a:rPr>
              <a:t>OR=1 Exposure does not affect odds of outcome</a:t>
            </a:r>
            <a:endParaRPr lang="en-US" sz="1200" dirty="0">
              <a:solidFill>
                <a:srgbClr val="FF0000"/>
              </a:solidFill>
              <a:ea typeface="Calibri"/>
              <a:cs typeface="Calibri"/>
            </a:endParaRPr>
          </a:p>
          <a:p>
            <a:r>
              <a:rPr lang="en-US" sz="1200" dirty="0">
                <a:solidFill>
                  <a:srgbClr val="FF0000"/>
                </a:solidFill>
                <a:ea typeface="+mn-lt"/>
                <a:cs typeface="+mn-lt"/>
              </a:rPr>
              <a:t>OR&gt;1 Exposure associated with higher odds of outcome</a:t>
            </a:r>
            <a:endParaRPr lang="en-US" sz="1200" dirty="0">
              <a:solidFill>
                <a:srgbClr val="FF0000"/>
              </a:solidFill>
              <a:ea typeface="Calibri"/>
              <a:cs typeface="Calibri"/>
            </a:endParaRPr>
          </a:p>
          <a:p>
            <a:r>
              <a:rPr lang="en-US" sz="1200" dirty="0">
                <a:solidFill>
                  <a:srgbClr val="FF0000"/>
                </a:solidFill>
                <a:ea typeface="+mn-lt"/>
                <a:cs typeface="+mn-lt"/>
              </a:rPr>
              <a:t>OR&lt;1 Exposure associated with lower odds of outcome</a:t>
            </a:r>
            <a:endParaRPr lang="en-US" sz="1200" dirty="0">
              <a:solidFill>
                <a:srgbClr val="FF0000"/>
              </a:solidFill>
            </a:endParaRPr>
          </a:p>
          <a:p>
            <a:endParaRPr lang="en-US" dirty="0">
              <a:ea typeface="Calibri"/>
              <a:cs typeface="Calibri"/>
            </a:endParaRPr>
          </a:p>
        </p:txBody>
      </p:sp>
    </p:spTree>
    <p:extLst>
      <p:ext uri="{BB962C8B-B14F-4D97-AF65-F5344CB8AC3E}">
        <p14:creationId xmlns:p14="http://schemas.microsoft.com/office/powerpoint/2010/main" val="1329451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a:extLst>
              <a:ext uri="{FF2B5EF4-FFF2-40B4-BE49-F238E27FC236}">
                <a16:creationId xmlns:a16="http://schemas.microsoft.com/office/drawing/2014/main" id="{85F4E7FC-66FF-A497-3362-22FECF10D7B6}"/>
              </a:ext>
            </a:extLst>
          </p:cNvPr>
          <p:cNvPicPr>
            <a:picLocks noChangeAspect="1"/>
          </p:cNvPicPr>
          <p:nvPr/>
        </p:nvPicPr>
        <p:blipFill rotWithShape="1">
          <a:blip r:embed="rId2">
            <a:alphaModFix amt="55000"/>
          </a:blip>
          <a:srcRect t="3846"/>
          <a:stretch/>
        </p:blipFill>
        <p:spPr>
          <a:xfrm>
            <a:off x="20" y="-9107"/>
            <a:ext cx="12191980" cy="6858000"/>
          </a:xfrm>
          <a:prstGeom prst="rect">
            <a:avLst/>
          </a:prstGeom>
        </p:spPr>
      </p:pic>
      <p:sp>
        <p:nvSpPr>
          <p:cNvPr id="2" name="Title 1">
            <a:extLst>
              <a:ext uri="{FF2B5EF4-FFF2-40B4-BE49-F238E27FC236}">
                <a16:creationId xmlns:a16="http://schemas.microsoft.com/office/drawing/2014/main" id="{886D8D3B-0742-68F4-664E-A4028DF5978C}"/>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Are the results applicable to my patient?</a:t>
            </a:r>
            <a:endParaRPr lang="en-US">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3066073-4371-1237-2826-97E9F468B276}"/>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solidFill>
                  <a:srgbClr val="FFFFFF"/>
                </a:solidFill>
                <a:ea typeface="+mn-lt"/>
                <a:cs typeface="+mn-lt"/>
              </a:rPr>
              <a:t>Is our patient so different from those in the study that the results cannot apply?</a:t>
            </a:r>
            <a:endParaRPr lang="en-US">
              <a:solidFill>
                <a:srgbClr val="FFFFFF"/>
              </a:solidFill>
              <a:cs typeface="Calibri" panose="020F0502020204030204"/>
            </a:endParaRPr>
          </a:p>
          <a:p>
            <a:r>
              <a:rPr lang="en-US">
                <a:solidFill>
                  <a:srgbClr val="FFFFFF"/>
                </a:solidFill>
                <a:ea typeface="+mn-lt"/>
                <a:cs typeface="+mn-lt"/>
              </a:rPr>
              <a:t>Is the treatment feasible in our setting?</a:t>
            </a:r>
            <a:endParaRPr lang="en-US">
              <a:solidFill>
                <a:srgbClr val="FFFFFF"/>
              </a:solidFill>
              <a:cs typeface="Calibri"/>
            </a:endParaRPr>
          </a:p>
          <a:p>
            <a:r>
              <a:rPr lang="en-US">
                <a:solidFill>
                  <a:srgbClr val="FFFFFF"/>
                </a:solidFill>
                <a:ea typeface="+mn-lt"/>
                <a:cs typeface="+mn-lt"/>
              </a:rPr>
              <a:t>What are our patient’s potential benefits and harms from the therapy?</a:t>
            </a:r>
            <a:endParaRPr lang="en-US">
              <a:solidFill>
                <a:srgbClr val="FFFFFF"/>
              </a:solidFill>
              <a:cs typeface="Calibri"/>
            </a:endParaRPr>
          </a:p>
          <a:p>
            <a:r>
              <a:rPr lang="en-US">
                <a:solidFill>
                  <a:srgbClr val="FFFFFF"/>
                </a:solidFill>
                <a:ea typeface="+mn-lt"/>
                <a:cs typeface="+mn-lt"/>
              </a:rPr>
              <a:t>What are our patient’s values and preferences for both the outcome we desire and the potential side-effects of treatment?</a:t>
            </a:r>
            <a:endParaRPr lang="en-US">
              <a:solidFill>
                <a:srgbClr val="FFFFFF"/>
              </a:solidFill>
              <a:cs typeface="Calibri"/>
            </a:endParaRPr>
          </a:p>
          <a:p>
            <a:endParaRPr lang="en-US">
              <a:solidFill>
                <a:srgbClr val="FFFFFF"/>
              </a:solidFill>
              <a:cs typeface="Calibri"/>
            </a:endParaRPr>
          </a:p>
        </p:txBody>
      </p:sp>
    </p:spTree>
    <p:extLst>
      <p:ext uri="{BB962C8B-B14F-4D97-AF65-F5344CB8AC3E}">
        <p14:creationId xmlns:p14="http://schemas.microsoft.com/office/powerpoint/2010/main" val="116022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6247-1A4E-C88A-0CE1-A001A997020B}"/>
              </a:ext>
            </a:extLst>
          </p:cNvPr>
          <p:cNvSpPr>
            <a:spLocks noGrp="1"/>
          </p:cNvSpPr>
          <p:nvPr>
            <p:ph type="title"/>
          </p:nvPr>
        </p:nvSpPr>
        <p:spPr>
          <a:xfrm>
            <a:off x="4965430" y="629268"/>
            <a:ext cx="6586491" cy="1286160"/>
          </a:xfrm>
        </p:spPr>
        <p:txBody>
          <a:bodyPr anchor="b">
            <a:normAutofit/>
          </a:bodyPr>
          <a:lstStyle/>
          <a:p>
            <a:r>
              <a:rPr lang="en-US" dirty="0">
                <a:cs typeface="Calibri Light"/>
              </a:rPr>
              <a:t>Clinical Scenario</a:t>
            </a:r>
            <a:endParaRPr lang="en-US" dirty="0"/>
          </a:p>
        </p:txBody>
      </p:sp>
      <p:sp>
        <p:nvSpPr>
          <p:cNvPr id="3" name="Content Placeholder 2">
            <a:extLst>
              <a:ext uri="{FF2B5EF4-FFF2-40B4-BE49-F238E27FC236}">
                <a16:creationId xmlns:a16="http://schemas.microsoft.com/office/drawing/2014/main" id="{9113E6B1-9798-E1FC-15F6-F66EEBCDFC52}"/>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2400" dirty="0">
                <a:cs typeface="Calibri"/>
              </a:rPr>
              <a:t>You are caring for a former 25 week premature 3 month old female currently admitted to the acute care floor for viral bronchiolitis. She is 6kg and on 12L HFNC. She is receiving frequent suctioning and IV fluids. She continues to have worsening respiratory distress and is started on scheduled albuterol and solumedrol for suspected BPD/CLD exacerbation. She is undergoing transfer to the PICU when the intensivist asks you to start scheduled budesonide. </a:t>
            </a:r>
            <a:endParaRPr lang="en-US" sz="2400" dirty="0"/>
          </a:p>
        </p:txBody>
      </p:sp>
      <p:pic>
        <p:nvPicPr>
          <p:cNvPr id="4" name="Picture 4" descr="A picture containing person, toothbrush, indoor, holding&#10;&#10;Description automatically generated">
            <a:extLst>
              <a:ext uri="{FF2B5EF4-FFF2-40B4-BE49-F238E27FC236}">
                <a16:creationId xmlns:a16="http://schemas.microsoft.com/office/drawing/2014/main" id="{E9496B41-11ED-3E93-8DD7-9846F3366701}"/>
              </a:ext>
            </a:extLst>
          </p:cNvPr>
          <p:cNvPicPr>
            <a:picLocks noChangeAspect="1"/>
          </p:cNvPicPr>
          <p:nvPr/>
        </p:nvPicPr>
        <p:blipFill rotWithShape="1">
          <a:blip r:embed="rId2"/>
          <a:srcRect t="1248"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4EAF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370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4" descr="A picture containing person&#10;&#10;Description automatically generated">
            <a:extLst>
              <a:ext uri="{FF2B5EF4-FFF2-40B4-BE49-F238E27FC236}">
                <a16:creationId xmlns:a16="http://schemas.microsoft.com/office/drawing/2014/main" id="{F2CBB66C-0457-B227-BD6F-008E5F6A651B}"/>
              </a:ext>
            </a:extLst>
          </p:cNvPr>
          <p:cNvPicPr>
            <a:picLocks noChangeAspect="1"/>
          </p:cNvPicPr>
          <p:nvPr/>
        </p:nvPicPr>
        <p:blipFill rotWithShape="1">
          <a:blip r:embed="rId2"/>
          <a:srcRect l="18228" r="-1" b="-1"/>
          <a:stretch/>
        </p:blipFill>
        <p:spPr>
          <a:xfrm>
            <a:off x="20" y="10"/>
            <a:ext cx="7009876" cy="6857990"/>
          </a:xfrm>
          <a:custGeom>
            <a:avLst/>
            <a:gdLst/>
            <a:ahLst/>
            <a:cxnLst/>
            <a:rect l="l" t="t" r="r" b="b"/>
            <a:pathLst>
              <a:path w="7009896" h="6858000">
                <a:moveTo>
                  <a:pt x="0" y="0"/>
                </a:moveTo>
                <a:lnTo>
                  <a:pt x="7009896" y="0"/>
                </a:lnTo>
                <a:lnTo>
                  <a:pt x="7009896" y="1"/>
                </a:lnTo>
                <a:lnTo>
                  <a:pt x="6295211" y="1"/>
                </a:lnTo>
                <a:lnTo>
                  <a:pt x="6195255" y="380651"/>
                </a:lnTo>
                <a:cubicBezTo>
                  <a:pt x="5677600" y="2559611"/>
                  <a:pt x="5966601" y="4758249"/>
                  <a:pt x="6880029" y="6647018"/>
                </a:cubicBezTo>
                <a:lnTo>
                  <a:pt x="6988280" y="6858000"/>
                </a:lnTo>
                <a:lnTo>
                  <a:pt x="0" y="6858000"/>
                </a:lnTo>
                <a:close/>
              </a:path>
            </a:pathLst>
          </a:custGeom>
        </p:spPr>
      </p:pic>
      <p:sp>
        <p:nvSpPr>
          <p:cNvPr id="9" name="Freeform: Shape 8">
            <a:extLst>
              <a:ext uri="{FF2B5EF4-FFF2-40B4-BE49-F238E27FC236}">
                <a16:creationId xmlns:a16="http://schemas.microsoft.com/office/drawing/2014/main" id="{5FDF4720-5445-47BE-89FE-E40D1AE6F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Freeform: Shape 10">
            <a:extLst>
              <a:ext uri="{FF2B5EF4-FFF2-40B4-BE49-F238E27FC236}">
                <a16:creationId xmlns:a16="http://schemas.microsoft.com/office/drawing/2014/main" id="{AC8710B4-A815-4082-9E4F-F13A000709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E341D2-10D6-6F53-B390-1043A042134F}"/>
              </a:ext>
            </a:extLst>
          </p:cNvPr>
          <p:cNvSpPr>
            <a:spLocks noGrp="1"/>
          </p:cNvSpPr>
          <p:nvPr>
            <p:ph type="title"/>
          </p:nvPr>
        </p:nvSpPr>
        <p:spPr>
          <a:xfrm>
            <a:off x="6801436" y="1396289"/>
            <a:ext cx="4819952" cy="1325563"/>
          </a:xfrm>
        </p:spPr>
        <p:txBody>
          <a:bodyPr>
            <a:normAutofit/>
          </a:bodyPr>
          <a:lstStyle/>
          <a:p>
            <a:r>
              <a:rPr lang="en-US" dirty="0">
                <a:cs typeface="Calibri Light"/>
              </a:rPr>
              <a:t>A comment on Heterogeneity </a:t>
            </a:r>
            <a:endParaRPr lang="en-US" dirty="0"/>
          </a:p>
        </p:txBody>
      </p:sp>
      <p:sp>
        <p:nvSpPr>
          <p:cNvPr id="3" name="Content Placeholder 2">
            <a:extLst>
              <a:ext uri="{FF2B5EF4-FFF2-40B4-BE49-F238E27FC236}">
                <a16:creationId xmlns:a16="http://schemas.microsoft.com/office/drawing/2014/main" id="{E13D4E37-0374-DFEE-8724-A6A3C1D9CB69}"/>
              </a:ext>
            </a:extLst>
          </p:cNvPr>
          <p:cNvSpPr>
            <a:spLocks noGrp="1"/>
          </p:cNvSpPr>
          <p:nvPr>
            <p:ph idx="1"/>
          </p:nvPr>
        </p:nvSpPr>
        <p:spPr>
          <a:xfrm>
            <a:off x="6801435" y="2871982"/>
            <a:ext cx="4819951" cy="3181684"/>
          </a:xfrm>
        </p:spPr>
        <p:txBody>
          <a:bodyPr vert="horz" lIns="91440" tIns="45720" rIns="91440" bIns="45720" rtlCol="0" anchor="t">
            <a:normAutofit/>
          </a:bodyPr>
          <a:lstStyle/>
          <a:p>
            <a:r>
              <a:rPr lang="en-US" sz="1800">
                <a:ea typeface="+mn-lt"/>
                <a:cs typeface="+mn-lt"/>
              </a:rPr>
              <a:t>A Systematic Review provides an overall, average effect of therapy which may be derived from a heterogeneous population.</a:t>
            </a:r>
            <a:endParaRPr lang="en-US" sz="1800">
              <a:cs typeface="Calibri" panose="020F0502020204030204"/>
            </a:endParaRPr>
          </a:p>
          <a:p>
            <a:r>
              <a:rPr lang="en-US" sz="1800">
                <a:ea typeface="+mn-lt"/>
                <a:cs typeface="+mn-lt"/>
              </a:rPr>
              <a:t>SR’s may provide precise information on sub-groups that may help individualize evidence to our own patients.</a:t>
            </a:r>
            <a:endParaRPr lang="en-US" sz="1800"/>
          </a:p>
          <a:p>
            <a:r>
              <a:rPr lang="en-US" sz="1800">
                <a:ea typeface="+mn-lt"/>
                <a:cs typeface="+mn-lt"/>
              </a:rPr>
              <a:t>BUT...</a:t>
            </a:r>
            <a:endParaRPr lang="en-US" sz="1800"/>
          </a:p>
          <a:p>
            <a:endParaRPr lang="en-US" sz="1800">
              <a:cs typeface="Calibri"/>
            </a:endParaRPr>
          </a:p>
        </p:txBody>
      </p:sp>
    </p:spTree>
    <p:extLst>
      <p:ext uri="{BB962C8B-B14F-4D97-AF65-F5344CB8AC3E}">
        <p14:creationId xmlns:p14="http://schemas.microsoft.com/office/powerpoint/2010/main" val="340929474"/>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group of people posing for a photo&#10;&#10;Description automatically generated">
            <a:extLst>
              <a:ext uri="{FF2B5EF4-FFF2-40B4-BE49-F238E27FC236}">
                <a16:creationId xmlns:a16="http://schemas.microsoft.com/office/drawing/2014/main" id="{569C3429-5F4B-291B-4892-930FBD099337}"/>
              </a:ext>
            </a:extLst>
          </p:cNvPr>
          <p:cNvPicPr>
            <a:picLocks noChangeAspect="1"/>
          </p:cNvPicPr>
          <p:nvPr/>
        </p:nvPicPr>
        <p:blipFill rotWithShape="1">
          <a:blip r:embed="rId2"/>
          <a:srcRect t="14047" r="9091" b="9344"/>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86C7B4A1-154A-4DF0-AC46-F88D75A2E0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F6AC1A-DCEF-B7EA-50B8-4467E91662E0}"/>
              </a:ext>
            </a:extLst>
          </p:cNvPr>
          <p:cNvSpPr>
            <a:spLocks noGrp="1"/>
          </p:cNvSpPr>
          <p:nvPr>
            <p:ph type="title"/>
          </p:nvPr>
        </p:nvSpPr>
        <p:spPr>
          <a:xfrm>
            <a:off x="1798418" y="2088"/>
            <a:ext cx="6619811" cy="1344975"/>
          </a:xfrm>
        </p:spPr>
        <p:txBody>
          <a:bodyPr>
            <a:normAutofit/>
          </a:bodyPr>
          <a:lstStyle/>
          <a:p>
            <a:r>
              <a:rPr lang="en-US" sz="4000">
                <a:cs typeface="Calibri Light"/>
              </a:rPr>
              <a:t>Subgroup Analysis </a:t>
            </a:r>
            <a:endParaRPr lang="en-US" sz="4000"/>
          </a:p>
        </p:txBody>
      </p:sp>
      <p:sp>
        <p:nvSpPr>
          <p:cNvPr id="3" name="Content Placeholder 2">
            <a:extLst>
              <a:ext uri="{FF2B5EF4-FFF2-40B4-BE49-F238E27FC236}">
                <a16:creationId xmlns:a16="http://schemas.microsoft.com/office/drawing/2014/main" id="{32374EF6-B383-CBBE-E0D9-D696F2A12CC1}"/>
              </a:ext>
            </a:extLst>
          </p:cNvPr>
          <p:cNvSpPr>
            <a:spLocks noGrp="1"/>
          </p:cNvSpPr>
          <p:nvPr>
            <p:ph idx="1"/>
          </p:nvPr>
        </p:nvSpPr>
        <p:spPr>
          <a:xfrm>
            <a:off x="723995" y="919881"/>
            <a:ext cx="6620505" cy="3773010"/>
          </a:xfrm>
        </p:spPr>
        <p:txBody>
          <a:bodyPr vert="horz" lIns="91440" tIns="45720" rIns="91440" bIns="45720" rtlCol="0" anchor="t">
            <a:noAutofit/>
          </a:bodyPr>
          <a:lstStyle/>
          <a:p>
            <a:r>
              <a:rPr lang="en-US" sz="2000" dirty="0">
                <a:ea typeface="+mn-lt"/>
                <a:cs typeface="+mn-lt"/>
              </a:rPr>
              <a:t>A qualitative difference in treatment efficacy among subgroups is likely only when ALL the following questions can be answered “YES”:</a:t>
            </a:r>
            <a:endParaRPr lang="en-US" sz="2000">
              <a:ea typeface="Calibri"/>
              <a:cs typeface="Calibri" panose="020F0502020204030204"/>
            </a:endParaRPr>
          </a:p>
          <a:p>
            <a:pPr lvl="1"/>
            <a:r>
              <a:rPr lang="en-US" sz="2000" dirty="0">
                <a:ea typeface="+mn-lt"/>
                <a:cs typeface="+mn-lt"/>
              </a:rPr>
              <a:t>Does it really make biological and clinical sense?</a:t>
            </a:r>
            <a:endParaRPr lang="en-US" sz="2000" dirty="0">
              <a:ea typeface="Calibri"/>
              <a:cs typeface="Calibri"/>
            </a:endParaRPr>
          </a:p>
          <a:p>
            <a:pPr lvl="1"/>
            <a:r>
              <a:rPr lang="en-US" sz="2000" dirty="0">
                <a:ea typeface="+mn-lt"/>
                <a:cs typeface="+mn-lt"/>
              </a:rPr>
              <a:t>Is the qualitative difference both clinically and statistically significant?</a:t>
            </a:r>
            <a:endParaRPr lang="en-US" sz="2000" dirty="0">
              <a:ea typeface="Calibri"/>
              <a:cs typeface="Calibri"/>
            </a:endParaRPr>
          </a:p>
          <a:p>
            <a:pPr lvl="1"/>
            <a:r>
              <a:rPr lang="en-US" sz="2000" dirty="0">
                <a:ea typeface="+mn-lt"/>
                <a:cs typeface="+mn-lt"/>
              </a:rPr>
              <a:t>Was it hypothesized before the study began (rather than a product of dredging the data) and has it been confirmed in other independent studies?</a:t>
            </a:r>
            <a:endParaRPr lang="en-US" sz="2000" dirty="0">
              <a:ea typeface="Calibri"/>
              <a:cs typeface="Calibri"/>
            </a:endParaRPr>
          </a:p>
          <a:p>
            <a:pPr lvl="1"/>
            <a:r>
              <a:rPr lang="en-US" sz="2000" dirty="0">
                <a:ea typeface="+mn-lt"/>
                <a:cs typeface="+mn-lt"/>
              </a:rPr>
              <a:t>Was it one of just a few subgroup analyses carried out in this study?</a:t>
            </a:r>
            <a:endParaRPr lang="en-US" sz="2000" dirty="0">
              <a:ea typeface="Calibri"/>
              <a:cs typeface="Calibri"/>
            </a:endParaRPr>
          </a:p>
          <a:p>
            <a:pPr lvl="1"/>
            <a:endParaRPr lang="en-US" sz="2000" b="1" dirty="0">
              <a:ea typeface="Calibri"/>
              <a:cs typeface="Calibri"/>
            </a:endParaRPr>
          </a:p>
          <a:p>
            <a:pPr>
              <a:spcBef>
                <a:spcPct val="20000"/>
              </a:spcBef>
              <a:spcAft>
                <a:spcPct val="0"/>
              </a:spcAft>
            </a:pPr>
            <a:r>
              <a:rPr lang="en-US" sz="2000" dirty="0">
                <a:ea typeface="+mn-lt"/>
                <a:cs typeface="+mn-lt"/>
              </a:rPr>
              <a:t>Subgroup analysis: Should be used more as hypothesis generating tools as may not truly be showing a difference since derived from aggregate data </a:t>
            </a:r>
          </a:p>
          <a:p>
            <a:pPr>
              <a:spcBef>
                <a:spcPct val="20000"/>
              </a:spcBef>
              <a:spcAft>
                <a:spcPct val="0"/>
              </a:spcAft>
            </a:pPr>
            <a:r>
              <a:rPr lang="en-US" sz="2000" dirty="0">
                <a:ea typeface="+mn-lt"/>
                <a:cs typeface="+mn-lt"/>
              </a:rPr>
              <a:t>Can show a difference when there really isn’t one due to chance</a:t>
            </a:r>
          </a:p>
          <a:p>
            <a:pPr lvl="1"/>
            <a:endParaRPr lang="en-US" sz="2000" b="1" dirty="0">
              <a:ea typeface="Calibri"/>
              <a:cs typeface="Calibri"/>
            </a:endParaRPr>
          </a:p>
          <a:p>
            <a:endParaRPr lang="en-US" sz="2000" dirty="0">
              <a:ea typeface="Calibri"/>
              <a:cs typeface="Calibri"/>
            </a:endParaRPr>
          </a:p>
        </p:txBody>
      </p:sp>
    </p:spTree>
    <p:extLst>
      <p:ext uri="{BB962C8B-B14F-4D97-AF65-F5344CB8AC3E}">
        <p14:creationId xmlns:p14="http://schemas.microsoft.com/office/powerpoint/2010/main" val="321951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904B6DC-A076-18E5-E3A3-2AB5560A336D}"/>
              </a:ext>
            </a:extLst>
          </p:cNvPr>
          <p:cNvPicPr>
            <a:picLocks noGrp="1" noChangeAspect="1"/>
          </p:cNvPicPr>
          <p:nvPr>
            <p:ph idx="4294967295"/>
          </p:nvPr>
        </p:nvPicPr>
        <p:blipFill rotWithShape="1">
          <a:blip r:embed="rId2">
            <a:alphaModFix amt="40000"/>
          </a:blip>
          <a:srcRect t="12205" b="3526"/>
          <a:stretch/>
        </p:blipFill>
        <p:spPr>
          <a:xfrm>
            <a:off x="0" y="0"/>
            <a:ext cx="12192000" cy="6858000"/>
          </a:xfrm>
          <a:prstGeom prst="rect">
            <a:avLst/>
          </a:prstGeom>
        </p:spPr>
      </p:pic>
      <p:sp>
        <p:nvSpPr>
          <p:cNvPr id="2" name="Title 1">
            <a:extLst>
              <a:ext uri="{FF2B5EF4-FFF2-40B4-BE49-F238E27FC236}">
                <a16:creationId xmlns:a16="http://schemas.microsoft.com/office/drawing/2014/main" id="{7A1BD677-7868-139E-1D8A-AFC602565282}"/>
              </a:ext>
            </a:extLst>
          </p:cNvPr>
          <p:cNvSpPr>
            <a:spLocks noGrp="1"/>
          </p:cNvSpPr>
          <p:nvPr>
            <p:ph type="title"/>
          </p:nvPr>
        </p:nvSpPr>
        <p:spPr>
          <a:xfrm>
            <a:off x="841249" y="941832"/>
            <a:ext cx="10506456" cy="2057400"/>
          </a:xfrm>
        </p:spPr>
        <p:txBody>
          <a:bodyPr vert="horz" lIns="91440" tIns="45720" rIns="91440" bIns="45720" rtlCol="0" anchor="b">
            <a:normAutofit/>
          </a:bodyPr>
          <a:lstStyle/>
          <a:p>
            <a:r>
              <a:rPr lang="en-US" sz="5000"/>
              <a:t>Let's practice </a:t>
            </a:r>
          </a:p>
        </p:txBody>
      </p:sp>
      <p:sp>
        <p:nvSpPr>
          <p:cNvPr id="7"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4970481"/>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6247-1A4E-C88A-0CE1-A001A997020B}"/>
              </a:ext>
            </a:extLst>
          </p:cNvPr>
          <p:cNvSpPr>
            <a:spLocks noGrp="1"/>
          </p:cNvSpPr>
          <p:nvPr>
            <p:ph type="title"/>
          </p:nvPr>
        </p:nvSpPr>
        <p:spPr>
          <a:xfrm>
            <a:off x="4965430" y="629268"/>
            <a:ext cx="6586491" cy="1286160"/>
          </a:xfrm>
        </p:spPr>
        <p:txBody>
          <a:bodyPr anchor="b">
            <a:normAutofit/>
          </a:bodyPr>
          <a:lstStyle/>
          <a:p>
            <a:r>
              <a:rPr lang="en-US" dirty="0">
                <a:cs typeface="Calibri Light"/>
              </a:rPr>
              <a:t>Clinical Scenario</a:t>
            </a:r>
            <a:endParaRPr lang="en-US" dirty="0"/>
          </a:p>
        </p:txBody>
      </p:sp>
      <p:sp>
        <p:nvSpPr>
          <p:cNvPr id="3" name="Content Placeholder 2">
            <a:extLst>
              <a:ext uri="{FF2B5EF4-FFF2-40B4-BE49-F238E27FC236}">
                <a16:creationId xmlns:a16="http://schemas.microsoft.com/office/drawing/2014/main" id="{9113E6B1-9798-E1FC-15F6-F66EEBCDFC52}"/>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2400" dirty="0">
                <a:cs typeface="Calibri"/>
              </a:rPr>
              <a:t>You are caring for a former 25 week premature 3 month old female currently admitted to the acute care floor for viral bronchiolitis. She is 6kg and on 12L HFNC. She is receiving frequent suctioning and IV fluids. She continues to have worsening respiratory distress and is started on scheduled albuterol and solumedrol for concern for BPD/CLD exacerbation. She is undergoing transfer to the PICU when the intensivist asks you to start scheduled budesonide. </a:t>
            </a:r>
            <a:endParaRPr lang="en-US" sz="2400" dirty="0"/>
          </a:p>
        </p:txBody>
      </p:sp>
      <p:pic>
        <p:nvPicPr>
          <p:cNvPr id="4" name="Picture 4" descr="A picture containing person, toothbrush, indoor, holding&#10;&#10;Description automatically generated">
            <a:extLst>
              <a:ext uri="{FF2B5EF4-FFF2-40B4-BE49-F238E27FC236}">
                <a16:creationId xmlns:a16="http://schemas.microsoft.com/office/drawing/2014/main" id="{E9496B41-11ED-3E93-8DD7-9846F3366701}"/>
              </a:ext>
            </a:extLst>
          </p:cNvPr>
          <p:cNvPicPr>
            <a:picLocks noChangeAspect="1"/>
          </p:cNvPicPr>
          <p:nvPr/>
        </p:nvPicPr>
        <p:blipFill rotWithShape="1">
          <a:blip r:embed="rId2"/>
          <a:srcRect t="1248"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4EAF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221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AB21459A-C48A-6BA8-2166-B5933BEF4B28}"/>
              </a:ext>
            </a:extLst>
          </p:cNvPr>
          <p:cNvPicPr>
            <a:picLocks noChangeAspect="1"/>
          </p:cNvPicPr>
          <p:nvPr/>
        </p:nvPicPr>
        <p:blipFill>
          <a:blip r:embed="rId2"/>
          <a:stretch>
            <a:fillRect/>
          </a:stretch>
        </p:blipFill>
        <p:spPr>
          <a:xfrm>
            <a:off x="34636" y="-56718"/>
            <a:ext cx="12249150" cy="6858000"/>
          </a:xfrm>
          <a:prstGeom prst="rect">
            <a:avLst/>
          </a:prstGeom>
        </p:spPr>
      </p:pic>
      <p:sp>
        <p:nvSpPr>
          <p:cNvPr id="2" name="Title 1"/>
          <p:cNvSpPr>
            <a:spLocks noGrp="1"/>
          </p:cNvSpPr>
          <p:nvPr>
            <p:ph type="title"/>
          </p:nvPr>
        </p:nvSpPr>
        <p:spPr>
          <a:solidFill>
            <a:schemeClr val="bg1"/>
          </a:solidFill>
        </p:spPr>
        <p:txBody>
          <a:bodyPr/>
          <a:lstStyle/>
          <a:p>
            <a:r>
              <a:rPr lang="en-US" dirty="0"/>
              <a:t>Systematic reviews are high quality </a:t>
            </a:r>
            <a:r>
              <a:rPr lang="en-US" dirty="0">
                <a:solidFill>
                  <a:srgbClr val="FF0000"/>
                </a:solidFill>
              </a:rPr>
              <a:t>evidence</a:t>
            </a:r>
            <a:r>
              <a:rPr lang="en-US" dirty="0"/>
              <a:t> </a:t>
            </a:r>
          </a:p>
        </p:txBody>
      </p:sp>
      <p:pic>
        <p:nvPicPr>
          <p:cNvPr id="4" name="Picture 4" descr="pyramid"/>
          <p:cNvPicPr>
            <a:picLocks noGrp="1" noChangeAspect="1" noChangeArrowheads="1"/>
          </p:cNvPicPr>
          <p:nvPr>
            <p:ph idx="1"/>
          </p:nvPr>
        </p:nvPicPr>
        <p:blipFill>
          <a:blip r:embed="rId3" cstate="print"/>
          <a:srcRect/>
          <a:stretch>
            <a:fillRect/>
          </a:stretch>
        </p:blipFill>
        <p:spPr bwMode="auto">
          <a:xfrm>
            <a:off x="2323579" y="1904173"/>
            <a:ext cx="7044863" cy="4799797"/>
          </a:xfrm>
          <a:prstGeom prst="rect">
            <a:avLst/>
          </a:prstGeom>
          <a:noFill/>
          <a:ln w="9525">
            <a:noFill/>
            <a:miter lim="800000"/>
            <a:headEnd/>
            <a:tailEnd/>
          </a:ln>
        </p:spPr>
      </p:pic>
    </p:spTree>
    <p:extLst>
      <p:ext uri="{BB962C8B-B14F-4D97-AF65-F5344CB8AC3E}">
        <p14:creationId xmlns:p14="http://schemas.microsoft.com/office/powerpoint/2010/main" val="155916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EB38EE2-A051-5AF8-136F-F38B8286286C}"/>
              </a:ext>
            </a:extLst>
          </p:cNvPr>
          <p:cNvPicPr>
            <a:picLocks noChangeAspect="1"/>
          </p:cNvPicPr>
          <p:nvPr/>
        </p:nvPicPr>
        <p:blipFill rotWithShape="1">
          <a:blip r:embed="rId2"/>
          <a:srcRect l="18511" r="13260" b="-1"/>
          <a:stretch/>
        </p:blipFill>
        <p:spPr>
          <a:xfrm>
            <a:off x="20" y="10"/>
            <a:ext cx="7009876" cy="6857990"/>
          </a:xfrm>
          <a:custGeom>
            <a:avLst/>
            <a:gdLst/>
            <a:ahLst/>
            <a:cxnLst/>
            <a:rect l="l" t="t" r="r" b="b"/>
            <a:pathLst>
              <a:path w="7009896" h="6858000">
                <a:moveTo>
                  <a:pt x="0" y="0"/>
                </a:moveTo>
                <a:lnTo>
                  <a:pt x="7009896" y="0"/>
                </a:lnTo>
                <a:lnTo>
                  <a:pt x="7009896" y="1"/>
                </a:lnTo>
                <a:lnTo>
                  <a:pt x="6295211" y="1"/>
                </a:lnTo>
                <a:lnTo>
                  <a:pt x="6195255" y="380651"/>
                </a:lnTo>
                <a:cubicBezTo>
                  <a:pt x="5677600" y="2559611"/>
                  <a:pt x="5966601" y="4758249"/>
                  <a:pt x="6880029" y="6647018"/>
                </a:cubicBezTo>
                <a:lnTo>
                  <a:pt x="6988280" y="6858000"/>
                </a:lnTo>
                <a:lnTo>
                  <a:pt x="0" y="6858000"/>
                </a:lnTo>
                <a:close/>
              </a:path>
            </a:pathLst>
          </a:custGeom>
        </p:spPr>
      </p:pic>
      <p:sp>
        <p:nvSpPr>
          <p:cNvPr id="31" name="Freeform: Shape 30">
            <a:extLst>
              <a:ext uri="{FF2B5EF4-FFF2-40B4-BE49-F238E27FC236}">
                <a16:creationId xmlns:a16="http://schemas.microsoft.com/office/drawing/2014/main" id="{5FDF4720-5445-47BE-89FE-E40D1AE6F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3" name="Freeform: Shape 32">
            <a:extLst>
              <a:ext uri="{FF2B5EF4-FFF2-40B4-BE49-F238E27FC236}">
                <a16:creationId xmlns:a16="http://schemas.microsoft.com/office/drawing/2014/main" id="{AC8710B4-A815-4082-9E4F-F13A000709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801436" y="1396289"/>
            <a:ext cx="4819952" cy="1325563"/>
          </a:xfrm>
        </p:spPr>
        <p:txBody>
          <a:bodyPr>
            <a:normAutofit/>
          </a:bodyPr>
          <a:lstStyle/>
          <a:p>
            <a:r>
              <a:rPr lang="en-US"/>
              <a:t>Systematic reviews: what are they </a:t>
            </a:r>
          </a:p>
        </p:txBody>
      </p:sp>
      <p:sp>
        <p:nvSpPr>
          <p:cNvPr id="3" name="Content Placeholder 2"/>
          <p:cNvSpPr>
            <a:spLocks noGrp="1"/>
          </p:cNvSpPr>
          <p:nvPr>
            <p:ph idx="1"/>
          </p:nvPr>
        </p:nvSpPr>
        <p:spPr>
          <a:xfrm>
            <a:off x="6801435" y="2871982"/>
            <a:ext cx="4819951" cy="3181684"/>
          </a:xfrm>
        </p:spPr>
        <p:txBody>
          <a:bodyPr vert="horz" lIns="91440" tIns="45720" rIns="91440" bIns="45720" rtlCol="0" anchor="t">
            <a:noAutofit/>
          </a:bodyPr>
          <a:lstStyle/>
          <a:p>
            <a:pPr marL="136525" indent="0">
              <a:buNone/>
            </a:pPr>
            <a:r>
              <a:rPr lang="en-US" sz="2000" dirty="0"/>
              <a:t>The identification, selection, appraisal, and summary of primary studies addressing a focused clinical question (PICO) using methods to reduce the likelihood of bias</a:t>
            </a:r>
            <a:endParaRPr lang="en-US" sz="2000" dirty="0">
              <a:cs typeface="Calibri"/>
            </a:endParaRPr>
          </a:p>
          <a:p>
            <a:pPr marL="593725" lvl="1" indent="0">
              <a:buNone/>
            </a:pPr>
            <a:r>
              <a:rPr lang="en-US" sz="2000" dirty="0">
                <a:solidFill>
                  <a:srgbClr val="FF0000"/>
                </a:solidFill>
              </a:rPr>
              <a:t>Bias: systematic deviation from the underlying truth because of a feature of the design or conduct of a research study; many different types of bias</a:t>
            </a:r>
            <a:endParaRPr lang="en-US" sz="2000" dirty="0">
              <a:solidFill>
                <a:srgbClr val="FF0000"/>
              </a:solidFill>
              <a:cs typeface="Calibri" panose="020F0502020204030204"/>
            </a:endParaRPr>
          </a:p>
          <a:p>
            <a:pPr marL="0" indent="0">
              <a:buNone/>
            </a:pPr>
            <a:endParaRPr lang="en-US" sz="2000" dirty="0">
              <a:ea typeface="+mn-lt"/>
              <a:cs typeface="+mn-lt"/>
            </a:endParaRPr>
          </a:p>
          <a:p>
            <a:pPr marL="0" indent="0">
              <a:buNone/>
            </a:pPr>
            <a:r>
              <a:rPr lang="en-US" sz="2000" dirty="0">
                <a:ea typeface="+mn-lt"/>
                <a:cs typeface="+mn-lt"/>
              </a:rPr>
              <a:t>    Minimize random error by amassing very large numbers</a:t>
            </a:r>
            <a:endParaRPr lang="en-US" sz="2000" dirty="0">
              <a:cs typeface="Calibri"/>
            </a:endParaRPr>
          </a:p>
          <a:p>
            <a:pPr marL="457200" lvl="1" indent="0">
              <a:buNone/>
            </a:pPr>
            <a:endParaRPr lang="en-US" sz="1800">
              <a:cs typeface="Calibri"/>
            </a:endParaRPr>
          </a:p>
          <a:p>
            <a:endParaRPr lang="en-US" sz="1800" b="1">
              <a:cs typeface="Calibri"/>
            </a:endParaRPr>
          </a:p>
          <a:p>
            <a:pPr marL="136525" indent="0">
              <a:buNone/>
            </a:pPr>
            <a:endParaRPr lang="en-US" sz="1800">
              <a:cs typeface="Calibri"/>
            </a:endParaRPr>
          </a:p>
        </p:txBody>
      </p:sp>
    </p:spTree>
    <p:extLst>
      <p:ext uri="{BB962C8B-B14F-4D97-AF65-F5344CB8AC3E}">
        <p14:creationId xmlns:p14="http://schemas.microsoft.com/office/powerpoint/2010/main" val="22882510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35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slide19"/>
          <p:cNvPicPr>
            <a:picLocks noChangeAspect="1" noChangeArrowheads="1"/>
          </p:cNvPicPr>
          <p:nvPr/>
        </p:nvPicPr>
        <p:blipFill>
          <a:blip r:embed="rId2" cstate="print"/>
          <a:stretch>
            <a:fillRect/>
          </a:stretch>
        </p:blipFill>
        <p:spPr bwMode="auto">
          <a:xfrm>
            <a:off x="2381956" y="643467"/>
            <a:ext cx="7428088" cy="5571066"/>
          </a:xfrm>
          <a:prstGeom prst="rect">
            <a:avLst/>
          </a:prstGeom>
          <a:noFill/>
        </p:spPr>
      </p:pic>
    </p:spTree>
    <p:extLst>
      <p:ext uri="{BB962C8B-B14F-4D97-AF65-F5344CB8AC3E}">
        <p14:creationId xmlns:p14="http://schemas.microsoft.com/office/powerpoint/2010/main" val="114018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944E337-3E5D-4A1F-A5A1-2057F25B8A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A50D69-7CF7-4844-B844-A2B821C77F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1" y="601744"/>
            <a:ext cx="6781800" cy="1338696"/>
          </a:xfrm>
        </p:spPr>
        <p:txBody>
          <a:bodyPr vert="horz" lIns="91440" tIns="45720" rIns="91440" bIns="45720" rtlCol="0" anchor="ctr">
            <a:normAutofit/>
          </a:bodyPr>
          <a:lstStyle/>
          <a:p>
            <a:r>
              <a:rPr lang="en-US" dirty="0"/>
              <a:t>Systematic Reviews: why do they matter</a:t>
            </a:r>
          </a:p>
        </p:txBody>
      </p:sp>
      <p:pic>
        <p:nvPicPr>
          <p:cNvPr id="6" name="Picture 6">
            <a:extLst>
              <a:ext uri="{FF2B5EF4-FFF2-40B4-BE49-F238E27FC236}">
                <a16:creationId xmlns:a16="http://schemas.microsoft.com/office/drawing/2014/main" id="{78F79CA7-74ED-4ECD-6C05-6963A70BD9A2}"/>
              </a:ext>
            </a:extLst>
          </p:cNvPr>
          <p:cNvPicPr>
            <a:picLocks noGrp="1" noChangeAspect="1"/>
          </p:cNvPicPr>
          <p:nvPr>
            <p:ph sz="half" idx="2"/>
          </p:nvPr>
        </p:nvPicPr>
        <p:blipFill rotWithShape="1">
          <a:blip r:embed="rId2"/>
          <a:srcRect l="2667"/>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sz="half" idx="1"/>
          </p:nvPr>
        </p:nvSpPr>
        <p:spPr>
          <a:xfrm>
            <a:off x="4572001" y="2201958"/>
            <a:ext cx="6781800" cy="3900730"/>
          </a:xfrm>
        </p:spPr>
        <p:txBody>
          <a:bodyPr vert="horz" lIns="91440" tIns="45720" rIns="91440" bIns="45720" rtlCol="0" anchor="t">
            <a:normAutofit/>
          </a:bodyPr>
          <a:lstStyle/>
          <a:p>
            <a:r>
              <a:rPr lang="en-US" sz="2000"/>
              <a:t>Single studies may not represent a total body of evidence, which may make their results misleading</a:t>
            </a:r>
          </a:p>
          <a:p>
            <a:r>
              <a:rPr lang="en-US" sz="2000"/>
              <a:t>Collecting and appraising a number of studies take TIME</a:t>
            </a:r>
          </a:p>
          <a:p>
            <a:r>
              <a:rPr lang="en-US" sz="2000"/>
              <a:t>They are usually accompanied by a meta-analysis to provide the best estimate of effect that increases precision and facilitates decision making</a:t>
            </a:r>
          </a:p>
          <a:p>
            <a:r>
              <a:rPr lang="en-US" sz="2000"/>
              <a:t>If performed well, they may provide all the relevant evidence with an assessment of best estimate of effect and warranted confidence</a:t>
            </a:r>
          </a:p>
          <a:p>
            <a:r>
              <a:rPr lang="en-US" sz="2000"/>
              <a:t>They include a greater range of patients than a single study, which may enhance confidence in applying the results to current patient</a:t>
            </a:r>
          </a:p>
        </p:txBody>
      </p:sp>
    </p:spTree>
    <p:extLst>
      <p:ext uri="{BB962C8B-B14F-4D97-AF65-F5344CB8AC3E}">
        <p14:creationId xmlns:p14="http://schemas.microsoft.com/office/powerpoint/2010/main" val="106542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a:t>Systematic reviews: where to find them</a:t>
            </a: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8">
            <a:extLst>
              <a:ext uri="{FF2B5EF4-FFF2-40B4-BE49-F238E27FC236}">
                <a16:creationId xmlns:a16="http://schemas.microsoft.com/office/drawing/2014/main" id="{03022AF8-E7A9-DB93-8F86-28218B96BF7C}"/>
              </a:ext>
            </a:extLst>
          </p:cNvPr>
          <p:cNvPicPr>
            <a:picLocks noChangeAspect="1"/>
          </p:cNvPicPr>
          <p:nvPr/>
        </p:nvPicPr>
        <p:blipFill rotWithShape="1">
          <a:blip r:embed="rId2"/>
          <a:srcRect t="9934" r="3" b="20686"/>
          <a:stretch/>
        </p:blipFill>
        <p:spPr>
          <a:xfrm>
            <a:off x="7675658" y="2093976"/>
            <a:ext cx="3941064" cy="4096512"/>
          </a:xfrm>
          <a:prstGeom prst="rect">
            <a:avLst/>
          </a:prstGeom>
        </p:spPr>
      </p:pic>
      <p:graphicFrame>
        <p:nvGraphicFramePr>
          <p:cNvPr id="5" name="Content Placeholder 2">
            <a:extLst>
              <a:ext uri="{FF2B5EF4-FFF2-40B4-BE49-F238E27FC236}">
                <a16:creationId xmlns:a16="http://schemas.microsoft.com/office/drawing/2014/main" id="{F254F8A3-D7B9-E210-97DF-9CD3F67A448A}"/>
              </a:ext>
            </a:extLst>
          </p:cNvPr>
          <p:cNvGraphicFramePr>
            <a:graphicFrameLocks noGrp="1"/>
          </p:cNvGraphicFramePr>
          <p:nvPr>
            <p:ph idx="1"/>
            <p:extLst>
              <p:ext uri="{D42A27DB-BD31-4B8C-83A1-F6EECF244321}">
                <p14:modId xmlns:p14="http://schemas.microsoft.com/office/powerpoint/2010/main" val="3476414706"/>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4834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68377"/>
            <a:ext cx="10515600" cy="1325563"/>
          </a:xfrm>
        </p:spPr>
        <p:txBody>
          <a:bodyPr>
            <a:normAutofit/>
          </a:bodyPr>
          <a:lstStyle/>
          <a:p>
            <a:r>
              <a:rPr lang="en-US" dirty="0"/>
              <a:t>So there are other reviews? </a:t>
            </a:r>
          </a:p>
        </p:txBody>
      </p:sp>
      <p:sp>
        <p:nvSpPr>
          <p:cNvPr id="10" name="Rectangle 9">
            <a:extLst>
              <a:ext uri="{FF2B5EF4-FFF2-40B4-BE49-F238E27FC236}">
                <a16:creationId xmlns:a16="http://schemas.microsoft.com/office/drawing/2014/main" id="{B36F400F-DF28-43BC-8D8E-4929793B39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half" idx="1"/>
          </p:nvPr>
        </p:nvSpPr>
        <p:spPr>
          <a:xfrm>
            <a:off x="838200" y="2177456"/>
            <a:ext cx="5097780" cy="3795748"/>
          </a:xfrm>
        </p:spPr>
        <p:txBody>
          <a:bodyPr>
            <a:normAutofit/>
          </a:bodyPr>
          <a:lstStyle/>
          <a:p>
            <a:pPr marL="0" indent="0">
              <a:buNone/>
            </a:pPr>
            <a:r>
              <a:rPr lang="en-US" sz="1500" b="1"/>
              <a:t>Narrative Reviews</a:t>
            </a:r>
          </a:p>
          <a:p>
            <a:pPr marL="547688" indent="-411163"/>
            <a:r>
              <a:rPr lang="en-US" sz="1500"/>
              <a:t>Seldom report clinical questions, addresses several general questions</a:t>
            </a:r>
          </a:p>
          <a:p>
            <a:pPr marL="547688" indent="-411163"/>
            <a:r>
              <a:rPr lang="en-US" sz="1500"/>
              <a:t>Seldom report search for articles, not comprehensive</a:t>
            </a:r>
          </a:p>
          <a:p>
            <a:pPr marL="547688" indent="-411163"/>
            <a:r>
              <a:rPr lang="en-US" sz="1500"/>
              <a:t>Seldom report selection criteria and often biased sample</a:t>
            </a:r>
          </a:p>
          <a:p>
            <a:pPr marL="547688" indent="-411163"/>
            <a:r>
              <a:rPr lang="en-US" sz="1500"/>
              <a:t>Quality of studies seldom reported and usually not systematically evaluated</a:t>
            </a:r>
          </a:p>
          <a:p>
            <a:pPr marL="547688" indent="-411163"/>
            <a:r>
              <a:rPr lang="en-US" sz="1500"/>
              <a:t>Usually qualitative nonsystematic summary</a:t>
            </a:r>
          </a:p>
          <a:p>
            <a:pPr marL="547688" indent="-411163"/>
            <a:r>
              <a:rPr lang="en-US" sz="1500"/>
              <a:t>Ex: Peds in Review articles</a:t>
            </a:r>
          </a:p>
          <a:p>
            <a:pPr marL="547688" indent="-411163"/>
            <a:r>
              <a:rPr lang="en-US" sz="1500"/>
              <a:t>Ex: Recent evidence on the management of bronchiolitis Current Opinion in Pediatrics</a:t>
            </a:r>
          </a:p>
          <a:p>
            <a:pPr marL="0" indent="0">
              <a:buNone/>
            </a:pPr>
            <a:endParaRPr lang="en-US" sz="1500"/>
          </a:p>
          <a:p>
            <a:endParaRPr lang="en-US" sz="1500"/>
          </a:p>
        </p:txBody>
      </p:sp>
      <p:sp>
        <p:nvSpPr>
          <p:cNvPr id="5" name="Content Placeholder 4"/>
          <p:cNvSpPr>
            <a:spLocks noGrp="1"/>
          </p:cNvSpPr>
          <p:nvPr>
            <p:ph sz="half" idx="2"/>
          </p:nvPr>
        </p:nvSpPr>
        <p:spPr>
          <a:xfrm>
            <a:off x="6256020" y="2177456"/>
            <a:ext cx="5097780" cy="3795748"/>
          </a:xfrm>
        </p:spPr>
        <p:txBody>
          <a:bodyPr>
            <a:normAutofit/>
          </a:bodyPr>
          <a:lstStyle/>
          <a:p>
            <a:pPr marL="0" indent="0">
              <a:buNone/>
            </a:pPr>
            <a:r>
              <a:rPr lang="en-US" sz="1500" b="1"/>
              <a:t>Systematic Reviews </a:t>
            </a:r>
          </a:p>
          <a:p>
            <a:pPr marL="547688" indent="-411163"/>
            <a:r>
              <a:rPr lang="en-US" sz="1500"/>
              <a:t>Focused question, often PICO</a:t>
            </a:r>
          </a:p>
          <a:p>
            <a:pPr marL="547688" indent="-411163"/>
            <a:r>
              <a:rPr lang="en-US" sz="1500"/>
              <a:t>Comprehensive search of several evidence sources</a:t>
            </a:r>
          </a:p>
          <a:p>
            <a:pPr marL="547688" indent="-411163"/>
            <a:r>
              <a:rPr lang="en-US" sz="1500"/>
              <a:t>Explicit inclusion and exclusion criteria for primary studies</a:t>
            </a:r>
          </a:p>
          <a:p>
            <a:pPr marL="547688" indent="-411163"/>
            <a:r>
              <a:rPr lang="en-US" sz="1500"/>
              <a:t>Methodologic quality of primary articles is assessed, to limit bias</a:t>
            </a:r>
          </a:p>
          <a:p>
            <a:pPr marL="547688" indent="-411163"/>
            <a:r>
              <a:rPr lang="en-US" sz="1500"/>
              <a:t>Synthesis of results is systematic (qualitative or quantitative, may be meta-analysis)</a:t>
            </a:r>
          </a:p>
          <a:p>
            <a:pPr marL="547688" indent="-411163"/>
            <a:r>
              <a:rPr lang="en-US" sz="1500"/>
              <a:t>Ex: Cochrane database</a:t>
            </a:r>
          </a:p>
          <a:p>
            <a:pPr marL="547688" indent="-411163"/>
            <a:r>
              <a:rPr lang="en-US" sz="1500"/>
              <a:t>Ex: Nebulized hypertonic saline solution for acute bronchiolitis in infants Cochrane</a:t>
            </a:r>
          </a:p>
          <a:p>
            <a:pPr marL="0" indent="0">
              <a:buNone/>
            </a:pPr>
            <a:endParaRPr lang="en-US" sz="1500"/>
          </a:p>
        </p:txBody>
      </p:sp>
    </p:spTree>
    <p:extLst>
      <p:ext uri="{BB962C8B-B14F-4D97-AF65-F5344CB8AC3E}">
        <p14:creationId xmlns:p14="http://schemas.microsoft.com/office/powerpoint/2010/main" val="259105300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Default Design">
  <a:themeElements>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2011</Words>
  <Application>Microsoft Office PowerPoint</Application>
  <PresentationFormat>Widescreen</PresentationFormat>
  <Paragraphs>188</Paragraphs>
  <Slides>33</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33</vt:i4>
      </vt:variant>
    </vt:vector>
  </HeadingPairs>
  <TitlesOfParts>
    <vt:vector size="42" baseType="lpstr">
      <vt:lpstr>Arial</vt:lpstr>
      <vt:lpstr>Calibri</vt:lpstr>
      <vt:lpstr>Calibri Light</vt:lpstr>
      <vt:lpstr>Constantia</vt:lpstr>
      <vt:lpstr>Wingdings</vt:lpstr>
      <vt:lpstr>Wingdings 2</vt:lpstr>
      <vt:lpstr>Office Theme</vt:lpstr>
      <vt:lpstr>Flow</vt:lpstr>
      <vt:lpstr>Default Design</vt:lpstr>
      <vt:lpstr>Systematic Reviews and Meta-analysis</vt:lpstr>
      <vt:lpstr>Objectives </vt:lpstr>
      <vt:lpstr>Clinical Scenario</vt:lpstr>
      <vt:lpstr>Systematic reviews are high quality evidence </vt:lpstr>
      <vt:lpstr>Systematic reviews: what are they </vt:lpstr>
      <vt:lpstr>PowerPoint Presentation</vt:lpstr>
      <vt:lpstr>Systematic Reviews: why do they matter</vt:lpstr>
      <vt:lpstr>Systematic reviews: where to find them</vt:lpstr>
      <vt:lpstr>So there are other reviews? </vt:lpstr>
      <vt:lpstr>Meta-analysis: what is it</vt:lpstr>
      <vt:lpstr>REMINDER:  Confidence Interval vs.  P-value </vt:lpstr>
      <vt:lpstr>Why do we need Confidence Intervals?</vt:lpstr>
      <vt:lpstr>Confidence Intervals</vt:lpstr>
      <vt:lpstr>Confidence Intervals</vt:lpstr>
      <vt:lpstr>Confidence Intervals</vt:lpstr>
      <vt:lpstr>95% CI</vt:lpstr>
      <vt:lpstr>Why do we need Confidence Intervals?</vt:lpstr>
      <vt:lpstr>How do we minimize bias?</vt:lpstr>
      <vt:lpstr>Intention To Treat Analysis</vt:lpstr>
      <vt:lpstr>Bias vs Random Error</vt:lpstr>
      <vt:lpstr>Steps in Systematic Review</vt:lpstr>
      <vt:lpstr>Systematic review appraisal </vt:lpstr>
      <vt:lpstr>Are the results valid? </vt:lpstr>
      <vt:lpstr>Are the results valid?</vt:lpstr>
      <vt:lpstr>The Methods Section</vt:lpstr>
      <vt:lpstr>Are the results valid? </vt:lpstr>
      <vt:lpstr>What are the results?</vt:lpstr>
      <vt:lpstr>What are the results?</vt:lpstr>
      <vt:lpstr>Are the results applicable to my patient?</vt:lpstr>
      <vt:lpstr>A comment on Heterogeneity </vt:lpstr>
      <vt:lpstr>Subgroup Analysis </vt:lpstr>
      <vt:lpstr>Let's practice </vt:lpstr>
      <vt:lpstr>Clinical Scenario</vt:lpstr>
    </vt:vector>
  </TitlesOfParts>
  <Company>Baylor Scott and White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Systematic Reviews  and  Meta-analyses</dc:title>
  <dc:creator>Blasick, Stephanie   D.O.</dc:creator>
  <cp:lastModifiedBy>Blasick, Stephanie   D.O.</cp:lastModifiedBy>
  <cp:revision>483</cp:revision>
  <dcterms:created xsi:type="dcterms:W3CDTF">2019-09-04T22:20:43Z</dcterms:created>
  <dcterms:modified xsi:type="dcterms:W3CDTF">2022-05-26T14:14:30Z</dcterms:modified>
</cp:coreProperties>
</file>