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NooSphere</a:t>
            </a:r>
            <a:r>
              <a:rPr dirty="0"/>
              <a:t> – MVP Architecture &amp; System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Aspire Spectrum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/>
            </a:pP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Non-Functional Requirements (NFRs) – MVP Baseline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Availability / Uptime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≥ 99.5% (target 99.9% post-scale)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Multi-AZ RDS • Load-balanced services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" y="192024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Latency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≤ 300ms avg API response (95th percentile)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 inference ≤ 500ms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" y="274320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Scalability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Horizontal scaling to 50k concurrent learners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Auto-scaling groups on ECS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356616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budget ≤ 0.5%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Automated retries &amp; circuit breakers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" y="438912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RTO / RPO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RTO: 15 minutes • RPO: 5 minutes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Daily DB backups + S3 versioning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5760" y="521208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Security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GDPR + COPPA compliance • RBAC • encryption in transit/at rest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5760" y="603504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Observability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CloudWatch + Prometheus metrics • AI model drift monitoring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5760" y="6858000"/>
            <a:ext cx="7680960" cy="731520"/>
          </a:xfrm>
          <a:prstGeom prst="roundRect">
            <a:avLst/>
          </a:prstGeom>
          <a:solidFill>
            <a:srgbClr val="F0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Cost Guardrails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AWS Budgets alert at £150/month • cost allocation tags • serverless-first 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/>
            </a:pPr>
            <a:r>
              <a:rPr kumimoji="0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Delivery Roadmap – MVP → Pilot → Scale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7680960" cy="914400"/>
          </a:xfrm>
          <a:prstGeom prst="roundRect">
            <a:avLst/>
          </a:prstGeom>
          <a:solidFill>
            <a:srgbClr val="E6FF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Phase 1 – MVP (Q2 2025 – Q2 2026)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Core modules: Learning Hub, Caregiver Dashboard, AI Interaction Engine.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Team: 5 engineers • Pilot families: 3 • Cloud cost &lt; £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00/month.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Goal: deliver functional prototype with adaptive AI capability.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" y="2103120"/>
            <a:ext cx="7680960" cy="914400"/>
          </a:xfrm>
          <a:prstGeom prst="roundRect">
            <a:avLst/>
          </a:prstGeom>
          <a:solidFill>
            <a:srgbClr val="E6FF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Phase 2 – Pilot Expansion (Q3 – Q4 2026)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Onboard 20–30 families • gather behavioral and learning data.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new AI models for speech &amp; emotion recognition • mobile-first redesign.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Goal: validate engagement, performance, and parental satisfaction (≥85%).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" y="3108960"/>
            <a:ext cx="7680960" cy="914400"/>
          </a:xfrm>
          <a:prstGeom prst="roundRect">
            <a:avLst/>
          </a:prstGeom>
          <a:solidFill>
            <a:srgbClr val="E6FF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Phase 3 – Scale &amp; Commercialization (2027+)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 Aspire Spectrum in UK • secure Series A funding.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Multi-region deployment (AWS London + Canada) • integrate analytics dashboard.</a:t>
            </a:r>
            <a:b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Goal: 10,000+ active users • 99.9% uptime • partnership with EdTech accelerators.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System Context (C4 L1) – Users &amp; External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097280"/>
            <a:ext cx="1920240" cy="1005840"/>
          </a:xfrm>
          <a:prstGeom prst="roundRect">
            <a:avLst/>
          </a:prstGeom>
          <a:solidFill>
            <a:srgbClr val="FFF7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Learner (Child)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Mobile/Tablet App</a:t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Accessibility &amp; Gamified UI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377440"/>
            <a:ext cx="1920240" cy="1005840"/>
          </a:xfrm>
          <a:prstGeom prst="roundRect">
            <a:avLst/>
          </a:prstGeom>
          <a:solidFill>
            <a:srgbClr val="FFF7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Caregiver / Parent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Progress view • Goal tracking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657600"/>
            <a:ext cx="1920240" cy="1005840"/>
          </a:xfrm>
          <a:prstGeom prst="roundRect">
            <a:avLst/>
          </a:prstGeom>
          <a:solidFill>
            <a:srgbClr val="FFF7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Therapist / Educator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Interventions • Reports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34640" y="1828800"/>
            <a:ext cx="2926080" cy="2103120"/>
          </a:xfrm>
          <a:prstGeom prst="roundRect">
            <a:avLst/>
          </a:prstGeom>
          <a:solidFill>
            <a:srgbClr val="E6F4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 err="1">
                <a:solidFill>
                  <a:schemeClr val="tx1"/>
                </a:solidFill>
              </a:rPr>
              <a:t>NooSphere</a:t>
            </a:r>
            <a:r>
              <a:rPr dirty="0">
                <a:solidFill>
                  <a:schemeClr val="tx1"/>
                </a:solidFill>
              </a:rPr>
              <a:t> Platform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Frontend (React/TS) • API (Node/Express)</a:t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AI Layer (TensorFlow/HF) • PostgreSQL</a:t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Storage (S3) • Auth &amp; RBAC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35040" y="2011680"/>
            <a:ext cx="2011680" cy="1463040"/>
          </a:xfrm>
          <a:prstGeom prst="roundRect">
            <a:avLst/>
          </a:prstGeom>
          <a:solidFill>
            <a:srgbClr val="EBEBEB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External Services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Email/SMS • Identity</a:t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3rd‑party Speech‑to‑Text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377440" y="1600200"/>
            <a:ext cx="457200" cy="128016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0120" y="873253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Use content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2377440" y="2880360"/>
            <a:ext cx="45720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" y="2167127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Set goals / monitor</a:t>
            </a:r>
          </a:p>
        </p:txBody>
      </p:sp>
      <p:cxnSp>
        <p:nvCxnSpPr>
          <p:cNvPr id="13" name="Connector 12"/>
          <p:cNvCxnSpPr/>
          <p:nvPr/>
        </p:nvCxnSpPr>
        <p:spPr>
          <a:xfrm flipV="1">
            <a:off x="2377440" y="2880360"/>
            <a:ext cx="457200" cy="128016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61288" y="3433574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Assign activities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5760720" y="2743200"/>
            <a:ext cx="274320" cy="13716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01384" y="352044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Notify / STT / Identity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Logical Architecture (C4 L2) – Services &amp; Data Stores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2377440" cy="118872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Frontend (React + TypeScript)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Web/Mobile Web • WCAG 2.1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7520" y="1097280"/>
            <a:ext cx="2377440" cy="118872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API Gateway (Node.js/Express)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REST/JSON • </a:t>
            </a:r>
            <a:r>
              <a:rPr dirty="0" err="1">
                <a:solidFill>
                  <a:schemeClr val="tx1"/>
                </a:solidFill>
              </a:rPr>
              <a:t>AuthZ</a:t>
            </a:r>
            <a:r>
              <a:rPr dirty="0">
                <a:solidFill>
                  <a:schemeClr val="tx1"/>
                </a:solidFill>
              </a:rPr>
              <a:t>/</a:t>
            </a:r>
            <a:r>
              <a:rPr dirty="0" err="1">
                <a:solidFill>
                  <a:schemeClr val="tx1"/>
                </a:solidFill>
              </a:rPr>
              <a:t>AuthN</a:t>
            </a:r>
            <a:r>
              <a:rPr dirty="0">
                <a:solidFill>
                  <a:schemeClr val="tx1"/>
                </a:solidFill>
              </a:rPr>
              <a:t> • Rate‑limit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69280" y="1097280"/>
            <a:ext cx="2377440" cy="118872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Learning Service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Lesson engine • Gamification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17520" y="2651760"/>
            <a:ext cx="2377440" cy="118872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AI Personalization Service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TensorFlow • HF Transformers</a:t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Recommendation • NLU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69280" y="2651760"/>
            <a:ext cx="2377440" cy="118872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Progress Service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Events • Analytics • Reports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5760" y="2651760"/>
            <a:ext cx="2377440" cy="118872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Auth &amp; RBAC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JWT • Roles: caregiver/therapist/admin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17520" y="4206240"/>
            <a:ext cx="2377440" cy="1188720"/>
          </a:xfrm>
          <a:prstGeom prst="roundRect">
            <a:avLst/>
          </a:prstGeom>
          <a:solidFill>
            <a:srgbClr val="E6FF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Relational DB (PostgreSQL)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Users • Plans • Sessions • Rewards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69280" y="4206240"/>
            <a:ext cx="2377440" cy="1188720"/>
          </a:xfrm>
          <a:prstGeom prst="roundRect">
            <a:avLst/>
          </a:prstGeom>
          <a:solidFill>
            <a:srgbClr val="E6FFE6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Object Storage (S3)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Media • Assets • Model Artifacts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2743200" y="1691640"/>
            <a:ext cx="27432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5394960" y="1691640"/>
            <a:ext cx="27432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3017520" y="1691640"/>
            <a:ext cx="2377440" cy="155448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5394960" y="1691640"/>
            <a:ext cx="274320" cy="155448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H="1">
            <a:off x="365760" y="1691640"/>
            <a:ext cx="5029200" cy="155448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H="1">
            <a:off x="3017520" y="1691640"/>
            <a:ext cx="5029200" cy="310896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H="1">
            <a:off x="3017520" y="3246120"/>
            <a:ext cx="5029200" cy="155448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 flipH="1">
            <a:off x="3017520" y="3246120"/>
            <a:ext cx="2377440" cy="155448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5394960" y="3246120"/>
            <a:ext cx="274320" cy="155448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Data Flow – Adaptive Lesson Session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Step 1: Start Session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User login • JWT • Profile load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743200" y="1097280"/>
            <a:ext cx="246888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Step 2: Fetch Plan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Learning plan • difficulty target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94960" y="1097280"/>
            <a:ext cx="246888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Step 3: Deliver Content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Lesson + micro‑tasks + feedback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246888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Step 4: Capture Signals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Accuracy • Latency • STT sentiment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43200" y="2468880"/>
            <a:ext cx="246888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Step 5: AI Adaptation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Adjust pace • difficulty • hints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94960" y="2468880"/>
            <a:ext cx="246888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Step 6: Persist &amp; Report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Events → analytics • caregiver view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2560320" y="155448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5212080" y="155448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>
            <a:off x="365760" y="1554480"/>
            <a:ext cx="7498080" cy="137160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2560320" y="292608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71216" y="3401568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features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5212080" y="1554480"/>
            <a:ext cx="182880" cy="137160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41848" y="2249424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updated params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5212080" y="292608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AI/ML Pipeline – Personalization &amp; NLU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Data Ingestion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Session events • STT transcripts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608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Feature Store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Learner vectors • progress features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Model Training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TensorFlow • HF fine‑tuning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Model Registry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Artifacts • versions • metrics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2608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Online Inference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Lambda/Container • low‑latency API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640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Monitoring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Drift • accuracy • latency • alerts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2743200" y="160020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5303520" y="160020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>
            <a:off x="365760" y="1600200"/>
            <a:ext cx="7498080" cy="146304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4800" y="233172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publish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2743200" y="306324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9041" y="336042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deploy</a:t>
            </a:r>
          </a:p>
        </p:txBody>
      </p:sp>
      <p:cxnSp>
        <p:nvCxnSpPr>
          <p:cNvPr id="16" name="Connector 15"/>
          <p:cNvCxnSpPr/>
          <p:nvPr/>
        </p:nvCxnSpPr>
        <p:spPr>
          <a:xfrm>
            <a:off x="5303520" y="306324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09360" y="336042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metrics</a:t>
            </a:r>
          </a:p>
        </p:txBody>
      </p:sp>
      <p:cxnSp>
        <p:nvCxnSpPr>
          <p:cNvPr id="18" name="Connector 17"/>
          <p:cNvCxnSpPr/>
          <p:nvPr/>
        </p:nvCxnSpPr>
        <p:spPr>
          <a:xfrm flipH="1" flipV="1">
            <a:off x="5486400" y="1600200"/>
            <a:ext cx="2377440" cy="146304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80760" y="213741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retrain trigger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Deployment Topology – AWS (MVP)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914400"/>
            <a:ext cx="7498079" cy="3291840"/>
          </a:xfrm>
          <a:prstGeom prst="roundRect">
            <a:avLst/>
          </a:prstGeom>
          <a:solidFill>
            <a:srgbClr val="F5F5F5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VPC</a:t>
            </a:r>
          </a:p>
          <a:p>
            <a:pPr>
              <a:defRPr sz="1200"/>
            </a:pPr>
            <a:r>
              <a:t>Public + Private Subnets • SGs • NACLs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" y="1280160"/>
            <a:ext cx="228600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ALB / API Gateway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HTTPS • WAF • TLS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08960" y="1280160"/>
            <a:ext cx="228600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App Tier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Node/Express • Containers/Lambda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577840" y="1280160"/>
            <a:ext cx="201168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RDS (PostgreSQL)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Multi‑AZ • Backups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" y="2560320"/>
            <a:ext cx="2286000" cy="82296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S3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Assets • media • models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08960" y="2560320"/>
            <a:ext cx="2286000" cy="82296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AI Inference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ECS/Lambda • GPU optional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77840" y="2560320"/>
            <a:ext cx="2011680" cy="82296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CI/CD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GitHub Actions → Deploy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2926080" y="173736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5394960" y="173736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 flipV="1">
            <a:off x="2926080" y="1737360"/>
            <a:ext cx="182880" cy="123444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3108960" y="1737360"/>
            <a:ext cx="2286000" cy="123444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 flipH="1" flipV="1">
            <a:off x="3108960" y="1737360"/>
            <a:ext cx="4480560" cy="123444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9240" y="2354580"/>
            <a:ext cx="18288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blue/green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Security &amp; Privacy Controls (GDPR‑ready)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Identity &amp; Access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IdP/Cognito • RBAC • MFA • JWT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608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Data Protection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TLS 1.2+ • AES‑256 at rest • KMS keys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Privacy by Design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Minimization • DPIA • Consent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Audit &amp; Logging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CloudTrail • CloudWatch • SIEM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2608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Reliability &amp; DR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Multi‑AZ RDS • daily backups • </a:t>
            </a:r>
            <a:r>
              <a:rPr dirty="0" err="1">
                <a:solidFill>
                  <a:schemeClr val="tx1"/>
                </a:solidFill>
              </a:rPr>
              <a:t>IaC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8640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Secure SDLC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SAST/DAST • SBOM • dependency scan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CI/CD – Build • Test • Deploy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Source &amp; PR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GitHub • branch policy • reviews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51760" y="109728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Build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Node/React • Docker image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37760" y="109728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Test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Unit • API • e2e • security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237744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Artifact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Images → registry • SBOM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51760" y="237744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Deploy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Dev → Staging → Prod (blue/green)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37760" y="2377440"/>
            <a:ext cx="2194560" cy="91440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Observe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CW metrics • logs • alerts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2560320" y="1554480"/>
            <a:ext cx="9144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846320" y="1554480"/>
            <a:ext cx="9144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>
            <a:off x="365760" y="1554480"/>
            <a:ext cx="6766560" cy="128016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2560320" y="2834640"/>
            <a:ext cx="9144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4846320" y="2834640"/>
            <a:ext cx="9144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Data Model Overview (High Level)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User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id, role, profile, consent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608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Learner Profile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abilities, sensitivities, </a:t>
            </a:r>
            <a:r>
              <a:rPr dirty="0" err="1">
                <a:solidFill>
                  <a:schemeClr val="tx1"/>
                </a:solidFill>
              </a:rPr>
              <a:t>prefs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86400" y="109728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Learning Plan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goals, modules, difficulty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576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Session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start/end, tasks, metrics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2608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Event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timestamp, action, value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86400" y="2560320"/>
            <a:ext cx="2377440" cy="1005840"/>
          </a:xfrm>
          <a:prstGeom prst="roundRect">
            <a:avLst/>
          </a:prstGeom>
          <a:solidFill>
            <a:srgbClr val="F2F8FF"/>
          </a:solidFill>
          <a:ln w="22225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</a:rPr>
              <a:t>Recommendation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params, rationale, version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2743200" y="160020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5303520" y="160020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 flipH="1">
            <a:off x="365760" y="1600200"/>
            <a:ext cx="7498080" cy="146304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2743200" y="306324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>
            <a:off x="5303520" y="3063240"/>
            <a:ext cx="182880" cy="0"/>
          </a:xfrm>
          <a:prstGeom prst="line">
            <a:avLst/>
          </a:prstGeom>
          <a:ln w="15875">
            <a:solidFill>
              <a:srgbClr val="464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885</Words>
  <Application>Microsoft Office PowerPoint</Application>
  <PresentationFormat>On-screen Show 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NooSphere – MVP Architecture &amp; 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Ausome Bee</cp:lastModifiedBy>
  <cp:revision>3</cp:revision>
  <dcterms:created xsi:type="dcterms:W3CDTF">2013-01-27T09:14:16Z</dcterms:created>
  <dcterms:modified xsi:type="dcterms:W3CDTF">2025-10-24T22:47:40Z</dcterms:modified>
  <cp:category/>
</cp:coreProperties>
</file>