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310" r:id="rId7"/>
    <p:sldId id="262" r:id="rId8"/>
    <p:sldId id="263" r:id="rId9"/>
    <p:sldId id="264" r:id="rId10"/>
    <p:sldId id="265" r:id="rId11"/>
    <p:sldId id="311" r:id="rId12"/>
    <p:sldId id="30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4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05000"/>
            <a:ext cx="5723468" cy="259079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 Data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081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256"/>
            <a:ext cx="8991600" cy="39005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EXPLICIT METHOD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 In the 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explicit method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we have to specify the NULL keyword (‘’)in the VALUES clause of the insert statement. 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Example:</a:t>
            </a:r>
          </a:p>
          <a:p>
            <a:pPr>
              <a:buNone/>
            </a:pPr>
            <a:r>
              <a:rPr lang="en-GB" b="1" dirty="0"/>
              <a:t>			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 Author 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VALUES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    (27,'Ruskin','Bond',' ');</a:t>
            </a:r>
          </a:p>
        </p:txBody>
      </p:sp>
    </p:spTree>
    <p:extLst>
      <p:ext uri="{BB962C8B-B14F-4D97-AF65-F5344CB8AC3E}">
        <p14:creationId xmlns:p14="http://schemas.microsoft.com/office/powerpoint/2010/main" val="255030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19256"/>
            <a:ext cx="8915400" cy="3976743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Inserting a Row with user input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 Author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(Author_id, Fname, Lname)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VALUES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(&amp;Author_id, ’&amp;Fname’, ‘&amp;Lname');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952994"/>
              </p:ext>
            </p:extLst>
          </p:nvPr>
        </p:nvGraphicFramePr>
        <p:xfrm>
          <a:off x="762000" y="1524000"/>
          <a:ext cx="7860146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80952" imgH="847843" progId="Paint.Picture">
                  <p:embed/>
                </p:oleObj>
              </mc:Choice>
              <mc:Fallback>
                <p:oleObj name="Bitmap Image" r:id="rId2" imgW="3780952" imgH="847843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860146" cy="350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91400" cy="4267199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Inserting Row by copying rows from another table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b="1" dirty="0"/>
              <a:t>	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BookNew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       (B_Code,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B_Title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, Price)</a:t>
            </a:r>
          </a:p>
          <a:p>
            <a:pPr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                  SELECT B_Code, Title, Price </a:t>
            </a:r>
          </a:p>
          <a:p>
            <a:pPr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        FROM Book;</a:t>
            </a:r>
          </a:p>
        </p:txBody>
      </p:sp>
    </p:spTree>
    <p:extLst>
      <p:ext uri="{BB962C8B-B14F-4D97-AF65-F5344CB8AC3E}">
        <p14:creationId xmlns:p14="http://schemas.microsoft.com/office/powerpoint/2010/main" val="159617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119256"/>
            <a:ext cx="8686800" cy="39005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SQL UPDATE statement is used to change the data in already existing database row(s)</a:t>
            </a:r>
          </a:p>
          <a:p>
            <a:pPr algn="just"/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Syntax: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>
              <a:buNone/>
            </a:pPr>
            <a:r>
              <a:rPr lang="en-GB" dirty="0"/>
              <a:t>             </a:t>
            </a:r>
          </a:p>
          <a:p>
            <a:pPr algn="just">
              <a:buNone/>
            </a:pPr>
            <a:r>
              <a:rPr lang="en-GB" b="1" dirty="0"/>
              <a:t>         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UPDATE tablename</a:t>
            </a:r>
          </a:p>
          <a:p>
            <a:pPr algn="just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SET   column1 = value1 [, column2 = value2]</a:t>
            </a:r>
          </a:p>
          <a:p>
            <a:pPr algn="just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[WHERE condition];</a:t>
            </a:r>
            <a:r>
              <a:rPr lang="en-GB" b="1" dirty="0"/>
              <a:t>	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763000" cy="39623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Explanation:</a:t>
            </a:r>
          </a:p>
          <a:p>
            <a:pPr marL="0" indent="0" algn="just">
              <a:buFont typeface="Wingdings" pitchFamily="2" charset="2"/>
              <a:buChar char="§"/>
            </a:pPr>
            <a:endParaRPr lang="en-GB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>
              <a:buNone/>
            </a:pP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Tablename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     	is the table in which we want to</a:t>
            </a:r>
          </a:p>
          <a:p>
            <a:pPr algn="just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update data</a:t>
            </a:r>
          </a:p>
          <a:p>
            <a:pPr algn="just">
              <a:buNone/>
            </a:pP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Column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name of the column in table to</a:t>
            </a:r>
          </a:p>
          <a:p>
            <a:pPr algn="just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be updated</a:t>
            </a:r>
          </a:p>
          <a:p>
            <a:pPr algn="just">
              <a:buNone/>
            </a:pP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Value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new which is assigned to the</a:t>
            </a:r>
          </a:p>
          <a:p>
            <a:pPr algn="just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column </a:t>
            </a:r>
          </a:p>
          <a:p>
            <a:pPr algn="just">
              <a:buNone/>
            </a:pP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Condition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identifies the columns to be</a:t>
            </a:r>
          </a:p>
          <a:p>
            <a:pPr algn="just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updated </a:t>
            </a:r>
          </a:p>
          <a:p>
            <a:pPr marL="0" indent="0" algn="just">
              <a:buFont typeface="Wingdings" pitchFamily="2" charset="2"/>
              <a:buChar char="§"/>
            </a:pPr>
            <a:endParaRPr lang="en-GB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21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119257"/>
            <a:ext cx="8153400" cy="360381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Updating rows with WHERE clause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UPDATE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BookNew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SET Fname = ‘Mr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Chetan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’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WHERE Author_id = 26; </a:t>
            </a:r>
          </a:p>
          <a:p>
            <a:pPr>
              <a:buNone/>
            </a:pP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WHERE clause with update statement helps to update only some particular rows that satisfy the WHERE condition.</a:t>
            </a:r>
          </a:p>
        </p:txBody>
      </p:sp>
    </p:spTree>
    <p:extLst>
      <p:ext uri="{BB962C8B-B14F-4D97-AF65-F5344CB8AC3E}">
        <p14:creationId xmlns:p14="http://schemas.microsoft.com/office/powerpoint/2010/main" val="297811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19256"/>
            <a:ext cx="8534400" cy="405294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Updating rows using Subqueries.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UPDATE New_Author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SET Fname =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(SELECT Fname FROM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   New_Author WHERE Author_id= 21)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WHERE Author_id =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 (SELECT Author_id FROM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    Author WHERE Lname= ‘Bhagat’) ;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947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6"/>
            <a:ext cx="7239000" cy="39005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To remove some data from the table we use DELETE Statement.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Syntax:</a:t>
            </a:r>
          </a:p>
          <a:p>
            <a:pPr>
              <a:buNone/>
            </a:pPr>
            <a:r>
              <a:rPr lang="en-GB" dirty="0"/>
              <a:t> 		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DELETE FROM tablename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	[WHERE condition];								</a:t>
            </a:r>
          </a:p>
        </p:txBody>
      </p:sp>
    </p:spTree>
    <p:extLst>
      <p:ext uri="{BB962C8B-B14F-4D97-AF65-F5344CB8AC3E}">
        <p14:creationId xmlns:p14="http://schemas.microsoft.com/office/powerpoint/2010/main" val="284434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95799"/>
          </a:xfrm>
        </p:spPr>
        <p:txBody>
          <a:bodyPr/>
          <a:lstStyle/>
          <a:p>
            <a:pPr marL="0" indent="0" algn="just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Deleting a row from the table.</a:t>
            </a:r>
          </a:p>
          <a:p>
            <a:pPr marL="0" indent="0" algn="just"/>
            <a:endParaRPr lang="en-GB" sz="2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latin typeface="+mj-lt"/>
              </a:rPr>
              <a:t>		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DELETE FROM New_Author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WHERE Author_id = 26;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 algn="just"/>
            <a:endParaRPr lang="en-GB" sz="20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 algn="just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WHERE clause helps Oracle to delete only those record which satisfy the WHERE condition. </a:t>
            </a:r>
          </a:p>
          <a:p>
            <a:pPr marL="0" indent="0" algn="just"/>
            <a:endParaRPr lang="en-GB" sz="2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 algn="just"/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 the absence of WHERE clause all the rows from the table are deleted.</a:t>
            </a:r>
          </a:p>
        </p:txBody>
      </p:sp>
    </p:spTree>
    <p:extLst>
      <p:ext uri="{BB962C8B-B14F-4D97-AF65-F5344CB8AC3E}">
        <p14:creationId xmlns:p14="http://schemas.microsoft.com/office/powerpoint/2010/main" val="162424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5943600" cy="360381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Statement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UPDATE Statement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DELETE Statement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MERGE Statement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Database Transactions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Tutorial Questions</a:t>
            </a:r>
          </a:p>
        </p:txBody>
      </p:sp>
    </p:spTree>
    <p:extLst>
      <p:ext uri="{BB962C8B-B14F-4D97-AF65-F5344CB8AC3E}">
        <p14:creationId xmlns:p14="http://schemas.microsoft.com/office/powerpoint/2010/main" val="303392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19256"/>
            <a:ext cx="8001000" cy="39767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MERGE statement is used to select rows from one or more sources for update or insertion into a table or view. </a:t>
            </a:r>
          </a:p>
          <a:p>
            <a:pPr algn="just"/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Helps to specify condition to determine whether to insert or update a row in the target table.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This statement is a convenient way of combining multiple operations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algn="just"/>
            <a:r>
              <a:rPr lang="en-GB" sz="2000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Syntax:</a:t>
            </a:r>
          </a:p>
          <a:p>
            <a:pPr algn="just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MERGE INTO tablename table_alias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USING (table | view | subquery) alias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	 ON (join condition)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WHEN MATCHED THEN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	UPDATE SET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		Col1 = value1,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		Col2 = value2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WHEN NOT MATCHED THEN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	INSERT (column-list)</a:t>
            </a:r>
          </a:p>
          <a:p>
            <a:pPr algn="just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	VALUES (Column-values);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524000"/>
            <a:ext cx="8077200" cy="4648199"/>
          </a:xfrm>
        </p:spPr>
        <p:txBody>
          <a:bodyPr/>
          <a:lstStyle/>
          <a:p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Explanation:</a:t>
            </a:r>
          </a:p>
          <a:p>
            <a:endParaRPr lang="en-GB" b="1" u="sng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GB" b="1" u="sng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09800"/>
            <a:ext cx="5029200" cy="4114799"/>
          </a:xfrm>
        </p:spPr>
        <p:txBody>
          <a:bodyPr>
            <a:normAutofit fontScale="85000" lnSpcReduction="20000"/>
          </a:bodyPr>
          <a:lstStyle/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Merge into BookNew NB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using book B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on (NB.B_Code=B.B_Code)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When Matched then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update set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NB.Title=B.Title,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NB.Price=B.Price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When Not matched then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insert values(B.B_code,B.Title,B.Publisher,</a:t>
            </a:r>
          </a:p>
          <a:p>
            <a:pPr marL="438912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B.Type,B.Price,B.Paperback);</a:t>
            </a:r>
            <a:endParaRPr lang="en-GB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3657600" cy="4114799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Example:</a:t>
            </a:r>
          </a:p>
          <a:p>
            <a:pPr marL="64008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CREATE TABLE BOOKNew</a:t>
            </a:r>
          </a:p>
          <a:p>
            <a:pPr marL="64008" indent="0">
              <a:buNone/>
            </a:pPr>
            <a:r>
              <a:rPr lang="mr-IN" sz="1800" b="1" dirty="0">
                <a:solidFill>
                  <a:schemeClr val="bg1"/>
                </a:solidFill>
              </a:rPr>
              <a:t> (B_CODE CHAR(4),</a:t>
            </a:r>
          </a:p>
          <a:p>
            <a:pPr marL="64008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TITLE VARCHAR2(60),</a:t>
            </a:r>
          </a:p>
          <a:p>
            <a:pPr marL="64008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PUBLISHER CHAR(2),</a:t>
            </a:r>
          </a:p>
          <a:p>
            <a:pPr marL="64008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TYPE VARCHAR2(3),</a:t>
            </a:r>
          </a:p>
          <a:p>
            <a:pPr marL="64008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PRICE NUMBER(5,2),</a:t>
            </a:r>
          </a:p>
          <a:p>
            <a:pPr marL="64008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PAPERBACK CHAR(1)</a:t>
            </a:r>
            <a:r>
              <a:rPr lang="mr-IN" sz="1800" b="1" dirty="0">
                <a:solidFill>
                  <a:schemeClr val="bg1"/>
                </a:solidFill>
              </a:rPr>
              <a:t>);</a:t>
            </a:r>
            <a:endParaRPr lang="en-GB" sz="1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91400" cy="4038600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Transaction consists of DML statements based on which the actions are taken to control a transaction. 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Controlling a transaction involves coordinating multiple concurrent accesses to the same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112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Transactions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772400" cy="3962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Basically a transaction starts when a DDL or DML statement is issued and ends when one of the following occurs: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1143000" lvl="2" indent="-457200" algn="just">
              <a:buFont typeface="+mj-lt"/>
              <a:buAutoNum type="arabicPeriod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DDL statement like CREATE is issued</a:t>
            </a:r>
          </a:p>
          <a:p>
            <a:pPr marL="1143000" lvl="2" indent="-457200" algn="just">
              <a:buFont typeface="+mj-lt"/>
              <a:buAutoNum type="arabicPeriod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TCL statement is issued</a:t>
            </a:r>
          </a:p>
          <a:p>
            <a:pPr marL="1143000" lvl="2" indent="-457200" algn="just">
              <a:buFont typeface="+mj-lt"/>
              <a:buAutoNum type="arabicPeriod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user exists the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iSQL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* Plus</a:t>
            </a:r>
          </a:p>
          <a:p>
            <a:pPr marL="1143000" lvl="2" indent="-457200" algn="just">
              <a:buFont typeface="+mj-lt"/>
              <a:buAutoNum type="arabicPeriod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machine fails/ system crashes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Transactions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119257"/>
            <a:ext cx="7239000" cy="360381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TCL consist of various data/transaction control statements these are as follows: </a:t>
            </a:r>
          </a:p>
          <a:p>
            <a:pPr algn="just"/>
            <a:r>
              <a:rPr lang="en-GB" dirty="0"/>
              <a:t>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COMMIT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 This statement ends the transaction by making all the pending data changes permanent. 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SAVEPOINT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 This statement is used to define breakpoints for a transaction to allow partial rollbacks.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Transactions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4196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ROLLBACK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 This statement ends the transaction by discarding all the pending data changes available in the Buffer.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ROLLBACK TO SAVEPOINT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 This statement rolls back the transaction to the specified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savepoint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, it discard any changes made after the specified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savepoint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; even it discard any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savepoint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created after this particular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savepoint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27670"/>
              </p:ext>
            </p:extLst>
          </p:nvPr>
        </p:nvGraphicFramePr>
        <p:xfrm>
          <a:off x="1524000" y="1371600"/>
          <a:ext cx="6324600" cy="4205139"/>
        </p:xfrm>
        <a:graphic>
          <a:graphicData uri="http://schemas.openxmlformats.org/drawingml/2006/table">
            <a:tbl>
              <a:tblPr/>
              <a:tblGrid>
                <a:gridCol w="144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Statement</a:t>
                      </a:r>
                      <a:endParaRPr lang="en-GB" sz="16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GB" sz="16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Adds a new row to the table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Modifies existing rows in the table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2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Removes existing rows from the table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MERGE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Conditionally inserts or updates data in a table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Makes all pending changes permanent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Discards all pending data changes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5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SAVEPOINT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 used to roll back to the save point marker</a:t>
                      </a:r>
                    </a:p>
                  </a:txBody>
                  <a:tcPr marL="66856" marR="66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0"/>
            <a:ext cx="6965245" cy="1202485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27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398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915400" cy="396240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statement is used to add a new row to an existing table or to a newly created table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Syntax:</a:t>
            </a:r>
          </a:p>
          <a:p>
            <a:pPr algn="just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INSERT INTO</a:t>
            </a:r>
          </a:p>
          <a:p>
            <a:pPr algn="just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Tablename [(column1,column2 [,column x])]              VALUES (value1,value2 [,value x]);</a:t>
            </a:r>
          </a:p>
        </p:txBody>
      </p:sp>
    </p:spTree>
    <p:extLst>
      <p:ext uri="{BB962C8B-B14F-4D97-AF65-F5344CB8AC3E}">
        <p14:creationId xmlns:p14="http://schemas.microsoft.com/office/powerpoint/2010/main" val="93650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256"/>
            <a:ext cx="8991600" cy="4052943"/>
          </a:xfrm>
        </p:spPr>
        <p:txBody>
          <a:bodyPr>
            <a:normAutofit fontScale="92500" lnSpcReduction="20000"/>
          </a:bodyPr>
          <a:lstStyle/>
          <a:p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Explanation</a:t>
            </a:r>
          </a:p>
          <a:p>
            <a:pPr marL="64008" indent="0">
              <a:buNone/>
            </a:pPr>
            <a:endParaRPr lang="en-GB" b="1" u="sng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sz="2200" b="1" i="1" dirty="0">
                <a:latin typeface="+mj-lt"/>
              </a:rPr>
              <a:t> </a:t>
            </a:r>
            <a:r>
              <a:rPr lang="en-GB" sz="2200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	Keyword to insert data values in a </a:t>
            </a:r>
          </a:p>
          <a:p>
            <a:pPr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table</a:t>
            </a:r>
          </a:p>
          <a:p>
            <a:pPr>
              <a:buNone/>
            </a:pPr>
            <a:r>
              <a:rPr lang="en-GB" sz="2200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Tablename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	     	name of the table in which data is</a:t>
            </a:r>
          </a:p>
          <a:p>
            <a:pPr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inserted</a:t>
            </a:r>
          </a:p>
          <a:p>
            <a:pPr>
              <a:buNone/>
            </a:pPr>
            <a:r>
              <a:rPr lang="en-GB" sz="2200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Column1…x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name of the columns in the table to </a:t>
            </a:r>
          </a:p>
          <a:p>
            <a:pPr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populate</a:t>
            </a:r>
          </a:p>
          <a:p>
            <a:pPr>
              <a:buNone/>
            </a:pPr>
            <a:r>
              <a:rPr lang="en-GB" sz="2200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Value1…x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corresponding values for the column</a:t>
            </a:r>
          </a:p>
          <a:p>
            <a:pPr>
              <a:buNone/>
            </a:pPr>
            <a:endParaRPr lang="en-GB" sz="2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sz="2200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VALUES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clause which adds only one row at a </a:t>
            </a:r>
          </a:p>
          <a:p>
            <a:pPr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	time in a table</a:t>
            </a:r>
          </a:p>
          <a:p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4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3886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All the character and date values are always enclosed within the single quotation mark and the numeric values should not be enclosed in single quotation mark.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Two ways of inserting data into a table:</a:t>
            </a:r>
          </a:p>
          <a:p>
            <a:pPr lvl="2"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1. without specifying column names.</a:t>
            </a:r>
          </a:p>
          <a:p>
            <a:pPr lvl="2"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2. with specifying column names.</a:t>
            </a:r>
          </a:p>
        </p:txBody>
      </p:sp>
    </p:spTree>
    <p:extLst>
      <p:ext uri="{BB962C8B-B14F-4D97-AF65-F5344CB8AC3E}">
        <p14:creationId xmlns:p14="http://schemas.microsoft.com/office/powerpoint/2010/main" val="6759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19257"/>
            <a:ext cx="8915400" cy="3603812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 statement without specifying column names 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 Author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VALUES (26,'Chetan','Bhagat','New Delhi');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19256"/>
            <a:ext cx="8839200" cy="32147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dirty="0"/>
              <a:t>	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 statement with column name specification</a:t>
            </a:r>
          </a:p>
          <a:p>
            <a:pPr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 INTO Author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(Author_id, Fname, Lname, City)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VALUES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		(27,'Ruskin','Bond','New Delhi');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19257"/>
            <a:ext cx="8610600" cy="3603812"/>
          </a:xfrm>
        </p:spPr>
        <p:txBody>
          <a:bodyPr/>
          <a:lstStyle/>
          <a:p>
            <a:pPr lvl="0"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There are two methods of inserting NULL values </a:t>
            </a:r>
          </a:p>
          <a:p>
            <a:pPr lvl="0"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1"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Implicit Method</a:t>
            </a:r>
          </a:p>
          <a:p>
            <a:pPr lvl="1"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Explicit Method</a:t>
            </a:r>
          </a:p>
          <a:p>
            <a:pPr lvl="1"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134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Insert Statement</a:t>
            </a: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190999"/>
          </a:xfrm>
        </p:spPr>
        <p:txBody>
          <a:bodyPr>
            <a:normAutofit fontScale="92500" lnSpcReduction="20000"/>
          </a:bodyPr>
          <a:lstStyle/>
          <a:p>
            <a:pPr marL="0" indent="0" algn="just"/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IMPLICIT METHOD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 In the 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implicit method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column name which has a NULL value is omitted and only those Columns are mentioned which have their respective values.</a:t>
            </a:r>
          </a:p>
          <a:p>
            <a:pPr marL="0" indent="0" algn="just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 algn="just"/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Example:</a:t>
            </a:r>
          </a:p>
          <a:p>
            <a:pPr>
              <a:buNone/>
            </a:pPr>
            <a:r>
              <a:rPr lang="en-GB" b="1" dirty="0"/>
              <a:t>		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    INSERT INTO Author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				 (Author_id, Fname, Lname )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		     VALUES </a:t>
            </a:r>
          </a:p>
          <a:p>
            <a:pPr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				(27,'Ruskin','Bond');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 algn="just">
              <a:buNone/>
            </a:pP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10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2459</TotalTime>
  <Words>1288</Words>
  <Application>Microsoft Office PowerPoint</Application>
  <PresentationFormat>On-screen Show (4:3)</PresentationFormat>
  <Paragraphs>208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Century Gothic</vt:lpstr>
      <vt:lpstr>Tahoma</vt:lpstr>
      <vt:lpstr>Verdana</vt:lpstr>
      <vt:lpstr>Wingdings</vt:lpstr>
      <vt:lpstr>Wingdings 2</vt:lpstr>
      <vt:lpstr>Verve</vt:lpstr>
      <vt:lpstr>Bitmap Image</vt:lpstr>
      <vt:lpstr>    Manipulating Data </vt:lpstr>
      <vt:lpstr>Lecture Plan</vt:lpstr>
      <vt:lpstr>Insert Statement</vt:lpstr>
      <vt:lpstr>Insert Statement</vt:lpstr>
      <vt:lpstr>Insert Statement</vt:lpstr>
      <vt:lpstr>Insert Statement</vt:lpstr>
      <vt:lpstr>Insert Statement</vt:lpstr>
      <vt:lpstr>Insert Statement</vt:lpstr>
      <vt:lpstr>Insert Statement</vt:lpstr>
      <vt:lpstr>Insert Statement</vt:lpstr>
      <vt:lpstr>Insert Statement</vt:lpstr>
      <vt:lpstr>PowerPoint Presentation</vt:lpstr>
      <vt:lpstr>Insert Statement</vt:lpstr>
      <vt:lpstr>UPDATE Statement</vt:lpstr>
      <vt:lpstr>UPDATE Statement</vt:lpstr>
      <vt:lpstr>UPDATE Statement</vt:lpstr>
      <vt:lpstr>UPDATE Statement</vt:lpstr>
      <vt:lpstr> DELETE Statement</vt:lpstr>
      <vt:lpstr>DELETE Statement</vt:lpstr>
      <vt:lpstr>MERGE Statement</vt:lpstr>
      <vt:lpstr>MERGE Statement</vt:lpstr>
      <vt:lpstr>MERGE Statement</vt:lpstr>
      <vt:lpstr>MERGE Statement</vt:lpstr>
      <vt:lpstr>Database Transactions</vt:lpstr>
      <vt:lpstr>Database Transactions</vt:lpstr>
      <vt:lpstr>Database Transactions</vt:lpstr>
      <vt:lpstr>Database Transactions</vt:lpstr>
      <vt:lpstr>PowerPoint Presentation</vt:lpstr>
      <vt:lpstr>Tutorial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Other Database Objects</dc:title>
  <dc:creator>Adi</dc:creator>
  <cp:lastModifiedBy>Rattapol Kasemrat</cp:lastModifiedBy>
  <cp:revision>100</cp:revision>
  <dcterms:created xsi:type="dcterms:W3CDTF">2006-08-16T00:00:00Z</dcterms:created>
  <dcterms:modified xsi:type="dcterms:W3CDTF">2025-07-31T09:56:35Z</dcterms:modified>
</cp:coreProperties>
</file>