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314" r:id="rId12"/>
    <p:sldId id="266" r:id="rId13"/>
    <p:sldId id="267" r:id="rId14"/>
    <p:sldId id="305" r:id="rId15"/>
    <p:sldId id="268" r:id="rId16"/>
    <p:sldId id="313" r:id="rId17"/>
    <p:sldId id="269" r:id="rId18"/>
    <p:sldId id="270" r:id="rId19"/>
    <p:sldId id="271" r:id="rId20"/>
    <p:sldId id="25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94660"/>
  </p:normalViewPr>
  <p:slideViewPr>
    <p:cSldViewPr>
      <p:cViewPr varScale="1">
        <p:scale>
          <a:sx n="104" d="100"/>
          <a:sy n="104" d="100"/>
        </p:scale>
        <p:origin x="19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1D8BD707-D9CF-40AE-B4C6-C98DA3205C09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3C71D-A206-D542-9AFC-D8A98DC2A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8D499-A4A8-08C2-BEFF-47EE688DE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E36F8-883C-A6FF-4977-1E777EFA7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5225-8145-47F6-830B-E881623E12A5}" type="datetimeFigureOut">
              <a:rPr lang="th-TH" smtClean="0"/>
              <a:t>30/07/68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9837A-BEE6-5056-AA0F-7B5E758F5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5ADF8-F005-09EE-A396-3EEE53064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9F17-5E65-4819-83F6-48E7E5BE702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29652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12D6D-8C09-414D-74E3-5811AA823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A3E8-3C9D-C15B-A23C-2DA05648B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C305F-F632-DEA1-3451-67D8881D1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5225-8145-47F6-830B-E881623E12A5}" type="datetimeFigureOut">
              <a:rPr lang="th-TH" smtClean="0"/>
              <a:t>30/07/68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3F135-A8AC-17CD-693D-8C1D41888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306B2-E935-A127-17E6-5F587E500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9F17-5E65-4819-83F6-48E7E5BE702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41888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7FB3F-34CC-BC45-B895-7A132E29B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3E5A0-4066-EB71-1360-3BFFC0704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65BEE-1C80-1727-FCCD-3E161A759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5225-8145-47F6-830B-E881623E12A5}" type="datetimeFigureOut">
              <a:rPr lang="th-TH" smtClean="0"/>
              <a:t>30/07/68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C60C2-1ACF-17FF-21DD-1F4855E48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A95B5-B7AB-0170-D8D2-A717C5CE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9F17-5E65-4819-83F6-48E7E5BE702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513142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22582-ACB8-2D7A-B95D-D0D53AFC0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293D1-545D-53AC-347D-0FA7BA629A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48B2EB-9578-68EC-E71C-80F0B6113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080B1-9ED1-676B-84E8-A2B8B204F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5225-8145-47F6-830B-E881623E12A5}" type="datetimeFigureOut">
              <a:rPr lang="th-TH" smtClean="0"/>
              <a:t>30/07/68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CA81C-C92B-E10B-9AC3-D159AAF13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FE6000-FD43-2CA1-BB23-647F8C747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9F17-5E65-4819-83F6-48E7E5BE702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86868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AE699-5B08-3BD9-5612-101598C43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8A16B-0682-F5B7-CC7D-DE2B5BD1E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017FAB-3FE7-7457-3226-163EEC02E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0042B2-1DC0-FEAC-CF12-C7682B8E05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C626C3-D245-D33D-A1DE-3A10513778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97A20-280E-BC09-21DE-6A823E4F1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5225-8145-47F6-830B-E881623E12A5}" type="datetimeFigureOut">
              <a:rPr lang="th-TH" smtClean="0"/>
              <a:t>30/07/68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8EDE70-832F-C618-BAF4-6201BD3E7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BF75CF-127C-44A6-CF58-40033664C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9F17-5E65-4819-83F6-48E7E5BE702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211645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0B48D-8830-E4DF-C5BB-D1CAAB619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AFEF5E-CC02-A0EC-A34B-4403F93A9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5225-8145-47F6-830B-E881623E12A5}" type="datetimeFigureOut">
              <a:rPr lang="th-TH" smtClean="0"/>
              <a:t>30/07/68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6E232A-A401-398A-14BC-D8CBABA1E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F37A93-B27C-18F1-1605-FB0C04C4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9F17-5E65-4819-83F6-48E7E5BE702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449651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D333B0-D298-3237-5EAB-F5AD8AEE1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5225-8145-47F6-830B-E881623E12A5}" type="datetimeFigureOut">
              <a:rPr lang="th-TH" smtClean="0"/>
              <a:t>30/07/68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653399-61EE-8D88-B3A3-CEAFE86BB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459B94-75B2-153A-E7F3-31175DF87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9F17-5E65-4819-83F6-48E7E5BE702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497071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13743-CADF-1AC8-CCD2-B13E3F2B8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210CC-4503-96BE-F78D-3BE866887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5CD5F2-F36E-4AEC-CD94-A325A39E0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987A1B-B3C8-5AEF-6EDB-E4D120835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5225-8145-47F6-830B-E881623E12A5}" type="datetimeFigureOut">
              <a:rPr lang="th-TH" smtClean="0"/>
              <a:t>30/07/68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51642B-674A-9B40-C587-E1F244045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1547A-39F7-F850-D516-95A1BA22B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9F17-5E65-4819-83F6-48E7E5BE702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5139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603C-4F83-E645-7877-4D738E7BD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D16C0F-A472-B0BB-E1C4-2CA4722727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41BA4D-B294-9B79-DEE3-40B06825E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6E64B-E5AD-625E-AC1A-3A89493B5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5225-8145-47F6-830B-E881623E12A5}" type="datetimeFigureOut">
              <a:rPr lang="th-TH" smtClean="0"/>
              <a:t>30/07/68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291C0-E3B5-C8F8-4175-64B9F7901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7170B-2CBD-2536-DEB4-C13C4479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9F17-5E65-4819-83F6-48E7E5BE702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371869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0B6EB-6DE9-C991-91CB-91923F4B6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24EEF0-4FE4-DF98-DECE-309B2A18A8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4334F-B0A2-4A32-E381-E812D9196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5225-8145-47F6-830B-E881623E12A5}" type="datetimeFigureOut">
              <a:rPr lang="th-TH" smtClean="0"/>
              <a:t>30/07/68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31BD9-52D3-7C58-A669-8E52D3D0E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AA596-A3F1-0E35-A9AD-404CE4DB2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9F17-5E65-4819-83F6-48E7E5BE702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885973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5FE10-265E-CAE6-97AF-9795EEDBF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13D827-3DE1-6B4D-3C54-BEF483BD6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1F1A6-0786-64BE-AD8E-F83B42E62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5225-8145-47F6-830B-E881623E12A5}" type="datetimeFigureOut">
              <a:rPr lang="th-TH" smtClean="0"/>
              <a:t>30/07/68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81D16-7612-D28F-7AD3-C9B5AAEC7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32EBF-675B-DC16-F05B-2BC989B61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9F17-5E65-4819-83F6-48E7E5BE702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18245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1D8BD707-D9CF-40AE-B4C6-C98DA3205C09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BE3476-FA52-F540-EF29-E5E337E3A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F026B-9E38-FA91-416F-CED9FE53F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6D94E-5792-3ADE-5532-FA5A9BC31C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3C5225-8145-47F6-830B-E881623E12A5}" type="datetimeFigureOut">
              <a:rPr lang="th-TH" smtClean="0"/>
              <a:t>30/07/68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166C0-6AC9-FCA6-FBFC-F6A05A74D3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9DADB-BED6-9D47-A033-BCDF2477A1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169F17-5E65-4819-83F6-48E7E5BE702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6824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2209800"/>
            <a:ext cx="5723468" cy="1828800"/>
          </a:xfrm>
        </p:spPr>
        <p:txBody>
          <a:bodyPr>
            <a:normAutofit fontScale="90000"/>
          </a:bodyPr>
          <a:lstStyle/>
          <a:p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Subqueries</a:t>
            </a:r>
          </a:p>
        </p:txBody>
      </p:sp>
    </p:spTree>
    <p:extLst>
      <p:ext uri="{BB962C8B-B14F-4D97-AF65-F5344CB8AC3E}">
        <p14:creationId xmlns:p14="http://schemas.microsoft.com/office/powerpoint/2010/main" val="2810813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Subqueries</a:t>
            </a:r>
            <a:endParaRPr lang="en-GB" dirty="0"/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5800" y="2743200"/>
            <a:ext cx="3352800" cy="259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Main Query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828800" y="3886200"/>
            <a:ext cx="2057400" cy="1066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err="1">
                <a:solidFill>
                  <a:schemeClr val="bg1"/>
                </a:solidFill>
              </a:rPr>
              <a:t>Subquery</a:t>
            </a:r>
            <a:endParaRPr lang="en-GB" sz="24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46273" y="4419600"/>
            <a:ext cx="1773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Single row</a:t>
            </a:r>
          </a:p>
        </p:txBody>
      </p:sp>
      <p:sp>
        <p:nvSpPr>
          <p:cNvPr id="5" name="Right Arrow 4"/>
          <p:cNvSpPr/>
          <p:nvPr/>
        </p:nvSpPr>
        <p:spPr>
          <a:xfrm>
            <a:off x="4038600" y="4495800"/>
            <a:ext cx="2286000" cy="38546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4724400" y="3886200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returns</a:t>
            </a:r>
          </a:p>
        </p:txBody>
      </p:sp>
    </p:spTree>
    <p:extLst>
      <p:ext uri="{BB962C8B-B14F-4D97-AF65-F5344CB8AC3E}">
        <p14:creationId xmlns:p14="http://schemas.microsoft.com/office/powerpoint/2010/main" val="3211132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solidFill>
                  <a:schemeClr val="accent6">
                    <a:lumMod val="50000"/>
                  </a:schemeClr>
                </a:solidFill>
              </a:rPr>
              <a:t>Displaying Records by using Single-Row SUBQERY 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81200"/>
            <a:ext cx="7543800" cy="4191000"/>
          </a:xfrm>
        </p:spPr>
        <p:txBody>
          <a:bodyPr>
            <a:normAutofit fontScale="70000" lnSpcReduction="20000"/>
          </a:bodyPr>
          <a:lstStyle/>
          <a:p>
            <a:pPr marL="64008" indent="0">
              <a:buNone/>
            </a:pPr>
            <a:r>
              <a:rPr lang="en-US" b="1" dirty="0">
                <a:latin typeface="+mj-lt"/>
              </a:rPr>
              <a:t>SELECT title, </a:t>
            </a:r>
            <a:r>
              <a:rPr lang="en-US" b="1" dirty="0" err="1">
                <a:latin typeface="+mj-lt"/>
              </a:rPr>
              <a:t>p_code</a:t>
            </a:r>
            <a:r>
              <a:rPr lang="en-US" b="1" dirty="0">
                <a:latin typeface="+mj-lt"/>
              </a:rPr>
              <a:t>, type, price</a:t>
            </a:r>
          </a:p>
          <a:p>
            <a:pPr marL="64008" indent="0">
              <a:buNone/>
            </a:pPr>
            <a:r>
              <a:rPr lang="en-US" b="1" dirty="0">
                <a:latin typeface="+mj-lt"/>
              </a:rPr>
              <a:t>FROM books</a:t>
            </a:r>
          </a:p>
          <a:p>
            <a:pPr marL="64008" indent="0">
              <a:buNone/>
            </a:pPr>
            <a:r>
              <a:rPr lang="en-US" b="1" dirty="0">
                <a:latin typeface="+mj-lt"/>
              </a:rPr>
              <a:t>WHERE type = (</a:t>
            </a:r>
          </a:p>
          <a:p>
            <a:pPr marL="64008" indent="0">
              <a:buNone/>
            </a:pPr>
            <a:r>
              <a:rPr lang="en-US" b="1" dirty="0">
                <a:latin typeface="+mj-lt"/>
              </a:rPr>
              <a:t>    SELECT type</a:t>
            </a:r>
          </a:p>
          <a:p>
            <a:pPr marL="64008" indent="0">
              <a:buNone/>
            </a:pPr>
            <a:r>
              <a:rPr lang="en-US" b="1" dirty="0">
                <a:latin typeface="+mj-lt"/>
              </a:rPr>
              <a:t>    FROM books</a:t>
            </a:r>
          </a:p>
          <a:p>
            <a:pPr marL="64008" indent="0">
              <a:buNone/>
            </a:pPr>
            <a:r>
              <a:rPr lang="en-US" b="1" dirty="0">
                <a:latin typeface="+mj-lt"/>
              </a:rPr>
              <a:t>    WHERE </a:t>
            </a:r>
            <a:r>
              <a:rPr lang="en-US" b="1" dirty="0" err="1">
                <a:latin typeface="+mj-lt"/>
              </a:rPr>
              <a:t>p_code</a:t>
            </a:r>
            <a:r>
              <a:rPr lang="en-US" b="1" dirty="0">
                <a:latin typeface="+mj-lt"/>
              </a:rPr>
              <a:t> = 201</a:t>
            </a:r>
          </a:p>
          <a:p>
            <a:pPr marL="64008" indent="0">
              <a:buNone/>
            </a:pPr>
            <a:r>
              <a:rPr lang="en-US" b="1" dirty="0">
                <a:latin typeface="+mj-lt"/>
              </a:rPr>
              <a:t>      AND price &gt;= (</a:t>
            </a:r>
          </a:p>
          <a:p>
            <a:pPr marL="64008" indent="0">
              <a:buNone/>
            </a:pPr>
            <a:r>
              <a:rPr lang="en-US" b="1" dirty="0">
                <a:latin typeface="+mj-lt"/>
              </a:rPr>
              <a:t>          SELECT MAX(price)</a:t>
            </a:r>
          </a:p>
          <a:p>
            <a:pPr marL="64008" indent="0">
              <a:buNone/>
            </a:pPr>
            <a:r>
              <a:rPr lang="en-US" b="1" dirty="0">
                <a:latin typeface="+mj-lt"/>
              </a:rPr>
              <a:t>          FROM books</a:t>
            </a:r>
          </a:p>
          <a:p>
            <a:pPr marL="64008" indent="0">
              <a:buNone/>
            </a:pPr>
            <a:r>
              <a:rPr lang="en-US" b="1" dirty="0">
                <a:latin typeface="+mj-lt"/>
              </a:rPr>
              <a:t>          WHERE </a:t>
            </a:r>
            <a:r>
              <a:rPr lang="en-US" b="1" dirty="0" err="1">
                <a:latin typeface="+mj-lt"/>
              </a:rPr>
              <a:t>p_code</a:t>
            </a:r>
            <a:r>
              <a:rPr lang="en-US" b="1" dirty="0">
                <a:latin typeface="+mj-lt"/>
              </a:rPr>
              <a:t> = 202</a:t>
            </a:r>
          </a:p>
          <a:p>
            <a:pPr marL="64008" indent="0">
              <a:buNone/>
            </a:pPr>
            <a:r>
              <a:rPr lang="en-US" b="1" dirty="0">
                <a:latin typeface="+mj-lt"/>
              </a:rPr>
              <a:t>      )</a:t>
            </a:r>
          </a:p>
          <a:p>
            <a:pPr marL="64008" indent="0">
              <a:buNone/>
            </a:pPr>
            <a:r>
              <a:rPr lang="en-US" b="1" dirty="0">
                <a:latin typeface="+mj-lt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6531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Subqueries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05000"/>
            <a:ext cx="7391400" cy="4267199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Using Group function in a subquery</a:t>
            </a:r>
          </a:p>
          <a:p>
            <a:endParaRPr lang="en-GB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pPr>
              <a:buNone/>
            </a:pPr>
            <a:r>
              <a:rPr lang="en-US" b="1" dirty="0">
                <a:latin typeface="+mj-lt"/>
              </a:rPr>
              <a:t>SELECT *</a:t>
            </a:r>
          </a:p>
          <a:p>
            <a:pPr>
              <a:buNone/>
            </a:pPr>
            <a:r>
              <a:rPr lang="en-US" b="1" dirty="0">
                <a:latin typeface="+mj-lt"/>
              </a:rPr>
              <a:t>FROM books</a:t>
            </a:r>
          </a:p>
          <a:p>
            <a:pPr>
              <a:buNone/>
            </a:pPr>
            <a:r>
              <a:rPr lang="en-US" b="1" dirty="0">
                <a:latin typeface="+mj-lt"/>
              </a:rPr>
              <a:t>WHERE price = (</a:t>
            </a:r>
          </a:p>
          <a:p>
            <a:pPr>
              <a:buNone/>
            </a:pPr>
            <a:r>
              <a:rPr lang="en-US" b="1" dirty="0">
                <a:latin typeface="+mj-lt"/>
              </a:rPr>
              <a:t>    SELECT MIN(price)</a:t>
            </a:r>
          </a:p>
          <a:p>
            <a:pPr>
              <a:buNone/>
            </a:pPr>
            <a:r>
              <a:rPr lang="en-US" b="1" dirty="0">
                <a:latin typeface="+mj-lt"/>
              </a:rPr>
              <a:t>    FROM books</a:t>
            </a:r>
          </a:p>
          <a:p>
            <a:pPr>
              <a:buNone/>
            </a:pPr>
            <a:r>
              <a:rPr lang="en-US" b="1" dirty="0">
                <a:latin typeface="+mj-lt"/>
              </a:rPr>
              <a:t>);</a:t>
            </a:r>
          </a:p>
          <a:p>
            <a:pPr algn="just"/>
            <a:endParaRPr lang="en-GB" dirty="0">
              <a:solidFill>
                <a:schemeClr val="accent6">
                  <a:lumMod val="50000"/>
                </a:schemeClr>
              </a:solidFill>
            </a:endParaRPr>
          </a:p>
          <a:p>
            <a:pPr algn="just"/>
            <a:endParaRPr lang="en-GB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96178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1059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2146023"/>
              </p:ext>
            </p:extLst>
          </p:nvPr>
        </p:nvGraphicFramePr>
        <p:xfrm>
          <a:off x="168728" y="2057400"/>
          <a:ext cx="8670471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516010" imgH="695238" progId="PBrush">
                  <p:embed/>
                </p:oleObj>
              </mc:Choice>
              <mc:Fallback>
                <p:oleObj name="Bitmap Image" r:id="rId2" imgW="6516010" imgH="695238" progId="PBrush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728" y="2057400"/>
                        <a:ext cx="8670471" cy="2057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Subqueries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14400" y="2119256"/>
            <a:ext cx="7315200" cy="3900543"/>
          </a:xfrm>
        </p:spPr>
        <p:txBody>
          <a:bodyPr/>
          <a:lstStyle/>
          <a:p>
            <a:r>
              <a:rPr lang="en-GB" b="1" i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Multiple-Row Subqueries</a:t>
            </a:r>
            <a:r>
              <a:rPr lang="en-GB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: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 A multiple-row subquery returns more than one row of results from the subquery.</a:t>
            </a:r>
            <a:endParaRPr lang="en-GB" b="1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5891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Subqueries</a:t>
            </a:r>
            <a:endParaRPr lang="en-GB" dirty="0"/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5800" y="2743200"/>
            <a:ext cx="3352800" cy="259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Main Query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828800" y="3886200"/>
            <a:ext cx="2057400" cy="1066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err="1">
                <a:solidFill>
                  <a:schemeClr val="bg1"/>
                </a:solidFill>
              </a:rPr>
              <a:t>Subquery</a:t>
            </a:r>
            <a:endParaRPr lang="en-GB" sz="2400" b="1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4038600" y="4419600"/>
            <a:ext cx="914400" cy="0"/>
          </a:xfrm>
          <a:prstGeom prst="line">
            <a:avLst/>
          </a:prstGeom>
          <a:ln w="762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953000" y="3733800"/>
            <a:ext cx="0" cy="1371600"/>
          </a:xfrm>
          <a:prstGeom prst="line">
            <a:avLst/>
          </a:prstGeom>
          <a:ln w="762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ight Arrow 29"/>
          <p:cNvSpPr/>
          <p:nvPr/>
        </p:nvSpPr>
        <p:spPr>
          <a:xfrm>
            <a:off x="4953000" y="3733800"/>
            <a:ext cx="1219200" cy="152400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ight Arrow 30"/>
          <p:cNvSpPr/>
          <p:nvPr/>
        </p:nvSpPr>
        <p:spPr>
          <a:xfrm>
            <a:off x="4953000" y="4343400"/>
            <a:ext cx="1219200" cy="152400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ight Arrow 31"/>
          <p:cNvSpPr/>
          <p:nvPr/>
        </p:nvSpPr>
        <p:spPr>
          <a:xfrm>
            <a:off x="4953000" y="4953000"/>
            <a:ext cx="1219200" cy="152400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5100774" y="3200400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returns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400800" y="3655367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Multiple row 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435436" y="4269432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Multiple row 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463145" y="4883957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Multiple row n</a:t>
            </a:r>
          </a:p>
        </p:txBody>
      </p:sp>
    </p:spTree>
    <p:extLst>
      <p:ext uri="{BB962C8B-B14F-4D97-AF65-F5344CB8AC3E}">
        <p14:creationId xmlns:p14="http://schemas.microsoft.com/office/powerpoint/2010/main" val="1616469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1"/>
            <a:ext cx="8610599" cy="1142999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chemeClr val="accent6">
                    <a:lumMod val="50000"/>
                  </a:schemeClr>
                </a:solidFill>
              </a:rPr>
              <a:t>Displaying Records by using Multiple-Row SUBQERY 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400"/>
            <a:ext cx="7315200" cy="44958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>
                <a:latin typeface="+mj-lt"/>
              </a:rPr>
              <a:t>SELECT title, </a:t>
            </a:r>
            <a:r>
              <a:rPr lang="en-US" b="1" dirty="0" err="1">
                <a:latin typeface="+mj-lt"/>
              </a:rPr>
              <a:t>p_code</a:t>
            </a:r>
            <a:r>
              <a:rPr lang="en-US" b="1" dirty="0">
                <a:latin typeface="+mj-lt"/>
              </a:rPr>
              <a:t>, type, price</a:t>
            </a:r>
          </a:p>
          <a:p>
            <a:pPr>
              <a:buNone/>
            </a:pPr>
            <a:r>
              <a:rPr lang="en-US" b="1" dirty="0">
                <a:latin typeface="+mj-lt"/>
              </a:rPr>
              <a:t>FROM books</a:t>
            </a:r>
          </a:p>
          <a:p>
            <a:pPr>
              <a:buNone/>
            </a:pPr>
            <a:r>
              <a:rPr lang="en-US" b="1" dirty="0">
                <a:latin typeface="+mj-lt"/>
              </a:rPr>
              <a:t>WHERE type = (</a:t>
            </a:r>
          </a:p>
          <a:p>
            <a:pPr>
              <a:buNone/>
            </a:pPr>
            <a:r>
              <a:rPr lang="en-US" b="1" dirty="0">
                <a:latin typeface="+mj-lt"/>
              </a:rPr>
              <a:t>    SELECT type</a:t>
            </a:r>
          </a:p>
          <a:p>
            <a:pPr>
              <a:buNone/>
            </a:pPr>
            <a:r>
              <a:rPr lang="en-US" b="1" dirty="0">
                <a:latin typeface="+mj-lt"/>
              </a:rPr>
              <a:t>    FROM books</a:t>
            </a:r>
          </a:p>
          <a:p>
            <a:pPr>
              <a:buNone/>
            </a:pPr>
            <a:r>
              <a:rPr lang="en-US" b="1" dirty="0">
                <a:latin typeface="+mj-lt"/>
              </a:rPr>
              <a:t>    WHERE </a:t>
            </a:r>
            <a:r>
              <a:rPr lang="en-US" b="1" dirty="0" err="1">
                <a:latin typeface="+mj-lt"/>
              </a:rPr>
              <a:t>p_code</a:t>
            </a:r>
            <a:r>
              <a:rPr lang="en-US" b="1" dirty="0">
                <a:latin typeface="+mj-lt"/>
              </a:rPr>
              <a:t> = 201</a:t>
            </a:r>
          </a:p>
          <a:p>
            <a:pPr>
              <a:buNone/>
            </a:pPr>
            <a:r>
              <a:rPr lang="en-US" b="1" dirty="0">
                <a:latin typeface="+mj-lt"/>
              </a:rPr>
              <a:t>      AND price &gt; ANY (</a:t>
            </a:r>
          </a:p>
          <a:p>
            <a:pPr>
              <a:buNone/>
            </a:pPr>
            <a:r>
              <a:rPr lang="en-US" b="1" dirty="0">
                <a:latin typeface="+mj-lt"/>
              </a:rPr>
              <a:t>          SELECT price</a:t>
            </a:r>
          </a:p>
          <a:p>
            <a:pPr>
              <a:buNone/>
            </a:pPr>
            <a:r>
              <a:rPr lang="en-US" b="1" dirty="0">
                <a:latin typeface="+mj-lt"/>
              </a:rPr>
              <a:t>          FROM books</a:t>
            </a:r>
          </a:p>
          <a:p>
            <a:pPr>
              <a:buNone/>
            </a:pPr>
            <a:r>
              <a:rPr lang="en-US" b="1" dirty="0">
                <a:latin typeface="+mj-lt"/>
              </a:rPr>
              <a:t>          WHERE </a:t>
            </a:r>
            <a:r>
              <a:rPr lang="en-US" b="1" dirty="0" err="1">
                <a:latin typeface="+mj-lt"/>
              </a:rPr>
              <a:t>p_code</a:t>
            </a:r>
            <a:r>
              <a:rPr lang="en-US" b="1" dirty="0">
                <a:latin typeface="+mj-lt"/>
              </a:rPr>
              <a:t> IN (201, 202)</a:t>
            </a:r>
          </a:p>
          <a:p>
            <a:pPr>
              <a:buNone/>
            </a:pPr>
            <a:r>
              <a:rPr lang="en-US" b="1" dirty="0">
                <a:latin typeface="+mj-lt"/>
              </a:rPr>
              <a:t>      )</a:t>
            </a:r>
          </a:p>
          <a:p>
            <a:pPr>
              <a:buNone/>
            </a:pPr>
            <a:r>
              <a:rPr lang="en-US" b="1" dirty="0">
                <a:latin typeface="+mj-lt"/>
              </a:rPr>
              <a:t>);</a:t>
            </a:r>
            <a:endParaRPr lang="en-GB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26211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solidFill>
                  <a:schemeClr val="accent6">
                    <a:lumMod val="50000"/>
                  </a:schemeClr>
                </a:solidFill>
              </a:rPr>
              <a:t>Using ALL operator with Multiple-Row Subqueries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2119257"/>
            <a:ext cx="7391400" cy="360381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800" b="1" dirty="0">
                <a:latin typeface="+mj-lt"/>
              </a:rPr>
              <a:t>SELECT title, price, </a:t>
            </a:r>
            <a:r>
              <a:rPr lang="en-US" sz="2800" b="1" dirty="0" err="1">
                <a:latin typeface="+mj-lt"/>
              </a:rPr>
              <a:t>p_code</a:t>
            </a:r>
            <a:endParaRPr lang="en-US" sz="2800" b="1" dirty="0">
              <a:latin typeface="+mj-lt"/>
            </a:endParaRPr>
          </a:p>
          <a:p>
            <a:pPr>
              <a:buNone/>
            </a:pPr>
            <a:r>
              <a:rPr lang="en-US" sz="2800" b="1" dirty="0">
                <a:latin typeface="+mj-lt"/>
              </a:rPr>
              <a:t>FROM books</a:t>
            </a:r>
          </a:p>
          <a:p>
            <a:pPr>
              <a:buNone/>
            </a:pPr>
            <a:r>
              <a:rPr lang="en-US" sz="2800" b="1" dirty="0">
                <a:latin typeface="+mj-lt"/>
              </a:rPr>
              <a:t>WHERE price &lt; ALL</a:t>
            </a:r>
          </a:p>
          <a:p>
            <a:pPr>
              <a:buNone/>
            </a:pPr>
            <a:r>
              <a:rPr lang="en-US" sz="2800" b="1" dirty="0">
                <a:latin typeface="+mj-lt"/>
              </a:rPr>
              <a:t>(</a:t>
            </a:r>
          </a:p>
          <a:p>
            <a:pPr>
              <a:buNone/>
            </a:pPr>
            <a:r>
              <a:rPr lang="en-US" sz="2800" b="1" dirty="0">
                <a:latin typeface="+mj-lt"/>
              </a:rPr>
              <a:t>    SELECT price</a:t>
            </a:r>
          </a:p>
          <a:p>
            <a:pPr>
              <a:buNone/>
            </a:pPr>
            <a:r>
              <a:rPr lang="en-US" sz="2800" b="1" dirty="0">
                <a:latin typeface="+mj-lt"/>
              </a:rPr>
              <a:t>    FROM books</a:t>
            </a:r>
          </a:p>
          <a:p>
            <a:pPr>
              <a:buNone/>
            </a:pPr>
            <a:r>
              <a:rPr lang="en-US" sz="2800" b="1" dirty="0">
                <a:latin typeface="+mj-lt"/>
              </a:rPr>
              <a:t>    WHERE </a:t>
            </a:r>
            <a:r>
              <a:rPr lang="en-US" sz="2800" b="1" dirty="0" err="1">
                <a:latin typeface="+mj-lt"/>
              </a:rPr>
              <a:t>p_code</a:t>
            </a:r>
            <a:r>
              <a:rPr lang="en-US" sz="2800" b="1" dirty="0">
                <a:latin typeface="+mj-lt"/>
              </a:rPr>
              <a:t> IN (101, 102)</a:t>
            </a:r>
          </a:p>
          <a:p>
            <a:pPr>
              <a:buNone/>
            </a:pPr>
            <a:r>
              <a:rPr lang="en-US" sz="2800" b="1" dirty="0">
                <a:latin typeface="+mj-lt"/>
              </a:rPr>
              <a:t>)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78113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solidFill>
                  <a:schemeClr val="accent6">
                    <a:lumMod val="50000"/>
                  </a:schemeClr>
                </a:solidFill>
              </a:rPr>
              <a:t>Using HAVING clause in a subquery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66526"/>
            <a:ext cx="8382000" cy="4052943"/>
          </a:xfrm>
        </p:spPr>
        <p:txBody>
          <a:bodyPr>
            <a:normAutofit fontScale="92500" lnSpcReduction="10000"/>
          </a:bodyPr>
          <a:lstStyle/>
          <a:p>
            <a:pPr marL="64008" indent="0">
              <a:buNone/>
            </a:pPr>
            <a:r>
              <a:rPr lang="en-US" sz="2800" b="1" dirty="0">
                <a:latin typeface="+mj-lt"/>
              </a:rPr>
              <a:t>SELECT type, </a:t>
            </a:r>
            <a:r>
              <a:rPr lang="en-US" sz="2800" b="1" dirty="0" err="1">
                <a:latin typeface="+mj-lt"/>
              </a:rPr>
              <a:t>p_code</a:t>
            </a:r>
            <a:r>
              <a:rPr lang="en-US" sz="2800" b="1" dirty="0">
                <a:latin typeface="+mj-lt"/>
              </a:rPr>
              <a:t>, title, MAX(price)</a:t>
            </a:r>
          </a:p>
          <a:p>
            <a:pPr marL="64008" indent="0">
              <a:buNone/>
            </a:pPr>
            <a:r>
              <a:rPr lang="en-US" sz="2800" b="1" dirty="0">
                <a:latin typeface="+mj-lt"/>
              </a:rPr>
              <a:t>FROM books</a:t>
            </a:r>
          </a:p>
          <a:p>
            <a:pPr marL="64008" indent="0">
              <a:buNone/>
            </a:pPr>
            <a:r>
              <a:rPr lang="en-US" sz="2800" b="1" dirty="0">
                <a:latin typeface="+mj-lt"/>
              </a:rPr>
              <a:t>GROUP BY type, </a:t>
            </a:r>
            <a:r>
              <a:rPr lang="en-US" sz="2800" b="1" dirty="0" err="1">
                <a:latin typeface="+mj-lt"/>
              </a:rPr>
              <a:t>p_code</a:t>
            </a:r>
            <a:r>
              <a:rPr lang="en-US" sz="2800" b="1" dirty="0">
                <a:latin typeface="+mj-lt"/>
              </a:rPr>
              <a:t>, title</a:t>
            </a:r>
          </a:p>
          <a:p>
            <a:pPr marL="64008" indent="0">
              <a:buNone/>
            </a:pPr>
            <a:r>
              <a:rPr lang="en-US" sz="2800" b="1" dirty="0">
                <a:latin typeface="+mj-lt"/>
              </a:rPr>
              <a:t>HAVING MAX(price) &gt;</a:t>
            </a:r>
          </a:p>
          <a:p>
            <a:pPr marL="64008" indent="0">
              <a:buNone/>
            </a:pPr>
            <a:r>
              <a:rPr lang="en-US" sz="2800" b="1" dirty="0">
                <a:latin typeface="+mj-lt"/>
              </a:rPr>
              <a:t>(</a:t>
            </a:r>
          </a:p>
          <a:p>
            <a:pPr marL="64008" indent="0">
              <a:buNone/>
            </a:pPr>
            <a:r>
              <a:rPr lang="en-US" sz="2800" b="1" dirty="0">
                <a:latin typeface="+mj-lt"/>
              </a:rPr>
              <a:t>    SELECT MAX(price)</a:t>
            </a:r>
          </a:p>
          <a:p>
            <a:pPr marL="64008" indent="0">
              <a:buNone/>
            </a:pPr>
            <a:r>
              <a:rPr lang="en-US" sz="2800" b="1" dirty="0">
                <a:latin typeface="+mj-lt"/>
              </a:rPr>
              <a:t>    FROM books</a:t>
            </a:r>
          </a:p>
          <a:p>
            <a:pPr marL="64008" indent="0">
              <a:buNone/>
            </a:pPr>
            <a:r>
              <a:rPr lang="en-US" sz="2800" b="1" dirty="0">
                <a:latin typeface="+mj-lt"/>
              </a:rPr>
              <a:t>    WHERE type = 'ART'</a:t>
            </a:r>
          </a:p>
          <a:p>
            <a:pPr marL="64008" indent="0">
              <a:buNone/>
            </a:pPr>
            <a:r>
              <a:rPr lang="en-US" sz="2800" b="1" dirty="0">
                <a:latin typeface="+mj-lt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19479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3200"/>
            <a:ext cx="6965245" cy="1202485"/>
          </a:xfrm>
        </p:spPr>
        <p:txBody>
          <a:bodyPr/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Tutorial Questions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0276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 Plan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0"/>
            <a:ext cx="7162800" cy="3603812"/>
          </a:xfrm>
        </p:spPr>
        <p:txBody>
          <a:bodyPr>
            <a:normAutofit/>
          </a:bodyPr>
          <a:lstStyle/>
          <a:p>
            <a:r>
              <a:rPr lang="en-GB" sz="3200" b="1" dirty="0">
                <a:latin typeface="+mj-lt"/>
              </a:rPr>
              <a:t>What are Subqueries</a:t>
            </a:r>
          </a:p>
          <a:p>
            <a:r>
              <a:rPr lang="en-GB" sz="3200" b="1" dirty="0">
                <a:latin typeface="+mj-lt"/>
              </a:rPr>
              <a:t>Types of Subqueries</a:t>
            </a:r>
          </a:p>
          <a:p>
            <a:r>
              <a:rPr lang="en-GB" sz="3200" b="1" dirty="0">
                <a:latin typeface="+mj-lt"/>
              </a:rPr>
              <a:t>Tutorial Questions</a:t>
            </a:r>
          </a:p>
        </p:txBody>
      </p:sp>
    </p:spTree>
    <p:extLst>
      <p:ext uri="{BB962C8B-B14F-4D97-AF65-F5344CB8AC3E}">
        <p14:creationId xmlns:p14="http://schemas.microsoft.com/office/powerpoint/2010/main" val="3033921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3981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are Subqueries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2133600"/>
            <a:ext cx="8229600" cy="39624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A </a:t>
            </a:r>
            <a:r>
              <a:rPr lang="en-GB" i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subquery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 is a query within a query.</a:t>
            </a:r>
          </a:p>
          <a:p>
            <a:pPr algn="just"/>
            <a:endParaRPr lang="en-GB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pPr algn="just"/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A subquery can have multiple parts and can be nested together.</a:t>
            </a:r>
          </a:p>
          <a:p>
            <a:pPr algn="just"/>
            <a:endParaRPr lang="en-GB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pPr algn="just"/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In a 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  <a:latin typeface="+mj-lt"/>
              </a:rPr>
              <a:t>subquery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 construct the inner most query is executed </a:t>
            </a:r>
            <a:r>
              <a:rPr lang="en-GB" u="sng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first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 and the output of that subquery is used by the main query (outer query).  </a:t>
            </a:r>
          </a:p>
        </p:txBody>
      </p:sp>
    </p:spTree>
    <p:extLst>
      <p:ext uri="{BB962C8B-B14F-4D97-AF65-F5344CB8AC3E}">
        <p14:creationId xmlns:p14="http://schemas.microsoft.com/office/powerpoint/2010/main" val="936503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are Subqueries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119256"/>
            <a:ext cx="8610600" cy="405294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A subquery can be placed in a number of SQL clauses:</a:t>
            </a:r>
          </a:p>
          <a:p>
            <a:endParaRPr lang="en-GB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pPr lvl="3"/>
            <a:r>
              <a:rPr lang="en-GB" sz="32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The WHERE clause</a:t>
            </a:r>
          </a:p>
          <a:p>
            <a:pPr lvl="3"/>
            <a:r>
              <a:rPr lang="en-GB" sz="32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The HAVING clause</a:t>
            </a:r>
          </a:p>
          <a:p>
            <a:pPr lvl="3"/>
            <a:r>
              <a:rPr lang="en-GB" sz="32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The FROM clause</a:t>
            </a:r>
          </a:p>
          <a:p>
            <a:endParaRPr lang="en-GB" b="1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26418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are Subqueries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81200"/>
            <a:ext cx="8001000" cy="3886200"/>
          </a:xfrm>
        </p:spPr>
        <p:txBody>
          <a:bodyPr>
            <a:normAutofit/>
          </a:bodyPr>
          <a:lstStyle/>
          <a:p>
            <a:r>
              <a:rPr lang="en-GB" u="sng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Syntax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:</a:t>
            </a:r>
          </a:p>
          <a:p>
            <a:pPr marL="64008" indent="0">
              <a:buNone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 </a:t>
            </a:r>
          </a:p>
          <a:p>
            <a:pPr marL="64008" indent="0">
              <a:buNone/>
            </a:pPr>
            <a:r>
              <a:rPr lang="en-GB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            SELECT </a:t>
            </a:r>
            <a:r>
              <a:rPr lang="en-GB" b="1" i="1" dirty="0" err="1">
                <a:solidFill>
                  <a:schemeClr val="accent6">
                    <a:lumMod val="50000"/>
                  </a:schemeClr>
                </a:solidFill>
                <a:latin typeface="+mj-lt"/>
              </a:rPr>
              <a:t>select_list</a:t>
            </a:r>
            <a:endParaRPr lang="en-GB" b="1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pPr marL="64008" indent="0">
              <a:buNone/>
            </a:pPr>
            <a:r>
              <a:rPr lang="en-GB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             FROM </a:t>
            </a:r>
            <a:r>
              <a:rPr lang="en-GB" b="1" i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table</a:t>
            </a:r>
            <a:endParaRPr lang="en-GB" b="1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pPr marL="64008" indent="0">
              <a:buNone/>
            </a:pPr>
            <a:r>
              <a:rPr lang="en-GB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             WHERE </a:t>
            </a:r>
            <a:r>
              <a:rPr lang="en-GB" b="1" i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expr operator</a:t>
            </a:r>
            <a:endParaRPr lang="en-GB" b="1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pPr marL="64008" indent="0">
              <a:buNone/>
            </a:pPr>
            <a:r>
              <a:rPr lang="en-GB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                                         (SELECT  </a:t>
            </a:r>
            <a:r>
              <a:rPr lang="en-GB" b="1" i="1" dirty="0" err="1">
                <a:solidFill>
                  <a:schemeClr val="accent6">
                    <a:lumMod val="50000"/>
                  </a:schemeClr>
                </a:solidFill>
                <a:latin typeface="+mj-lt"/>
              </a:rPr>
              <a:t>select_list</a:t>
            </a:r>
            <a:endParaRPr lang="en-GB" b="1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pPr marL="64008" indent="0">
              <a:buNone/>
            </a:pPr>
            <a:r>
              <a:rPr lang="en-GB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                                           FROM  </a:t>
            </a:r>
            <a:r>
              <a:rPr lang="en-GB" b="1" i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table</a:t>
            </a:r>
            <a:r>
              <a:rPr lang="en-GB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75978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solidFill>
                  <a:schemeClr val="accent6">
                    <a:lumMod val="50000"/>
                  </a:schemeClr>
                </a:solidFill>
              </a:rPr>
              <a:t>Displaying Records by using SUBQERY mechanism</a:t>
            </a:r>
            <a:endParaRPr lang="en-GB" sz="28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19256"/>
            <a:ext cx="7467600" cy="3976744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/>
              <a:t>SELECT *</a:t>
            </a:r>
          </a:p>
          <a:p>
            <a:pPr>
              <a:buNone/>
            </a:pPr>
            <a:r>
              <a:rPr lang="en-US" b="1" dirty="0"/>
              <a:t>FROM books</a:t>
            </a:r>
          </a:p>
          <a:p>
            <a:pPr>
              <a:buNone/>
            </a:pPr>
            <a:r>
              <a:rPr lang="en-US" b="1" dirty="0"/>
              <a:t>WHERE </a:t>
            </a:r>
            <a:r>
              <a:rPr lang="en-US" b="1" dirty="0" err="1"/>
              <a:t>b_code</a:t>
            </a:r>
            <a:r>
              <a:rPr lang="en-US" b="1" dirty="0"/>
              <a:t> IN </a:t>
            </a:r>
          </a:p>
          <a:p>
            <a:pPr>
              <a:buNone/>
            </a:pPr>
            <a:r>
              <a:rPr lang="en-US" b="1" dirty="0"/>
              <a:t>      (SELECT </a:t>
            </a:r>
            <a:r>
              <a:rPr lang="en-US" b="1" dirty="0" err="1"/>
              <a:t>b_code</a:t>
            </a:r>
            <a:endParaRPr lang="en-US" b="1" dirty="0"/>
          </a:p>
          <a:p>
            <a:pPr>
              <a:buNone/>
            </a:pPr>
            <a:r>
              <a:rPr lang="en-US" b="1" dirty="0"/>
              <a:t>       FROM </a:t>
            </a:r>
            <a:r>
              <a:rPr lang="en-US" b="1" dirty="0" err="1"/>
              <a:t>written_by</a:t>
            </a:r>
            <a:endParaRPr lang="en-US" b="1" dirty="0"/>
          </a:p>
          <a:p>
            <a:pPr>
              <a:buNone/>
            </a:pPr>
            <a:r>
              <a:rPr lang="en-US" b="1" dirty="0"/>
              <a:t>       WHERE </a:t>
            </a:r>
            <a:r>
              <a:rPr lang="en-US" b="1" dirty="0" err="1"/>
              <a:t>author_id</a:t>
            </a:r>
            <a:r>
              <a:rPr lang="en-US" b="1" dirty="0"/>
              <a:t> =</a:t>
            </a:r>
          </a:p>
          <a:p>
            <a:pPr>
              <a:buNone/>
            </a:pPr>
            <a:r>
              <a:rPr lang="en-US" b="1" dirty="0"/>
              <a:t>            (SELECT </a:t>
            </a:r>
            <a:r>
              <a:rPr lang="en-US" b="1" dirty="0" err="1"/>
              <a:t>author_id</a:t>
            </a:r>
            <a:endParaRPr lang="en-US" b="1" dirty="0"/>
          </a:p>
          <a:p>
            <a:pPr>
              <a:buNone/>
            </a:pPr>
            <a:r>
              <a:rPr lang="en-US" b="1" dirty="0"/>
              <a:t>             FROM author</a:t>
            </a:r>
          </a:p>
          <a:p>
            <a:pPr>
              <a:buNone/>
            </a:pPr>
            <a:r>
              <a:rPr lang="en-US" b="1" dirty="0"/>
              <a:t>             WHERE </a:t>
            </a:r>
            <a:r>
              <a:rPr lang="en-US" b="1" dirty="0" err="1"/>
              <a:t>lname</a:t>
            </a:r>
            <a:r>
              <a:rPr lang="en-US" b="1" dirty="0"/>
              <a:t> = 'Rowling'));</a:t>
            </a:r>
            <a:endParaRPr lang="en-GB" dirty="0">
              <a:latin typeface="+mj-lt"/>
            </a:endParaRPr>
          </a:p>
        </p:txBody>
      </p:sp>
      <p:sp>
        <p:nvSpPr>
          <p:cNvPr id="1331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1555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are Subqueries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7772400" cy="4495800"/>
          </a:xfrm>
        </p:spPr>
        <p:txBody>
          <a:bodyPr>
            <a:normAutofit lnSpcReduction="10000"/>
          </a:bodyPr>
          <a:lstStyle/>
          <a:p>
            <a:pPr lvl="0" algn="just"/>
            <a:r>
              <a:rPr lang="en-GB" u="sng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Guidelines for writing </a:t>
            </a:r>
            <a:r>
              <a:rPr lang="en-GB" u="sng" dirty="0" err="1">
                <a:solidFill>
                  <a:schemeClr val="accent6">
                    <a:lumMod val="50000"/>
                  </a:schemeClr>
                </a:solidFill>
                <a:latin typeface="+mj-lt"/>
              </a:rPr>
              <a:t>subquery</a:t>
            </a:r>
            <a:endParaRPr lang="en-GB" u="sng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pPr marL="64008" lvl="0" indent="0" algn="just">
              <a:buNone/>
            </a:pPr>
            <a:endParaRPr lang="en-GB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pPr marL="457200" lvl="0" indent="-457200" algn="just">
              <a:buFont typeface="+mj-lt"/>
              <a:buAutoNum type="arabicPeriod"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Always enclose a subquery in parenthesis.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To improve readability always places the subquery on the right side of the comparison condition.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We can use ORDER BY clause in our Subqueries for the TOP-N analysis.</a:t>
            </a:r>
          </a:p>
          <a:p>
            <a:pPr lvl="0" algn="just"/>
            <a:endParaRPr lang="en-GB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61347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Subqueries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119257"/>
            <a:ext cx="8001000" cy="3603812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 Oracle have categorised the 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  <a:latin typeface="+mj-lt"/>
              </a:rPr>
              <a:t>subqueries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 into two types, these are:</a:t>
            </a:r>
          </a:p>
          <a:p>
            <a:pPr>
              <a:buFont typeface="Wingdings" pitchFamily="2" charset="2"/>
              <a:buChar char="Ø"/>
            </a:pPr>
            <a:endParaRPr lang="en-GB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pPr lvl="2">
              <a:buFont typeface="Wingdings" pitchFamily="2" charset="2"/>
              <a:buChar char="Ø"/>
            </a:pPr>
            <a:r>
              <a:rPr lang="en-GB" sz="36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Single-Row Subqueries</a:t>
            </a:r>
          </a:p>
          <a:p>
            <a:pPr lvl="2">
              <a:buFont typeface="Wingdings" pitchFamily="2" charset="2"/>
              <a:buChar char="Ø"/>
            </a:pPr>
            <a:r>
              <a:rPr lang="en-GB" sz="36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Multiple-Row Subqueries </a:t>
            </a:r>
          </a:p>
        </p:txBody>
      </p:sp>
    </p:spTree>
    <p:extLst>
      <p:ext uri="{BB962C8B-B14F-4D97-AF65-F5344CB8AC3E}">
        <p14:creationId xmlns:p14="http://schemas.microsoft.com/office/powerpoint/2010/main" val="4270108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Subqueries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387" y="1676400"/>
            <a:ext cx="8229600" cy="3733800"/>
          </a:xfrm>
        </p:spPr>
        <p:txBody>
          <a:bodyPr>
            <a:normAutofit/>
          </a:bodyPr>
          <a:lstStyle/>
          <a:p>
            <a:r>
              <a:rPr lang="en-GB" dirty="0">
                <a:latin typeface="+mj-lt"/>
              </a:rPr>
              <a:t> </a:t>
            </a:r>
            <a:r>
              <a:rPr lang="en-GB" b="1" u="sng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Single-Row Subqueries: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 A single-row subquery is the one in which the inner SELECT statement returns only one row as a result. </a:t>
            </a:r>
          </a:p>
          <a:p>
            <a:endParaRPr lang="en-GB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Uses single-row operators with simple comparison operators </a:t>
            </a:r>
            <a:endParaRPr lang="en-GB" b="1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503059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1708</TotalTime>
  <Words>551</Words>
  <Application>Microsoft Office PowerPoint</Application>
  <PresentationFormat>On-screen Show (4:3)</PresentationFormat>
  <Paragraphs>119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Aptos</vt:lpstr>
      <vt:lpstr>Aptos Display</vt:lpstr>
      <vt:lpstr>Arial</vt:lpstr>
      <vt:lpstr>Century Gothic</vt:lpstr>
      <vt:lpstr>Verdana</vt:lpstr>
      <vt:lpstr>Wingdings</vt:lpstr>
      <vt:lpstr>Wingdings 2</vt:lpstr>
      <vt:lpstr>Verve</vt:lpstr>
      <vt:lpstr>Custom Design</vt:lpstr>
      <vt:lpstr>Bitmap Image</vt:lpstr>
      <vt:lpstr>    Subqueries</vt:lpstr>
      <vt:lpstr>Lecture Plan</vt:lpstr>
      <vt:lpstr>What are Subqueries</vt:lpstr>
      <vt:lpstr>What are Subqueries</vt:lpstr>
      <vt:lpstr>What are Subqueries</vt:lpstr>
      <vt:lpstr>Displaying Records by using SUBQERY mechanism</vt:lpstr>
      <vt:lpstr>What are Subqueries</vt:lpstr>
      <vt:lpstr>Types of Subqueries</vt:lpstr>
      <vt:lpstr>Types of Subqueries</vt:lpstr>
      <vt:lpstr>Types of Subqueries</vt:lpstr>
      <vt:lpstr>Displaying Records by using Single-Row SUBQERY mechanism</vt:lpstr>
      <vt:lpstr>Types of Subqueries</vt:lpstr>
      <vt:lpstr>PowerPoint Presentation</vt:lpstr>
      <vt:lpstr>Types of Subqueries</vt:lpstr>
      <vt:lpstr>Types of Subqueries</vt:lpstr>
      <vt:lpstr>Displaying Records by using Multiple-Row SUBQERY mechanism</vt:lpstr>
      <vt:lpstr>Using ALL operator with Multiple-Row Subqueries </vt:lpstr>
      <vt:lpstr>Using HAVING clause in a subquery</vt:lpstr>
      <vt:lpstr>Tutorial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Other Database Objects</dc:title>
  <dc:creator>Adi</dc:creator>
  <cp:lastModifiedBy>Rattapol Kasemrat</cp:lastModifiedBy>
  <cp:revision>89</cp:revision>
  <dcterms:created xsi:type="dcterms:W3CDTF">2006-08-16T00:00:00Z</dcterms:created>
  <dcterms:modified xsi:type="dcterms:W3CDTF">2025-07-30T08:26:13Z</dcterms:modified>
</cp:coreProperties>
</file>