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38" r:id="rId2"/>
    <p:sldMasterId id="2147483851" r:id="rId3"/>
    <p:sldMasterId id="2147483948" r:id="rId4"/>
  </p:sldMasterIdLst>
  <p:notesMasterIdLst>
    <p:notesMasterId r:id="rId37"/>
  </p:notesMasterIdLst>
  <p:handoutMasterIdLst>
    <p:handoutMasterId r:id="rId38"/>
  </p:handoutMasterIdLst>
  <p:sldIdLst>
    <p:sldId id="273" r:id="rId5"/>
    <p:sldId id="281" r:id="rId6"/>
    <p:sldId id="283" r:id="rId7"/>
    <p:sldId id="284" r:id="rId8"/>
    <p:sldId id="282" r:id="rId9"/>
    <p:sldId id="304" r:id="rId10"/>
    <p:sldId id="305" r:id="rId11"/>
    <p:sldId id="307" r:id="rId12"/>
    <p:sldId id="308" r:id="rId13"/>
    <p:sldId id="312" r:id="rId14"/>
    <p:sldId id="315" r:id="rId15"/>
    <p:sldId id="313" r:id="rId16"/>
    <p:sldId id="285" r:id="rId17"/>
    <p:sldId id="310" r:id="rId18"/>
    <p:sldId id="311" r:id="rId19"/>
    <p:sldId id="286" r:id="rId20"/>
    <p:sldId id="287" r:id="rId21"/>
    <p:sldId id="288" r:id="rId22"/>
    <p:sldId id="289" r:id="rId23"/>
    <p:sldId id="290" r:id="rId24"/>
    <p:sldId id="300" r:id="rId25"/>
    <p:sldId id="303" r:id="rId26"/>
    <p:sldId id="291" r:id="rId27"/>
    <p:sldId id="292" r:id="rId28"/>
    <p:sldId id="293" r:id="rId29"/>
    <p:sldId id="294" r:id="rId30"/>
    <p:sldId id="295" r:id="rId31"/>
    <p:sldId id="296" r:id="rId32"/>
    <p:sldId id="306" r:id="rId33"/>
    <p:sldId id="309" r:id="rId34"/>
    <p:sldId id="269" r:id="rId35"/>
    <p:sldId id="272" r:id="rId36"/>
  </p:sldIdLst>
  <p:sldSz cx="18288000" cy="10288588"/>
  <p:notesSz cx="6797675" cy="9926638"/>
  <p:defaultTextStyle>
    <a:defPPr>
      <a:defRPr lang="en-US"/>
    </a:defPPr>
    <a:lvl1pPr marL="0" algn="l" defTabSz="1626718" rtl="0" eaLnBrk="1" latinLnBrk="0" hangingPunct="1">
      <a:defRPr sz="3202" kern="1200">
        <a:solidFill>
          <a:schemeClr val="tx1"/>
        </a:solidFill>
        <a:latin typeface="+mn-lt"/>
        <a:ea typeface="+mn-ea"/>
        <a:cs typeface="+mn-cs"/>
      </a:defRPr>
    </a:lvl1pPr>
    <a:lvl2pPr marL="813359" algn="l" defTabSz="1626718" rtl="0" eaLnBrk="1" latinLnBrk="0" hangingPunct="1">
      <a:defRPr sz="3202" kern="1200">
        <a:solidFill>
          <a:schemeClr val="tx1"/>
        </a:solidFill>
        <a:latin typeface="+mn-lt"/>
        <a:ea typeface="+mn-ea"/>
        <a:cs typeface="+mn-cs"/>
      </a:defRPr>
    </a:lvl2pPr>
    <a:lvl3pPr marL="1626718" algn="l" defTabSz="1626718" rtl="0" eaLnBrk="1" latinLnBrk="0" hangingPunct="1">
      <a:defRPr sz="3202" kern="1200">
        <a:solidFill>
          <a:schemeClr val="tx1"/>
        </a:solidFill>
        <a:latin typeface="+mn-lt"/>
        <a:ea typeface="+mn-ea"/>
        <a:cs typeface="+mn-cs"/>
      </a:defRPr>
    </a:lvl3pPr>
    <a:lvl4pPr marL="2440076" algn="l" defTabSz="1626718" rtl="0" eaLnBrk="1" latinLnBrk="0" hangingPunct="1">
      <a:defRPr sz="3202" kern="1200">
        <a:solidFill>
          <a:schemeClr val="tx1"/>
        </a:solidFill>
        <a:latin typeface="+mn-lt"/>
        <a:ea typeface="+mn-ea"/>
        <a:cs typeface="+mn-cs"/>
      </a:defRPr>
    </a:lvl4pPr>
    <a:lvl5pPr marL="3253435" algn="l" defTabSz="1626718" rtl="0" eaLnBrk="1" latinLnBrk="0" hangingPunct="1">
      <a:defRPr sz="3202" kern="1200">
        <a:solidFill>
          <a:schemeClr val="tx1"/>
        </a:solidFill>
        <a:latin typeface="+mn-lt"/>
        <a:ea typeface="+mn-ea"/>
        <a:cs typeface="+mn-cs"/>
      </a:defRPr>
    </a:lvl5pPr>
    <a:lvl6pPr marL="4066794" algn="l" defTabSz="1626718" rtl="0" eaLnBrk="1" latinLnBrk="0" hangingPunct="1">
      <a:defRPr sz="3202" kern="1200">
        <a:solidFill>
          <a:schemeClr val="tx1"/>
        </a:solidFill>
        <a:latin typeface="+mn-lt"/>
        <a:ea typeface="+mn-ea"/>
        <a:cs typeface="+mn-cs"/>
      </a:defRPr>
    </a:lvl6pPr>
    <a:lvl7pPr marL="4880153" algn="l" defTabSz="1626718" rtl="0" eaLnBrk="1" latinLnBrk="0" hangingPunct="1">
      <a:defRPr sz="3202" kern="1200">
        <a:solidFill>
          <a:schemeClr val="tx1"/>
        </a:solidFill>
        <a:latin typeface="+mn-lt"/>
        <a:ea typeface="+mn-ea"/>
        <a:cs typeface="+mn-cs"/>
      </a:defRPr>
    </a:lvl7pPr>
    <a:lvl8pPr marL="5693512" algn="l" defTabSz="1626718" rtl="0" eaLnBrk="1" latinLnBrk="0" hangingPunct="1">
      <a:defRPr sz="3202" kern="1200">
        <a:solidFill>
          <a:schemeClr val="tx1"/>
        </a:solidFill>
        <a:latin typeface="+mn-lt"/>
        <a:ea typeface="+mn-ea"/>
        <a:cs typeface="+mn-cs"/>
      </a:defRPr>
    </a:lvl8pPr>
    <a:lvl9pPr marL="6506870" algn="l" defTabSz="1626718" rtl="0" eaLnBrk="1" latinLnBrk="0" hangingPunct="1">
      <a:defRPr sz="320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EA5"/>
    <a:srgbClr val="C86480"/>
    <a:srgbClr val="69C2E9"/>
    <a:srgbClr val="858588"/>
    <a:srgbClr val="5E779C"/>
    <a:srgbClr val="CBC8C8"/>
    <a:srgbClr val="FEF2BE"/>
    <a:srgbClr val="BFE0D4"/>
    <a:srgbClr val="FFE2C3"/>
    <a:srgbClr val="B6D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2" autoAdjust="0"/>
    <p:restoredTop sz="86486" autoAdjust="0"/>
  </p:normalViewPr>
  <p:slideViewPr>
    <p:cSldViewPr snapToGrid="0">
      <p:cViewPr varScale="1">
        <p:scale>
          <a:sx n="64" d="100"/>
          <a:sy n="64" d="100"/>
        </p:scale>
        <p:origin x="1260" y="84"/>
      </p:cViewPr>
      <p:guideLst>
        <p:guide orient="horz" pos="3240"/>
        <p:guide pos="57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283385-CAFD-8745-8543-EA3BF7FEF0E1}"/>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4CFF7A-A39C-E546-AF7E-A3A5FC803AF0}"/>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CA33356-639E-F44D-97F6-77E05DC3366D}" type="datetimeFigureOut">
              <a:rPr lang="en-US" smtClean="0"/>
              <a:t>3/27/2025</a:t>
            </a:fld>
            <a:endParaRPr lang="en-US"/>
          </a:p>
        </p:txBody>
      </p:sp>
      <p:sp>
        <p:nvSpPr>
          <p:cNvPr id="4" name="Footer Placeholder 3">
            <a:extLst>
              <a:ext uri="{FF2B5EF4-FFF2-40B4-BE49-F238E27FC236}">
                <a16:creationId xmlns:a16="http://schemas.microsoft.com/office/drawing/2014/main" id="{E2767530-70F2-D34A-AB3F-3D7514F9468B}"/>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2AAD12-AEAC-5A42-B085-0C8284F2C41D}"/>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A2C36F0-DD85-C04E-8FF4-5C424DEF99CD}" type="slidenum">
              <a:rPr lang="en-US" smtClean="0"/>
              <a:t>‹#›</a:t>
            </a:fld>
            <a:endParaRPr lang="en-US"/>
          </a:p>
        </p:txBody>
      </p:sp>
    </p:spTree>
    <p:extLst>
      <p:ext uri="{BB962C8B-B14F-4D97-AF65-F5344CB8AC3E}">
        <p14:creationId xmlns:p14="http://schemas.microsoft.com/office/powerpoint/2010/main" val="3220845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A08A5F1-FC73-4832-98BA-D0BD25E5A626}" type="datetimeFigureOut">
              <a:rPr lang="en-GB" smtClean="0"/>
              <a:t>27/03/2025</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BBB3ABF-D706-4959-ACF4-B467BEA00A52}" type="slidenum">
              <a:rPr lang="en-GB" smtClean="0"/>
              <a:t>‹#›</a:t>
            </a:fld>
            <a:endParaRPr lang="en-GB"/>
          </a:p>
        </p:txBody>
      </p:sp>
    </p:spTree>
    <p:extLst>
      <p:ext uri="{BB962C8B-B14F-4D97-AF65-F5344CB8AC3E}">
        <p14:creationId xmlns:p14="http://schemas.microsoft.com/office/powerpoint/2010/main" val="2005905106"/>
      </p:ext>
    </p:extLst>
  </p:cSld>
  <p:clrMap bg1="lt1" tx1="dk1" bg2="lt2" tx2="dk2" accent1="accent1" accent2="accent2" accent3="accent3" accent4="accent4" accent5="accent5" accent6="accent6" hlink="hlink" folHlink="folHlink"/>
  <p:notesStyle>
    <a:lvl1pPr marL="0" algn="l" defTabSz="1626718" rtl="0" eaLnBrk="1" latinLnBrk="0" hangingPunct="1">
      <a:defRPr sz="2135" kern="1200">
        <a:solidFill>
          <a:schemeClr val="tx1"/>
        </a:solidFill>
        <a:latin typeface="+mn-lt"/>
        <a:ea typeface="+mn-ea"/>
        <a:cs typeface="+mn-cs"/>
      </a:defRPr>
    </a:lvl1pPr>
    <a:lvl2pPr marL="813359" algn="l" defTabSz="1626718" rtl="0" eaLnBrk="1" latinLnBrk="0" hangingPunct="1">
      <a:defRPr sz="2135" kern="1200">
        <a:solidFill>
          <a:schemeClr val="tx1"/>
        </a:solidFill>
        <a:latin typeface="+mn-lt"/>
        <a:ea typeface="+mn-ea"/>
        <a:cs typeface="+mn-cs"/>
      </a:defRPr>
    </a:lvl2pPr>
    <a:lvl3pPr marL="1626718" algn="l" defTabSz="1626718" rtl="0" eaLnBrk="1" latinLnBrk="0" hangingPunct="1">
      <a:defRPr sz="2135" kern="1200">
        <a:solidFill>
          <a:schemeClr val="tx1"/>
        </a:solidFill>
        <a:latin typeface="+mn-lt"/>
        <a:ea typeface="+mn-ea"/>
        <a:cs typeface="+mn-cs"/>
      </a:defRPr>
    </a:lvl3pPr>
    <a:lvl4pPr marL="2440076" algn="l" defTabSz="1626718" rtl="0" eaLnBrk="1" latinLnBrk="0" hangingPunct="1">
      <a:defRPr sz="2135" kern="1200">
        <a:solidFill>
          <a:schemeClr val="tx1"/>
        </a:solidFill>
        <a:latin typeface="+mn-lt"/>
        <a:ea typeface="+mn-ea"/>
        <a:cs typeface="+mn-cs"/>
      </a:defRPr>
    </a:lvl4pPr>
    <a:lvl5pPr marL="3253435" algn="l" defTabSz="1626718" rtl="0" eaLnBrk="1" latinLnBrk="0" hangingPunct="1">
      <a:defRPr sz="2135" kern="1200">
        <a:solidFill>
          <a:schemeClr val="tx1"/>
        </a:solidFill>
        <a:latin typeface="+mn-lt"/>
        <a:ea typeface="+mn-ea"/>
        <a:cs typeface="+mn-cs"/>
      </a:defRPr>
    </a:lvl5pPr>
    <a:lvl6pPr marL="4066794" algn="l" defTabSz="1626718" rtl="0" eaLnBrk="1" latinLnBrk="0" hangingPunct="1">
      <a:defRPr sz="2135" kern="1200">
        <a:solidFill>
          <a:schemeClr val="tx1"/>
        </a:solidFill>
        <a:latin typeface="+mn-lt"/>
        <a:ea typeface="+mn-ea"/>
        <a:cs typeface="+mn-cs"/>
      </a:defRPr>
    </a:lvl6pPr>
    <a:lvl7pPr marL="4880153" algn="l" defTabSz="1626718" rtl="0" eaLnBrk="1" latinLnBrk="0" hangingPunct="1">
      <a:defRPr sz="2135" kern="1200">
        <a:solidFill>
          <a:schemeClr val="tx1"/>
        </a:solidFill>
        <a:latin typeface="+mn-lt"/>
        <a:ea typeface="+mn-ea"/>
        <a:cs typeface="+mn-cs"/>
      </a:defRPr>
    </a:lvl7pPr>
    <a:lvl8pPr marL="5693512" algn="l" defTabSz="1626718" rtl="0" eaLnBrk="1" latinLnBrk="0" hangingPunct="1">
      <a:defRPr sz="2135" kern="1200">
        <a:solidFill>
          <a:schemeClr val="tx1"/>
        </a:solidFill>
        <a:latin typeface="+mn-lt"/>
        <a:ea typeface="+mn-ea"/>
        <a:cs typeface="+mn-cs"/>
      </a:defRPr>
    </a:lvl8pPr>
    <a:lvl9pPr marL="6506870" algn="l" defTabSz="1626718" rtl="0" eaLnBrk="1" latinLnBrk="0" hangingPunct="1">
      <a:defRPr sz="2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BB3ABF-D706-4959-ACF4-B467BEA00A52}" type="slidenum">
              <a:rPr lang="en-GB" smtClean="0"/>
              <a:t>21</a:t>
            </a:fld>
            <a:endParaRPr lang="en-GB"/>
          </a:p>
        </p:txBody>
      </p:sp>
    </p:spTree>
    <p:extLst>
      <p:ext uri="{BB962C8B-B14F-4D97-AF65-F5344CB8AC3E}">
        <p14:creationId xmlns:p14="http://schemas.microsoft.com/office/powerpoint/2010/main" val="247660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ontent basic white">
    <p:bg>
      <p:bgPr>
        <a:solidFill>
          <a:srgbClr val="B6D3F0"/>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5E4B13-61E0-6240-A456-1476E3920D42}"/>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484E7E6F-09F3-114B-ADBA-C4230F9F7CE1}"/>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48BC4001-3417-BF4F-B60B-111A81D16807}"/>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38029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itle slide 2">
    <p:bg>
      <p:bgPr>
        <a:solidFill>
          <a:srgbClr val="B6D3F0"/>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983837" y="3681414"/>
            <a:ext cx="16320326"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0" name="Text Placeholder 19">
            <a:extLst>
              <a:ext uri="{FF2B5EF4-FFF2-40B4-BE49-F238E27FC236}">
                <a16:creationId xmlns:a16="http://schemas.microsoft.com/office/drawing/2014/main" id="{813F82FF-D33F-5841-B848-1F835E2492B2}"/>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1" name="Text Placeholder 19">
            <a:extLst>
              <a:ext uri="{FF2B5EF4-FFF2-40B4-BE49-F238E27FC236}">
                <a16:creationId xmlns:a16="http://schemas.microsoft.com/office/drawing/2014/main" id="{57421528-94F5-D446-BE42-CE7068EF964A}"/>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39331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slide 2">
    <p:bg>
      <p:bgPr>
        <a:solidFill>
          <a:srgbClr val="FFE2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9" name="Title 1">
            <a:extLst>
              <a:ext uri="{FF2B5EF4-FFF2-40B4-BE49-F238E27FC236}">
                <a16:creationId xmlns:a16="http://schemas.microsoft.com/office/drawing/2014/main" id="{6A95AE48-D2CA-F041-A335-BD379ECAE579}"/>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0" name="Text Placeholder 19">
            <a:extLst>
              <a:ext uri="{FF2B5EF4-FFF2-40B4-BE49-F238E27FC236}">
                <a16:creationId xmlns:a16="http://schemas.microsoft.com/office/drawing/2014/main" id="{5D0FE3A4-782D-1845-A5E3-0B621F127B80}"/>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2" name="Text Placeholder 19">
            <a:extLst>
              <a:ext uri="{FF2B5EF4-FFF2-40B4-BE49-F238E27FC236}">
                <a16:creationId xmlns:a16="http://schemas.microsoft.com/office/drawing/2014/main" id="{966E48E5-13A4-B148-8F34-6D9F59B5B0D7}"/>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60195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slide 2">
    <p:bg>
      <p:bgPr>
        <a:solidFill>
          <a:srgbClr val="FEF2B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2" name="Title 1">
            <a:extLst>
              <a:ext uri="{FF2B5EF4-FFF2-40B4-BE49-F238E27FC236}">
                <a16:creationId xmlns:a16="http://schemas.microsoft.com/office/drawing/2014/main" id="{583E3FDF-522F-E143-9479-04B617B13F38}"/>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5" name="Text Placeholder 19">
            <a:extLst>
              <a:ext uri="{FF2B5EF4-FFF2-40B4-BE49-F238E27FC236}">
                <a16:creationId xmlns:a16="http://schemas.microsoft.com/office/drawing/2014/main" id="{E7E073E2-E034-6B45-BB0D-E8FEB972A2F4}"/>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6" name="Text Placeholder 19">
            <a:extLst>
              <a:ext uri="{FF2B5EF4-FFF2-40B4-BE49-F238E27FC236}">
                <a16:creationId xmlns:a16="http://schemas.microsoft.com/office/drawing/2014/main" id="{624672BE-CB5D-1740-9139-30DA44B7765D}"/>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187266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544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basic white">
    <p:bg>
      <p:bgPr>
        <a:solidFill>
          <a:srgbClr val="FFE2C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F382B-AD57-014F-9276-B43AA968FC78}"/>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2A58A597-313D-E541-83E8-4A278668766C}"/>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6FF83422-BCB9-1845-B2A5-64B504EE138A}"/>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89641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basic white">
    <p:bg>
      <p:bgPr>
        <a:solidFill>
          <a:srgbClr val="FEF2BE"/>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4" name="Subtitle 2"/>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5" name="Text Placeholder 19">
            <a:extLst>
              <a:ext uri="{FF2B5EF4-FFF2-40B4-BE49-F238E27FC236}">
                <a16:creationId xmlns:a16="http://schemas.microsoft.com/office/drawing/2014/main" id="{B37F5458-2C23-E140-904D-A2D191910E2F}"/>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41570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icture white">
    <p:bg>
      <p:bgPr>
        <a:solidFill>
          <a:srgbClr val="B6D3F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62C7F-53EF-A749-920D-760B86FA26D0}"/>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10" name="Picture Placeholder 2">
            <a:extLst>
              <a:ext uri="{FF2B5EF4-FFF2-40B4-BE49-F238E27FC236}">
                <a16:creationId xmlns:a16="http://schemas.microsoft.com/office/drawing/2014/main" id="{A12ADEA5-6460-BD48-B25B-82C5D6A54074}"/>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dirty="0"/>
          </a:p>
        </p:txBody>
      </p:sp>
      <p:sp>
        <p:nvSpPr>
          <p:cNvPr id="11" name="Text Placeholder 3">
            <a:extLst>
              <a:ext uri="{FF2B5EF4-FFF2-40B4-BE49-F238E27FC236}">
                <a16:creationId xmlns:a16="http://schemas.microsoft.com/office/drawing/2014/main" id="{2547E039-E0F9-F94C-BC91-95B8B7201C60}"/>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2" name="Text Placeholder 19">
            <a:extLst>
              <a:ext uri="{FF2B5EF4-FFF2-40B4-BE49-F238E27FC236}">
                <a16:creationId xmlns:a16="http://schemas.microsoft.com/office/drawing/2014/main" id="{EFE378AC-3F88-1847-A231-B458EA3E927E}"/>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70512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icture white">
    <p:bg>
      <p:bgPr>
        <a:solidFill>
          <a:srgbClr val="FFE2C3"/>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8ADA29-D7BA-5844-A948-7CE535848A16}"/>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9" name="Picture Placeholder 2">
            <a:extLst>
              <a:ext uri="{FF2B5EF4-FFF2-40B4-BE49-F238E27FC236}">
                <a16:creationId xmlns:a16="http://schemas.microsoft.com/office/drawing/2014/main" id="{404819D7-1D23-8A48-9A66-FD5E5F22F4A1}"/>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dirty="0"/>
          </a:p>
        </p:txBody>
      </p:sp>
      <p:sp>
        <p:nvSpPr>
          <p:cNvPr id="10" name="Text Placeholder 3">
            <a:extLst>
              <a:ext uri="{FF2B5EF4-FFF2-40B4-BE49-F238E27FC236}">
                <a16:creationId xmlns:a16="http://schemas.microsoft.com/office/drawing/2014/main" id="{7A097186-465E-D449-B79A-418B24D92BDA}"/>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1" name="Text Placeholder 19">
            <a:extLst>
              <a:ext uri="{FF2B5EF4-FFF2-40B4-BE49-F238E27FC236}">
                <a16:creationId xmlns:a16="http://schemas.microsoft.com/office/drawing/2014/main" id="{10D9FE3D-609A-F243-A420-A884DADDAD9F}"/>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9314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picture white">
    <p:bg>
      <p:bgPr>
        <a:solidFill>
          <a:srgbClr val="FEF2B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6" name="Picture Placeholder 2"/>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dirty="0"/>
          </a:p>
        </p:txBody>
      </p:sp>
      <p:sp>
        <p:nvSpPr>
          <p:cNvPr id="7" name="Text Placeholder 3"/>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8" name="Text Placeholder 19">
            <a:extLst>
              <a:ext uri="{FF2B5EF4-FFF2-40B4-BE49-F238E27FC236}">
                <a16:creationId xmlns:a16="http://schemas.microsoft.com/office/drawing/2014/main" id="{CAFD536F-B2D4-764A-9D15-D0B23E9C3E5A}"/>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26643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 white">
    <p:bg>
      <p:bgPr>
        <a:solidFill>
          <a:srgbClr val="B6D3F0"/>
        </a:soli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34" name="Title 1"/>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Tree>
    <p:extLst>
      <p:ext uri="{BB962C8B-B14F-4D97-AF65-F5344CB8AC3E}">
        <p14:creationId xmlns:p14="http://schemas.microsoft.com/office/powerpoint/2010/main" val="77896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d white">
    <p:bg>
      <p:bgPr>
        <a:solidFill>
          <a:srgbClr val="FFE2C3"/>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E896FE63-FC48-C44A-A1A6-DA6B7E05F9D8}"/>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887A45AE-849E-BA4E-B5FF-B76F9DC5D15A}"/>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45451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End white">
    <p:bg>
      <p:bgPr>
        <a:solidFill>
          <a:srgbClr val="FEF2BE"/>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FD9085FB-8C7E-8047-9AFD-0400116C5595}"/>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538DE194-F0A3-2548-B4E9-C04B216C7EF5}"/>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52657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257300" y="2738861"/>
            <a:ext cx="15773400" cy="6528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191942"/>
      </p:ext>
    </p:extLst>
  </p:cSld>
  <p:clrMap bg1="lt1" tx1="dk1" bg2="lt2" tx2="dk2" accent1="accent1" accent2="accent2" accent3="accent3" accent4="accent4" accent5="accent5" accent6="accent6" hlink="hlink" folHlink="folHlink"/>
  <p:sldLayoutIdLst>
    <p:sldLayoutId id="2147484042" r:id="rId1"/>
    <p:sldLayoutId id="2147484032" r:id="rId2"/>
    <p:sldLayoutId id="2147484034"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8924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9"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4873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0"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493613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8" r:id="rId3"/>
    <p:sldLayoutId id="2147483955" r:id="rId4"/>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www.mongodb.com/cloud/atlas/register" TargetMode="External"/><Relationship Id="rId2" Type="http://schemas.openxmlformats.org/officeDocument/2006/relationships/hyperlink" Target="https://www.mongodb.com/docs/atlas/tutorial/deploy-free-tier-cluster/" TargetMode="Externa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ExcRbA7fy_A" TargetMode="External"/><Relationship Id="rId2" Type="http://schemas.openxmlformats.org/officeDocument/2006/relationships/hyperlink" Target="https://www.mongodb.com/docs/mongodb-shell/" TargetMode="External"/><Relationship Id="rId1" Type="http://schemas.openxmlformats.org/officeDocument/2006/relationships/slideLayout" Target="../slideLayouts/slideLayout3.xml"/><Relationship Id="rId4" Type="http://schemas.openxmlformats.org/officeDocument/2006/relationships/hyperlink" Target="https://www.openmymind.net/mongodb.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5966-13F1-E939-471B-1AB66E316F8C}"/>
              </a:ext>
            </a:extLst>
          </p:cNvPr>
          <p:cNvSpPr>
            <a:spLocks noGrp="1"/>
          </p:cNvSpPr>
          <p:nvPr>
            <p:ph type="title"/>
          </p:nvPr>
        </p:nvSpPr>
        <p:spPr/>
        <p:txBody>
          <a:bodyPr/>
          <a:lstStyle/>
          <a:p>
            <a:r>
              <a:rPr lang="en-GB" dirty="0"/>
              <a:t>MongoDB</a:t>
            </a:r>
          </a:p>
        </p:txBody>
      </p:sp>
      <p:sp>
        <p:nvSpPr>
          <p:cNvPr id="3" name="Text Placeholder 2">
            <a:extLst>
              <a:ext uri="{FF2B5EF4-FFF2-40B4-BE49-F238E27FC236}">
                <a16:creationId xmlns:a16="http://schemas.microsoft.com/office/drawing/2014/main" id="{C7CDD947-F3EA-DCCE-C25C-4F4CEF6D7954}"/>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714F8F64-6AF5-5F1F-D4B5-5E4BBE84F8F2}"/>
              </a:ext>
            </a:extLst>
          </p:cNvPr>
          <p:cNvSpPr>
            <a:spLocks noGrp="1"/>
          </p:cNvSpPr>
          <p:nvPr>
            <p:ph type="body" sz="quarter" idx="12"/>
          </p:nvPr>
        </p:nvSpPr>
        <p:spPr/>
        <p:txBody>
          <a:bodyPr/>
          <a:lstStyle/>
          <a:p>
            <a:r>
              <a:rPr lang="en-GB" dirty="0"/>
              <a:t>Sandra Fernando</a:t>
            </a:r>
          </a:p>
        </p:txBody>
      </p:sp>
    </p:spTree>
    <p:extLst>
      <p:ext uri="{BB962C8B-B14F-4D97-AF65-F5344CB8AC3E}">
        <p14:creationId xmlns:p14="http://schemas.microsoft.com/office/powerpoint/2010/main" val="323206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EAABFA3-1AAF-EEE5-3360-F170D2C25BF1}"/>
              </a:ext>
            </a:extLst>
          </p:cNvPr>
          <p:cNvPicPr>
            <a:picLocks noChangeAspect="1"/>
          </p:cNvPicPr>
          <p:nvPr/>
        </p:nvPicPr>
        <p:blipFill>
          <a:blip r:embed="rId2"/>
          <a:stretch>
            <a:fillRect/>
          </a:stretch>
        </p:blipFill>
        <p:spPr>
          <a:xfrm>
            <a:off x="3037029" y="944705"/>
            <a:ext cx="11228610" cy="8634010"/>
          </a:xfrm>
          <a:prstGeom prst="rect">
            <a:avLst/>
          </a:prstGeom>
        </p:spPr>
      </p:pic>
    </p:spTree>
    <p:extLst>
      <p:ext uri="{BB962C8B-B14F-4D97-AF65-F5344CB8AC3E}">
        <p14:creationId xmlns:p14="http://schemas.microsoft.com/office/powerpoint/2010/main" val="211775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C40D8-E2E1-514E-23C2-B381F2BC9B4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4E266CC-77B4-4FFB-C74D-4B38750114A2}"/>
              </a:ext>
            </a:extLst>
          </p:cNvPr>
          <p:cNvPicPr>
            <a:picLocks noChangeAspect="1"/>
          </p:cNvPicPr>
          <p:nvPr/>
        </p:nvPicPr>
        <p:blipFill>
          <a:blip r:embed="rId2"/>
          <a:stretch>
            <a:fillRect/>
          </a:stretch>
        </p:blipFill>
        <p:spPr>
          <a:xfrm>
            <a:off x="443448" y="275328"/>
            <a:ext cx="8955756" cy="6785039"/>
          </a:xfrm>
          <a:prstGeom prst="rect">
            <a:avLst/>
          </a:prstGeom>
        </p:spPr>
      </p:pic>
      <p:pic>
        <p:nvPicPr>
          <p:cNvPr id="5" name="Picture 4">
            <a:extLst>
              <a:ext uri="{FF2B5EF4-FFF2-40B4-BE49-F238E27FC236}">
                <a16:creationId xmlns:a16="http://schemas.microsoft.com/office/drawing/2014/main" id="{5867F085-FC6A-0DAE-34D6-86857E01084E}"/>
              </a:ext>
            </a:extLst>
          </p:cNvPr>
          <p:cNvPicPr>
            <a:picLocks noChangeAspect="1"/>
          </p:cNvPicPr>
          <p:nvPr/>
        </p:nvPicPr>
        <p:blipFill>
          <a:blip r:embed="rId3"/>
          <a:stretch>
            <a:fillRect/>
          </a:stretch>
        </p:blipFill>
        <p:spPr>
          <a:xfrm>
            <a:off x="9592493" y="275328"/>
            <a:ext cx="8111590" cy="6245394"/>
          </a:xfrm>
          <a:prstGeom prst="rect">
            <a:avLst/>
          </a:prstGeom>
        </p:spPr>
      </p:pic>
      <p:pic>
        <p:nvPicPr>
          <p:cNvPr id="7" name="Picture 6">
            <a:extLst>
              <a:ext uri="{FF2B5EF4-FFF2-40B4-BE49-F238E27FC236}">
                <a16:creationId xmlns:a16="http://schemas.microsoft.com/office/drawing/2014/main" id="{A434FE72-B164-FA5A-A32E-E0CFB44E1A43}"/>
              </a:ext>
            </a:extLst>
          </p:cNvPr>
          <p:cNvPicPr>
            <a:picLocks noChangeAspect="1"/>
          </p:cNvPicPr>
          <p:nvPr/>
        </p:nvPicPr>
        <p:blipFill>
          <a:blip r:embed="rId4"/>
          <a:stretch>
            <a:fillRect/>
          </a:stretch>
        </p:blipFill>
        <p:spPr>
          <a:xfrm>
            <a:off x="9592493" y="7060367"/>
            <a:ext cx="6525536" cy="2353003"/>
          </a:xfrm>
          <a:prstGeom prst="rect">
            <a:avLst/>
          </a:prstGeom>
        </p:spPr>
      </p:pic>
    </p:spTree>
    <p:extLst>
      <p:ext uri="{BB962C8B-B14F-4D97-AF65-F5344CB8AC3E}">
        <p14:creationId xmlns:p14="http://schemas.microsoft.com/office/powerpoint/2010/main" val="128842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B9875-8C08-8229-420A-6475C7453F2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15762C6-0807-E668-B24E-BFAB6570455F}"/>
              </a:ext>
            </a:extLst>
          </p:cNvPr>
          <p:cNvPicPr>
            <a:picLocks noChangeAspect="1"/>
          </p:cNvPicPr>
          <p:nvPr/>
        </p:nvPicPr>
        <p:blipFill>
          <a:blip r:embed="rId2"/>
          <a:stretch>
            <a:fillRect/>
          </a:stretch>
        </p:blipFill>
        <p:spPr>
          <a:xfrm>
            <a:off x="203188" y="1083819"/>
            <a:ext cx="9208369" cy="7325662"/>
          </a:xfrm>
          <a:prstGeom prst="rect">
            <a:avLst/>
          </a:prstGeom>
        </p:spPr>
      </p:pic>
      <p:pic>
        <p:nvPicPr>
          <p:cNvPr id="8" name="Picture 7">
            <a:extLst>
              <a:ext uri="{FF2B5EF4-FFF2-40B4-BE49-F238E27FC236}">
                <a16:creationId xmlns:a16="http://schemas.microsoft.com/office/drawing/2014/main" id="{D6B57089-EB2F-664F-758E-062FE0BC8EB7}"/>
              </a:ext>
            </a:extLst>
          </p:cNvPr>
          <p:cNvPicPr>
            <a:picLocks noChangeAspect="1"/>
          </p:cNvPicPr>
          <p:nvPr/>
        </p:nvPicPr>
        <p:blipFill>
          <a:blip r:embed="rId3"/>
          <a:stretch>
            <a:fillRect/>
          </a:stretch>
        </p:blipFill>
        <p:spPr>
          <a:xfrm>
            <a:off x="9646289" y="1083819"/>
            <a:ext cx="8396117" cy="5137098"/>
          </a:xfrm>
          <a:prstGeom prst="rect">
            <a:avLst/>
          </a:prstGeom>
        </p:spPr>
      </p:pic>
    </p:spTree>
    <p:extLst>
      <p:ext uri="{BB962C8B-B14F-4D97-AF65-F5344CB8AC3E}">
        <p14:creationId xmlns:p14="http://schemas.microsoft.com/office/powerpoint/2010/main" val="105547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2C74-297F-51BF-BA89-87DF24B72678}"/>
              </a:ext>
            </a:extLst>
          </p:cNvPr>
          <p:cNvSpPr>
            <a:spLocks noGrp="1"/>
          </p:cNvSpPr>
          <p:nvPr>
            <p:ph type="ctrTitle"/>
          </p:nvPr>
        </p:nvSpPr>
        <p:spPr>
          <a:xfrm>
            <a:off x="988875" y="561152"/>
            <a:ext cx="16310250" cy="567191"/>
          </a:xfrm>
        </p:spPr>
        <p:txBody>
          <a:bodyPr/>
          <a:lstStyle/>
          <a:p>
            <a:r>
              <a:rPr lang="en-GB" dirty="0"/>
              <a:t>Where to download and how to work with the DB</a:t>
            </a:r>
          </a:p>
        </p:txBody>
      </p:sp>
      <p:sp>
        <p:nvSpPr>
          <p:cNvPr id="6" name="TextBox 5">
            <a:extLst>
              <a:ext uri="{FF2B5EF4-FFF2-40B4-BE49-F238E27FC236}">
                <a16:creationId xmlns:a16="http://schemas.microsoft.com/office/drawing/2014/main" id="{8889C0CC-EA0B-2723-52F1-8514167C29FB}"/>
              </a:ext>
            </a:extLst>
          </p:cNvPr>
          <p:cNvSpPr txBox="1"/>
          <p:nvPr/>
        </p:nvSpPr>
        <p:spPr>
          <a:xfrm>
            <a:off x="538560" y="1602294"/>
            <a:ext cx="10126080" cy="585097"/>
          </a:xfrm>
          <a:prstGeom prst="rect">
            <a:avLst/>
          </a:prstGeom>
          <a:noFill/>
        </p:spPr>
        <p:txBody>
          <a:bodyPr wrap="square">
            <a:spAutoFit/>
          </a:bodyPr>
          <a:lstStyle/>
          <a:p>
            <a:r>
              <a:rPr lang="en-GB" dirty="0"/>
              <a:t>https://</a:t>
            </a:r>
            <a:r>
              <a:rPr lang="en-GB" dirty="0" err="1"/>
              <a:t>www.mongodb.com</a:t>
            </a:r>
            <a:r>
              <a:rPr lang="en-GB" dirty="0"/>
              <a:t>/try/download/community</a:t>
            </a:r>
          </a:p>
        </p:txBody>
      </p:sp>
      <p:pic>
        <p:nvPicPr>
          <p:cNvPr id="8" name="Picture 7" descr="Graphical user interface, text, application, email&#10;&#10;Description automatically generated">
            <a:extLst>
              <a:ext uri="{FF2B5EF4-FFF2-40B4-BE49-F238E27FC236}">
                <a16:creationId xmlns:a16="http://schemas.microsoft.com/office/drawing/2014/main" id="{2ED7E001-32FA-AFC5-DFCE-5E75219044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240" y="2433773"/>
            <a:ext cx="7772400" cy="2361735"/>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28C9A62-B880-0E59-7177-364A0E04F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75" y="6234653"/>
            <a:ext cx="6019800" cy="3797300"/>
          </a:xfrm>
          <a:prstGeom prst="rect">
            <a:avLst/>
          </a:prstGeom>
        </p:spPr>
      </p:pic>
      <p:sp>
        <p:nvSpPr>
          <p:cNvPr id="12" name="TextBox 11">
            <a:extLst>
              <a:ext uri="{FF2B5EF4-FFF2-40B4-BE49-F238E27FC236}">
                <a16:creationId xmlns:a16="http://schemas.microsoft.com/office/drawing/2014/main" id="{81947634-C851-7CE0-52E4-67F1FAB85FDE}"/>
              </a:ext>
            </a:extLst>
          </p:cNvPr>
          <p:cNvSpPr txBox="1"/>
          <p:nvPr/>
        </p:nvSpPr>
        <p:spPr>
          <a:xfrm>
            <a:off x="538560" y="5266090"/>
            <a:ext cx="9144000" cy="585097"/>
          </a:xfrm>
          <a:prstGeom prst="rect">
            <a:avLst/>
          </a:prstGeom>
          <a:noFill/>
        </p:spPr>
        <p:txBody>
          <a:bodyPr wrap="square">
            <a:spAutoFit/>
          </a:bodyPr>
          <a:lstStyle/>
          <a:p>
            <a:r>
              <a:rPr lang="en-GB" dirty="0"/>
              <a:t>https://</a:t>
            </a:r>
            <a:r>
              <a:rPr lang="en-GB" dirty="0" err="1"/>
              <a:t>www.mongodb.com</a:t>
            </a:r>
            <a:r>
              <a:rPr lang="en-GB" dirty="0"/>
              <a:t>/docs/</a:t>
            </a:r>
            <a:r>
              <a:rPr lang="en-GB" dirty="0" err="1"/>
              <a:t>mongodb</a:t>
            </a:r>
            <a:r>
              <a:rPr lang="en-GB" dirty="0"/>
              <a:t>-shell/</a:t>
            </a:r>
          </a:p>
        </p:txBody>
      </p:sp>
      <p:pic>
        <p:nvPicPr>
          <p:cNvPr id="18" name="Picture 17" descr="Graphical user interface, text, application, email&#10;&#10;Description automatically generated">
            <a:extLst>
              <a:ext uri="{FF2B5EF4-FFF2-40B4-BE49-F238E27FC236}">
                <a16:creationId xmlns:a16="http://schemas.microsoft.com/office/drawing/2014/main" id="{92279D9D-C141-5032-9FF4-33AE9707B5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7338" y="2787448"/>
            <a:ext cx="6662102" cy="3606800"/>
          </a:xfrm>
          <a:prstGeom prst="rect">
            <a:avLst/>
          </a:prstGeom>
        </p:spPr>
      </p:pic>
      <p:pic>
        <p:nvPicPr>
          <p:cNvPr id="20" name="Picture 19" descr="Graphical user interface, text, application&#10;&#10;Description automatically generated">
            <a:extLst>
              <a:ext uri="{FF2B5EF4-FFF2-40B4-BE49-F238E27FC236}">
                <a16:creationId xmlns:a16="http://schemas.microsoft.com/office/drawing/2014/main" id="{79B01A95-CD33-6DA7-98A7-C32FF475FB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5680" y="6747923"/>
            <a:ext cx="6874571" cy="3284030"/>
          </a:xfrm>
          <a:prstGeom prst="rect">
            <a:avLst/>
          </a:prstGeom>
        </p:spPr>
      </p:pic>
      <p:sp>
        <p:nvSpPr>
          <p:cNvPr id="22" name="TextBox 21">
            <a:extLst>
              <a:ext uri="{FF2B5EF4-FFF2-40B4-BE49-F238E27FC236}">
                <a16:creationId xmlns:a16="http://schemas.microsoft.com/office/drawing/2014/main" id="{ADE2CB0E-E4F4-3EE5-4392-4A4C0A0C30B0}"/>
              </a:ext>
            </a:extLst>
          </p:cNvPr>
          <p:cNvSpPr txBox="1"/>
          <p:nvPr/>
        </p:nvSpPr>
        <p:spPr>
          <a:xfrm>
            <a:off x="10878210" y="1355914"/>
            <a:ext cx="7409789" cy="1077859"/>
          </a:xfrm>
          <a:prstGeom prst="rect">
            <a:avLst/>
          </a:prstGeom>
          <a:noFill/>
        </p:spPr>
        <p:txBody>
          <a:bodyPr wrap="square">
            <a:spAutoFit/>
          </a:bodyPr>
          <a:lstStyle/>
          <a:p>
            <a:r>
              <a:rPr lang="en-GB" dirty="0"/>
              <a:t>https://</a:t>
            </a:r>
            <a:r>
              <a:rPr lang="en-GB" dirty="0" err="1"/>
              <a:t>www.mongodb.com</a:t>
            </a:r>
            <a:r>
              <a:rPr lang="en-GB" dirty="0"/>
              <a:t>/try/download/compass</a:t>
            </a:r>
          </a:p>
        </p:txBody>
      </p:sp>
    </p:spTree>
    <p:extLst>
      <p:ext uri="{BB962C8B-B14F-4D97-AF65-F5344CB8AC3E}">
        <p14:creationId xmlns:p14="http://schemas.microsoft.com/office/powerpoint/2010/main" val="426423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F859-31F1-DDD8-FCDC-A79970B73E30}"/>
              </a:ext>
            </a:extLst>
          </p:cNvPr>
          <p:cNvSpPr>
            <a:spLocks noGrp="1"/>
          </p:cNvSpPr>
          <p:nvPr>
            <p:ph type="ctrTitle"/>
          </p:nvPr>
        </p:nvSpPr>
        <p:spPr/>
        <p:txBody>
          <a:bodyPr/>
          <a:lstStyle/>
          <a:p>
            <a:r>
              <a:rPr lang="en-GB"/>
              <a:t>Create an online </a:t>
            </a:r>
            <a:r>
              <a:rPr lang="en-GB" dirty="0" err="1"/>
              <a:t>Altas</a:t>
            </a:r>
            <a:r>
              <a:rPr lang="en-GB" dirty="0"/>
              <a:t> cluster – cloud MongoDB to access free Sample Databases</a:t>
            </a:r>
          </a:p>
        </p:txBody>
      </p:sp>
      <p:sp>
        <p:nvSpPr>
          <p:cNvPr id="3" name="Subtitle 2">
            <a:extLst>
              <a:ext uri="{FF2B5EF4-FFF2-40B4-BE49-F238E27FC236}">
                <a16:creationId xmlns:a16="http://schemas.microsoft.com/office/drawing/2014/main" id="{B06163A0-78EB-16D4-E319-9AF80738AAF8}"/>
              </a:ext>
            </a:extLst>
          </p:cNvPr>
          <p:cNvSpPr>
            <a:spLocks noGrp="1"/>
          </p:cNvSpPr>
          <p:nvPr>
            <p:ph type="subTitle" idx="1"/>
          </p:nvPr>
        </p:nvSpPr>
        <p:spPr>
          <a:xfrm>
            <a:off x="1029600" y="2160000"/>
            <a:ext cx="16310250" cy="1310564"/>
          </a:xfrm>
        </p:spPr>
        <p:txBody>
          <a:bodyPr>
            <a:normAutofit fontScale="92500" lnSpcReduction="10000"/>
          </a:bodyPr>
          <a:lstStyle/>
          <a:p>
            <a:r>
              <a:rPr lang="en-GB" dirty="0"/>
              <a:t>Follow steps in </a:t>
            </a:r>
            <a:r>
              <a:rPr lang="en-GB" dirty="0">
                <a:hlinkClick r:id="rId2"/>
              </a:rPr>
              <a:t>https://www.mongodb.com/docs/atlas/tutorial/deploy-free-tier-cluster/</a:t>
            </a:r>
            <a:endParaRPr lang="en-GB" dirty="0"/>
          </a:p>
          <a:p>
            <a:endParaRPr lang="en-GB" dirty="0"/>
          </a:p>
          <a:p>
            <a:r>
              <a:rPr lang="en-GB" dirty="0"/>
              <a:t>Registration link : </a:t>
            </a:r>
            <a:r>
              <a:rPr lang="en-GB" dirty="0">
                <a:hlinkClick r:id="rId3"/>
              </a:rPr>
              <a:t>https://www.mongodb.com/cloud/atlas/register</a:t>
            </a:r>
            <a:endParaRPr lang="en-GB" dirty="0"/>
          </a:p>
          <a:p>
            <a:endParaRPr lang="en-GB" dirty="0"/>
          </a:p>
          <a:p>
            <a:endParaRPr lang="en-GB" dirty="0"/>
          </a:p>
        </p:txBody>
      </p:sp>
      <p:pic>
        <p:nvPicPr>
          <p:cNvPr id="6" name="Picture 5" descr="Graphical user interface, text, email, website&#10;&#10;Description automatically generated">
            <a:extLst>
              <a:ext uri="{FF2B5EF4-FFF2-40B4-BE49-F238E27FC236}">
                <a16:creationId xmlns:a16="http://schemas.microsoft.com/office/drawing/2014/main" id="{B362EB93-7E74-30C0-886E-0B81DE2A1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9555" y="3792487"/>
            <a:ext cx="9788236" cy="6051075"/>
          </a:xfrm>
          <a:prstGeom prst="rect">
            <a:avLst/>
          </a:prstGeom>
        </p:spPr>
      </p:pic>
      <p:cxnSp>
        <p:nvCxnSpPr>
          <p:cNvPr id="8" name="Elbow Connector 7">
            <a:extLst>
              <a:ext uri="{FF2B5EF4-FFF2-40B4-BE49-F238E27FC236}">
                <a16:creationId xmlns:a16="http://schemas.microsoft.com/office/drawing/2014/main" id="{167F4A0D-DA3C-79A2-8DDE-E26FD74BEB6F}"/>
              </a:ext>
            </a:extLst>
          </p:cNvPr>
          <p:cNvCxnSpPr>
            <a:cxnSpLocks/>
          </p:cNvCxnSpPr>
          <p:nvPr/>
        </p:nvCxnSpPr>
        <p:spPr>
          <a:xfrm rot="10800000" flipV="1">
            <a:off x="2431473" y="8681602"/>
            <a:ext cx="2992584" cy="31761"/>
          </a:xfrm>
          <a:prstGeom prst="bentConnector3">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812E536-F0CA-DD24-87CB-8E4AB5B98805}"/>
              </a:ext>
            </a:extLst>
          </p:cNvPr>
          <p:cNvSpPr txBox="1"/>
          <p:nvPr/>
        </p:nvSpPr>
        <p:spPr>
          <a:xfrm>
            <a:off x="229500" y="8389214"/>
            <a:ext cx="1600200" cy="584775"/>
          </a:xfrm>
          <a:prstGeom prst="rect">
            <a:avLst/>
          </a:prstGeom>
          <a:noFill/>
        </p:spPr>
        <p:txBody>
          <a:bodyPr wrap="square" rtlCol="0">
            <a:spAutoFit/>
          </a:bodyPr>
          <a:lstStyle/>
          <a:p>
            <a:r>
              <a:rPr lang="en-GB" sz="1600" dirty="0"/>
              <a:t>See the sample Databases </a:t>
            </a:r>
          </a:p>
        </p:txBody>
      </p:sp>
    </p:spTree>
    <p:extLst>
      <p:ext uri="{BB962C8B-B14F-4D97-AF65-F5344CB8AC3E}">
        <p14:creationId xmlns:p14="http://schemas.microsoft.com/office/powerpoint/2010/main" val="291240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DE4A-F9E1-A16E-A5F0-DF5378545465}"/>
              </a:ext>
            </a:extLst>
          </p:cNvPr>
          <p:cNvSpPr>
            <a:spLocks noGrp="1"/>
          </p:cNvSpPr>
          <p:nvPr>
            <p:ph type="ctrTitle"/>
          </p:nvPr>
        </p:nvSpPr>
        <p:spPr/>
        <p:txBody>
          <a:bodyPr/>
          <a:lstStyle/>
          <a:p>
            <a:r>
              <a:rPr lang="en-GB" dirty="0"/>
              <a:t>Connect to cluster and bring those sample databases</a:t>
            </a:r>
          </a:p>
        </p:txBody>
      </p:sp>
      <p:sp>
        <p:nvSpPr>
          <p:cNvPr id="3" name="Subtitle 2">
            <a:extLst>
              <a:ext uri="{FF2B5EF4-FFF2-40B4-BE49-F238E27FC236}">
                <a16:creationId xmlns:a16="http://schemas.microsoft.com/office/drawing/2014/main" id="{14BF4262-A86D-3456-FCD7-2F786C397306}"/>
              </a:ext>
            </a:extLst>
          </p:cNvPr>
          <p:cNvSpPr>
            <a:spLocks noGrp="1"/>
          </p:cNvSpPr>
          <p:nvPr>
            <p:ph type="subTitle" idx="1"/>
          </p:nvPr>
        </p:nvSpPr>
        <p:spPr>
          <a:xfrm>
            <a:off x="822620" y="2019768"/>
            <a:ext cx="7552452" cy="2676923"/>
          </a:xfrm>
        </p:spPr>
        <p:txBody>
          <a:bodyPr>
            <a:noAutofit/>
          </a:bodyPr>
          <a:lstStyle/>
          <a:p>
            <a:pPr marL="514350" indent="-514350">
              <a:buAutoNum type="arabicPeriod"/>
            </a:pPr>
            <a:r>
              <a:rPr lang="en-GB" sz="2800" dirty="0"/>
              <a:t>Database &gt; Database Deployments &gt; connection</a:t>
            </a:r>
          </a:p>
          <a:p>
            <a:pPr marL="514350" indent="-514350">
              <a:buAutoNum type="arabicPeriod"/>
            </a:pPr>
            <a:r>
              <a:rPr lang="en-GB" sz="2800" dirty="0"/>
              <a:t>Then build your connection to access from anywhere (follow screen instruction)</a:t>
            </a:r>
          </a:p>
          <a:p>
            <a:pPr marL="514350" indent="-514350">
              <a:buFont typeface="Arial" panose="020B0604020202020204" pitchFamily="34" charset="0"/>
              <a:buAutoNum type="arabicPeriod"/>
            </a:pPr>
            <a:r>
              <a:rPr lang="en-GB" sz="2800" dirty="0"/>
              <a:t>You will also have to create a user (follow screen instruction)</a:t>
            </a:r>
          </a:p>
          <a:p>
            <a:pPr marL="514350" indent="-514350">
              <a:buAutoNum type="arabicPeriod"/>
            </a:pPr>
            <a:endParaRPr lang="en-GB" sz="2800" dirty="0"/>
          </a:p>
        </p:txBody>
      </p:sp>
      <p:pic>
        <p:nvPicPr>
          <p:cNvPr id="6" name="Picture 5" descr="Graphical user interface, application&#10;&#10;Description automatically generated">
            <a:extLst>
              <a:ext uri="{FF2B5EF4-FFF2-40B4-BE49-F238E27FC236}">
                <a16:creationId xmlns:a16="http://schemas.microsoft.com/office/drawing/2014/main" id="{690002D2-7DE3-D0C7-2C93-7C40DDCE7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41327" y="1596791"/>
            <a:ext cx="7772400" cy="3465773"/>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FDA6DE9C-3C4A-23D8-C1B5-C69982839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1327" y="5327661"/>
            <a:ext cx="7772400" cy="4960927"/>
          </a:xfrm>
          <a:prstGeom prst="rect">
            <a:avLst/>
          </a:prstGeom>
        </p:spPr>
      </p:pic>
      <p:sp>
        <p:nvSpPr>
          <p:cNvPr id="9" name="TextBox 8">
            <a:extLst>
              <a:ext uri="{FF2B5EF4-FFF2-40B4-BE49-F238E27FC236}">
                <a16:creationId xmlns:a16="http://schemas.microsoft.com/office/drawing/2014/main" id="{18D70EB0-6A62-EF6F-A7FA-DD703EB61BB9}"/>
              </a:ext>
            </a:extLst>
          </p:cNvPr>
          <p:cNvSpPr txBox="1"/>
          <p:nvPr/>
        </p:nvSpPr>
        <p:spPr>
          <a:xfrm>
            <a:off x="1029600" y="7729890"/>
            <a:ext cx="7033745" cy="1384995"/>
          </a:xfrm>
          <a:prstGeom prst="rect">
            <a:avLst/>
          </a:prstGeom>
          <a:noFill/>
        </p:spPr>
        <p:txBody>
          <a:bodyPr wrap="square" rtlCol="0">
            <a:spAutoFit/>
          </a:bodyPr>
          <a:lstStyle/>
          <a:p>
            <a:r>
              <a:rPr lang="en-GB" sz="2800" dirty="0"/>
              <a:t>4. Copy the connection the cloud atlas generates and connect with your local MongoDB Compass</a:t>
            </a:r>
          </a:p>
        </p:txBody>
      </p:sp>
    </p:spTree>
    <p:extLst>
      <p:ext uri="{BB962C8B-B14F-4D97-AF65-F5344CB8AC3E}">
        <p14:creationId xmlns:p14="http://schemas.microsoft.com/office/powerpoint/2010/main" val="423586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965B-3D49-EDFE-81D5-A2C62A477991}"/>
              </a:ext>
            </a:extLst>
          </p:cNvPr>
          <p:cNvSpPr>
            <a:spLocks noGrp="1"/>
          </p:cNvSpPr>
          <p:nvPr>
            <p:ph type="ctrTitle"/>
          </p:nvPr>
        </p:nvSpPr>
        <p:spPr/>
        <p:txBody>
          <a:bodyPr>
            <a:normAutofit/>
          </a:bodyPr>
          <a:lstStyle/>
          <a:p>
            <a:r>
              <a:rPr lang="en-GB" b="1" i="0" dirty="0">
                <a:solidFill>
                  <a:srgbClr val="001E2B"/>
                </a:solidFill>
                <a:effectLst/>
                <a:latin typeface="Euclid Circular A"/>
              </a:rPr>
              <a:t>Create a New Database and Collection</a:t>
            </a:r>
            <a:endParaRPr lang="en-GB" dirty="0"/>
          </a:p>
        </p:txBody>
      </p:sp>
      <p:sp>
        <p:nvSpPr>
          <p:cNvPr id="6" name="TextBox 5">
            <a:extLst>
              <a:ext uri="{FF2B5EF4-FFF2-40B4-BE49-F238E27FC236}">
                <a16:creationId xmlns:a16="http://schemas.microsoft.com/office/drawing/2014/main" id="{DFFBEE76-DF0F-2C26-ABA2-6028C90E1CFB}"/>
              </a:ext>
            </a:extLst>
          </p:cNvPr>
          <p:cNvSpPr txBox="1"/>
          <p:nvPr/>
        </p:nvSpPr>
        <p:spPr>
          <a:xfrm>
            <a:off x="1029600" y="2095382"/>
            <a:ext cx="15246720" cy="3048912"/>
          </a:xfrm>
          <a:prstGeom prst="rect">
            <a:avLst/>
          </a:prstGeom>
          <a:noFill/>
        </p:spPr>
        <p:txBody>
          <a:bodyPr wrap="square">
            <a:spAutoFit/>
          </a:bodyPr>
          <a:lstStyle/>
          <a:p>
            <a:r>
              <a:rPr lang="en-GB" dirty="0"/>
              <a:t>To create a new database, issue the use &lt;</a:t>
            </a:r>
            <a:r>
              <a:rPr lang="en-GB" dirty="0" err="1"/>
              <a:t>db</a:t>
            </a:r>
            <a:r>
              <a:rPr lang="en-GB" dirty="0"/>
              <a:t>&gt; command with the database that you would like to create. For example, the following commands create both the database </a:t>
            </a:r>
            <a:r>
              <a:rPr lang="en-GB" dirty="0" err="1"/>
              <a:t>myNewDatabase</a:t>
            </a:r>
            <a:r>
              <a:rPr lang="en-GB" dirty="0"/>
              <a:t> and the collection </a:t>
            </a:r>
            <a:r>
              <a:rPr lang="en-GB" dirty="0" err="1"/>
              <a:t>mycollection</a:t>
            </a:r>
            <a:r>
              <a:rPr lang="en-GB" dirty="0"/>
              <a:t>.</a:t>
            </a:r>
          </a:p>
          <a:p>
            <a:endParaRPr lang="en-GB" dirty="0"/>
          </a:p>
          <a:p>
            <a:r>
              <a:rPr lang="en-GB" dirty="0"/>
              <a:t>Also Insert method input data to a new or an existing collection ‘unicorns’.</a:t>
            </a:r>
          </a:p>
          <a:p>
            <a:endParaRPr lang="en-GB" dirty="0"/>
          </a:p>
        </p:txBody>
      </p:sp>
      <p:sp>
        <p:nvSpPr>
          <p:cNvPr id="8" name="TextBox 7">
            <a:extLst>
              <a:ext uri="{FF2B5EF4-FFF2-40B4-BE49-F238E27FC236}">
                <a16:creationId xmlns:a16="http://schemas.microsoft.com/office/drawing/2014/main" id="{496D52B4-9C44-34C7-660E-A27764C9E7A8}"/>
              </a:ext>
            </a:extLst>
          </p:cNvPr>
          <p:cNvSpPr txBox="1"/>
          <p:nvPr/>
        </p:nvSpPr>
        <p:spPr>
          <a:xfrm>
            <a:off x="4572000" y="5642885"/>
            <a:ext cx="12245009" cy="1077859"/>
          </a:xfrm>
          <a:prstGeom prst="rect">
            <a:avLst/>
          </a:prstGeom>
          <a:noFill/>
        </p:spPr>
        <p:txBody>
          <a:bodyPr wrap="square">
            <a:spAutoFit/>
          </a:bodyPr>
          <a:lstStyle/>
          <a:p>
            <a:r>
              <a:rPr lang="en-GB" dirty="0"/>
              <a:t>use </a:t>
            </a:r>
            <a:r>
              <a:rPr lang="en-GB" dirty="0" err="1"/>
              <a:t>myNewDatabase</a:t>
            </a:r>
            <a:endParaRPr lang="en-GB" dirty="0"/>
          </a:p>
          <a:p>
            <a:r>
              <a:rPr lang="en-GB" dirty="0" err="1">
                <a:solidFill>
                  <a:srgbClr val="000000"/>
                </a:solidFill>
                <a:effectLst/>
              </a:rPr>
              <a:t>db</a:t>
            </a:r>
            <a:r>
              <a:rPr lang="en-GB" dirty="0" err="1">
                <a:solidFill>
                  <a:srgbClr val="666600"/>
                </a:solidFill>
                <a:effectLst/>
              </a:rPr>
              <a:t>.</a:t>
            </a:r>
            <a:r>
              <a:rPr lang="en-GB" dirty="0" err="1">
                <a:solidFill>
                  <a:srgbClr val="000000"/>
                </a:solidFill>
                <a:effectLst/>
              </a:rPr>
              <a:t>createCollection</a:t>
            </a:r>
            <a:r>
              <a:rPr lang="en-GB" dirty="0">
                <a:solidFill>
                  <a:srgbClr val="666600"/>
                </a:solidFill>
                <a:effectLst/>
              </a:rPr>
              <a:t>(</a:t>
            </a:r>
            <a:r>
              <a:rPr lang="en-GB" dirty="0">
                <a:solidFill>
                  <a:srgbClr val="008800"/>
                </a:solidFill>
                <a:effectLst/>
              </a:rPr>
              <a:t>"</a:t>
            </a:r>
            <a:r>
              <a:rPr lang="en-GB" dirty="0" err="1">
                <a:solidFill>
                  <a:srgbClr val="008800"/>
                </a:solidFill>
                <a:effectLst/>
              </a:rPr>
              <a:t>mycollection</a:t>
            </a:r>
            <a:r>
              <a:rPr lang="en-GB" dirty="0">
                <a:solidFill>
                  <a:srgbClr val="008800"/>
                </a:solidFill>
                <a:effectLst/>
              </a:rPr>
              <a:t>"</a:t>
            </a:r>
            <a:r>
              <a:rPr lang="en-GB" dirty="0">
                <a:solidFill>
                  <a:srgbClr val="666600"/>
                </a:solidFill>
                <a:effectLst/>
              </a:rPr>
              <a:t>)</a:t>
            </a:r>
            <a:endParaRPr lang="en-GB" dirty="0"/>
          </a:p>
        </p:txBody>
      </p:sp>
      <p:sp>
        <p:nvSpPr>
          <p:cNvPr id="10" name="TextBox 9">
            <a:extLst>
              <a:ext uri="{FF2B5EF4-FFF2-40B4-BE49-F238E27FC236}">
                <a16:creationId xmlns:a16="http://schemas.microsoft.com/office/drawing/2014/main" id="{6A54460B-2789-8EBF-691B-9C1AC970F2D2}"/>
              </a:ext>
            </a:extLst>
          </p:cNvPr>
          <p:cNvSpPr txBox="1"/>
          <p:nvPr/>
        </p:nvSpPr>
        <p:spPr>
          <a:xfrm>
            <a:off x="4572000" y="7121298"/>
            <a:ext cx="9144000" cy="1077859"/>
          </a:xfrm>
          <a:prstGeom prst="rect">
            <a:avLst/>
          </a:prstGeom>
          <a:noFill/>
        </p:spPr>
        <p:txBody>
          <a:bodyPr wrap="square">
            <a:spAutoFit/>
          </a:bodyPr>
          <a:lstStyle/>
          <a:p>
            <a:r>
              <a:rPr lang="en-GB" dirty="0" err="1">
                <a:effectLst/>
                <a:latin typeface="Helvetica" pitchFamily="2" charset="0"/>
              </a:rPr>
              <a:t>db.unicorns.insert</a:t>
            </a:r>
            <a:r>
              <a:rPr lang="en-GB" dirty="0">
                <a:effectLst/>
                <a:latin typeface="Helvetica" pitchFamily="2" charset="0"/>
              </a:rPr>
              <a:t>({name: </a:t>
            </a:r>
            <a:r>
              <a:rPr lang="en-GB" dirty="0">
                <a:solidFill>
                  <a:srgbClr val="CD0000"/>
                </a:solidFill>
                <a:effectLst/>
                <a:latin typeface="Helvetica" pitchFamily="2" charset="0"/>
              </a:rPr>
              <a:t>'Aurora'</a:t>
            </a:r>
            <a:r>
              <a:rPr lang="en-GB" dirty="0">
                <a:effectLst/>
                <a:latin typeface="Helvetica" pitchFamily="2" charset="0"/>
              </a:rPr>
              <a:t>,</a:t>
            </a:r>
          </a:p>
          <a:p>
            <a:r>
              <a:rPr lang="en-GB" dirty="0">
                <a:effectLst/>
                <a:latin typeface="Helvetica" pitchFamily="2" charset="0"/>
              </a:rPr>
              <a:t>gender: </a:t>
            </a:r>
            <a:r>
              <a:rPr lang="en-GB" dirty="0">
                <a:solidFill>
                  <a:srgbClr val="CD0000"/>
                </a:solidFill>
                <a:effectLst/>
                <a:latin typeface="Helvetica" pitchFamily="2" charset="0"/>
              </a:rPr>
              <a:t>'f'</a:t>
            </a:r>
            <a:r>
              <a:rPr lang="en-GB" dirty="0">
                <a:effectLst/>
                <a:latin typeface="Helvetica" pitchFamily="2" charset="0"/>
              </a:rPr>
              <a:t>, weight: 450})</a:t>
            </a:r>
          </a:p>
        </p:txBody>
      </p:sp>
      <p:sp>
        <p:nvSpPr>
          <p:cNvPr id="12" name="TextBox 11">
            <a:extLst>
              <a:ext uri="{FF2B5EF4-FFF2-40B4-BE49-F238E27FC236}">
                <a16:creationId xmlns:a16="http://schemas.microsoft.com/office/drawing/2014/main" id="{C8124F25-C3C4-D53E-1F9B-3C29AC7C9DF0}"/>
              </a:ext>
            </a:extLst>
          </p:cNvPr>
          <p:cNvSpPr txBox="1"/>
          <p:nvPr/>
        </p:nvSpPr>
        <p:spPr>
          <a:xfrm>
            <a:off x="1029600" y="8514112"/>
            <a:ext cx="10827120" cy="585096"/>
          </a:xfrm>
          <a:prstGeom prst="rect">
            <a:avLst/>
          </a:prstGeom>
          <a:noFill/>
        </p:spPr>
        <p:txBody>
          <a:bodyPr wrap="square">
            <a:spAutoFit/>
          </a:bodyPr>
          <a:lstStyle/>
          <a:p>
            <a:r>
              <a:rPr lang="en-GB" b="0" i="0" dirty="0">
                <a:solidFill>
                  <a:srgbClr val="001E2B"/>
                </a:solidFill>
                <a:effectLst/>
                <a:latin typeface="Euclid Circular A"/>
              </a:rPr>
              <a:t>To terminate a running command or query: </a:t>
            </a:r>
            <a:r>
              <a:rPr lang="en-GB" b="0" i="0" dirty="0">
                <a:solidFill>
                  <a:srgbClr val="1C2D38"/>
                </a:solidFill>
                <a:effectLst/>
                <a:latin typeface="Source Code Pro" panose="020F0502020204030204" pitchFamily="34" charset="0"/>
              </a:rPr>
              <a:t>Ctrl + C</a:t>
            </a:r>
            <a:endParaRPr lang="en-GB" dirty="0"/>
          </a:p>
        </p:txBody>
      </p:sp>
    </p:spTree>
    <p:extLst>
      <p:ext uri="{BB962C8B-B14F-4D97-AF65-F5344CB8AC3E}">
        <p14:creationId xmlns:p14="http://schemas.microsoft.com/office/powerpoint/2010/main" val="393608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F40F-6007-3624-1A3F-451EE7000170}"/>
              </a:ext>
            </a:extLst>
          </p:cNvPr>
          <p:cNvSpPr>
            <a:spLocks noGrp="1"/>
          </p:cNvSpPr>
          <p:nvPr>
            <p:ph type="ctrTitle"/>
          </p:nvPr>
        </p:nvSpPr>
        <p:spPr/>
        <p:txBody>
          <a:bodyPr>
            <a:normAutofit/>
          </a:bodyPr>
          <a:lstStyle/>
          <a:p>
            <a:r>
              <a:rPr lang="en-GB" dirty="0"/>
              <a:t>Perform CRUD Operations</a:t>
            </a:r>
          </a:p>
        </p:txBody>
      </p:sp>
      <p:sp>
        <p:nvSpPr>
          <p:cNvPr id="3" name="Subtitle 2">
            <a:extLst>
              <a:ext uri="{FF2B5EF4-FFF2-40B4-BE49-F238E27FC236}">
                <a16:creationId xmlns:a16="http://schemas.microsoft.com/office/drawing/2014/main" id="{BBC3B494-AA69-ADF9-17F7-34815D54F5F5}"/>
              </a:ext>
            </a:extLst>
          </p:cNvPr>
          <p:cNvSpPr>
            <a:spLocks noGrp="1"/>
          </p:cNvSpPr>
          <p:nvPr>
            <p:ph type="subTitle" idx="1"/>
          </p:nvPr>
        </p:nvSpPr>
        <p:spPr>
          <a:xfrm>
            <a:off x="1029600" y="2160000"/>
            <a:ext cx="16310250" cy="1741440"/>
          </a:xfrm>
        </p:spPr>
        <p:txBody>
          <a:bodyPr>
            <a:normAutofit fontScale="85000" lnSpcReduction="10000"/>
          </a:bodyPr>
          <a:lstStyle/>
          <a:p>
            <a:pPr algn="l"/>
            <a:r>
              <a:rPr lang="en-GB" b="0" i="0" dirty="0">
                <a:solidFill>
                  <a:srgbClr val="001E2B"/>
                </a:solidFill>
                <a:effectLst/>
                <a:latin typeface="Euclid Circular A"/>
              </a:rPr>
              <a:t>Create or </a:t>
            </a:r>
            <a:r>
              <a:rPr lang="en-GB" b="1" i="0" dirty="0">
                <a:solidFill>
                  <a:srgbClr val="001E2B"/>
                </a:solidFill>
                <a:effectLst/>
                <a:latin typeface="Euclid Circular A"/>
              </a:rPr>
              <a:t>insert operations </a:t>
            </a:r>
            <a:r>
              <a:rPr lang="en-GB" b="0" i="0" dirty="0">
                <a:solidFill>
                  <a:srgbClr val="001E2B"/>
                </a:solidFill>
                <a:effectLst/>
                <a:latin typeface="Euclid Circular A"/>
              </a:rPr>
              <a:t>add new documents to a collection. If the collection does not exist, create operations also create the collection. You can insert a single document or multiple documents in a single operation.</a:t>
            </a:r>
          </a:p>
          <a:p>
            <a:br>
              <a:rPr lang="en-GB" dirty="0"/>
            </a:br>
            <a:endParaRPr lang="en-GB" dirty="0"/>
          </a:p>
        </p:txBody>
      </p:sp>
      <p:sp>
        <p:nvSpPr>
          <p:cNvPr id="6" name="TextBox 5">
            <a:extLst>
              <a:ext uri="{FF2B5EF4-FFF2-40B4-BE49-F238E27FC236}">
                <a16:creationId xmlns:a16="http://schemas.microsoft.com/office/drawing/2014/main" id="{CD8B3266-D8D4-0435-03C5-E2B5A1664364}"/>
              </a:ext>
            </a:extLst>
          </p:cNvPr>
          <p:cNvSpPr txBox="1"/>
          <p:nvPr/>
        </p:nvSpPr>
        <p:spPr>
          <a:xfrm>
            <a:off x="948150" y="3570993"/>
            <a:ext cx="7198323" cy="3970318"/>
          </a:xfrm>
          <a:prstGeom prst="rect">
            <a:avLst/>
          </a:prstGeom>
          <a:noFill/>
        </p:spPr>
        <p:txBody>
          <a:bodyPr wrap="square">
            <a:spAutoFit/>
          </a:bodyPr>
          <a:lstStyle/>
          <a:p>
            <a:r>
              <a:rPr lang="en-GB" sz="1800" b="1" dirty="0"/>
              <a:t>use </a:t>
            </a:r>
            <a:r>
              <a:rPr lang="en-GB" sz="1800" b="1" dirty="0" err="1"/>
              <a:t>sample_mflix</a:t>
            </a:r>
            <a:endParaRPr lang="en-GB" sz="1800" b="1" dirty="0"/>
          </a:p>
          <a:p>
            <a:endParaRPr lang="en-GB" sz="1800" b="1" dirty="0"/>
          </a:p>
          <a:p>
            <a:r>
              <a:rPr lang="en-GB" sz="1800" b="1" dirty="0" err="1"/>
              <a:t>db.movies.insertOne</a:t>
            </a:r>
            <a:r>
              <a:rPr lang="en-GB" sz="1800" b="1" dirty="0"/>
              <a:t>(</a:t>
            </a:r>
          </a:p>
          <a:p>
            <a:r>
              <a:rPr lang="en-GB" sz="1800" b="1" dirty="0"/>
              <a:t>  {</a:t>
            </a:r>
          </a:p>
          <a:p>
            <a:r>
              <a:rPr lang="en-GB" sz="1800" b="1" dirty="0"/>
              <a:t>    title: "The Favourite",</a:t>
            </a:r>
          </a:p>
          <a:p>
            <a:r>
              <a:rPr lang="en-GB" sz="1800" b="1" dirty="0"/>
              <a:t>    genres: [ "Drama", "History" ],</a:t>
            </a:r>
          </a:p>
          <a:p>
            <a:r>
              <a:rPr lang="en-GB" sz="1800" b="1" dirty="0"/>
              <a:t>    runtime: 121,</a:t>
            </a:r>
          </a:p>
          <a:p>
            <a:r>
              <a:rPr lang="en-GB" sz="1800" b="1" dirty="0"/>
              <a:t>    rated: "R",</a:t>
            </a:r>
          </a:p>
          <a:p>
            <a:r>
              <a:rPr lang="en-GB" sz="1800" b="1" dirty="0"/>
              <a:t>    year: 2018,</a:t>
            </a:r>
          </a:p>
          <a:p>
            <a:r>
              <a:rPr lang="en-GB" sz="1800" b="1" dirty="0"/>
              <a:t>    directors: [ "Yorgos Lanthimos" ],</a:t>
            </a:r>
          </a:p>
          <a:p>
            <a:r>
              <a:rPr lang="en-GB" sz="1800" b="1" dirty="0"/>
              <a:t>    cast: [ "Olivia Colman", "Emma Stone", "Rachel Weisz" ],</a:t>
            </a:r>
          </a:p>
          <a:p>
            <a:r>
              <a:rPr lang="en-GB" sz="1800" b="1" dirty="0"/>
              <a:t>    type: "movie"</a:t>
            </a:r>
          </a:p>
          <a:p>
            <a:r>
              <a:rPr lang="en-GB" sz="1800" b="1" dirty="0"/>
              <a:t>  }</a:t>
            </a:r>
          </a:p>
          <a:p>
            <a:r>
              <a:rPr lang="en-GB" sz="1800" dirty="0"/>
              <a:t>)</a:t>
            </a:r>
          </a:p>
        </p:txBody>
      </p:sp>
      <p:sp>
        <p:nvSpPr>
          <p:cNvPr id="8" name="TextBox 7">
            <a:extLst>
              <a:ext uri="{FF2B5EF4-FFF2-40B4-BE49-F238E27FC236}">
                <a16:creationId xmlns:a16="http://schemas.microsoft.com/office/drawing/2014/main" id="{D0A3129C-CB2A-C7F6-9F99-3794F7177510}"/>
              </a:ext>
            </a:extLst>
          </p:cNvPr>
          <p:cNvSpPr txBox="1"/>
          <p:nvPr/>
        </p:nvSpPr>
        <p:spPr>
          <a:xfrm>
            <a:off x="9662160" y="3182219"/>
            <a:ext cx="8107680" cy="6740307"/>
          </a:xfrm>
          <a:prstGeom prst="rect">
            <a:avLst/>
          </a:prstGeom>
          <a:noFill/>
        </p:spPr>
        <p:txBody>
          <a:bodyPr wrap="square">
            <a:spAutoFit/>
          </a:bodyPr>
          <a:lstStyle/>
          <a:p>
            <a:r>
              <a:rPr lang="en-GB" sz="1800" b="1" dirty="0"/>
              <a:t>use </a:t>
            </a:r>
            <a:r>
              <a:rPr lang="en-GB" sz="1800" b="1" dirty="0" err="1"/>
              <a:t>sample_mflix</a:t>
            </a:r>
            <a:endParaRPr lang="en-GB" sz="1800" b="1" dirty="0"/>
          </a:p>
          <a:p>
            <a:endParaRPr lang="en-GB" sz="1800" b="1" dirty="0"/>
          </a:p>
          <a:p>
            <a:r>
              <a:rPr lang="en-GB" sz="1800" b="1" dirty="0" err="1"/>
              <a:t>db.movies.insertMany</a:t>
            </a:r>
            <a:r>
              <a:rPr lang="en-GB" sz="1800" b="1" dirty="0"/>
              <a:t>([</a:t>
            </a:r>
          </a:p>
          <a:p>
            <a:r>
              <a:rPr lang="en-GB" sz="1800" b="1" dirty="0"/>
              <a:t>   {</a:t>
            </a:r>
          </a:p>
          <a:p>
            <a:r>
              <a:rPr lang="en-GB" sz="1800" b="1" dirty="0"/>
              <a:t>      title: "Jurassic World: Fallen Kingdom",</a:t>
            </a:r>
          </a:p>
          <a:p>
            <a:r>
              <a:rPr lang="en-GB" sz="1800" b="1" dirty="0"/>
              <a:t>      genres: [ "Action", "Sci-Fi" ],</a:t>
            </a:r>
          </a:p>
          <a:p>
            <a:r>
              <a:rPr lang="en-GB" sz="1800" b="1" dirty="0"/>
              <a:t>      runtime: 130,</a:t>
            </a:r>
          </a:p>
          <a:p>
            <a:r>
              <a:rPr lang="en-GB" sz="1800" b="1" dirty="0"/>
              <a:t>      rated: "PG-13",</a:t>
            </a:r>
          </a:p>
          <a:p>
            <a:r>
              <a:rPr lang="en-GB" sz="1800" b="1" dirty="0"/>
              <a:t>      year: 2018,</a:t>
            </a:r>
          </a:p>
          <a:p>
            <a:r>
              <a:rPr lang="en-GB" sz="1800" b="1" dirty="0"/>
              <a:t>      directors: [ "J. A. </a:t>
            </a:r>
            <a:r>
              <a:rPr lang="en-GB" sz="1800" b="1" dirty="0" err="1"/>
              <a:t>Bayona</a:t>
            </a:r>
            <a:r>
              <a:rPr lang="en-GB" sz="1800" b="1" dirty="0"/>
              <a:t>" ],</a:t>
            </a:r>
          </a:p>
          <a:p>
            <a:r>
              <a:rPr lang="en-GB" sz="1800" b="1" dirty="0"/>
              <a:t>      cast: [ "Chris Pratt", "Bryce Dallas Howard", "</a:t>
            </a:r>
            <a:r>
              <a:rPr lang="en-GB" sz="1800" b="1" dirty="0" err="1"/>
              <a:t>Rafe</a:t>
            </a:r>
            <a:r>
              <a:rPr lang="en-GB" sz="1800" b="1" dirty="0"/>
              <a:t> Spall" ],</a:t>
            </a:r>
          </a:p>
          <a:p>
            <a:r>
              <a:rPr lang="en-GB" sz="1800" b="1" dirty="0"/>
              <a:t>      type: "movie"</a:t>
            </a:r>
          </a:p>
          <a:p>
            <a:r>
              <a:rPr lang="en-GB" sz="1800" b="1" dirty="0"/>
              <a:t>    },</a:t>
            </a:r>
          </a:p>
          <a:p>
            <a:r>
              <a:rPr lang="en-GB" sz="1800" b="1" dirty="0"/>
              <a:t>    {</a:t>
            </a:r>
          </a:p>
          <a:p>
            <a:r>
              <a:rPr lang="en-GB" sz="1800" b="1" dirty="0"/>
              <a:t>      title: "Tag",</a:t>
            </a:r>
          </a:p>
          <a:p>
            <a:r>
              <a:rPr lang="en-GB" sz="1800" b="1" dirty="0"/>
              <a:t>      genres: [ "Comedy", "Action" ],</a:t>
            </a:r>
          </a:p>
          <a:p>
            <a:r>
              <a:rPr lang="en-GB" sz="1800" b="1" dirty="0"/>
              <a:t>      runtime: 105,</a:t>
            </a:r>
          </a:p>
          <a:p>
            <a:r>
              <a:rPr lang="en-GB" sz="1800" b="1" dirty="0"/>
              <a:t>      rated: "R",</a:t>
            </a:r>
          </a:p>
          <a:p>
            <a:r>
              <a:rPr lang="en-GB" sz="1800" b="1" dirty="0"/>
              <a:t>      year: 2018,</a:t>
            </a:r>
          </a:p>
          <a:p>
            <a:r>
              <a:rPr lang="en-GB" sz="1800" b="1" dirty="0"/>
              <a:t>      directors: [ "Jeff </a:t>
            </a:r>
            <a:r>
              <a:rPr lang="en-GB" sz="1800" b="1" dirty="0" err="1"/>
              <a:t>Tomsic</a:t>
            </a:r>
            <a:r>
              <a:rPr lang="en-GB" sz="1800" b="1" dirty="0"/>
              <a:t>" ],</a:t>
            </a:r>
          </a:p>
          <a:p>
            <a:r>
              <a:rPr lang="en-GB" sz="1800" b="1" dirty="0"/>
              <a:t>      cast: [ "Annabelle Wallis", "Jeremy Renner", "Jon Hamm" ],</a:t>
            </a:r>
          </a:p>
          <a:p>
            <a:r>
              <a:rPr lang="en-GB" sz="1800" b="1" dirty="0"/>
              <a:t>      type: "movie"</a:t>
            </a:r>
          </a:p>
          <a:p>
            <a:r>
              <a:rPr lang="en-GB" sz="1800" b="1" dirty="0"/>
              <a:t>    }</a:t>
            </a:r>
          </a:p>
          <a:p>
            <a:r>
              <a:rPr lang="en-GB" sz="1800" b="1" dirty="0"/>
              <a:t>])</a:t>
            </a:r>
          </a:p>
        </p:txBody>
      </p:sp>
    </p:spTree>
    <p:extLst>
      <p:ext uri="{BB962C8B-B14F-4D97-AF65-F5344CB8AC3E}">
        <p14:creationId xmlns:p14="http://schemas.microsoft.com/office/powerpoint/2010/main" val="377481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7B7F-0327-02C5-F596-C98A912CB575}"/>
              </a:ext>
            </a:extLst>
          </p:cNvPr>
          <p:cNvSpPr>
            <a:spLocks noGrp="1"/>
          </p:cNvSpPr>
          <p:nvPr>
            <p:ph type="ctrTitle"/>
          </p:nvPr>
        </p:nvSpPr>
        <p:spPr/>
        <p:txBody>
          <a:bodyPr/>
          <a:lstStyle/>
          <a:p>
            <a:r>
              <a:rPr lang="en-GB" dirty="0"/>
              <a:t>Read operation</a:t>
            </a:r>
          </a:p>
        </p:txBody>
      </p:sp>
      <p:sp>
        <p:nvSpPr>
          <p:cNvPr id="3" name="Subtitle 2">
            <a:extLst>
              <a:ext uri="{FF2B5EF4-FFF2-40B4-BE49-F238E27FC236}">
                <a16:creationId xmlns:a16="http://schemas.microsoft.com/office/drawing/2014/main" id="{B5947A5A-3FCB-7AF4-D296-A6DB822A67E5}"/>
              </a:ext>
            </a:extLst>
          </p:cNvPr>
          <p:cNvSpPr>
            <a:spLocks noGrp="1"/>
          </p:cNvSpPr>
          <p:nvPr>
            <p:ph type="subTitle" idx="1"/>
          </p:nvPr>
        </p:nvSpPr>
        <p:spPr>
          <a:xfrm>
            <a:off x="1029600" y="2160000"/>
            <a:ext cx="8480160" cy="6023880"/>
          </a:xfrm>
        </p:spPr>
        <p:txBody>
          <a:bodyPr/>
          <a:lstStyle/>
          <a:p>
            <a:r>
              <a:rPr lang="en-GB" b="0" i="0" dirty="0">
                <a:solidFill>
                  <a:srgbClr val="1C2D38"/>
                </a:solidFill>
                <a:effectLst/>
                <a:latin typeface="Euclid Circular A"/>
              </a:rPr>
              <a:t>To return all documents from the </a:t>
            </a:r>
            <a:r>
              <a:rPr lang="en-GB" dirty="0" err="1"/>
              <a:t>sample_mflix.movies</a:t>
            </a:r>
            <a:r>
              <a:rPr lang="en-GB" b="0" i="0" dirty="0">
                <a:solidFill>
                  <a:srgbClr val="1C2D38"/>
                </a:solidFill>
                <a:effectLst/>
                <a:latin typeface="Euclid Circular A"/>
              </a:rPr>
              <a:t> collection:</a:t>
            </a:r>
          </a:p>
          <a:p>
            <a:endParaRPr lang="en-GB" dirty="0">
              <a:solidFill>
                <a:srgbClr val="1C2D38"/>
              </a:solidFill>
              <a:latin typeface="Euclid Circular A"/>
            </a:endParaRPr>
          </a:p>
          <a:p>
            <a:r>
              <a:rPr lang="en-GB" b="1" dirty="0"/>
              <a:t>use </a:t>
            </a:r>
            <a:r>
              <a:rPr lang="en-GB" b="1" dirty="0" err="1"/>
              <a:t>sample_mflix</a:t>
            </a:r>
            <a:endParaRPr lang="en-GB" b="1" dirty="0"/>
          </a:p>
          <a:p>
            <a:endParaRPr lang="en-GB" b="1" dirty="0"/>
          </a:p>
          <a:p>
            <a:r>
              <a:rPr lang="en-GB" b="1" dirty="0" err="1"/>
              <a:t>db.movies.find</a:t>
            </a:r>
            <a:r>
              <a:rPr lang="en-GB" b="1" dirty="0"/>
              <a:t>()</a:t>
            </a:r>
          </a:p>
          <a:p>
            <a:endParaRPr lang="en-GB" dirty="0"/>
          </a:p>
          <a:p>
            <a:r>
              <a:rPr lang="en-GB" dirty="0"/>
              <a:t>-----------------</a:t>
            </a:r>
          </a:p>
          <a:p>
            <a:endParaRPr lang="en-GB" dirty="0"/>
          </a:p>
          <a:p>
            <a:r>
              <a:rPr lang="en-GB" dirty="0"/>
              <a:t>use </a:t>
            </a:r>
            <a:r>
              <a:rPr lang="en-GB" dirty="0" err="1"/>
              <a:t>sample_mflix</a:t>
            </a:r>
            <a:endParaRPr lang="en-GB" dirty="0"/>
          </a:p>
          <a:p>
            <a:endParaRPr lang="en-GB" dirty="0"/>
          </a:p>
          <a:p>
            <a:r>
              <a:rPr lang="en-GB" b="1" dirty="0" err="1"/>
              <a:t>db.movies.find</a:t>
            </a:r>
            <a:r>
              <a:rPr lang="en-GB" b="1" dirty="0"/>
              <a:t>( { "title": "Titanic" } )</a:t>
            </a:r>
          </a:p>
          <a:p>
            <a:endParaRPr lang="en-GB" dirty="0"/>
          </a:p>
          <a:p>
            <a:endParaRPr lang="en-GB" dirty="0"/>
          </a:p>
          <a:p>
            <a:endParaRPr lang="en-GB" dirty="0"/>
          </a:p>
        </p:txBody>
      </p:sp>
      <p:sp>
        <p:nvSpPr>
          <p:cNvPr id="11" name="TextBox 10">
            <a:extLst>
              <a:ext uri="{FF2B5EF4-FFF2-40B4-BE49-F238E27FC236}">
                <a16:creationId xmlns:a16="http://schemas.microsoft.com/office/drawing/2014/main" id="{5939AAEB-3FB0-366A-F958-005957B0C5C8}"/>
              </a:ext>
            </a:extLst>
          </p:cNvPr>
          <p:cNvSpPr txBox="1"/>
          <p:nvPr/>
        </p:nvSpPr>
        <p:spPr>
          <a:xfrm>
            <a:off x="10241280" y="405393"/>
            <a:ext cx="7017120" cy="1570623"/>
          </a:xfrm>
          <a:prstGeom prst="rect">
            <a:avLst/>
          </a:prstGeom>
          <a:noFill/>
        </p:spPr>
        <p:txBody>
          <a:bodyPr wrap="square">
            <a:spAutoFit/>
          </a:bodyPr>
          <a:lstStyle/>
          <a:p>
            <a:r>
              <a:rPr lang="en-GB" b="0" i="0" dirty="0">
                <a:solidFill>
                  <a:srgbClr val="1C2D38"/>
                </a:solidFill>
                <a:effectLst/>
                <a:latin typeface="Euclid Circular A"/>
              </a:rPr>
              <a:t>To return all movies from the </a:t>
            </a:r>
            <a:r>
              <a:rPr lang="en-GB" dirty="0" err="1"/>
              <a:t>sample_mflix.movies</a:t>
            </a:r>
            <a:r>
              <a:rPr lang="en-GB" b="0" i="0" dirty="0">
                <a:solidFill>
                  <a:srgbClr val="1C2D38"/>
                </a:solidFill>
                <a:effectLst/>
                <a:latin typeface="Euclid Circular A"/>
              </a:rPr>
              <a:t> collection which are either rated </a:t>
            </a:r>
            <a:r>
              <a:rPr lang="en-GB" dirty="0"/>
              <a:t>PG</a:t>
            </a:r>
            <a:r>
              <a:rPr lang="en-GB" b="0" i="0" dirty="0">
                <a:solidFill>
                  <a:srgbClr val="1C2D38"/>
                </a:solidFill>
                <a:effectLst/>
                <a:latin typeface="Euclid Circular A"/>
              </a:rPr>
              <a:t> or </a:t>
            </a:r>
            <a:r>
              <a:rPr lang="en-GB" dirty="0"/>
              <a:t>PG-13</a:t>
            </a:r>
            <a:r>
              <a:rPr lang="en-GB" b="0" i="0" dirty="0">
                <a:solidFill>
                  <a:srgbClr val="1C2D38"/>
                </a:solidFill>
                <a:effectLst/>
                <a:latin typeface="Euclid Circular A"/>
              </a:rPr>
              <a:t>:</a:t>
            </a:r>
            <a:endParaRPr lang="en-GB" dirty="0"/>
          </a:p>
        </p:txBody>
      </p:sp>
      <p:sp>
        <p:nvSpPr>
          <p:cNvPr id="13" name="TextBox 12">
            <a:extLst>
              <a:ext uri="{FF2B5EF4-FFF2-40B4-BE49-F238E27FC236}">
                <a16:creationId xmlns:a16="http://schemas.microsoft.com/office/drawing/2014/main" id="{16FA1BB9-AD1B-6B44-6473-91C7A7C2D908}"/>
              </a:ext>
            </a:extLst>
          </p:cNvPr>
          <p:cNvSpPr txBox="1"/>
          <p:nvPr/>
        </p:nvSpPr>
        <p:spPr>
          <a:xfrm>
            <a:off x="10241280" y="2468778"/>
            <a:ext cx="7418610" cy="2063385"/>
          </a:xfrm>
          <a:prstGeom prst="rect">
            <a:avLst/>
          </a:prstGeom>
          <a:noFill/>
        </p:spPr>
        <p:txBody>
          <a:bodyPr wrap="square">
            <a:spAutoFit/>
          </a:bodyPr>
          <a:lstStyle/>
          <a:p>
            <a:r>
              <a:rPr lang="en-GB" b="1" dirty="0"/>
              <a:t>use </a:t>
            </a:r>
            <a:r>
              <a:rPr lang="en-GB" b="1" dirty="0" err="1"/>
              <a:t>sample_mflix</a:t>
            </a:r>
            <a:endParaRPr lang="en-GB" b="1" dirty="0"/>
          </a:p>
          <a:p>
            <a:endParaRPr lang="en-GB" b="1" dirty="0"/>
          </a:p>
          <a:p>
            <a:r>
              <a:rPr lang="en-GB" b="1" dirty="0" err="1"/>
              <a:t>db.movies.find</a:t>
            </a:r>
            <a:r>
              <a:rPr lang="en-GB" b="1" dirty="0"/>
              <a:t>( { rated: { $in: [ "PG", "PG-13" ] } } )</a:t>
            </a:r>
          </a:p>
        </p:txBody>
      </p:sp>
      <p:sp>
        <p:nvSpPr>
          <p:cNvPr id="15" name="TextBox 14">
            <a:extLst>
              <a:ext uri="{FF2B5EF4-FFF2-40B4-BE49-F238E27FC236}">
                <a16:creationId xmlns:a16="http://schemas.microsoft.com/office/drawing/2014/main" id="{254C4245-A7AB-A246-E2EC-F3718BF7E21E}"/>
              </a:ext>
            </a:extLst>
          </p:cNvPr>
          <p:cNvSpPr txBox="1"/>
          <p:nvPr/>
        </p:nvSpPr>
        <p:spPr>
          <a:xfrm>
            <a:off x="10241279" y="5404150"/>
            <a:ext cx="6799811" cy="1570623"/>
          </a:xfrm>
          <a:prstGeom prst="rect">
            <a:avLst/>
          </a:prstGeom>
          <a:noFill/>
        </p:spPr>
        <p:txBody>
          <a:bodyPr wrap="square">
            <a:spAutoFit/>
          </a:bodyPr>
          <a:lstStyle/>
          <a:p>
            <a:r>
              <a:rPr lang="en-GB" b="0" i="0" dirty="0">
                <a:solidFill>
                  <a:srgbClr val="1C2D38"/>
                </a:solidFill>
                <a:effectLst/>
                <a:latin typeface="Euclid Circular A"/>
              </a:rPr>
              <a:t>To return movies which were released in Mexico </a:t>
            </a:r>
            <a:r>
              <a:rPr lang="en-GB" b="1" i="0" dirty="0">
                <a:solidFill>
                  <a:srgbClr val="1C2D38"/>
                </a:solidFill>
                <a:effectLst/>
                <a:latin typeface="Euclid Circular A"/>
              </a:rPr>
              <a:t>and</a:t>
            </a:r>
            <a:r>
              <a:rPr lang="en-GB" b="0" i="0" dirty="0">
                <a:solidFill>
                  <a:srgbClr val="1C2D38"/>
                </a:solidFill>
                <a:effectLst/>
                <a:latin typeface="Euclid Circular A"/>
              </a:rPr>
              <a:t> have an IMDB rating of at least 7:</a:t>
            </a:r>
            <a:endParaRPr lang="en-GB" dirty="0"/>
          </a:p>
        </p:txBody>
      </p:sp>
      <p:sp>
        <p:nvSpPr>
          <p:cNvPr id="17" name="TextBox 16">
            <a:extLst>
              <a:ext uri="{FF2B5EF4-FFF2-40B4-BE49-F238E27FC236}">
                <a16:creationId xmlns:a16="http://schemas.microsoft.com/office/drawing/2014/main" id="{49A02C98-CA6C-4172-BE2C-FA354DD32527}"/>
              </a:ext>
            </a:extLst>
          </p:cNvPr>
          <p:cNvSpPr txBox="1"/>
          <p:nvPr/>
        </p:nvSpPr>
        <p:spPr>
          <a:xfrm>
            <a:off x="9921240" y="7819810"/>
            <a:ext cx="7738650" cy="2063385"/>
          </a:xfrm>
          <a:prstGeom prst="rect">
            <a:avLst/>
          </a:prstGeom>
          <a:noFill/>
        </p:spPr>
        <p:txBody>
          <a:bodyPr wrap="square">
            <a:spAutoFit/>
          </a:bodyPr>
          <a:lstStyle/>
          <a:p>
            <a:r>
              <a:rPr lang="en-GB" b="1" dirty="0"/>
              <a:t>use </a:t>
            </a:r>
            <a:r>
              <a:rPr lang="en-GB" b="1" dirty="0" err="1"/>
              <a:t>sample_mflix</a:t>
            </a:r>
            <a:endParaRPr lang="en-GB" b="1" dirty="0"/>
          </a:p>
          <a:p>
            <a:endParaRPr lang="en-GB" b="1" dirty="0"/>
          </a:p>
          <a:p>
            <a:r>
              <a:rPr lang="en-GB" b="1" dirty="0" err="1"/>
              <a:t>db.movies.find</a:t>
            </a:r>
            <a:r>
              <a:rPr lang="en-GB" b="1" dirty="0"/>
              <a:t>( { countries: "Mexico", "</a:t>
            </a:r>
            <a:r>
              <a:rPr lang="en-GB" b="1" dirty="0" err="1"/>
              <a:t>imdb.rating</a:t>
            </a:r>
            <a:r>
              <a:rPr lang="en-GB" b="1" dirty="0"/>
              <a:t>": { $</a:t>
            </a:r>
            <a:r>
              <a:rPr lang="en-GB" b="1" dirty="0" err="1"/>
              <a:t>gte</a:t>
            </a:r>
            <a:r>
              <a:rPr lang="en-GB" b="1" dirty="0"/>
              <a:t>: 7 } } )</a:t>
            </a:r>
          </a:p>
        </p:txBody>
      </p:sp>
    </p:spTree>
    <p:extLst>
      <p:ext uri="{BB962C8B-B14F-4D97-AF65-F5344CB8AC3E}">
        <p14:creationId xmlns:p14="http://schemas.microsoft.com/office/powerpoint/2010/main" val="225263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83A6-9246-207B-B6A7-CEB98AF5F384}"/>
              </a:ext>
            </a:extLst>
          </p:cNvPr>
          <p:cNvSpPr>
            <a:spLocks noGrp="1"/>
          </p:cNvSpPr>
          <p:nvPr>
            <p:ph type="ctrTitle"/>
          </p:nvPr>
        </p:nvSpPr>
        <p:spPr/>
        <p:txBody>
          <a:bodyPr/>
          <a:lstStyle/>
          <a:p>
            <a:r>
              <a:rPr lang="en-GB" dirty="0"/>
              <a:t>Update Operation</a:t>
            </a:r>
          </a:p>
        </p:txBody>
      </p:sp>
      <p:sp>
        <p:nvSpPr>
          <p:cNvPr id="3" name="Subtitle 2">
            <a:extLst>
              <a:ext uri="{FF2B5EF4-FFF2-40B4-BE49-F238E27FC236}">
                <a16:creationId xmlns:a16="http://schemas.microsoft.com/office/drawing/2014/main" id="{0C37E0B3-8364-EB02-B4A7-79C8C86FDB9F}"/>
              </a:ext>
            </a:extLst>
          </p:cNvPr>
          <p:cNvSpPr>
            <a:spLocks noGrp="1"/>
          </p:cNvSpPr>
          <p:nvPr>
            <p:ph type="subTitle" idx="1"/>
          </p:nvPr>
        </p:nvSpPr>
        <p:spPr>
          <a:xfrm>
            <a:off x="1029600" y="2160000"/>
            <a:ext cx="7657200" cy="7715520"/>
          </a:xfrm>
        </p:spPr>
        <p:txBody>
          <a:bodyPr>
            <a:normAutofit/>
          </a:bodyPr>
          <a:lstStyle/>
          <a:p>
            <a:r>
              <a:rPr lang="en-GB" b="0" i="0" dirty="0">
                <a:solidFill>
                  <a:srgbClr val="1C2D38"/>
                </a:solidFill>
                <a:effectLst/>
                <a:latin typeface="Euclid Circular A"/>
              </a:rPr>
              <a:t>To update the </a:t>
            </a:r>
            <a:r>
              <a:rPr lang="en-GB" b="0" i="1" dirty="0">
                <a:solidFill>
                  <a:srgbClr val="1C2D38"/>
                </a:solidFill>
                <a:effectLst/>
                <a:latin typeface="Euclid Circular A"/>
              </a:rPr>
              <a:t>first</a:t>
            </a:r>
            <a:r>
              <a:rPr lang="en-GB" b="0" i="0" dirty="0">
                <a:solidFill>
                  <a:srgbClr val="1C2D38"/>
                </a:solidFill>
                <a:effectLst/>
                <a:latin typeface="Euclid Circular A"/>
              </a:rPr>
              <a:t> document in the </a:t>
            </a:r>
            <a:r>
              <a:rPr lang="en-GB" dirty="0" err="1"/>
              <a:t>sample_mflix.movies</a:t>
            </a:r>
            <a:r>
              <a:rPr lang="en-GB" b="0" i="0" dirty="0">
                <a:solidFill>
                  <a:srgbClr val="1C2D38"/>
                </a:solidFill>
                <a:effectLst/>
                <a:latin typeface="Euclid Circular A"/>
              </a:rPr>
              <a:t> collection where </a:t>
            </a:r>
            <a:r>
              <a:rPr lang="en-GB" dirty="0"/>
              <a:t>title</a:t>
            </a:r>
            <a:r>
              <a:rPr lang="en-GB" b="0" i="0" dirty="0">
                <a:solidFill>
                  <a:srgbClr val="1C2D38"/>
                </a:solidFill>
                <a:effectLst/>
                <a:latin typeface="Euclid Circular A"/>
              </a:rPr>
              <a:t> equals </a:t>
            </a:r>
            <a:r>
              <a:rPr lang="en-GB" dirty="0"/>
              <a:t>"Tag"</a:t>
            </a:r>
            <a:r>
              <a:rPr lang="en-GB" b="0" i="0" dirty="0">
                <a:solidFill>
                  <a:srgbClr val="1C2D38"/>
                </a:solidFill>
                <a:effectLst/>
                <a:latin typeface="Euclid Circular A"/>
              </a:rPr>
              <a:t>:</a:t>
            </a:r>
          </a:p>
          <a:p>
            <a:endParaRPr lang="en-GB" dirty="0">
              <a:solidFill>
                <a:srgbClr val="1C2D38"/>
              </a:solidFill>
              <a:latin typeface="Euclid Circular A"/>
            </a:endParaRPr>
          </a:p>
          <a:p>
            <a:endParaRPr lang="en-GB" dirty="0">
              <a:solidFill>
                <a:srgbClr val="1C2D38"/>
              </a:solidFill>
              <a:latin typeface="Euclid Circular A"/>
            </a:endParaRPr>
          </a:p>
          <a:p>
            <a:r>
              <a:rPr lang="en-GB" b="1" dirty="0"/>
              <a:t>use </a:t>
            </a:r>
            <a:r>
              <a:rPr lang="en-GB" b="1" dirty="0" err="1"/>
              <a:t>sample_mflix</a:t>
            </a:r>
            <a:endParaRPr lang="en-GB" b="1" dirty="0"/>
          </a:p>
          <a:p>
            <a:endParaRPr lang="en-GB" b="1" dirty="0"/>
          </a:p>
          <a:p>
            <a:r>
              <a:rPr lang="en-GB" b="1" dirty="0" err="1"/>
              <a:t>db.movies.updateOne</a:t>
            </a:r>
            <a:r>
              <a:rPr lang="en-GB" b="1" dirty="0"/>
              <a:t>( { title: "Blacksmith Scene" },</a:t>
            </a:r>
          </a:p>
          <a:p>
            <a:r>
              <a:rPr lang="en-GB" b="1" dirty="0"/>
              <a:t>{</a:t>
            </a:r>
          </a:p>
          <a:p>
            <a:r>
              <a:rPr lang="en-GB" b="1" dirty="0"/>
              <a:t>  $set: {</a:t>
            </a:r>
          </a:p>
          <a:p>
            <a:r>
              <a:rPr lang="en-GB" b="1" dirty="0"/>
              <a:t>    plot2: "One month every year, five highly competitive friends"</a:t>
            </a:r>
          </a:p>
          <a:p>
            <a:r>
              <a:rPr lang="en-GB" b="1" dirty="0"/>
              <a:t>  }</a:t>
            </a:r>
          </a:p>
          <a:p>
            <a:r>
              <a:rPr lang="en-GB" b="1" dirty="0"/>
              <a:t>})</a:t>
            </a:r>
          </a:p>
        </p:txBody>
      </p:sp>
      <p:sp>
        <p:nvSpPr>
          <p:cNvPr id="6" name="TextBox 5">
            <a:extLst>
              <a:ext uri="{FF2B5EF4-FFF2-40B4-BE49-F238E27FC236}">
                <a16:creationId xmlns:a16="http://schemas.microsoft.com/office/drawing/2014/main" id="{BF2D9948-4B52-689E-B9F6-4EC00C465BD5}"/>
              </a:ext>
            </a:extLst>
          </p:cNvPr>
          <p:cNvSpPr txBox="1"/>
          <p:nvPr/>
        </p:nvSpPr>
        <p:spPr>
          <a:xfrm>
            <a:off x="9601202" y="1895662"/>
            <a:ext cx="8571600" cy="5019964"/>
          </a:xfrm>
          <a:prstGeom prst="rect">
            <a:avLst/>
          </a:prstGeom>
          <a:noFill/>
        </p:spPr>
        <p:txBody>
          <a:bodyPr wrap="square">
            <a:spAutoFit/>
          </a:bodyPr>
          <a:lstStyle/>
          <a:p>
            <a:pPr algn="l"/>
            <a:r>
              <a:rPr lang="en-GB" b="0" i="0" dirty="0">
                <a:solidFill>
                  <a:srgbClr val="1C2D38"/>
                </a:solidFill>
                <a:effectLst/>
                <a:latin typeface="Euclid Circular A"/>
              </a:rPr>
              <a:t>The update operation:</a:t>
            </a:r>
          </a:p>
          <a:p>
            <a:pPr algn="l"/>
            <a:endParaRPr lang="en-GB" b="0" i="0" dirty="0">
              <a:solidFill>
                <a:srgbClr val="1C2D38"/>
              </a:solidFill>
              <a:effectLst/>
              <a:latin typeface="Euclid Circular A"/>
            </a:endParaRPr>
          </a:p>
          <a:p>
            <a:pPr algn="l">
              <a:buFont typeface="Arial" panose="020B0604020202020204" pitchFamily="34" charset="0"/>
              <a:buChar char="•"/>
            </a:pPr>
            <a:r>
              <a:rPr lang="en-GB" b="0" i="0" dirty="0">
                <a:solidFill>
                  <a:srgbClr val="1C2D38"/>
                </a:solidFill>
                <a:effectLst/>
                <a:latin typeface="Euclid Circular A"/>
              </a:rPr>
              <a:t>Uses the $set operator to update the value of the plot field for the movie Tag.</a:t>
            </a:r>
          </a:p>
          <a:p>
            <a:pPr algn="l"/>
            <a:endParaRPr lang="en-GB" b="0" i="0" dirty="0">
              <a:solidFill>
                <a:srgbClr val="1C2D38"/>
              </a:solidFill>
              <a:effectLst/>
              <a:latin typeface="Euclid Circular A"/>
            </a:endParaRPr>
          </a:p>
          <a:p>
            <a:pPr algn="l">
              <a:buFont typeface="Arial" panose="020B0604020202020204" pitchFamily="34" charset="0"/>
              <a:buChar char="•"/>
            </a:pPr>
            <a:r>
              <a:rPr lang="en-GB" b="0" i="0" dirty="0">
                <a:solidFill>
                  <a:srgbClr val="1C2D38"/>
                </a:solidFill>
                <a:effectLst/>
                <a:latin typeface="Euclid Circular A"/>
              </a:rPr>
              <a:t>Uses the $</a:t>
            </a:r>
            <a:r>
              <a:rPr lang="en-GB" b="0" i="0" dirty="0" err="1">
                <a:solidFill>
                  <a:srgbClr val="1C2D38"/>
                </a:solidFill>
                <a:effectLst/>
                <a:latin typeface="Euclid Circular A"/>
              </a:rPr>
              <a:t>CurrentDate</a:t>
            </a:r>
            <a:r>
              <a:rPr lang="en-GB" b="0" i="0" dirty="0">
                <a:solidFill>
                  <a:srgbClr val="1C2D38"/>
                </a:solidFill>
                <a:effectLst/>
                <a:latin typeface="Euclid Circular A"/>
              </a:rPr>
              <a:t> operator to update the value of the </a:t>
            </a:r>
            <a:r>
              <a:rPr lang="en-GB" b="0" i="0" dirty="0" err="1">
                <a:solidFill>
                  <a:srgbClr val="1C2D38"/>
                </a:solidFill>
                <a:effectLst/>
                <a:latin typeface="Euclid Circular A"/>
              </a:rPr>
              <a:t>lastUpdated</a:t>
            </a:r>
            <a:r>
              <a:rPr lang="en-GB" b="0" i="0" dirty="0">
                <a:solidFill>
                  <a:srgbClr val="1C2D38"/>
                </a:solidFill>
                <a:effectLst/>
                <a:latin typeface="Euclid Circular A"/>
              </a:rPr>
              <a:t> field to the current date</a:t>
            </a:r>
          </a:p>
          <a:p>
            <a:pPr algn="l"/>
            <a:endParaRPr lang="en-GB" b="0" i="0" dirty="0">
              <a:solidFill>
                <a:srgbClr val="1C2D38"/>
              </a:solidFill>
              <a:effectLst/>
              <a:latin typeface="Euclid Circular A"/>
            </a:endParaRPr>
          </a:p>
          <a:p>
            <a:pPr algn="l"/>
            <a:r>
              <a:rPr lang="en-GB" b="0" i="0" dirty="0">
                <a:solidFill>
                  <a:srgbClr val="1C2D38"/>
                </a:solidFill>
                <a:effectLst/>
                <a:latin typeface="Euclid Circular A"/>
              </a:rPr>
              <a:t> If </a:t>
            </a:r>
            <a:r>
              <a:rPr lang="en-GB" b="0" i="0" dirty="0" err="1">
                <a:solidFill>
                  <a:srgbClr val="1C2D38"/>
                </a:solidFill>
                <a:effectLst/>
                <a:latin typeface="Euclid Circular A"/>
              </a:rPr>
              <a:t>lastUpdated</a:t>
            </a:r>
            <a:r>
              <a:rPr lang="en-GB" b="0" i="0" dirty="0">
                <a:solidFill>
                  <a:srgbClr val="1C2D38"/>
                </a:solidFill>
                <a:effectLst/>
                <a:latin typeface="Euclid Circular A"/>
              </a:rPr>
              <a:t> field does not exist</a:t>
            </a:r>
            <a:r>
              <a:rPr lang="en-GB" dirty="0">
                <a:solidFill>
                  <a:srgbClr val="1C2D38"/>
                </a:solidFill>
                <a:latin typeface="Euclid Circular A"/>
              </a:rPr>
              <a:t>, </a:t>
            </a:r>
            <a:r>
              <a:rPr lang="en-GB" b="0" i="0" dirty="0">
                <a:solidFill>
                  <a:srgbClr val="1C2D38"/>
                </a:solidFill>
                <a:effectLst/>
                <a:latin typeface="Euclid Circular A"/>
              </a:rPr>
              <a:t>$</a:t>
            </a:r>
            <a:r>
              <a:rPr lang="en-GB" b="0" i="0" dirty="0" err="1">
                <a:solidFill>
                  <a:srgbClr val="1C2D38"/>
                </a:solidFill>
                <a:effectLst/>
                <a:latin typeface="Euclid Circular A"/>
              </a:rPr>
              <a:t>CurrentDate</a:t>
            </a:r>
            <a:r>
              <a:rPr lang="en-GB" b="0" i="0" dirty="0">
                <a:solidFill>
                  <a:srgbClr val="1C2D38"/>
                </a:solidFill>
                <a:effectLst/>
                <a:latin typeface="Euclid Circular A"/>
              </a:rPr>
              <a:t> will create the field.</a:t>
            </a:r>
          </a:p>
        </p:txBody>
      </p:sp>
      <p:sp>
        <p:nvSpPr>
          <p:cNvPr id="10" name="TextBox 9">
            <a:extLst>
              <a:ext uri="{FF2B5EF4-FFF2-40B4-BE49-F238E27FC236}">
                <a16:creationId xmlns:a16="http://schemas.microsoft.com/office/drawing/2014/main" id="{D8264310-C83A-12C2-772E-CD87BA94C556}"/>
              </a:ext>
            </a:extLst>
          </p:cNvPr>
          <p:cNvSpPr txBox="1"/>
          <p:nvPr/>
        </p:nvSpPr>
        <p:spPr>
          <a:xfrm>
            <a:off x="9601202" y="7358169"/>
            <a:ext cx="8138158" cy="1077859"/>
          </a:xfrm>
          <a:prstGeom prst="rect">
            <a:avLst/>
          </a:prstGeom>
          <a:noFill/>
        </p:spPr>
        <p:txBody>
          <a:bodyPr wrap="square">
            <a:spAutoFit/>
          </a:bodyPr>
          <a:lstStyle/>
          <a:p>
            <a:r>
              <a:rPr lang="en-GB" b="1" i="0" dirty="0">
                <a:solidFill>
                  <a:srgbClr val="001E2B"/>
                </a:solidFill>
                <a:effectLst/>
                <a:latin typeface="Euclid Circular A"/>
              </a:rPr>
              <a:t>Use the </a:t>
            </a:r>
            <a:r>
              <a:rPr lang="en-GB" b="1" i="0" dirty="0" err="1">
                <a:solidFill>
                  <a:srgbClr val="001E2B"/>
                </a:solidFill>
                <a:effectLst/>
                <a:latin typeface="Euclid Circular A"/>
              </a:rPr>
              <a:t>db.collection.updateMany</a:t>
            </a:r>
            <a:r>
              <a:rPr lang="en-GB" b="1" i="0" dirty="0">
                <a:solidFill>
                  <a:srgbClr val="001E2B"/>
                </a:solidFill>
                <a:effectLst/>
                <a:latin typeface="Euclid Circular A"/>
              </a:rPr>
              <a:t>() to update all documents that match a specified filter.</a:t>
            </a:r>
            <a:endParaRPr lang="en-GB" b="1" dirty="0"/>
          </a:p>
        </p:txBody>
      </p:sp>
    </p:spTree>
    <p:extLst>
      <p:ext uri="{BB962C8B-B14F-4D97-AF65-F5344CB8AC3E}">
        <p14:creationId xmlns:p14="http://schemas.microsoft.com/office/powerpoint/2010/main" val="253780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B654-2DC6-5E97-7D4D-C1F28E2707AF}"/>
              </a:ext>
            </a:extLst>
          </p:cNvPr>
          <p:cNvSpPr>
            <a:spLocks noGrp="1"/>
          </p:cNvSpPr>
          <p:nvPr>
            <p:ph type="ctrTitle"/>
          </p:nvPr>
        </p:nvSpPr>
        <p:spPr/>
        <p:txBody>
          <a:bodyPr/>
          <a:lstStyle/>
          <a:p>
            <a:r>
              <a:rPr lang="en-GB" dirty="0"/>
              <a:t>Agenda</a:t>
            </a:r>
          </a:p>
        </p:txBody>
      </p:sp>
      <p:sp>
        <p:nvSpPr>
          <p:cNvPr id="3" name="Subtitle 2">
            <a:extLst>
              <a:ext uri="{FF2B5EF4-FFF2-40B4-BE49-F238E27FC236}">
                <a16:creationId xmlns:a16="http://schemas.microsoft.com/office/drawing/2014/main" id="{2C70CBF1-95A4-9C77-9DBF-F32903C49123}"/>
              </a:ext>
            </a:extLst>
          </p:cNvPr>
          <p:cNvSpPr>
            <a:spLocks noGrp="1"/>
          </p:cNvSpPr>
          <p:nvPr>
            <p:ph type="subTitle" idx="1"/>
          </p:nvPr>
        </p:nvSpPr>
        <p:spPr>
          <a:xfrm>
            <a:off x="584123" y="2113108"/>
            <a:ext cx="16310250" cy="6513216"/>
          </a:xfrm>
        </p:spPr>
        <p:txBody>
          <a:bodyPr>
            <a:normAutofit lnSpcReduction="10000"/>
          </a:bodyPr>
          <a:lstStyle/>
          <a:p>
            <a:pPr marL="514350" indent="-514350">
              <a:lnSpc>
                <a:spcPct val="150000"/>
              </a:lnSpc>
              <a:buFont typeface="+mj-lt"/>
              <a:buAutoNum type="arabicPeriod"/>
            </a:pPr>
            <a:r>
              <a:rPr lang="en-GB" b="1" dirty="0"/>
              <a:t>What is MongoDB</a:t>
            </a:r>
          </a:p>
          <a:p>
            <a:pPr marL="514350" indent="-514350">
              <a:lnSpc>
                <a:spcPct val="150000"/>
              </a:lnSpc>
              <a:buFont typeface="+mj-lt"/>
              <a:buAutoNum type="arabicPeriod"/>
            </a:pPr>
            <a:r>
              <a:rPr lang="en-GB" b="1" dirty="0"/>
              <a:t>Different between Relational and MongoDB</a:t>
            </a:r>
          </a:p>
          <a:p>
            <a:pPr marL="514350" indent="-514350">
              <a:lnSpc>
                <a:spcPct val="150000"/>
              </a:lnSpc>
              <a:buFont typeface="+mj-lt"/>
              <a:buAutoNum type="arabicPeriod"/>
            </a:pPr>
            <a:r>
              <a:rPr lang="en-GB" b="1" dirty="0"/>
              <a:t>When to use MongoDB</a:t>
            </a:r>
          </a:p>
          <a:p>
            <a:pPr marL="514350" indent="-514350">
              <a:lnSpc>
                <a:spcPct val="150000"/>
              </a:lnSpc>
              <a:buFont typeface="+mj-lt"/>
              <a:buAutoNum type="arabicPeriod"/>
            </a:pPr>
            <a:r>
              <a:rPr lang="en-GB" b="1" dirty="0"/>
              <a:t>Features of MongoDB</a:t>
            </a:r>
          </a:p>
          <a:p>
            <a:pPr marL="514350" indent="-514350">
              <a:lnSpc>
                <a:spcPct val="150000"/>
              </a:lnSpc>
              <a:buFont typeface="+mj-lt"/>
              <a:buAutoNum type="arabicPeriod"/>
            </a:pPr>
            <a:r>
              <a:rPr lang="en-GB" b="1" dirty="0"/>
              <a:t>Where to Download</a:t>
            </a:r>
          </a:p>
          <a:p>
            <a:pPr marL="514350" indent="-514350">
              <a:lnSpc>
                <a:spcPct val="150000"/>
              </a:lnSpc>
              <a:buFont typeface="+mj-lt"/>
              <a:buAutoNum type="arabicPeriod"/>
            </a:pPr>
            <a:r>
              <a:rPr lang="en-GB" b="1" dirty="0"/>
              <a:t>CURD </a:t>
            </a:r>
          </a:p>
          <a:p>
            <a:pPr marL="514350" indent="-514350">
              <a:lnSpc>
                <a:spcPct val="150000"/>
              </a:lnSpc>
              <a:buFont typeface="+mj-lt"/>
              <a:buAutoNum type="arabicPeriod"/>
            </a:pPr>
            <a:r>
              <a:rPr lang="en-GB" b="1" dirty="0"/>
              <a:t>No Joins</a:t>
            </a:r>
          </a:p>
          <a:p>
            <a:pPr marL="514350" indent="-514350">
              <a:lnSpc>
                <a:spcPct val="150000"/>
              </a:lnSpc>
              <a:buFont typeface="+mj-lt"/>
              <a:buAutoNum type="arabicPeriod"/>
            </a:pPr>
            <a:r>
              <a:rPr lang="en-GB" b="1" dirty="0"/>
              <a:t>Arrays</a:t>
            </a:r>
          </a:p>
          <a:p>
            <a:pPr marL="514350" indent="-514350">
              <a:lnSpc>
                <a:spcPct val="150000"/>
              </a:lnSpc>
              <a:buFont typeface="+mj-lt"/>
              <a:buAutoNum type="arabicPeriod"/>
            </a:pPr>
            <a:r>
              <a:rPr lang="en-GB" b="1" dirty="0"/>
              <a:t>Aggregation Pipelines</a:t>
            </a:r>
          </a:p>
          <a:p>
            <a:pPr marL="514350" indent="-514350">
              <a:lnSpc>
                <a:spcPct val="150000"/>
              </a:lnSpc>
              <a:buFont typeface="+mj-lt"/>
              <a:buAutoNum type="arabicPeriod"/>
            </a:pPr>
            <a:r>
              <a:rPr lang="en-GB" b="1" dirty="0"/>
              <a:t>Tools</a:t>
            </a:r>
          </a:p>
          <a:p>
            <a:endParaRPr lang="en-GB" dirty="0"/>
          </a:p>
        </p:txBody>
      </p:sp>
    </p:spTree>
    <p:extLst>
      <p:ext uri="{BB962C8B-B14F-4D97-AF65-F5344CB8AC3E}">
        <p14:creationId xmlns:p14="http://schemas.microsoft.com/office/powerpoint/2010/main" val="2699992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C68B-2A2E-61A7-ACAC-59126D9E20B0}"/>
              </a:ext>
            </a:extLst>
          </p:cNvPr>
          <p:cNvSpPr>
            <a:spLocks noGrp="1"/>
          </p:cNvSpPr>
          <p:nvPr>
            <p:ph type="ctrTitle"/>
          </p:nvPr>
        </p:nvSpPr>
        <p:spPr/>
        <p:txBody>
          <a:bodyPr/>
          <a:lstStyle/>
          <a:p>
            <a:r>
              <a:rPr lang="en-GB" dirty="0"/>
              <a:t>Delete Operation</a:t>
            </a:r>
          </a:p>
        </p:txBody>
      </p:sp>
      <p:sp>
        <p:nvSpPr>
          <p:cNvPr id="3" name="Subtitle 2">
            <a:extLst>
              <a:ext uri="{FF2B5EF4-FFF2-40B4-BE49-F238E27FC236}">
                <a16:creationId xmlns:a16="http://schemas.microsoft.com/office/drawing/2014/main" id="{76B759DD-4AF1-237D-B749-4C206B4A7AA1}"/>
              </a:ext>
            </a:extLst>
          </p:cNvPr>
          <p:cNvSpPr>
            <a:spLocks noGrp="1"/>
          </p:cNvSpPr>
          <p:nvPr>
            <p:ph type="subTitle" idx="1"/>
          </p:nvPr>
        </p:nvSpPr>
        <p:spPr>
          <a:xfrm>
            <a:off x="1029600" y="2160000"/>
            <a:ext cx="16310250" cy="7532640"/>
          </a:xfrm>
        </p:spPr>
        <p:txBody>
          <a:bodyPr>
            <a:normAutofit lnSpcReduction="10000"/>
          </a:bodyPr>
          <a:lstStyle/>
          <a:p>
            <a:r>
              <a:rPr lang="en-GB" b="0" i="0" dirty="0">
                <a:solidFill>
                  <a:srgbClr val="1C2D38"/>
                </a:solidFill>
                <a:effectLst/>
                <a:latin typeface="Euclid Circular A"/>
              </a:rPr>
              <a:t>To delete all documents from the </a:t>
            </a:r>
            <a:r>
              <a:rPr lang="en-GB" dirty="0" err="1"/>
              <a:t>sample_mflix.movies</a:t>
            </a:r>
            <a:r>
              <a:rPr lang="en-GB" b="0" i="0" dirty="0">
                <a:solidFill>
                  <a:srgbClr val="1C2D38"/>
                </a:solidFill>
                <a:effectLst/>
                <a:latin typeface="Euclid Circular A"/>
              </a:rPr>
              <a:t> collection where the </a:t>
            </a:r>
            <a:r>
              <a:rPr lang="en-GB" dirty="0"/>
              <a:t>title</a:t>
            </a:r>
            <a:r>
              <a:rPr lang="en-GB" b="0" i="0" dirty="0">
                <a:solidFill>
                  <a:srgbClr val="1C2D38"/>
                </a:solidFill>
                <a:effectLst/>
                <a:latin typeface="Euclid Circular A"/>
              </a:rPr>
              <a:t> equals </a:t>
            </a:r>
            <a:r>
              <a:rPr lang="en-GB" dirty="0"/>
              <a:t>"Titanic"</a:t>
            </a:r>
            <a:r>
              <a:rPr lang="en-GB" b="0" i="0" dirty="0">
                <a:solidFill>
                  <a:srgbClr val="1C2D38"/>
                </a:solidFill>
                <a:effectLst/>
                <a:latin typeface="Euclid Circular A"/>
              </a:rPr>
              <a:t>:</a:t>
            </a:r>
          </a:p>
          <a:p>
            <a:endParaRPr lang="en-GB" dirty="0">
              <a:solidFill>
                <a:srgbClr val="1C2D38"/>
              </a:solidFill>
              <a:latin typeface="Euclid Circular A"/>
            </a:endParaRPr>
          </a:p>
          <a:p>
            <a:r>
              <a:rPr lang="en-GB" b="1" dirty="0"/>
              <a:t>use </a:t>
            </a:r>
            <a:r>
              <a:rPr lang="en-GB" b="1" dirty="0" err="1"/>
              <a:t>sample_mflix</a:t>
            </a:r>
            <a:endParaRPr lang="en-GB" b="1" dirty="0"/>
          </a:p>
          <a:p>
            <a:endParaRPr lang="en-GB" b="1" dirty="0"/>
          </a:p>
          <a:p>
            <a:r>
              <a:rPr lang="en-GB" b="1" dirty="0" err="1"/>
              <a:t>db.movies.deleteMany</a:t>
            </a:r>
            <a:r>
              <a:rPr lang="en-GB" b="1" dirty="0"/>
              <a:t>( { title: "Titanic" } )</a:t>
            </a:r>
          </a:p>
          <a:p>
            <a:endParaRPr lang="en-GB" dirty="0"/>
          </a:p>
          <a:p>
            <a:endParaRPr lang="en-GB" dirty="0"/>
          </a:p>
          <a:p>
            <a:r>
              <a:rPr lang="en-GB" b="0" i="0" dirty="0">
                <a:solidFill>
                  <a:srgbClr val="1C2D38"/>
                </a:solidFill>
                <a:effectLst/>
                <a:latin typeface="Euclid Circular A"/>
              </a:rPr>
              <a:t>To delete all documents from the </a:t>
            </a:r>
            <a:r>
              <a:rPr lang="en-GB" dirty="0" err="1"/>
              <a:t>sample_mflix.movies</a:t>
            </a:r>
            <a:r>
              <a:rPr lang="en-GB" b="0" i="0" dirty="0">
                <a:solidFill>
                  <a:srgbClr val="1C2D38"/>
                </a:solidFill>
                <a:effectLst/>
                <a:latin typeface="Euclid Circular A"/>
              </a:rPr>
              <a:t> collection:</a:t>
            </a:r>
          </a:p>
          <a:p>
            <a:endParaRPr lang="en-GB" dirty="0"/>
          </a:p>
          <a:p>
            <a:r>
              <a:rPr lang="en-GB" b="1" dirty="0"/>
              <a:t>use </a:t>
            </a:r>
            <a:r>
              <a:rPr lang="en-GB" b="1" dirty="0" err="1"/>
              <a:t>sample_mflix</a:t>
            </a:r>
            <a:endParaRPr lang="en-GB" b="1" dirty="0"/>
          </a:p>
          <a:p>
            <a:endParaRPr lang="en-GB" b="1" dirty="0"/>
          </a:p>
          <a:p>
            <a:r>
              <a:rPr lang="en-GB" b="1" dirty="0" err="1"/>
              <a:t>db.movies.deleteMany</a:t>
            </a:r>
            <a:r>
              <a:rPr lang="en-GB" b="1" dirty="0"/>
              <a:t>({})</a:t>
            </a:r>
          </a:p>
          <a:p>
            <a:r>
              <a:rPr lang="en-GB" dirty="0"/>
              <a:t>use </a:t>
            </a:r>
            <a:r>
              <a:rPr lang="en-GB" dirty="0" err="1"/>
              <a:t>sample_mflix</a:t>
            </a:r>
            <a:endParaRPr lang="en-GB" dirty="0"/>
          </a:p>
          <a:p>
            <a:endParaRPr lang="en-GB" dirty="0"/>
          </a:p>
          <a:p>
            <a:r>
              <a:rPr lang="en-GB" b="0" i="0" dirty="0">
                <a:solidFill>
                  <a:srgbClr val="1C2D38"/>
                </a:solidFill>
                <a:effectLst/>
                <a:latin typeface="Euclid Circular A"/>
              </a:rPr>
              <a:t>To delete the </a:t>
            </a:r>
            <a:r>
              <a:rPr lang="en-GB" b="0" i="1" dirty="0">
                <a:solidFill>
                  <a:srgbClr val="1C2D38"/>
                </a:solidFill>
                <a:effectLst/>
                <a:latin typeface="Euclid Circular A"/>
              </a:rPr>
              <a:t>first</a:t>
            </a:r>
            <a:r>
              <a:rPr lang="en-GB" b="0" i="0" dirty="0">
                <a:solidFill>
                  <a:srgbClr val="1C2D38"/>
                </a:solidFill>
                <a:effectLst/>
                <a:latin typeface="Euclid Circular A"/>
              </a:rPr>
              <a:t> document from the</a:t>
            </a:r>
          </a:p>
          <a:p>
            <a:endParaRPr lang="en-GB" dirty="0"/>
          </a:p>
          <a:p>
            <a:r>
              <a:rPr lang="en-GB" b="1" dirty="0" err="1"/>
              <a:t>db.movies.deleteOne</a:t>
            </a:r>
            <a:r>
              <a:rPr lang="en-GB" b="1" dirty="0"/>
              <a:t>( { cast: "Brad Pitt" } )</a:t>
            </a:r>
          </a:p>
        </p:txBody>
      </p:sp>
    </p:spTree>
    <p:extLst>
      <p:ext uri="{BB962C8B-B14F-4D97-AF65-F5344CB8AC3E}">
        <p14:creationId xmlns:p14="http://schemas.microsoft.com/office/powerpoint/2010/main" val="403970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89EA-FEDF-58F2-D418-F4BAC7CA1A2D}"/>
              </a:ext>
            </a:extLst>
          </p:cNvPr>
          <p:cNvSpPr>
            <a:spLocks noGrp="1"/>
          </p:cNvSpPr>
          <p:nvPr>
            <p:ph type="ctrTitle"/>
          </p:nvPr>
        </p:nvSpPr>
        <p:spPr/>
        <p:txBody>
          <a:bodyPr>
            <a:normAutofit/>
          </a:bodyPr>
          <a:lstStyle/>
          <a:p>
            <a:r>
              <a:rPr lang="en-GB" dirty="0"/>
              <a:t>No Joins</a:t>
            </a:r>
          </a:p>
        </p:txBody>
      </p:sp>
      <p:sp>
        <p:nvSpPr>
          <p:cNvPr id="3" name="Subtitle 2">
            <a:extLst>
              <a:ext uri="{FF2B5EF4-FFF2-40B4-BE49-F238E27FC236}">
                <a16:creationId xmlns:a16="http://schemas.microsoft.com/office/drawing/2014/main" id="{1A12C3E2-F031-BEFE-FFBA-B49BBE717B0F}"/>
              </a:ext>
            </a:extLst>
          </p:cNvPr>
          <p:cNvSpPr>
            <a:spLocks noGrp="1"/>
          </p:cNvSpPr>
          <p:nvPr>
            <p:ph type="subTitle" idx="1"/>
          </p:nvPr>
        </p:nvSpPr>
        <p:spPr/>
        <p:txBody>
          <a:bodyPr>
            <a:normAutofit fontScale="92500" lnSpcReduction="20000"/>
          </a:bodyPr>
          <a:lstStyle/>
          <a:p>
            <a:r>
              <a:rPr lang="en-GB" dirty="0">
                <a:effectLst/>
                <a:latin typeface="Helvetica" pitchFamily="2" charset="0"/>
              </a:rPr>
              <a:t>The first and most fundamental difference that you’ll need to get comfortable with is MongoDB’s lack of joins. There is no design rational as to why some type of join syntax isn’t supported in MongoDB, however joins are generally seen as non-scalable. </a:t>
            </a:r>
          </a:p>
          <a:p>
            <a:endParaRPr lang="en-GB" dirty="0">
              <a:effectLst/>
              <a:latin typeface="Helvetica" pitchFamily="2" charset="0"/>
            </a:endParaRPr>
          </a:p>
          <a:p>
            <a:r>
              <a:rPr lang="en-GB" dirty="0">
                <a:effectLst/>
                <a:latin typeface="Helvetica" pitchFamily="2" charset="0"/>
              </a:rPr>
              <a:t>That is, once you start to split your data horizontally, you end up performing your joins on the client (the application server) anyway. Regardless of the reasons, the fact remains that data is relational, and MongoDB doesn’t support joins. </a:t>
            </a:r>
          </a:p>
          <a:p>
            <a:endParaRPr lang="en-GB" dirty="0">
              <a:latin typeface="Helvetica" pitchFamily="2" charset="0"/>
            </a:endParaRPr>
          </a:p>
          <a:p>
            <a:r>
              <a:rPr lang="en-GB" dirty="0">
                <a:effectLst/>
                <a:latin typeface="Helvetica" pitchFamily="2" charset="0"/>
              </a:rPr>
              <a:t>Without knowing anything else, to live in a join-less world, we have to do joins ourselves within our application’s code. Essentially we need to issue a second query to find the relevant data in a second collection. Setting our data up isn’t any different than declaring a foreign key in a relational database.</a:t>
            </a:r>
          </a:p>
          <a:p>
            <a:endParaRPr lang="en-GB" dirty="0">
              <a:latin typeface="Helvetica" pitchFamily="2" charset="0"/>
            </a:endParaRPr>
          </a:p>
          <a:p>
            <a:r>
              <a:rPr lang="en-GB" b="1" dirty="0">
                <a:effectLst/>
                <a:latin typeface="Helvetica" pitchFamily="2" charset="0"/>
              </a:rPr>
              <a:t>Arrays and Embedded Documents</a:t>
            </a:r>
          </a:p>
          <a:p>
            <a:endParaRPr lang="en-GB" dirty="0">
              <a:effectLst/>
              <a:latin typeface="Helvetica" pitchFamily="2" charset="0"/>
            </a:endParaRPr>
          </a:p>
          <a:p>
            <a:r>
              <a:rPr lang="en-GB" dirty="0">
                <a:effectLst/>
                <a:latin typeface="Helvetica" pitchFamily="2" charset="0"/>
              </a:rPr>
              <a:t>Just because MongoDB doesn’t have joins doesn’t mean it doesn’t have a few tricks up its sleeve. Remember when we saw that MongoDB supports arrays as first class objects of a document? It turns out that this is incredibly handy when dealing with many-to-one or many-to-many relationships.</a:t>
            </a:r>
          </a:p>
          <a:p>
            <a:endParaRPr lang="en-GB" dirty="0">
              <a:effectLst/>
              <a:latin typeface="Helvetica" pitchFamily="2" charset="0"/>
            </a:endParaRPr>
          </a:p>
          <a:p>
            <a:endParaRPr lang="en-GB" dirty="0"/>
          </a:p>
        </p:txBody>
      </p:sp>
      <p:sp>
        <p:nvSpPr>
          <p:cNvPr id="4" name="Text Placeholder 3">
            <a:extLst>
              <a:ext uri="{FF2B5EF4-FFF2-40B4-BE49-F238E27FC236}">
                <a16:creationId xmlns:a16="http://schemas.microsoft.com/office/drawing/2014/main" id="{EC9AADDE-6829-EA52-6AC5-E8EC8AACFDC2}"/>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378142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FE9A-4EB7-B5B4-BF2F-92C964574584}"/>
              </a:ext>
            </a:extLst>
          </p:cNvPr>
          <p:cNvSpPr>
            <a:spLocks noGrp="1"/>
          </p:cNvSpPr>
          <p:nvPr>
            <p:ph type="ctrTitle"/>
          </p:nvPr>
        </p:nvSpPr>
        <p:spPr/>
        <p:txBody>
          <a:bodyPr>
            <a:normAutofit/>
          </a:bodyPr>
          <a:lstStyle/>
          <a:p>
            <a:r>
              <a:rPr lang="en-GB" dirty="0">
                <a:effectLst/>
                <a:latin typeface="Helvetica" pitchFamily="2" charset="0"/>
              </a:rPr>
              <a:t>Denormalization</a:t>
            </a:r>
            <a:endParaRPr lang="en-GB" dirty="0"/>
          </a:p>
        </p:txBody>
      </p:sp>
      <p:sp>
        <p:nvSpPr>
          <p:cNvPr id="3" name="Subtitle 2">
            <a:extLst>
              <a:ext uri="{FF2B5EF4-FFF2-40B4-BE49-F238E27FC236}">
                <a16:creationId xmlns:a16="http://schemas.microsoft.com/office/drawing/2014/main" id="{EEF82E09-C573-548C-06DB-7D445E9E62CA}"/>
              </a:ext>
            </a:extLst>
          </p:cNvPr>
          <p:cNvSpPr>
            <a:spLocks noGrp="1"/>
          </p:cNvSpPr>
          <p:nvPr>
            <p:ph type="subTitle" idx="1"/>
          </p:nvPr>
        </p:nvSpPr>
        <p:spPr/>
        <p:txBody>
          <a:bodyPr>
            <a:normAutofit fontScale="47500" lnSpcReduction="20000"/>
          </a:bodyPr>
          <a:lstStyle/>
          <a:p>
            <a:r>
              <a:rPr lang="en-GB" sz="5100" dirty="0">
                <a:effectLst/>
                <a:latin typeface="Helvetica" pitchFamily="2" charset="0"/>
              </a:rPr>
              <a:t>Yet another alternative to using joins is to </a:t>
            </a:r>
            <a:r>
              <a:rPr lang="en-GB" sz="5100" dirty="0" err="1">
                <a:effectLst/>
                <a:latin typeface="Helvetica" pitchFamily="2" charset="0"/>
              </a:rPr>
              <a:t>denormalize</a:t>
            </a:r>
            <a:r>
              <a:rPr lang="en-GB" sz="5100" dirty="0">
                <a:effectLst/>
                <a:latin typeface="Helvetica" pitchFamily="2" charset="0"/>
              </a:rPr>
              <a:t> your data. Historically, denormalization was reserved for</a:t>
            </a:r>
          </a:p>
          <a:p>
            <a:r>
              <a:rPr lang="en-GB" sz="5100" dirty="0">
                <a:effectLst/>
                <a:latin typeface="Helvetica" pitchFamily="2" charset="0"/>
              </a:rPr>
              <a:t>performance-sensitive code, or when data should be snapshotted (like in an audit log). </a:t>
            </a:r>
          </a:p>
          <a:p>
            <a:endParaRPr lang="en-GB" sz="5100" dirty="0">
              <a:latin typeface="Helvetica" pitchFamily="2" charset="0"/>
            </a:endParaRPr>
          </a:p>
          <a:p>
            <a:r>
              <a:rPr lang="en-GB" sz="5100" dirty="0">
                <a:effectLst/>
                <a:latin typeface="Helvetica" pitchFamily="2" charset="0"/>
              </a:rPr>
              <a:t>However, with the ever growing</a:t>
            </a:r>
            <a:r>
              <a:rPr lang="en-GB" sz="5100" dirty="0">
                <a:latin typeface="Helvetica" pitchFamily="2" charset="0"/>
              </a:rPr>
              <a:t> </a:t>
            </a:r>
            <a:r>
              <a:rPr lang="en-GB" sz="5100" dirty="0">
                <a:effectLst/>
                <a:latin typeface="Helvetica" pitchFamily="2" charset="0"/>
              </a:rPr>
              <a:t>popularity of NoSQL, many of which don’t have joins, denormalization as part of normal modelling is becoming increasingly common. </a:t>
            </a:r>
          </a:p>
          <a:p>
            <a:endParaRPr lang="en-GB" sz="5100" dirty="0">
              <a:latin typeface="Helvetica" pitchFamily="2" charset="0"/>
            </a:endParaRPr>
          </a:p>
          <a:p>
            <a:r>
              <a:rPr lang="en-GB" sz="5100" dirty="0">
                <a:effectLst/>
                <a:latin typeface="Helvetica" pitchFamily="2" charset="0"/>
              </a:rPr>
              <a:t>This doesn’t mean you should duplicate every piece of information in every document. However, rather than letting fear of duplicate data drive your design decisions, consider modelling your data based on what information belongs to what document.</a:t>
            </a:r>
          </a:p>
          <a:p>
            <a:endParaRPr lang="en-GB" sz="5100" dirty="0">
              <a:effectLst/>
              <a:latin typeface="Helvetica" pitchFamily="2" charset="0"/>
            </a:endParaRPr>
          </a:p>
          <a:p>
            <a:r>
              <a:rPr lang="en-GB" sz="5100" dirty="0">
                <a:effectLst/>
                <a:latin typeface="Helvetica" pitchFamily="2" charset="0"/>
              </a:rPr>
              <a:t>For example, say you are writing a forum application. The traditional way to associate a specific user with a post is</a:t>
            </a:r>
          </a:p>
          <a:p>
            <a:r>
              <a:rPr lang="en-GB" sz="5100" dirty="0">
                <a:effectLst/>
                <a:latin typeface="Helvetica" pitchFamily="2" charset="0"/>
              </a:rPr>
              <a:t>via a </a:t>
            </a:r>
            <a:r>
              <a:rPr lang="en-GB" sz="5100" dirty="0" err="1">
                <a:effectLst/>
                <a:latin typeface="Helvetica" pitchFamily="2" charset="0"/>
              </a:rPr>
              <a:t>userid</a:t>
            </a:r>
            <a:r>
              <a:rPr lang="en-GB" sz="5100" dirty="0">
                <a:effectLst/>
                <a:latin typeface="Helvetica" pitchFamily="2" charset="0"/>
              </a:rPr>
              <a:t> column within posts. With such a model, you can’t display posts without retrieving (joining to) users.</a:t>
            </a:r>
          </a:p>
          <a:p>
            <a:endParaRPr lang="en-GB" sz="5100" dirty="0">
              <a:effectLst/>
              <a:latin typeface="Helvetica" pitchFamily="2" charset="0"/>
            </a:endParaRPr>
          </a:p>
          <a:p>
            <a:r>
              <a:rPr lang="en-GB" sz="5100" dirty="0">
                <a:effectLst/>
                <a:latin typeface="Helvetica" pitchFamily="2" charset="0"/>
              </a:rPr>
              <a:t>A possible alternative is simply to store the name as well as the </a:t>
            </a:r>
            <a:r>
              <a:rPr lang="en-GB" sz="5100" dirty="0" err="1">
                <a:effectLst/>
                <a:latin typeface="Helvetica" pitchFamily="2" charset="0"/>
              </a:rPr>
              <a:t>userid</a:t>
            </a:r>
            <a:r>
              <a:rPr lang="en-GB" sz="5100" dirty="0">
                <a:effectLst/>
                <a:latin typeface="Helvetica" pitchFamily="2" charset="0"/>
              </a:rPr>
              <a:t> with each post. You could even do so with an</a:t>
            </a:r>
          </a:p>
          <a:p>
            <a:r>
              <a:rPr lang="en-GB" sz="5100" dirty="0">
                <a:effectLst/>
                <a:latin typeface="Helvetica" pitchFamily="2" charset="0"/>
              </a:rPr>
              <a:t>embedded document, like user: {id: </a:t>
            </a:r>
            <a:r>
              <a:rPr lang="en-GB" sz="5100" dirty="0" err="1">
                <a:effectLst/>
                <a:latin typeface="Helvetica" pitchFamily="2" charset="0"/>
              </a:rPr>
              <a:t>ObjectId</a:t>
            </a:r>
            <a:r>
              <a:rPr lang="en-GB" sz="5100" dirty="0">
                <a:effectLst/>
                <a:latin typeface="Helvetica" pitchFamily="2" charset="0"/>
              </a:rPr>
              <a:t>(</a:t>
            </a:r>
            <a:r>
              <a:rPr lang="en-GB" sz="5100" dirty="0">
                <a:solidFill>
                  <a:srgbClr val="CD0000"/>
                </a:solidFill>
                <a:effectLst/>
                <a:latin typeface="Helvetica" pitchFamily="2" charset="0"/>
              </a:rPr>
              <a:t>'Something'</a:t>
            </a:r>
            <a:r>
              <a:rPr lang="en-GB" sz="5100" dirty="0">
                <a:effectLst/>
                <a:latin typeface="Helvetica" pitchFamily="2" charset="0"/>
              </a:rPr>
              <a:t>), name: </a:t>
            </a:r>
            <a:r>
              <a:rPr lang="en-GB" sz="5100" dirty="0">
                <a:solidFill>
                  <a:srgbClr val="CD0000"/>
                </a:solidFill>
                <a:effectLst/>
                <a:latin typeface="Helvetica" pitchFamily="2" charset="0"/>
              </a:rPr>
              <a:t>'Leto'</a:t>
            </a:r>
            <a:r>
              <a:rPr lang="en-GB" sz="5100" dirty="0">
                <a:effectLst/>
                <a:latin typeface="Helvetica" pitchFamily="2" charset="0"/>
              </a:rPr>
              <a:t>}. Yes, if you let users change their</a:t>
            </a:r>
          </a:p>
          <a:p>
            <a:r>
              <a:rPr lang="en-GB" sz="5100" dirty="0">
                <a:effectLst/>
                <a:latin typeface="Helvetica" pitchFamily="2" charset="0"/>
              </a:rPr>
              <a:t>name, you may have to update each document (which is one multi-update).</a:t>
            </a:r>
          </a:p>
          <a:p>
            <a:endParaRPr lang="en-GB" sz="5100" dirty="0">
              <a:effectLst/>
              <a:latin typeface="Helvetica" pitchFamily="2" charset="0"/>
            </a:endParaRPr>
          </a:p>
          <a:p>
            <a:r>
              <a:rPr lang="en-GB" sz="5100" dirty="0">
                <a:effectLst/>
                <a:latin typeface="Helvetica" pitchFamily="2" charset="0"/>
              </a:rPr>
              <a:t>Adjusting to this kind of approach won’t come easy to some. In a lot of cases it won’t even make sense to do this.</a:t>
            </a:r>
          </a:p>
          <a:p>
            <a:r>
              <a:rPr lang="en-GB" sz="5100" dirty="0">
                <a:effectLst/>
                <a:latin typeface="Helvetica" pitchFamily="2" charset="0"/>
              </a:rPr>
              <a:t>Don’t be afraid to experiment with this approach though. It’s not only suitable in some circumstances, but it can also</a:t>
            </a:r>
          </a:p>
          <a:p>
            <a:r>
              <a:rPr lang="en-GB" sz="5100" dirty="0">
                <a:effectLst/>
                <a:latin typeface="Helvetica" pitchFamily="2" charset="0"/>
              </a:rPr>
              <a:t>be the best way to do it.</a:t>
            </a:r>
          </a:p>
          <a:p>
            <a:endParaRPr lang="en-GB" dirty="0"/>
          </a:p>
        </p:txBody>
      </p:sp>
      <p:sp>
        <p:nvSpPr>
          <p:cNvPr id="4" name="Text Placeholder 3">
            <a:extLst>
              <a:ext uri="{FF2B5EF4-FFF2-40B4-BE49-F238E27FC236}">
                <a16:creationId xmlns:a16="http://schemas.microsoft.com/office/drawing/2014/main" id="{A925AC22-0757-78CB-6415-11DDDEDF62EB}"/>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16945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6DE8-8B21-43FC-C87E-B0DABD13B691}"/>
              </a:ext>
            </a:extLst>
          </p:cNvPr>
          <p:cNvSpPr>
            <a:spLocks noGrp="1"/>
          </p:cNvSpPr>
          <p:nvPr>
            <p:ph type="ctrTitle"/>
          </p:nvPr>
        </p:nvSpPr>
        <p:spPr/>
        <p:txBody>
          <a:bodyPr>
            <a:normAutofit/>
          </a:bodyPr>
          <a:lstStyle/>
          <a:p>
            <a:r>
              <a:rPr lang="en-GB" dirty="0"/>
              <a:t>Run Aggregation Pipelines</a:t>
            </a:r>
          </a:p>
        </p:txBody>
      </p:sp>
      <p:sp>
        <p:nvSpPr>
          <p:cNvPr id="3" name="Subtitle 2">
            <a:extLst>
              <a:ext uri="{FF2B5EF4-FFF2-40B4-BE49-F238E27FC236}">
                <a16:creationId xmlns:a16="http://schemas.microsoft.com/office/drawing/2014/main" id="{71C898AE-E8CC-571E-E0DF-261026A08C6D}"/>
              </a:ext>
            </a:extLst>
          </p:cNvPr>
          <p:cNvSpPr>
            <a:spLocks noGrp="1"/>
          </p:cNvSpPr>
          <p:nvPr>
            <p:ph type="subTitle" idx="1"/>
          </p:nvPr>
        </p:nvSpPr>
        <p:spPr>
          <a:xfrm>
            <a:off x="1029600" y="2160000"/>
            <a:ext cx="10400400" cy="6513216"/>
          </a:xfrm>
        </p:spPr>
        <p:txBody>
          <a:bodyPr/>
          <a:lstStyle/>
          <a:p>
            <a:pPr algn="l"/>
            <a:r>
              <a:rPr lang="en-GB" b="0" i="0" dirty="0">
                <a:solidFill>
                  <a:srgbClr val="001E2B"/>
                </a:solidFill>
                <a:effectLst/>
                <a:latin typeface="Euclid Circular A"/>
              </a:rPr>
              <a:t>You can run aggregation pipeline on your collections using the MongoDB Shell. Aggregation pipelines transform your documents into aggregated results based on selected pipeline stages. Common uses for aggregation include:</a:t>
            </a:r>
          </a:p>
          <a:p>
            <a:pPr algn="l"/>
            <a:endParaRPr lang="en-GB" b="0" i="0" dirty="0">
              <a:solidFill>
                <a:srgbClr val="001E2B"/>
              </a:solidFill>
              <a:effectLst/>
              <a:latin typeface="Euclid Circular A"/>
            </a:endParaRPr>
          </a:p>
          <a:p>
            <a:pPr algn="l">
              <a:buFont typeface="Arial" panose="020B0604020202020204" pitchFamily="34" charset="0"/>
              <a:buChar char="•"/>
            </a:pPr>
            <a:r>
              <a:rPr lang="en-GB" b="0" i="0" dirty="0">
                <a:solidFill>
                  <a:srgbClr val="001E2B"/>
                </a:solidFill>
                <a:effectLst/>
                <a:latin typeface="Euclid Circular A"/>
              </a:rPr>
              <a:t>Grouping data by a given expression.</a:t>
            </a:r>
          </a:p>
          <a:p>
            <a:pPr algn="l">
              <a:buFont typeface="Arial" panose="020B0604020202020204" pitchFamily="34" charset="0"/>
              <a:buChar char="•"/>
            </a:pPr>
            <a:r>
              <a:rPr lang="en-GB" b="0" i="0" dirty="0">
                <a:solidFill>
                  <a:srgbClr val="001E2B"/>
                </a:solidFill>
                <a:effectLst/>
                <a:latin typeface="Euclid Circular A"/>
              </a:rPr>
              <a:t>Calculating results based on multiple fields and storing those results in a new field.</a:t>
            </a:r>
          </a:p>
          <a:p>
            <a:pPr algn="l">
              <a:buFont typeface="Arial" panose="020B0604020202020204" pitchFamily="34" charset="0"/>
              <a:buChar char="•"/>
            </a:pPr>
            <a:r>
              <a:rPr lang="en-GB" b="0" i="0" dirty="0">
                <a:solidFill>
                  <a:srgbClr val="001E2B"/>
                </a:solidFill>
                <a:effectLst/>
                <a:latin typeface="Euclid Circular A"/>
              </a:rPr>
              <a:t>Filtering data to return a subset that matches a given criteria.</a:t>
            </a:r>
          </a:p>
          <a:p>
            <a:pPr algn="l">
              <a:buFont typeface="Arial" panose="020B0604020202020204" pitchFamily="34" charset="0"/>
              <a:buChar char="•"/>
            </a:pPr>
            <a:r>
              <a:rPr lang="en-GB" b="0" i="0" dirty="0">
                <a:solidFill>
                  <a:srgbClr val="001E2B"/>
                </a:solidFill>
                <a:effectLst/>
                <a:latin typeface="Euclid Circular A"/>
              </a:rPr>
              <a:t>Sorting data.</a:t>
            </a:r>
          </a:p>
          <a:p>
            <a:pPr algn="l">
              <a:buFont typeface="Arial" panose="020B0604020202020204" pitchFamily="34" charset="0"/>
              <a:buChar char="•"/>
            </a:pPr>
            <a:endParaRPr lang="en-GB" b="0" i="0" dirty="0">
              <a:solidFill>
                <a:srgbClr val="001E2B"/>
              </a:solidFill>
              <a:effectLst/>
              <a:latin typeface="Euclid Circular A"/>
            </a:endParaRPr>
          </a:p>
          <a:p>
            <a:pPr algn="l"/>
            <a:r>
              <a:rPr lang="en-GB" b="0" i="0" dirty="0">
                <a:solidFill>
                  <a:srgbClr val="001E2B"/>
                </a:solidFill>
                <a:effectLst/>
                <a:latin typeface="Euclid Circular A"/>
              </a:rPr>
              <a:t>When you run an aggregation, MongoDB Shell outputs the results directly to the terminal.</a:t>
            </a:r>
          </a:p>
          <a:p>
            <a:endParaRPr lang="en-GB" dirty="0"/>
          </a:p>
        </p:txBody>
      </p:sp>
      <p:sp>
        <p:nvSpPr>
          <p:cNvPr id="4" name="Text Placeholder 3">
            <a:extLst>
              <a:ext uri="{FF2B5EF4-FFF2-40B4-BE49-F238E27FC236}">
                <a16:creationId xmlns:a16="http://schemas.microsoft.com/office/drawing/2014/main" id="{AB17E2A3-5E34-1861-1C4F-7D3C5A575E46}"/>
              </a:ext>
            </a:extLst>
          </p:cNvPr>
          <p:cNvSpPr>
            <a:spLocks noGrp="1"/>
          </p:cNvSpPr>
          <p:nvPr>
            <p:ph type="body" sz="quarter" idx="11"/>
          </p:nvPr>
        </p:nvSpPr>
        <p:spPr/>
        <p:txBody>
          <a:bodyPr/>
          <a:lstStyle/>
          <a:p>
            <a:endParaRPr lang="en-GB"/>
          </a:p>
        </p:txBody>
      </p:sp>
      <p:sp>
        <p:nvSpPr>
          <p:cNvPr id="6" name="TextBox 5">
            <a:extLst>
              <a:ext uri="{FF2B5EF4-FFF2-40B4-BE49-F238E27FC236}">
                <a16:creationId xmlns:a16="http://schemas.microsoft.com/office/drawing/2014/main" id="{ED04FA9B-3730-0ECE-F941-7FCCE212F63E}"/>
              </a:ext>
            </a:extLst>
          </p:cNvPr>
          <p:cNvSpPr txBox="1"/>
          <p:nvPr/>
        </p:nvSpPr>
        <p:spPr>
          <a:xfrm>
            <a:off x="12374880" y="2582720"/>
            <a:ext cx="6583680" cy="4527201"/>
          </a:xfrm>
          <a:prstGeom prst="rect">
            <a:avLst/>
          </a:prstGeom>
          <a:noFill/>
        </p:spPr>
        <p:txBody>
          <a:bodyPr wrap="square">
            <a:spAutoFit/>
          </a:bodyPr>
          <a:lstStyle/>
          <a:p>
            <a:r>
              <a:rPr lang="en-GB" dirty="0"/>
              <a:t>db.&lt;collection&gt;.aggregate([</a:t>
            </a:r>
          </a:p>
          <a:p>
            <a:r>
              <a:rPr lang="en-GB" dirty="0"/>
              <a:t>  {</a:t>
            </a:r>
          </a:p>
          <a:p>
            <a:r>
              <a:rPr lang="en-GB" dirty="0"/>
              <a:t>    &lt;$stage1&gt;</a:t>
            </a:r>
          </a:p>
          <a:p>
            <a:r>
              <a:rPr lang="en-GB" dirty="0"/>
              <a:t>  },</a:t>
            </a:r>
          </a:p>
          <a:p>
            <a:r>
              <a:rPr lang="en-GB" dirty="0"/>
              <a:t>  {</a:t>
            </a:r>
          </a:p>
          <a:p>
            <a:r>
              <a:rPr lang="en-GB" dirty="0"/>
              <a:t>    &lt;$stage2&gt;</a:t>
            </a:r>
          </a:p>
          <a:p>
            <a:r>
              <a:rPr lang="en-GB" dirty="0"/>
              <a:t>  }</a:t>
            </a:r>
          </a:p>
          <a:p>
            <a:r>
              <a:rPr lang="en-GB" dirty="0"/>
              <a:t>  ...</a:t>
            </a:r>
          </a:p>
          <a:p>
            <a:r>
              <a:rPr lang="en-GB" dirty="0"/>
              <a:t>])</a:t>
            </a:r>
          </a:p>
        </p:txBody>
      </p:sp>
    </p:spTree>
    <p:extLst>
      <p:ext uri="{BB962C8B-B14F-4D97-AF65-F5344CB8AC3E}">
        <p14:creationId xmlns:p14="http://schemas.microsoft.com/office/powerpoint/2010/main" val="148247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7391-59F5-900A-B71D-3FEDAA74A5F8}"/>
              </a:ext>
            </a:extLst>
          </p:cNvPr>
          <p:cNvSpPr>
            <a:spLocks noGrp="1"/>
          </p:cNvSpPr>
          <p:nvPr>
            <p:ph type="ctrTitle"/>
          </p:nvPr>
        </p:nvSpPr>
        <p:spPr>
          <a:xfrm>
            <a:off x="0" y="221205"/>
            <a:ext cx="5584560" cy="538929"/>
          </a:xfrm>
        </p:spPr>
        <p:txBody>
          <a:bodyPr/>
          <a:lstStyle/>
          <a:p>
            <a:r>
              <a:rPr lang="en-GB" dirty="0"/>
              <a:t>Example </a:t>
            </a:r>
          </a:p>
        </p:txBody>
      </p:sp>
      <p:sp>
        <p:nvSpPr>
          <p:cNvPr id="8" name="TextBox 7">
            <a:extLst>
              <a:ext uri="{FF2B5EF4-FFF2-40B4-BE49-F238E27FC236}">
                <a16:creationId xmlns:a16="http://schemas.microsoft.com/office/drawing/2014/main" id="{F2FDB54B-1DFE-DDD5-2497-D5150B1E12CF}"/>
              </a:ext>
            </a:extLst>
          </p:cNvPr>
          <p:cNvSpPr txBox="1"/>
          <p:nvPr/>
        </p:nvSpPr>
        <p:spPr>
          <a:xfrm>
            <a:off x="5894610" y="490669"/>
            <a:ext cx="7040880" cy="1077859"/>
          </a:xfrm>
          <a:prstGeom prst="rect">
            <a:avLst/>
          </a:prstGeom>
          <a:noFill/>
        </p:spPr>
        <p:txBody>
          <a:bodyPr wrap="square">
            <a:spAutoFit/>
          </a:bodyPr>
          <a:lstStyle/>
          <a:p>
            <a:r>
              <a:rPr lang="en-GB" b="0" i="0" dirty="0">
                <a:solidFill>
                  <a:srgbClr val="001E2B"/>
                </a:solidFill>
                <a:effectLst/>
                <a:latin typeface="Euclid Circular A"/>
              </a:rPr>
              <a:t>Each document in the </a:t>
            </a:r>
            <a:r>
              <a:rPr lang="en-GB" dirty="0"/>
              <a:t>movies</a:t>
            </a:r>
            <a:r>
              <a:rPr lang="en-GB" b="0" i="0" dirty="0">
                <a:solidFill>
                  <a:srgbClr val="001E2B"/>
                </a:solidFill>
                <a:effectLst/>
                <a:latin typeface="Euclid Circular A"/>
              </a:rPr>
              <a:t> collection describes a movie:</a:t>
            </a:r>
            <a:endParaRPr lang="en-GB" dirty="0"/>
          </a:p>
        </p:txBody>
      </p:sp>
      <p:sp>
        <p:nvSpPr>
          <p:cNvPr id="10" name="TextBox 9">
            <a:extLst>
              <a:ext uri="{FF2B5EF4-FFF2-40B4-BE49-F238E27FC236}">
                <a16:creationId xmlns:a16="http://schemas.microsoft.com/office/drawing/2014/main" id="{5821CD3A-4BF0-CF03-7A0B-9537B29EF59B}"/>
              </a:ext>
            </a:extLst>
          </p:cNvPr>
          <p:cNvSpPr txBox="1"/>
          <p:nvPr/>
        </p:nvSpPr>
        <p:spPr>
          <a:xfrm>
            <a:off x="9415050" y="1776252"/>
            <a:ext cx="7771514" cy="5909310"/>
          </a:xfrm>
          <a:prstGeom prst="rect">
            <a:avLst/>
          </a:prstGeom>
          <a:noFill/>
        </p:spPr>
        <p:txBody>
          <a:bodyPr wrap="square">
            <a:spAutoFit/>
          </a:bodyPr>
          <a:lstStyle/>
          <a:p>
            <a:r>
              <a:rPr lang="en-GB" sz="1800" b="1" dirty="0" err="1"/>
              <a:t>db.movies.aggregate</a:t>
            </a:r>
            <a:r>
              <a:rPr lang="en-GB" sz="1800" b="1" dirty="0"/>
              <a:t>([</a:t>
            </a:r>
          </a:p>
          <a:p>
            <a:endParaRPr lang="en-GB" sz="1800" b="1" dirty="0"/>
          </a:p>
          <a:p>
            <a:r>
              <a:rPr lang="en-GB" sz="1800" b="1" dirty="0"/>
              <a:t>  // First Stage</a:t>
            </a:r>
          </a:p>
          <a:p>
            <a:endParaRPr lang="en-GB" sz="1800" b="1" dirty="0"/>
          </a:p>
          <a:p>
            <a:r>
              <a:rPr lang="en-GB" sz="1800" b="1" dirty="0"/>
              <a:t>  { $project: { _id: 0, genres: 1, </a:t>
            </a:r>
            <a:r>
              <a:rPr lang="en-GB" sz="1800" b="1" dirty="0" err="1"/>
              <a:t>imdb</a:t>
            </a:r>
            <a:r>
              <a:rPr lang="en-GB" sz="1800" b="1" dirty="0"/>
              <a:t>: 1, title: 1 } },</a:t>
            </a:r>
          </a:p>
          <a:p>
            <a:endParaRPr lang="en-GB" sz="1800" b="1" dirty="0"/>
          </a:p>
          <a:p>
            <a:r>
              <a:rPr lang="en-GB" sz="1800" b="1" dirty="0"/>
              <a:t>  // Second Stage</a:t>
            </a:r>
          </a:p>
          <a:p>
            <a:endParaRPr lang="en-GB" sz="1800" b="1" dirty="0"/>
          </a:p>
          <a:p>
            <a:r>
              <a:rPr lang="en-GB" sz="1800" b="1" dirty="0"/>
              <a:t>  { $unwind: "$genres" },</a:t>
            </a:r>
          </a:p>
          <a:p>
            <a:endParaRPr lang="en-GB" sz="1800" b="1" dirty="0"/>
          </a:p>
          <a:p>
            <a:r>
              <a:rPr lang="en-GB" sz="1800" b="1" dirty="0"/>
              <a:t>  // Third Stage</a:t>
            </a:r>
          </a:p>
          <a:p>
            <a:endParaRPr lang="en-GB" sz="1800" b="1" dirty="0"/>
          </a:p>
          <a:p>
            <a:r>
              <a:rPr lang="en-GB" sz="1800" b="1" dirty="0"/>
              <a:t>  { $group:</a:t>
            </a:r>
          </a:p>
          <a:p>
            <a:r>
              <a:rPr lang="en-GB" sz="1800" b="1" dirty="0"/>
              <a:t>    { _id: "$genres",  </a:t>
            </a:r>
            <a:r>
              <a:rPr lang="en-GB" sz="1800" b="1" dirty="0" err="1"/>
              <a:t>averageGenreRating</a:t>
            </a:r>
            <a:r>
              <a:rPr lang="en-GB" sz="1800" b="1" dirty="0"/>
              <a:t>: { $</a:t>
            </a:r>
            <a:r>
              <a:rPr lang="en-GB" sz="1800" b="1" dirty="0" err="1"/>
              <a:t>avg</a:t>
            </a:r>
            <a:r>
              <a:rPr lang="en-GB" sz="1800" b="1" dirty="0"/>
              <a:t>: "$</a:t>
            </a:r>
            <a:r>
              <a:rPr lang="en-GB" sz="1800" b="1" dirty="0" err="1"/>
              <a:t>imdb.rating</a:t>
            </a:r>
            <a:r>
              <a:rPr lang="en-GB" sz="1800" b="1" dirty="0"/>
              <a:t>" }</a:t>
            </a:r>
          </a:p>
          <a:p>
            <a:r>
              <a:rPr lang="en-GB" sz="1800" b="1" dirty="0"/>
              <a:t>    }</a:t>
            </a:r>
          </a:p>
          <a:p>
            <a:r>
              <a:rPr lang="en-GB" sz="1800" b="1" dirty="0"/>
              <a:t>  },</a:t>
            </a:r>
          </a:p>
          <a:p>
            <a:endParaRPr lang="en-GB" sz="1800" b="1" dirty="0"/>
          </a:p>
          <a:p>
            <a:r>
              <a:rPr lang="en-GB" sz="1800" b="1" dirty="0"/>
              <a:t>   // Fourth Stage</a:t>
            </a:r>
          </a:p>
          <a:p>
            <a:endParaRPr lang="en-GB" sz="1800" b="1" dirty="0"/>
          </a:p>
          <a:p>
            <a:r>
              <a:rPr lang="en-GB" sz="1800" b="1" dirty="0"/>
              <a:t>   { $sort: { </a:t>
            </a:r>
            <a:r>
              <a:rPr lang="en-GB" sz="1800" b="1" dirty="0" err="1"/>
              <a:t>averageGenreRating</a:t>
            </a:r>
            <a:r>
              <a:rPr lang="en-GB" sz="1800" b="1" dirty="0"/>
              <a:t>: -1 } }</a:t>
            </a:r>
          </a:p>
          <a:p>
            <a:r>
              <a:rPr lang="en-GB" sz="1800" b="1" dirty="0"/>
              <a:t>] )</a:t>
            </a:r>
          </a:p>
        </p:txBody>
      </p:sp>
      <p:sp>
        <p:nvSpPr>
          <p:cNvPr id="13" name="TextBox 12">
            <a:extLst>
              <a:ext uri="{FF2B5EF4-FFF2-40B4-BE49-F238E27FC236}">
                <a16:creationId xmlns:a16="http://schemas.microsoft.com/office/drawing/2014/main" id="{464BBF96-703A-AEBC-43DF-F27051775AA3}"/>
              </a:ext>
            </a:extLst>
          </p:cNvPr>
          <p:cNvSpPr txBox="1"/>
          <p:nvPr/>
        </p:nvSpPr>
        <p:spPr>
          <a:xfrm>
            <a:off x="0" y="8170287"/>
            <a:ext cx="11155680" cy="1077859"/>
          </a:xfrm>
          <a:prstGeom prst="rect">
            <a:avLst/>
          </a:prstGeom>
          <a:noFill/>
        </p:spPr>
        <p:txBody>
          <a:bodyPr wrap="square">
            <a:spAutoFit/>
          </a:bodyPr>
          <a:lstStyle/>
          <a:p>
            <a:r>
              <a:rPr lang="en-GB" dirty="0"/>
              <a:t>https://</a:t>
            </a:r>
            <a:r>
              <a:rPr lang="en-GB" dirty="0" err="1"/>
              <a:t>www.mongodb.com</a:t>
            </a:r>
            <a:r>
              <a:rPr lang="en-GB" dirty="0"/>
              <a:t>/docs/</a:t>
            </a:r>
            <a:r>
              <a:rPr lang="en-GB" dirty="0" err="1"/>
              <a:t>mongodb</a:t>
            </a:r>
            <a:r>
              <a:rPr lang="en-GB" dirty="0"/>
              <a:t>-shell/run-</a:t>
            </a:r>
            <a:r>
              <a:rPr lang="en-GB" dirty="0" err="1"/>
              <a:t>agg</a:t>
            </a:r>
            <a:r>
              <a:rPr lang="en-GB" dirty="0"/>
              <a:t>-pipelines/</a:t>
            </a:r>
          </a:p>
        </p:txBody>
      </p:sp>
      <p:pic>
        <p:nvPicPr>
          <p:cNvPr id="15" name="Picture 14" descr="Text&#10;&#10;Description automatically generated">
            <a:extLst>
              <a:ext uri="{FF2B5EF4-FFF2-40B4-BE49-F238E27FC236}">
                <a16:creationId xmlns:a16="http://schemas.microsoft.com/office/drawing/2014/main" id="{D14D0D93-D4EC-8F7A-0756-DAEF94038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80" y="905887"/>
            <a:ext cx="4953000" cy="7264400"/>
          </a:xfrm>
          <a:prstGeom prst="rect">
            <a:avLst/>
          </a:prstGeom>
        </p:spPr>
      </p:pic>
    </p:spTree>
    <p:extLst>
      <p:ext uri="{BB962C8B-B14F-4D97-AF65-F5344CB8AC3E}">
        <p14:creationId xmlns:p14="http://schemas.microsoft.com/office/powerpoint/2010/main" val="165472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0D27-B1C1-C23F-122E-B56319B7F982}"/>
              </a:ext>
            </a:extLst>
          </p:cNvPr>
          <p:cNvSpPr>
            <a:spLocks noGrp="1"/>
          </p:cNvSpPr>
          <p:nvPr>
            <p:ph type="ctrTitle"/>
          </p:nvPr>
        </p:nvSpPr>
        <p:spPr/>
        <p:txBody>
          <a:bodyPr/>
          <a:lstStyle/>
          <a:p>
            <a:r>
              <a:rPr lang="en-GB"/>
              <a:t>First Stage</a:t>
            </a:r>
            <a:endParaRPr lang="en-GB" dirty="0"/>
          </a:p>
        </p:txBody>
      </p:sp>
      <p:sp>
        <p:nvSpPr>
          <p:cNvPr id="3" name="Subtitle 2">
            <a:extLst>
              <a:ext uri="{FF2B5EF4-FFF2-40B4-BE49-F238E27FC236}">
                <a16:creationId xmlns:a16="http://schemas.microsoft.com/office/drawing/2014/main" id="{D2BF9029-A668-262E-9267-5D42AC3C3D0C}"/>
              </a:ext>
            </a:extLst>
          </p:cNvPr>
          <p:cNvSpPr>
            <a:spLocks noGrp="1"/>
          </p:cNvSpPr>
          <p:nvPr>
            <p:ph type="subTitle" idx="1"/>
          </p:nvPr>
        </p:nvSpPr>
        <p:spPr>
          <a:xfrm>
            <a:off x="1029599" y="2159999"/>
            <a:ext cx="14161909" cy="6422891"/>
          </a:xfrm>
        </p:spPr>
        <p:txBody>
          <a:bodyPr/>
          <a:lstStyle/>
          <a:p>
            <a:pPr algn="l"/>
            <a:r>
              <a:rPr lang="en-GB" b="0" i="0" dirty="0">
                <a:solidFill>
                  <a:srgbClr val="001E2B"/>
                </a:solidFill>
                <a:effectLst/>
                <a:latin typeface="Euclid Circular A"/>
              </a:rPr>
              <a:t>The $project stage passes documents that contain the following fields to the next pipeline stage:</a:t>
            </a:r>
          </a:p>
          <a:p>
            <a:pPr algn="l"/>
            <a:endParaRPr lang="en-GB" b="0" i="0" dirty="0">
              <a:solidFill>
                <a:srgbClr val="001E2B"/>
              </a:solidFill>
              <a:effectLst/>
              <a:latin typeface="Euclid Circular A"/>
            </a:endParaRPr>
          </a:p>
          <a:p>
            <a:pPr algn="l">
              <a:buFont typeface="Arial" panose="020B0604020202020204" pitchFamily="34" charset="0"/>
              <a:buChar char="•"/>
            </a:pPr>
            <a:r>
              <a:rPr lang="en-GB" b="0" i="0" dirty="0">
                <a:solidFill>
                  <a:srgbClr val="001E2B"/>
                </a:solidFill>
                <a:effectLst/>
                <a:latin typeface="Euclid Circular A"/>
              </a:rPr>
              <a:t>genres</a:t>
            </a:r>
          </a:p>
          <a:p>
            <a:pPr algn="l">
              <a:buFont typeface="Arial" panose="020B0604020202020204" pitchFamily="34" charset="0"/>
              <a:buChar char="•"/>
            </a:pPr>
            <a:r>
              <a:rPr lang="en-GB" b="0" i="0" dirty="0" err="1">
                <a:solidFill>
                  <a:srgbClr val="001E2B"/>
                </a:solidFill>
                <a:effectLst/>
                <a:latin typeface="Euclid Circular A"/>
              </a:rPr>
              <a:t>imdb</a:t>
            </a:r>
            <a:endParaRPr lang="en-GB" b="0" i="0" dirty="0">
              <a:solidFill>
                <a:srgbClr val="001E2B"/>
              </a:solidFill>
              <a:effectLst/>
              <a:latin typeface="Euclid Circular A"/>
            </a:endParaRPr>
          </a:p>
          <a:p>
            <a:pPr algn="l">
              <a:buFont typeface="Arial" panose="020B0604020202020204" pitchFamily="34" charset="0"/>
              <a:buChar char="•"/>
            </a:pPr>
            <a:r>
              <a:rPr lang="en-GB" b="0" i="0" dirty="0">
                <a:solidFill>
                  <a:srgbClr val="001E2B"/>
                </a:solidFill>
                <a:effectLst/>
                <a:latin typeface="Euclid Circular A"/>
              </a:rPr>
              <a:t>Title</a:t>
            </a:r>
          </a:p>
          <a:p>
            <a:pPr algn="l">
              <a:buFont typeface="Arial" panose="020B0604020202020204" pitchFamily="34" charset="0"/>
              <a:buChar char="•"/>
            </a:pPr>
            <a:endParaRPr lang="en-GB" b="0" i="0" dirty="0">
              <a:solidFill>
                <a:srgbClr val="001E2B"/>
              </a:solidFill>
              <a:effectLst/>
              <a:latin typeface="Euclid Circular A"/>
            </a:endParaRPr>
          </a:p>
          <a:p>
            <a:pPr algn="l"/>
            <a:r>
              <a:rPr lang="en-GB" b="0" i="0" dirty="0">
                <a:solidFill>
                  <a:srgbClr val="001E2B"/>
                </a:solidFill>
                <a:effectLst/>
                <a:latin typeface="Euclid Circular A"/>
              </a:rPr>
              <a:t>Documents from the collection that don't include all of these fields are not passed to the next pipeline stage.</a:t>
            </a:r>
          </a:p>
          <a:p>
            <a:endParaRPr lang="en-GB" dirty="0"/>
          </a:p>
        </p:txBody>
      </p:sp>
      <p:pic>
        <p:nvPicPr>
          <p:cNvPr id="8" name="Picture 7">
            <a:extLst>
              <a:ext uri="{FF2B5EF4-FFF2-40B4-BE49-F238E27FC236}">
                <a16:creationId xmlns:a16="http://schemas.microsoft.com/office/drawing/2014/main" id="{6B6F7654-7CE0-D1CC-D57A-1B90C532C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040" y="6452188"/>
            <a:ext cx="6146800" cy="1676400"/>
          </a:xfrm>
          <a:prstGeom prst="rect">
            <a:avLst/>
          </a:prstGeom>
        </p:spPr>
      </p:pic>
    </p:spTree>
    <p:extLst>
      <p:ext uri="{BB962C8B-B14F-4D97-AF65-F5344CB8AC3E}">
        <p14:creationId xmlns:p14="http://schemas.microsoft.com/office/powerpoint/2010/main" val="2967374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D0FF-6022-75BB-A2ED-D76AB3F82D29}"/>
              </a:ext>
            </a:extLst>
          </p:cNvPr>
          <p:cNvSpPr>
            <a:spLocks noGrp="1"/>
          </p:cNvSpPr>
          <p:nvPr>
            <p:ph type="ctrTitle"/>
          </p:nvPr>
        </p:nvSpPr>
        <p:spPr/>
        <p:txBody>
          <a:bodyPr/>
          <a:lstStyle/>
          <a:p>
            <a:r>
              <a:rPr lang="en-GB" dirty="0"/>
              <a:t>Second Stage</a:t>
            </a:r>
          </a:p>
        </p:txBody>
      </p:sp>
      <p:sp>
        <p:nvSpPr>
          <p:cNvPr id="3" name="Subtitle 2">
            <a:extLst>
              <a:ext uri="{FF2B5EF4-FFF2-40B4-BE49-F238E27FC236}">
                <a16:creationId xmlns:a16="http://schemas.microsoft.com/office/drawing/2014/main" id="{8EBD0170-963F-9D9E-1280-D3C0ED9AECB6}"/>
              </a:ext>
            </a:extLst>
          </p:cNvPr>
          <p:cNvSpPr>
            <a:spLocks noGrp="1"/>
          </p:cNvSpPr>
          <p:nvPr>
            <p:ph type="subTitle" idx="1"/>
          </p:nvPr>
        </p:nvSpPr>
        <p:spPr/>
        <p:txBody>
          <a:bodyPr/>
          <a:lstStyle/>
          <a:p>
            <a:pPr algn="l"/>
            <a:r>
              <a:rPr lang="en-GB" b="0" i="0" dirty="0">
                <a:solidFill>
                  <a:srgbClr val="001E2B"/>
                </a:solidFill>
                <a:effectLst/>
                <a:latin typeface="Euclid Circular A"/>
              </a:rPr>
              <a:t>The $unwind  stage passes a document for each element in the genres array to the next pipeline stage.</a:t>
            </a:r>
          </a:p>
          <a:p>
            <a:pPr algn="l"/>
            <a:r>
              <a:rPr lang="en-GB" b="0" i="0" dirty="0">
                <a:solidFill>
                  <a:srgbClr val="001E2B"/>
                </a:solidFill>
                <a:effectLst/>
                <a:latin typeface="Euclid Circular A"/>
              </a:rPr>
              <a:t>The $unwind stage generates the following two documents from the original example document, then passes them to the next pipeline stage:</a:t>
            </a:r>
          </a:p>
          <a:p>
            <a:endParaRPr lang="en-GB" dirty="0"/>
          </a:p>
          <a:p>
            <a:endParaRPr lang="en-GB" dirty="0"/>
          </a:p>
          <a:p>
            <a:endParaRPr lang="en-GB" dirty="0"/>
          </a:p>
        </p:txBody>
      </p:sp>
      <p:pic>
        <p:nvPicPr>
          <p:cNvPr id="6" name="Picture 5" descr="A picture containing graphical user interface&#10;&#10;Description automatically generated">
            <a:extLst>
              <a:ext uri="{FF2B5EF4-FFF2-40B4-BE49-F238E27FC236}">
                <a16:creationId xmlns:a16="http://schemas.microsoft.com/office/drawing/2014/main" id="{C778EFFC-A6A9-7098-8B5B-86BE3E4E2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2790" y="4622858"/>
            <a:ext cx="5930900" cy="1587500"/>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242AE358-29BE-C214-0887-8486915D7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2790" y="6773567"/>
            <a:ext cx="5930900" cy="1562100"/>
          </a:xfrm>
          <a:prstGeom prst="rect">
            <a:avLst/>
          </a:prstGeom>
        </p:spPr>
      </p:pic>
    </p:spTree>
    <p:extLst>
      <p:ext uri="{BB962C8B-B14F-4D97-AF65-F5344CB8AC3E}">
        <p14:creationId xmlns:p14="http://schemas.microsoft.com/office/powerpoint/2010/main" val="384812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6C0F-8F38-2C92-AC6A-0423AE831289}"/>
              </a:ext>
            </a:extLst>
          </p:cNvPr>
          <p:cNvSpPr>
            <a:spLocks noGrp="1"/>
          </p:cNvSpPr>
          <p:nvPr>
            <p:ph type="ctrTitle"/>
          </p:nvPr>
        </p:nvSpPr>
        <p:spPr/>
        <p:txBody>
          <a:bodyPr>
            <a:normAutofit fontScale="90000"/>
          </a:bodyPr>
          <a:lstStyle/>
          <a:p>
            <a:r>
              <a:rPr lang="en-GB" dirty="0"/>
              <a:t>Third stage</a:t>
            </a:r>
            <a:br>
              <a:rPr lang="en-GB" dirty="0"/>
            </a:br>
            <a:endParaRPr lang="en-GB" dirty="0"/>
          </a:p>
        </p:txBody>
      </p:sp>
      <p:sp>
        <p:nvSpPr>
          <p:cNvPr id="3" name="Subtitle 2">
            <a:extLst>
              <a:ext uri="{FF2B5EF4-FFF2-40B4-BE49-F238E27FC236}">
                <a16:creationId xmlns:a16="http://schemas.microsoft.com/office/drawing/2014/main" id="{8B796AAF-2644-CF3E-7F37-1AA185AC7305}"/>
              </a:ext>
            </a:extLst>
          </p:cNvPr>
          <p:cNvSpPr>
            <a:spLocks noGrp="1"/>
          </p:cNvSpPr>
          <p:nvPr>
            <p:ph type="subTitle" idx="1"/>
          </p:nvPr>
        </p:nvSpPr>
        <p:spPr>
          <a:xfrm>
            <a:off x="1029600" y="2160000"/>
            <a:ext cx="8114400" cy="6298200"/>
          </a:xfrm>
        </p:spPr>
        <p:txBody>
          <a:bodyPr>
            <a:normAutofit fontScale="92500" lnSpcReduction="10000"/>
          </a:bodyPr>
          <a:lstStyle/>
          <a:p>
            <a:pPr algn="l"/>
            <a:r>
              <a:rPr lang="en-GB" b="0" i="0" dirty="0">
                <a:solidFill>
                  <a:srgbClr val="001E2B"/>
                </a:solidFill>
                <a:effectLst/>
                <a:latin typeface="Euclid Circular A"/>
              </a:rPr>
              <a:t>The $group stage:</a:t>
            </a:r>
          </a:p>
          <a:p>
            <a:pPr algn="l"/>
            <a:endParaRPr lang="en-GB" b="0" i="0" dirty="0">
              <a:solidFill>
                <a:srgbClr val="001E2B"/>
              </a:solidFill>
              <a:effectLst/>
              <a:latin typeface="Euclid Circular A"/>
            </a:endParaRPr>
          </a:p>
          <a:p>
            <a:pPr marL="514350" indent="-514350" algn="l">
              <a:buFont typeface="+mj-lt"/>
              <a:buAutoNum type="arabicPeriod"/>
            </a:pPr>
            <a:r>
              <a:rPr lang="en-GB" b="0" i="0" dirty="0">
                <a:solidFill>
                  <a:srgbClr val="001E2B"/>
                </a:solidFill>
                <a:effectLst/>
                <a:latin typeface="Euclid Circular A"/>
              </a:rPr>
              <a:t>Retrieves the distinct genre values from the documents it receives from the previous pipeline stage,</a:t>
            </a:r>
          </a:p>
          <a:p>
            <a:pPr marL="514350" indent="-514350" algn="l">
              <a:buFont typeface="+mj-lt"/>
              <a:buAutoNum type="arabicPeriod"/>
            </a:pPr>
            <a:r>
              <a:rPr lang="en-GB" b="0" i="0" dirty="0">
                <a:solidFill>
                  <a:srgbClr val="001E2B"/>
                </a:solidFill>
                <a:effectLst/>
                <a:latin typeface="Euclid Circular A"/>
              </a:rPr>
              <a:t>Creates a document for each distinct genre where the _id is the genre name,</a:t>
            </a:r>
          </a:p>
          <a:p>
            <a:pPr marL="514350" indent="-514350" algn="l">
              <a:buFont typeface="+mj-lt"/>
              <a:buAutoNum type="arabicPeriod"/>
            </a:pPr>
            <a:r>
              <a:rPr lang="en-GB" b="0" i="0" dirty="0">
                <a:solidFill>
                  <a:srgbClr val="001E2B"/>
                </a:solidFill>
                <a:effectLst/>
                <a:latin typeface="Euclid Circular A"/>
              </a:rPr>
              <a:t>Adds a field, </a:t>
            </a:r>
            <a:r>
              <a:rPr lang="en-GB" b="0" i="0" dirty="0" err="1">
                <a:solidFill>
                  <a:srgbClr val="001E2B"/>
                </a:solidFill>
                <a:effectLst/>
                <a:latin typeface="Euclid Circular A"/>
              </a:rPr>
              <a:t>averageGenreRating</a:t>
            </a:r>
            <a:r>
              <a:rPr lang="en-GB" b="0" i="0" dirty="0">
                <a:solidFill>
                  <a:srgbClr val="001E2B"/>
                </a:solidFill>
                <a:effectLst/>
                <a:latin typeface="Euclid Circular A"/>
              </a:rPr>
              <a:t>, to each new document that contains the average </a:t>
            </a:r>
            <a:r>
              <a:rPr lang="en-GB" b="0" i="0" dirty="0" err="1">
                <a:solidFill>
                  <a:srgbClr val="001E2B"/>
                </a:solidFill>
                <a:effectLst/>
                <a:latin typeface="Euclid Circular A"/>
              </a:rPr>
              <a:t>imdb.rating</a:t>
            </a:r>
            <a:r>
              <a:rPr lang="en-GB" b="0" i="0" dirty="0">
                <a:solidFill>
                  <a:srgbClr val="001E2B"/>
                </a:solidFill>
                <a:effectLst/>
                <a:latin typeface="Euclid Circular A"/>
              </a:rPr>
              <a:t> of all documents that match the genre, and</a:t>
            </a:r>
          </a:p>
          <a:p>
            <a:pPr marL="514350" indent="-514350" algn="l">
              <a:buFont typeface="+mj-lt"/>
              <a:buAutoNum type="arabicPeriod"/>
            </a:pPr>
            <a:r>
              <a:rPr lang="en-GB" b="0" i="0" dirty="0">
                <a:solidFill>
                  <a:srgbClr val="001E2B"/>
                </a:solidFill>
                <a:effectLst/>
                <a:latin typeface="Euclid Circular A"/>
              </a:rPr>
              <a:t>Passes the new documents to the next pipeline stage.</a:t>
            </a:r>
          </a:p>
          <a:p>
            <a:pPr algn="l"/>
            <a:endParaRPr lang="en-GB" b="0" i="0" dirty="0">
              <a:solidFill>
                <a:srgbClr val="001E2B"/>
              </a:solidFill>
              <a:effectLst/>
              <a:latin typeface="Euclid Circular A"/>
            </a:endParaRPr>
          </a:p>
          <a:p>
            <a:pPr algn="l"/>
            <a:r>
              <a:rPr lang="en-GB" b="0" i="0" dirty="0">
                <a:solidFill>
                  <a:srgbClr val="001E2B"/>
                </a:solidFill>
                <a:effectLst/>
                <a:latin typeface="Euclid Circular A"/>
              </a:rPr>
              <a:t>This stage sends documents that look similar to the following to the next pipeline stage:</a:t>
            </a:r>
          </a:p>
          <a:p>
            <a:endParaRPr lang="en-GB" dirty="0"/>
          </a:p>
        </p:txBody>
      </p:sp>
      <p:sp>
        <p:nvSpPr>
          <p:cNvPr id="4" name="Text Placeholder 3">
            <a:extLst>
              <a:ext uri="{FF2B5EF4-FFF2-40B4-BE49-F238E27FC236}">
                <a16:creationId xmlns:a16="http://schemas.microsoft.com/office/drawing/2014/main" id="{558E573E-78B8-AC06-B202-35A0D8D095A5}"/>
              </a:ext>
            </a:extLst>
          </p:cNvPr>
          <p:cNvSpPr>
            <a:spLocks noGrp="1"/>
          </p:cNvSpPr>
          <p:nvPr>
            <p:ph type="body" sz="quarter" idx="11"/>
          </p:nvPr>
        </p:nvSpPr>
        <p:spPr/>
        <p:txBody>
          <a:bodyPr/>
          <a:lstStyle/>
          <a:p>
            <a:endParaRPr lang="en-GB"/>
          </a:p>
        </p:txBody>
      </p:sp>
      <p:pic>
        <p:nvPicPr>
          <p:cNvPr id="6" name="Picture 5" descr="Text, letter&#10;&#10;Description automatically generated">
            <a:extLst>
              <a:ext uri="{FF2B5EF4-FFF2-40B4-BE49-F238E27FC236}">
                <a16:creationId xmlns:a16="http://schemas.microsoft.com/office/drawing/2014/main" id="{1991001B-8D85-4E3C-97A4-DEF260260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500" y="2223000"/>
            <a:ext cx="7442200" cy="6172200"/>
          </a:xfrm>
          <a:prstGeom prst="rect">
            <a:avLst/>
          </a:prstGeom>
        </p:spPr>
      </p:pic>
    </p:spTree>
    <p:extLst>
      <p:ext uri="{BB962C8B-B14F-4D97-AF65-F5344CB8AC3E}">
        <p14:creationId xmlns:p14="http://schemas.microsoft.com/office/powerpoint/2010/main" val="2617863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62BE-CD4F-B747-F77C-167ACF89C399}"/>
              </a:ext>
            </a:extLst>
          </p:cNvPr>
          <p:cNvSpPr>
            <a:spLocks noGrp="1"/>
          </p:cNvSpPr>
          <p:nvPr>
            <p:ph type="ctrTitle"/>
          </p:nvPr>
        </p:nvSpPr>
        <p:spPr/>
        <p:txBody>
          <a:bodyPr/>
          <a:lstStyle/>
          <a:p>
            <a:r>
              <a:rPr lang="en-GB" dirty="0"/>
              <a:t>Forth Stage</a:t>
            </a:r>
          </a:p>
        </p:txBody>
      </p:sp>
      <p:sp>
        <p:nvSpPr>
          <p:cNvPr id="3" name="Subtitle 2">
            <a:extLst>
              <a:ext uri="{FF2B5EF4-FFF2-40B4-BE49-F238E27FC236}">
                <a16:creationId xmlns:a16="http://schemas.microsoft.com/office/drawing/2014/main" id="{6EE04E13-7141-A780-970B-633DF7ECA2D9}"/>
              </a:ext>
            </a:extLst>
          </p:cNvPr>
          <p:cNvSpPr>
            <a:spLocks noGrp="1"/>
          </p:cNvSpPr>
          <p:nvPr>
            <p:ph type="subTitle" idx="1"/>
          </p:nvPr>
        </p:nvSpPr>
        <p:spPr>
          <a:xfrm>
            <a:off x="1029600" y="2160000"/>
            <a:ext cx="7474320" cy="6513216"/>
          </a:xfrm>
        </p:spPr>
        <p:txBody>
          <a:bodyPr/>
          <a:lstStyle/>
          <a:p>
            <a:r>
              <a:rPr lang="en-GB" dirty="0"/>
              <a:t>The $sort stage sorts the documents it receives from the previous stage in descending order based on the value of the </a:t>
            </a:r>
            <a:r>
              <a:rPr lang="en-GB" dirty="0" err="1"/>
              <a:t>averageGenreRating</a:t>
            </a:r>
            <a:r>
              <a:rPr lang="en-GB" dirty="0"/>
              <a:t> field. </a:t>
            </a:r>
          </a:p>
          <a:p>
            <a:endParaRPr lang="en-GB" b="0" i="0" dirty="0">
              <a:solidFill>
                <a:srgbClr val="001E2B"/>
              </a:solidFill>
              <a:effectLst/>
              <a:latin typeface="Euclid Circular A"/>
            </a:endParaRPr>
          </a:p>
          <a:p>
            <a:r>
              <a:rPr lang="en-GB" b="0" i="0" dirty="0">
                <a:solidFill>
                  <a:srgbClr val="001E2B"/>
                </a:solidFill>
                <a:effectLst/>
                <a:latin typeface="Euclid Circular A"/>
              </a:rPr>
              <a:t>When you run the example pipeline  the MongoDB Shell prints documents similar to the following to the terminal:</a:t>
            </a:r>
          </a:p>
          <a:p>
            <a:endParaRPr lang="en-GB" dirty="0"/>
          </a:p>
        </p:txBody>
      </p:sp>
      <p:sp>
        <p:nvSpPr>
          <p:cNvPr id="4" name="Text Placeholder 3">
            <a:extLst>
              <a:ext uri="{FF2B5EF4-FFF2-40B4-BE49-F238E27FC236}">
                <a16:creationId xmlns:a16="http://schemas.microsoft.com/office/drawing/2014/main" id="{E4CF48B8-B9F2-54C7-B51D-503D24B36CCB}"/>
              </a:ext>
            </a:extLst>
          </p:cNvPr>
          <p:cNvSpPr>
            <a:spLocks noGrp="1"/>
          </p:cNvSpPr>
          <p:nvPr>
            <p:ph type="body" sz="quarter" idx="11"/>
          </p:nvPr>
        </p:nvSpPr>
        <p:spPr/>
        <p:txBody>
          <a:bodyPr/>
          <a:lstStyle/>
          <a:p>
            <a:endParaRPr lang="en-GB"/>
          </a:p>
        </p:txBody>
      </p:sp>
      <p:pic>
        <p:nvPicPr>
          <p:cNvPr id="6" name="Picture 5" descr="Text&#10;&#10;Description automatically generated">
            <a:extLst>
              <a:ext uri="{FF2B5EF4-FFF2-40B4-BE49-F238E27FC236}">
                <a16:creationId xmlns:a16="http://schemas.microsoft.com/office/drawing/2014/main" id="{E42702EE-17E2-A704-2912-D59AFB1E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900" y="1313195"/>
            <a:ext cx="7683500" cy="6870700"/>
          </a:xfrm>
          <a:prstGeom prst="rect">
            <a:avLst/>
          </a:prstGeom>
        </p:spPr>
      </p:pic>
    </p:spTree>
    <p:extLst>
      <p:ext uri="{BB962C8B-B14F-4D97-AF65-F5344CB8AC3E}">
        <p14:creationId xmlns:p14="http://schemas.microsoft.com/office/powerpoint/2010/main" val="234850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4EAD-2C9A-E5F3-42D7-7BED540815FB}"/>
              </a:ext>
            </a:extLst>
          </p:cNvPr>
          <p:cNvSpPr>
            <a:spLocks noGrp="1"/>
          </p:cNvSpPr>
          <p:nvPr>
            <p:ph type="ctrTitle"/>
          </p:nvPr>
        </p:nvSpPr>
        <p:spPr/>
        <p:txBody>
          <a:bodyPr/>
          <a:lstStyle/>
          <a:p>
            <a:r>
              <a:rPr lang="en-GB" dirty="0"/>
              <a:t>MongoDB Tools </a:t>
            </a:r>
          </a:p>
        </p:txBody>
      </p:sp>
      <p:sp>
        <p:nvSpPr>
          <p:cNvPr id="3" name="Subtitle 2">
            <a:extLst>
              <a:ext uri="{FF2B5EF4-FFF2-40B4-BE49-F238E27FC236}">
                <a16:creationId xmlns:a16="http://schemas.microsoft.com/office/drawing/2014/main" id="{C43B2045-FE0E-128D-D522-62BFB855BD9D}"/>
              </a:ext>
            </a:extLst>
          </p:cNvPr>
          <p:cNvSpPr>
            <a:spLocks noGrp="1"/>
          </p:cNvSpPr>
          <p:nvPr>
            <p:ph type="subTitle" idx="1"/>
          </p:nvPr>
        </p:nvSpPr>
        <p:spPr>
          <a:xfrm>
            <a:off x="1029600" y="2159999"/>
            <a:ext cx="16310250" cy="7799009"/>
          </a:xfrm>
        </p:spPr>
        <p:txBody>
          <a:bodyPr>
            <a:normAutofit fontScale="92500" lnSpcReduction="10000"/>
          </a:bodyPr>
          <a:lstStyle/>
          <a:p>
            <a:r>
              <a:rPr lang="en-GB" b="1" dirty="0">
                <a:effectLst/>
                <a:latin typeface="Helvetica" pitchFamily="2" charset="0"/>
              </a:rPr>
              <a:t>Indexes</a:t>
            </a:r>
          </a:p>
          <a:p>
            <a:endParaRPr lang="en-GB" dirty="0">
              <a:effectLst/>
              <a:latin typeface="Helvetica" pitchFamily="2" charset="0"/>
            </a:endParaRPr>
          </a:p>
          <a:p>
            <a:r>
              <a:rPr lang="en-GB" dirty="0">
                <a:effectLst/>
                <a:latin typeface="Helvetica" pitchFamily="2" charset="0"/>
              </a:rPr>
              <a:t>‘</a:t>
            </a:r>
            <a:r>
              <a:rPr lang="en-GB" dirty="0" err="1">
                <a:effectLst/>
                <a:latin typeface="Helvetica" pitchFamily="2" charset="0"/>
              </a:rPr>
              <a:t>getIndexes</a:t>
            </a:r>
            <a:r>
              <a:rPr lang="en-GB" dirty="0">
                <a:effectLst/>
                <a:latin typeface="Helvetica" pitchFamily="2" charset="0"/>
              </a:rPr>
              <a:t>’ command which shows information on all the indexes in a collection. Indexes in MongoDB work a lot like indexes in a relational database: they help improve query and sorting </a:t>
            </a:r>
            <a:r>
              <a:rPr lang="en-GB" dirty="0" err="1">
                <a:effectLst/>
                <a:latin typeface="Helvetica" pitchFamily="2" charset="0"/>
              </a:rPr>
              <a:t>performance.Indexes</a:t>
            </a:r>
            <a:r>
              <a:rPr lang="en-GB" dirty="0">
                <a:effectLst/>
                <a:latin typeface="Helvetica" pitchFamily="2" charset="0"/>
              </a:rPr>
              <a:t> are created via </a:t>
            </a:r>
            <a:r>
              <a:rPr lang="en-GB" dirty="0" err="1">
                <a:effectLst/>
                <a:latin typeface="Helvetica" pitchFamily="2" charset="0"/>
              </a:rPr>
              <a:t>ensureIndex</a:t>
            </a:r>
            <a:r>
              <a:rPr lang="en-GB" dirty="0">
                <a:effectLst/>
                <a:latin typeface="Helvetica" pitchFamily="2" charset="0"/>
              </a:rPr>
              <a:t>:</a:t>
            </a:r>
          </a:p>
          <a:p>
            <a:endParaRPr lang="en-GB" dirty="0">
              <a:latin typeface="Helvetica" pitchFamily="2" charset="0"/>
            </a:endParaRPr>
          </a:p>
          <a:p>
            <a:r>
              <a:rPr lang="en-GB" b="1" dirty="0">
                <a:effectLst/>
                <a:latin typeface="Helvetica" pitchFamily="2" charset="0"/>
              </a:rPr>
              <a:t>Explain</a:t>
            </a:r>
          </a:p>
          <a:p>
            <a:endParaRPr lang="en-GB" dirty="0">
              <a:effectLst/>
              <a:latin typeface="Helvetica" pitchFamily="2" charset="0"/>
            </a:endParaRPr>
          </a:p>
          <a:p>
            <a:r>
              <a:rPr lang="en-GB" dirty="0">
                <a:effectLst/>
                <a:latin typeface="Helvetica" pitchFamily="2" charset="0"/>
              </a:rPr>
              <a:t>To see whether or not your queries are using an index, you can use the explain method on a cursor:</a:t>
            </a:r>
          </a:p>
          <a:p>
            <a:endParaRPr lang="en-GB" dirty="0">
              <a:effectLst/>
              <a:latin typeface="Helvetica" pitchFamily="2" charset="0"/>
            </a:endParaRPr>
          </a:p>
          <a:p>
            <a:r>
              <a:rPr lang="en-GB" b="1" dirty="0">
                <a:effectLst/>
                <a:latin typeface="Helvetica" pitchFamily="2" charset="0"/>
              </a:rPr>
              <a:t>Replication</a:t>
            </a:r>
          </a:p>
          <a:p>
            <a:endParaRPr lang="en-GB" dirty="0">
              <a:effectLst/>
              <a:latin typeface="Helvetica" pitchFamily="2" charset="0"/>
            </a:endParaRPr>
          </a:p>
          <a:p>
            <a:r>
              <a:rPr lang="en-GB" dirty="0">
                <a:effectLst/>
                <a:latin typeface="Helvetica" pitchFamily="2" charset="0"/>
              </a:rPr>
              <a:t>MongoDB replication works in some ways similarly to how relational database replication works. All production deployments should be replica sets, which consist of ideally three or more servers that hold the same data. Writes are sent to a single server, the primary, from where it’s asynchronously replicated to every secondary. You can control whether you allow reads to happen on secondaries or not, which can help direct some special queries away from the primary, at the risk of reading slightly stale data. If the primary goes down, one of the secondaries will be automatically elected</a:t>
            </a:r>
          </a:p>
          <a:p>
            <a:r>
              <a:rPr lang="en-GB" dirty="0">
                <a:effectLst/>
                <a:latin typeface="Helvetica" pitchFamily="2" charset="0"/>
              </a:rPr>
              <a:t>to be the new primary. </a:t>
            </a:r>
            <a:endParaRPr lang="en-GB" dirty="0"/>
          </a:p>
        </p:txBody>
      </p:sp>
    </p:spTree>
    <p:extLst>
      <p:ext uri="{BB962C8B-B14F-4D97-AF65-F5344CB8AC3E}">
        <p14:creationId xmlns:p14="http://schemas.microsoft.com/office/powerpoint/2010/main" val="226533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F99B-890C-D6AE-898F-2101DCC36B37}"/>
              </a:ext>
            </a:extLst>
          </p:cNvPr>
          <p:cNvSpPr>
            <a:spLocks noGrp="1"/>
          </p:cNvSpPr>
          <p:nvPr>
            <p:ph type="ctrTitle"/>
          </p:nvPr>
        </p:nvSpPr>
        <p:spPr/>
        <p:txBody>
          <a:bodyPr>
            <a:normAutofit fontScale="90000"/>
          </a:bodyPr>
          <a:lstStyle/>
          <a:p>
            <a:r>
              <a:rPr lang="en-GB" dirty="0">
                <a:effectLst/>
                <a:latin typeface="Helvetica" pitchFamily="2" charset="0"/>
              </a:rPr>
              <a:t>To get started, there are six simple concepts we need to understand.</a:t>
            </a:r>
            <a:br>
              <a:rPr lang="en-GB" dirty="0">
                <a:effectLst/>
                <a:latin typeface="Helvetica" pitchFamily="2" charset="0"/>
              </a:rPr>
            </a:br>
            <a:endParaRPr lang="en-GB" dirty="0"/>
          </a:p>
        </p:txBody>
      </p:sp>
      <p:sp>
        <p:nvSpPr>
          <p:cNvPr id="3" name="Subtitle 2">
            <a:extLst>
              <a:ext uri="{FF2B5EF4-FFF2-40B4-BE49-F238E27FC236}">
                <a16:creationId xmlns:a16="http://schemas.microsoft.com/office/drawing/2014/main" id="{E76E08C5-CF7D-2E29-33E4-42AA86C38840}"/>
              </a:ext>
            </a:extLst>
          </p:cNvPr>
          <p:cNvSpPr>
            <a:spLocks noGrp="1"/>
          </p:cNvSpPr>
          <p:nvPr>
            <p:ph type="subTitle" idx="1"/>
          </p:nvPr>
        </p:nvSpPr>
        <p:spPr/>
        <p:txBody>
          <a:bodyPr>
            <a:normAutofit fontScale="92500" lnSpcReduction="20000"/>
          </a:bodyPr>
          <a:lstStyle/>
          <a:p>
            <a:pPr marL="514350" indent="-514350">
              <a:buFont typeface="+mj-lt"/>
              <a:buAutoNum type="arabicPeriod"/>
            </a:pPr>
            <a:r>
              <a:rPr lang="en-GB" dirty="0">
                <a:effectLst/>
                <a:latin typeface="Helvetica" pitchFamily="2" charset="0"/>
              </a:rPr>
              <a:t>MongoDB has the same concept of a database with which you are likely already familiar (or a schema for you Oracle folks). Within a MongoDB instance you can have zero or more databases, each acting as high-level containers for everything else.</a:t>
            </a:r>
          </a:p>
          <a:p>
            <a:pPr marL="514350" indent="-514350">
              <a:buFont typeface="+mj-lt"/>
              <a:buAutoNum type="arabicPeriod"/>
            </a:pPr>
            <a:endParaRPr lang="en-GB" dirty="0">
              <a:effectLst/>
              <a:latin typeface="Helvetica" pitchFamily="2" charset="0"/>
            </a:endParaRPr>
          </a:p>
          <a:p>
            <a:pPr marL="514350" indent="-514350">
              <a:buFont typeface="+mj-lt"/>
              <a:buAutoNum type="arabicPeriod"/>
            </a:pPr>
            <a:r>
              <a:rPr lang="en-GB" dirty="0">
                <a:effectLst/>
                <a:latin typeface="Helvetica" pitchFamily="2" charset="0"/>
              </a:rPr>
              <a:t>A database can have zero or more collections. A collection shares enough in common with a traditional table that you can safely think of the two as the same thing.</a:t>
            </a:r>
          </a:p>
          <a:p>
            <a:pPr marL="514350" indent="-514350">
              <a:buFont typeface="+mj-lt"/>
              <a:buAutoNum type="arabicPeriod"/>
            </a:pPr>
            <a:endParaRPr lang="en-GB" dirty="0">
              <a:effectLst/>
              <a:latin typeface="Helvetica" pitchFamily="2" charset="0"/>
            </a:endParaRPr>
          </a:p>
          <a:p>
            <a:pPr marL="514350" indent="-514350">
              <a:buFont typeface="+mj-lt"/>
              <a:buAutoNum type="arabicPeriod"/>
            </a:pPr>
            <a:r>
              <a:rPr lang="en-GB" dirty="0">
                <a:effectLst/>
                <a:latin typeface="Helvetica" pitchFamily="2" charset="0"/>
              </a:rPr>
              <a:t>Collections are made up of zero or more documents. Again, a document can safely be thought of as a row.</a:t>
            </a:r>
          </a:p>
          <a:p>
            <a:pPr marL="514350" indent="-514350">
              <a:buFont typeface="+mj-lt"/>
              <a:buAutoNum type="arabicPeriod"/>
            </a:pPr>
            <a:endParaRPr lang="en-GB" dirty="0">
              <a:effectLst/>
              <a:latin typeface="Helvetica" pitchFamily="2" charset="0"/>
            </a:endParaRPr>
          </a:p>
          <a:p>
            <a:pPr marL="514350" indent="-514350">
              <a:buFont typeface="+mj-lt"/>
              <a:buAutoNum type="arabicPeriod"/>
            </a:pPr>
            <a:r>
              <a:rPr lang="en-GB" dirty="0">
                <a:effectLst/>
                <a:latin typeface="Helvetica" pitchFamily="2" charset="0"/>
              </a:rPr>
              <a:t>A document is made up of one or more fields, which you can probably guess are a lot like columns. Indexes in MongoDB function mostly like their RDBMS counterparts.</a:t>
            </a:r>
          </a:p>
          <a:p>
            <a:pPr marL="514350" indent="-514350">
              <a:buFont typeface="+mj-lt"/>
              <a:buAutoNum type="arabicPeriod"/>
            </a:pPr>
            <a:endParaRPr lang="en-GB" dirty="0">
              <a:effectLst/>
              <a:latin typeface="Helvetica" pitchFamily="2" charset="0"/>
            </a:endParaRPr>
          </a:p>
          <a:p>
            <a:pPr marL="514350" indent="-514350">
              <a:buFont typeface="+mj-lt"/>
              <a:buAutoNum type="arabicPeriod"/>
            </a:pPr>
            <a:r>
              <a:rPr lang="en-GB" dirty="0">
                <a:effectLst/>
                <a:latin typeface="Helvetica" pitchFamily="2" charset="0"/>
              </a:rPr>
              <a:t>Cursors are different than the other five concepts but they are important enough, and often overlooked, that I think they are worthy of their own discussion. The important thing to understand about cursors is that when you ask MongoDB for data, it returns a pointer to the  result set called a cursor, which we can do things to, such as counting or skipping ahead, before actually pulling down data.</a:t>
            </a:r>
          </a:p>
          <a:p>
            <a:endParaRPr lang="en-GB" dirty="0"/>
          </a:p>
        </p:txBody>
      </p:sp>
      <p:sp>
        <p:nvSpPr>
          <p:cNvPr id="4" name="Text Placeholder 3">
            <a:extLst>
              <a:ext uri="{FF2B5EF4-FFF2-40B4-BE49-F238E27FC236}">
                <a16:creationId xmlns:a16="http://schemas.microsoft.com/office/drawing/2014/main" id="{EDADA897-CE3C-6C23-AD36-47DFD134D201}"/>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87586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D548-9812-BAF9-C5CE-2AED3F83506F}"/>
              </a:ext>
            </a:extLst>
          </p:cNvPr>
          <p:cNvSpPr>
            <a:spLocks noGrp="1"/>
          </p:cNvSpPr>
          <p:nvPr>
            <p:ph type="ctrTitle"/>
          </p:nvPr>
        </p:nvSpPr>
        <p:spPr/>
        <p:txBody>
          <a:bodyPr/>
          <a:lstStyle/>
          <a:p>
            <a:r>
              <a:rPr lang="en-GB" b="1" dirty="0" err="1">
                <a:effectLst/>
                <a:latin typeface="Helvetica" pitchFamily="2" charset="0"/>
              </a:rPr>
              <a:t>Sharding</a:t>
            </a:r>
            <a:endParaRPr lang="en-GB" b="1" dirty="0">
              <a:effectLst/>
              <a:latin typeface="Helvetica" pitchFamily="2" charset="0"/>
            </a:endParaRPr>
          </a:p>
        </p:txBody>
      </p:sp>
      <p:sp>
        <p:nvSpPr>
          <p:cNvPr id="3" name="Subtitle 2">
            <a:extLst>
              <a:ext uri="{FF2B5EF4-FFF2-40B4-BE49-F238E27FC236}">
                <a16:creationId xmlns:a16="http://schemas.microsoft.com/office/drawing/2014/main" id="{E00786CE-C52E-593E-00C7-F37562B1093E}"/>
              </a:ext>
            </a:extLst>
          </p:cNvPr>
          <p:cNvSpPr>
            <a:spLocks noGrp="1"/>
          </p:cNvSpPr>
          <p:nvPr>
            <p:ph type="subTitle" idx="1"/>
          </p:nvPr>
        </p:nvSpPr>
        <p:spPr/>
        <p:txBody>
          <a:bodyPr/>
          <a:lstStyle/>
          <a:p>
            <a:endParaRPr lang="en-GB" dirty="0">
              <a:effectLst/>
              <a:latin typeface="Helvetica" pitchFamily="2" charset="0"/>
            </a:endParaRPr>
          </a:p>
          <a:p>
            <a:r>
              <a:rPr lang="en-GB" dirty="0">
                <a:effectLst/>
                <a:latin typeface="Helvetica" pitchFamily="2" charset="0"/>
              </a:rPr>
              <a:t>MongoDB supports auto-</a:t>
            </a:r>
            <a:r>
              <a:rPr lang="en-GB" dirty="0" err="1">
                <a:effectLst/>
                <a:latin typeface="Helvetica" pitchFamily="2" charset="0"/>
              </a:rPr>
              <a:t>sharding</a:t>
            </a:r>
            <a:r>
              <a:rPr lang="en-GB" dirty="0">
                <a:effectLst/>
                <a:latin typeface="Helvetica" pitchFamily="2" charset="0"/>
              </a:rPr>
              <a:t>. </a:t>
            </a:r>
            <a:r>
              <a:rPr lang="en-GB" dirty="0" err="1">
                <a:effectLst/>
                <a:latin typeface="Helvetica" pitchFamily="2" charset="0"/>
              </a:rPr>
              <a:t>Sharding</a:t>
            </a:r>
            <a:r>
              <a:rPr lang="en-GB" dirty="0">
                <a:effectLst/>
                <a:latin typeface="Helvetica" pitchFamily="2" charset="0"/>
              </a:rPr>
              <a:t> is an approach to scalability which partitions your data across multiple servers or clusters. A naive implementation might put all of the data for users with a name that starts with A-M on server 1 and the rest on server 2. </a:t>
            </a:r>
          </a:p>
          <a:p>
            <a:endParaRPr lang="en-GB" dirty="0">
              <a:latin typeface="Helvetica" pitchFamily="2" charset="0"/>
            </a:endParaRPr>
          </a:p>
          <a:p>
            <a:r>
              <a:rPr lang="en-GB" dirty="0">
                <a:effectLst/>
                <a:latin typeface="Helvetica" pitchFamily="2" charset="0"/>
              </a:rPr>
              <a:t>Thankfully, MongoDB’s </a:t>
            </a:r>
            <a:r>
              <a:rPr lang="en-GB" dirty="0" err="1">
                <a:effectLst/>
                <a:latin typeface="Helvetica" pitchFamily="2" charset="0"/>
              </a:rPr>
              <a:t>sharding</a:t>
            </a:r>
            <a:r>
              <a:rPr lang="en-GB" dirty="0">
                <a:effectLst/>
                <a:latin typeface="Helvetica" pitchFamily="2" charset="0"/>
              </a:rPr>
              <a:t> capabilities far exceed such a simple algorithm.</a:t>
            </a:r>
          </a:p>
          <a:p>
            <a:r>
              <a:rPr lang="en-GB" dirty="0" err="1">
                <a:effectLst/>
                <a:latin typeface="Helvetica" pitchFamily="2" charset="0"/>
              </a:rPr>
              <a:t>Sharding</a:t>
            </a:r>
            <a:r>
              <a:rPr lang="en-GB" dirty="0">
                <a:effectLst/>
                <a:latin typeface="Helvetica" pitchFamily="2" charset="0"/>
              </a:rPr>
              <a:t> is a topic well beyond the scope of this lecture, but you should know that it exists and that you should consider it, should your needs grow beyond a single replica set.</a:t>
            </a:r>
          </a:p>
          <a:p>
            <a:endParaRPr lang="en-GB" dirty="0"/>
          </a:p>
        </p:txBody>
      </p:sp>
      <p:sp>
        <p:nvSpPr>
          <p:cNvPr id="4" name="Text Placeholder 3">
            <a:extLst>
              <a:ext uri="{FF2B5EF4-FFF2-40B4-BE49-F238E27FC236}">
                <a16:creationId xmlns:a16="http://schemas.microsoft.com/office/drawing/2014/main" id="{00FBAEE2-7ACD-90B1-D39A-4B04BF800994}"/>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650497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AE89-79CE-464E-8AFE-A94EECB9ED3E}"/>
              </a:ext>
            </a:extLst>
          </p:cNvPr>
          <p:cNvSpPr>
            <a:spLocks noGrp="1"/>
          </p:cNvSpPr>
          <p:nvPr>
            <p:ph type="ctrTitle"/>
          </p:nvPr>
        </p:nvSpPr>
        <p:spPr/>
        <p:txBody>
          <a:bodyPr/>
          <a:lstStyle/>
          <a:p>
            <a:r>
              <a:rPr lang="en-US" dirty="0"/>
              <a:t>Reference </a:t>
            </a:r>
          </a:p>
        </p:txBody>
      </p:sp>
      <p:sp>
        <p:nvSpPr>
          <p:cNvPr id="3" name="Subtitle 2">
            <a:extLst>
              <a:ext uri="{FF2B5EF4-FFF2-40B4-BE49-F238E27FC236}">
                <a16:creationId xmlns:a16="http://schemas.microsoft.com/office/drawing/2014/main" id="{DE0BDE36-1D85-0447-A19C-B96A7327572F}"/>
              </a:ext>
            </a:extLst>
          </p:cNvPr>
          <p:cNvSpPr>
            <a:spLocks noGrp="1"/>
          </p:cNvSpPr>
          <p:nvPr>
            <p:ph type="subTitle" idx="1"/>
          </p:nvPr>
        </p:nvSpPr>
        <p:spPr/>
        <p:txBody>
          <a:bodyPr/>
          <a:lstStyle/>
          <a:p>
            <a:pPr algn="just"/>
            <a:r>
              <a:rPr lang="en-US" dirty="0"/>
              <a:t> </a:t>
            </a:r>
          </a:p>
          <a:p>
            <a:pPr marL="457200" indent="-457200" algn="just">
              <a:buFont typeface="Arial" panose="020B0604020202020204" pitchFamily="34" charset="0"/>
              <a:buChar char="•"/>
            </a:pPr>
            <a:r>
              <a:rPr lang="en-US" dirty="0">
                <a:hlinkClick r:id="rId2"/>
              </a:rPr>
              <a:t>https://www.mongodb.com/docs/mongodb-shell/</a:t>
            </a:r>
            <a:endParaRPr lang="en-US" dirty="0"/>
          </a:p>
          <a:p>
            <a:pPr algn="just"/>
            <a:endParaRPr lang="en-US" dirty="0"/>
          </a:p>
          <a:p>
            <a:pPr marL="457200" indent="-457200" algn="just">
              <a:buFont typeface="Arial" panose="020B0604020202020204" pitchFamily="34" charset="0"/>
              <a:buChar char="•"/>
            </a:pPr>
            <a:r>
              <a:rPr lang="en-US" dirty="0">
                <a:hlinkClick r:id="rId3"/>
              </a:rPr>
              <a:t>https://www.youtube.com/watch?v=ExcRbA7fy_A</a:t>
            </a:r>
            <a:endParaRPr lang="en-US" dirty="0"/>
          </a:p>
          <a:p>
            <a:pPr algn="just"/>
            <a:endParaRPr lang="en-US" dirty="0"/>
          </a:p>
          <a:p>
            <a:pPr marL="457200" indent="-457200" algn="just">
              <a:buFont typeface="Arial" panose="020B0604020202020204" pitchFamily="34" charset="0"/>
              <a:buChar char="•"/>
            </a:pPr>
            <a:r>
              <a:rPr lang="en-US" dirty="0">
                <a:hlinkClick r:id="rId4"/>
              </a:rPr>
              <a:t>https://www.openmymind.net/mongodb.pdf</a:t>
            </a:r>
            <a:endParaRPr lang="en-US" dirty="0"/>
          </a:p>
          <a:p>
            <a:pPr marL="457200" indent="-457200" algn="just">
              <a:buFont typeface="Arial" panose="020B0604020202020204" pitchFamily="34" charset="0"/>
              <a:buChar char="•"/>
            </a:pPr>
            <a:endParaRPr lang="en-US" dirty="0"/>
          </a:p>
          <a:p>
            <a:pPr marL="457200" indent="-457200" algn="just">
              <a:buFont typeface="Arial" panose="020B0604020202020204" pitchFamily="34" charset="0"/>
              <a:buChar char="•"/>
            </a:pPr>
            <a:endParaRPr lang="en-US" dirty="0"/>
          </a:p>
          <a:p>
            <a:pPr algn="just"/>
            <a:endParaRPr lang="en-US" dirty="0"/>
          </a:p>
          <a:p>
            <a:pPr algn="just"/>
            <a:endParaRPr lang="en-US" dirty="0"/>
          </a:p>
        </p:txBody>
      </p:sp>
      <p:sp>
        <p:nvSpPr>
          <p:cNvPr id="4" name="Text Placeholder 3">
            <a:extLst>
              <a:ext uri="{FF2B5EF4-FFF2-40B4-BE49-F238E27FC236}">
                <a16:creationId xmlns:a16="http://schemas.microsoft.com/office/drawing/2014/main" id="{8430A29C-CC23-EF4D-A7D3-BF49F49340E9}"/>
              </a:ext>
            </a:extLst>
          </p:cNvPr>
          <p:cNvSpPr>
            <a:spLocks noGrp="1"/>
          </p:cNvSpPr>
          <p:nvPr>
            <p:ph type="body" sz="quarter" idx="11"/>
          </p:nvPr>
        </p:nvSpPr>
        <p:spPr/>
        <p:txBody>
          <a:bodyPr/>
          <a:lstStyle/>
          <a:p>
            <a:r>
              <a:rPr lang="en-US" dirty="0"/>
              <a:t>Sandra Fernando</a:t>
            </a:r>
          </a:p>
        </p:txBody>
      </p:sp>
    </p:spTree>
    <p:extLst>
      <p:ext uri="{BB962C8B-B14F-4D97-AF65-F5344CB8AC3E}">
        <p14:creationId xmlns:p14="http://schemas.microsoft.com/office/powerpoint/2010/main" val="1157121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779D-42F0-624E-BD50-6DF4E1663D35}"/>
              </a:ext>
            </a:extLst>
          </p:cNvPr>
          <p:cNvSpPr>
            <a:spLocks noGrp="1"/>
          </p:cNvSpPr>
          <p:nvPr>
            <p:ph type="title"/>
          </p:nvPr>
        </p:nvSpPr>
        <p:spPr/>
        <p:txBody>
          <a:bodyPr/>
          <a:lstStyle/>
          <a:p>
            <a:r>
              <a:rPr lang="en-US" dirty="0"/>
              <a:t>Thank you for Listening… </a:t>
            </a:r>
          </a:p>
        </p:txBody>
      </p:sp>
      <p:sp>
        <p:nvSpPr>
          <p:cNvPr id="3" name="Text Placeholder 2">
            <a:extLst>
              <a:ext uri="{FF2B5EF4-FFF2-40B4-BE49-F238E27FC236}">
                <a16:creationId xmlns:a16="http://schemas.microsoft.com/office/drawing/2014/main" id="{7840DCDB-1267-FD4A-A863-7475681D60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740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B148-75F0-08A5-9C4B-4422AE745C63}"/>
              </a:ext>
            </a:extLst>
          </p:cNvPr>
          <p:cNvSpPr>
            <a:spLocks noGrp="1"/>
          </p:cNvSpPr>
          <p:nvPr>
            <p:ph type="ctrTitle"/>
          </p:nvPr>
        </p:nvSpPr>
        <p:spPr/>
        <p:txBody>
          <a:bodyPr/>
          <a:lstStyle/>
          <a:p>
            <a:r>
              <a:rPr lang="en-GB" dirty="0"/>
              <a:t>MongoDB</a:t>
            </a:r>
          </a:p>
        </p:txBody>
      </p:sp>
      <p:sp>
        <p:nvSpPr>
          <p:cNvPr id="3" name="Subtitle 2">
            <a:extLst>
              <a:ext uri="{FF2B5EF4-FFF2-40B4-BE49-F238E27FC236}">
                <a16:creationId xmlns:a16="http://schemas.microsoft.com/office/drawing/2014/main" id="{54A93A59-20AA-EF1E-96F5-720120558F67}"/>
              </a:ext>
            </a:extLst>
          </p:cNvPr>
          <p:cNvSpPr>
            <a:spLocks noGrp="1"/>
          </p:cNvSpPr>
          <p:nvPr>
            <p:ph type="subTitle" idx="1"/>
          </p:nvPr>
        </p:nvSpPr>
        <p:spPr/>
        <p:txBody>
          <a:bodyPr>
            <a:normAutofit lnSpcReduction="10000"/>
          </a:bodyPr>
          <a:lstStyle/>
          <a:p>
            <a:r>
              <a:rPr lang="en-GB" dirty="0">
                <a:effectLst/>
                <a:latin typeface="Helvetica" pitchFamily="2" charset="0"/>
              </a:rPr>
              <a:t>To recap, MongoDB is made up of databases which contain collections. A collection is made up of documents. Each document is made up of fields. Collections can be indexed, which improves lookup and sorting performance. </a:t>
            </a:r>
          </a:p>
          <a:p>
            <a:endParaRPr lang="en-GB" dirty="0">
              <a:effectLst/>
              <a:latin typeface="Helvetica" pitchFamily="2" charset="0"/>
            </a:endParaRPr>
          </a:p>
          <a:p>
            <a:r>
              <a:rPr lang="en-GB" dirty="0">
                <a:effectLst/>
                <a:latin typeface="Helvetica" pitchFamily="2" charset="0"/>
              </a:rPr>
              <a:t>Why use new terminology (collection vs. table, document vs. row and field vs. column)? Is it just to make things more complicated?</a:t>
            </a:r>
          </a:p>
          <a:p>
            <a:endParaRPr lang="en-GB" dirty="0">
              <a:latin typeface="Helvetica" pitchFamily="2" charset="0"/>
            </a:endParaRPr>
          </a:p>
          <a:p>
            <a:r>
              <a:rPr lang="en-GB" dirty="0">
                <a:effectLst/>
                <a:latin typeface="Helvetica" pitchFamily="2" charset="0"/>
              </a:rPr>
              <a:t> The truth is that while these concepts are similar to their relational database counterparts, they are not identical. The core difference comes from the fact that relational databases define columns at the table level whereas a document-oriented database defines its fields at the document level. </a:t>
            </a:r>
          </a:p>
          <a:p>
            <a:endParaRPr lang="en-GB" dirty="0">
              <a:effectLst/>
              <a:latin typeface="Helvetica" pitchFamily="2" charset="0"/>
            </a:endParaRPr>
          </a:p>
          <a:p>
            <a:r>
              <a:rPr lang="en-GB" dirty="0">
                <a:effectLst/>
                <a:latin typeface="Helvetica" pitchFamily="2" charset="0"/>
              </a:rPr>
              <a:t>That is to say that each document within a collection can have its own unique set of fields. As such, a collection is a dumbed down container in comparison to a table, while a document has a lot more information than a row.</a:t>
            </a:r>
          </a:p>
          <a:p>
            <a:endParaRPr lang="en-GB" dirty="0"/>
          </a:p>
        </p:txBody>
      </p:sp>
      <p:sp>
        <p:nvSpPr>
          <p:cNvPr id="4" name="Text Placeholder 3">
            <a:extLst>
              <a:ext uri="{FF2B5EF4-FFF2-40B4-BE49-F238E27FC236}">
                <a16:creationId xmlns:a16="http://schemas.microsoft.com/office/drawing/2014/main" id="{1B1C1C47-40C4-64F7-5471-84D4283F831B}"/>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411212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3F81-D6BF-94E6-5480-87D5767850DE}"/>
              </a:ext>
            </a:extLst>
          </p:cNvPr>
          <p:cNvSpPr>
            <a:spLocks noGrp="1"/>
          </p:cNvSpPr>
          <p:nvPr>
            <p:ph type="ctrTitle"/>
          </p:nvPr>
        </p:nvSpPr>
        <p:spPr/>
        <p:txBody>
          <a:bodyPr/>
          <a:lstStyle/>
          <a:p>
            <a:r>
              <a:rPr lang="en-GB" dirty="0"/>
              <a:t>Relational Vs MongoDB</a:t>
            </a:r>
          </a:p>
        </p:txBody>
      </p:sp>
      <p:pic>
        <p:nvPicPr>
          <p:cNvPr id="8" name="Picture 7" descr="Graphical user interface&#10;&#10;Description automatically generated">
            <a:extLst>
              <a:ext uri="{FF2B5EF4-FFF2-40B4-BE49-F238E27FC236}">
                <a16:creationId xmlns:a16="http://schemas.microsoft.com/office/drawing/2014/main" id="{314E5EA9-9BF4-FA0C-C20C-14ED2AB87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625" y="1729550"/>
            <a:ext cx="6426200" cy="2730500"/>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9E184218-F1FE-847F-860F-B0141CD18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760" y="6202214"/>
            <a:ext cx="3251200" cy="3429000"/>
          </a:xfrm>
          <a:prstGeom prst="rect">
            <a:avLst/>
          </a:prstGeom>
        </p:spPr>
      </p:pic>
      <p:pic>
        <p:nvPicPr>
          <p:cNvPr id="12" name="Picture 11" descr="Text&#10;&#10;Description automatically generated">
            <a:extLst>
              <a:ext uri="{FF2B5EF4-FFF2-40B4-BE49-F238E27FC236}">
                <a16:creationId xmlns:a16="http://schemas.microsoft.com/office/drawing/2014/main" id="{3AFA7B97-DF07-BE58-F856-1992FDFDF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4302" y="6278414"/>
            <a:ext cx="3149600" cy="3276600"/>
          </a:xfrm>
          <a:prstGeom prst="rect">
            <a:avLst/>
          </a:prstGeom>
        </p:spPr>
      </p:pic>
      <p:pic>
        <p:nvPicPr>
          <p:cNvPr id="14" name="Picture 13" descr="Diagram&#10;&#10;Description automatically generated with medium confidence">
            <a:extLst>
              <a:ext uri="{FF2B5EF4-FFF2-40B4-BE49-F238E27FC236}">
                <a16:creationId xmlns:a16="http://schemas.microsoft.com/office/drawing/2014/main" id="{A8924798-11A9-25FD-F365-100E68ADF0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5499" y="6075214"/>
            <a:ext cx="6883400" cy="3556000"/>
          </a:xfrm>
          <a:prstGeom prst="rect">
            <a:avLst/>
          </a:prstGeom>
        </p:spPr>
      </p:pic>
      <p:sp>
        <p:nvSpPr>
          <p:cNvPr id="16" name="Down Arrow 15">
            <a:extLst>
              <a:ext uri="{FF2B5EF4-FFF2-40B4-BE49-F238E27FC236}">
                <a16:creationId xmlns:a16="http://schemas.microsoft.com/office/drawing/2014/main" id="{F671EC33-C792-A0B5-AC3D-15158308F91A}"/>
              </a:ext>
            </a:extLst>
          </p:cNvPr>
          <p:cNvSpPr/>
          <p:nvPr/>
        </p:nvSpPr>
        <p:spPr>
          <a:xfrm>
            <a:off x="4968240" y="5011535"/>
            <a:ext cx="365760" cy="930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a:extLst>
              <a:ext uri="{FF2B5EF4-FFF2-40B4-BE49-F238E27FC236}">
                <a16:creationId xmlns:a16="http://schemas.microsoft.com/office/drawing/2014/main" id="{5E950557-7973-7219-EB32-17A39ADD47E3}"/>
              </a:ext>
            </a:extLst>
          </p:cNvPr>
          <p:cNvSpPr/>
          <p:nvPr/>
        </p:nvSpPr>
        <p:spPr>
          <a:xfrm>
            <a:off x="13172440" y="5042015"/>
            <a:ext cx="365760" cy="930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3182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D369-A0D5-B86D-02F2-4D0D97B07126}"/>
              </a:ext>
            </a:extLst>
          </p:cNvPr>
          <p:cNvSpPr>
            <a:spLocks noGrp="1"/>
          </p:cNvSpPr>
          <p:nvPr>
            <p:ph type="ctrTitle"/>
          </p:nvPr>
        </p:nvSpPr>
        <p:spPr/>
        <p:txBody>
          <a:bodyPr>
            <a:normAutofit/>
          </a:bodyPr>
          <a:lstStyle/>
          <a:p>
            <a:r>
              <a:rPr lang="en-GB" dirty="0">
                <a:effectLst/>
                <a:latin typeface="Helvetica" pitchFamily="2" charset="0"/>
              </a:rPr>
              <a:t>When To Use MongoDB</a:t>
            </a:r>
            <a:endParaRPr lang="en-GB" dirty="0"/>
          </a:p>
        </p:txBody>
      </p:sp>
      <p:sp>
        <p:nvSpPr>
          <p:cNvPr id="3" name="Subtitle 2">
            <a:extLst>
              <a:ext uri="{FF2B5EF4-FFF2-40B4-BE49-F238E27FC236}">
                <a16:creationId xmlns:a16="http://schemas.microsoft.com/office/drawing/2014/main" id="{C1F50B36-084C-15A6-FFA1-A31F3CE98FA1}"/>
              </a:ext>
            </a:extLst>
          </p:cNvPr>
          <p:cNvSpPr>
            <a:spLocks noGrp="1"/>
          </p:cNvSpPr>
          <p:nvPr>
            <p:ph type="subTitle" idx="1"/>
          </p:nvPr>
        </p:nvSpPr>
        <p:spPr/>
        <p:txBody>
          <a:bodyPr/>
          <a:lstStyle/>
          <a:p>
            <a:r>
              <a:rPr lang="en-GB" dirty="0">
                <a:effectLst/>
                <a:latin typeface="Helvetica" pitchFamily="2" charset="0"/>
              </a:rPr>
              <a:t>The most important lesson, which has nothing to do with MongoDB, is that you no longer have to rely on a single solution for dealing with your data. No doubt, a single solution has obvious advantages, and for a lot projects - possibly even most - a single solution is the sensible approach</a:t>
            </a:r>
            <a:r>
              <a:rPr lang="en-GB" dirty="0">
                <a:latin typeface="Helvetica" pitchFamily="2" charset="0"/>
              </a:rPr>
              <a:t>.</a:t>
            </a:r>
          </a:p>
          <a:p>
            <a:endParaRPr lang="en-GB" dirty="0">
              <a:effectLst/>
              <a:latin typeface="Helvetica" pitchFamily="2" charset="0"/>
            </a:endParaRPr>
          </a:p>
          <a:p>
            <a:r>
              <a:rPr lang="en-GB" dirty="0">
                <a:effectLst/>
                <a:latin typeface="Helvetica" pitchFamily="2" charset="0"/>
              </a:rPr>
              <a:t>The idea isn’t that you must use different technologies, but rather that you can. Only you know whether the benefits of introducing a new solution outweigh the costs.</a:t>
            </a:r>
          </a:p>
          <a:p>
            <a:endParaRPr lang="en-GB" dirty="0"/>
          </a:p>
          <a:p>
            <a:endParaRPr lang="en-GB" dirty="0"/>
          </a:p>
          <a:p>
            <a:r>
              <a:rPr lang="en-GB" b="1" dirty="0">
                <a:effectLst/>
                <a:latin typeface="Helvetica" pitchFamily="2" charset="0"/>
              </a:rPr>
              <a:t>Notice, MongoDB is not a replacement for relational databases, but rather an alternative. It’s a tool that can do what a lot of other tools can do. Some of it MongoDB does better, some of it MongoDB does worse. </a:t>
            </a:r>
            <a:endParaRPr lang="en-GB" b="1" dirty="0"/>
          </a:p>
        </p:txBody>
      </p:sp>
      <p:sp>
        <p:nvSpPr>
          <p:cNvPr id="4" name="Text Placeholder 3">
            <a:extLst>
              <a:ext uri="{FF2B5EF4-FFF2-40B4-BE49-F238E27FC236}">
                <a16:creationId xmlns:a16="http://schemas.microsoft.com/office/drawing/2014/main" id="{5E0B73C5-BCCB-32B1-39AF-3A0FECBE994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79089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3B82-6012-C56E-66D9-F1B3069EB7F0}"/>
              </a:ext>
            </a:extLst>
          </p:cNvPr>
          <p:cNvSpPr>
            <a:spLocks noGrp="1"/>
          </p:cNvSpPr>
          <p:nvPr>
            <p:ph type="ctrTitle"/>
          </p:nvPr>
        </p:nvSpPr>
        <p:spPr/>
        <p:txBody>
          <a:bodyPr/>
          <a:lstStyle/>
          <a:p>
            <a:r>
              <a:rPr lang="en-GB" dirty="0"/>
              <a:t>Features of MongoDB</a:t>
            </a:r>
          </a:p>
        </p:txBody>
      </p:sp>
      <p:sp>
        <p:nvSpPr>
          <p:cNvPr id="3" name="Subtitle 2">
            <a:extLst>
              <a:ext uri="{FF2B5EF4-FFF2-40B4-BE49-F238E27FC236}">
                <a16:creationId xmlns:a16="http://schemas.microsoft.com/office/drawing/2014/main" id="{2245B05D-EB3D-4C74-8AF7-8A4892902A42}"/>
              </a:ext>
            </a:extLst>
          </p:cNvPr>
          <p:cNvSpPr>
            <a:spLocks noGrp="1"/>
          </p:cNvSpPr>
          <p:nvPr>
            <p:ph type="subTitle" idx="1"/>
          </p:nvPr>
        </p:nvSpPr>
        <p:spPr/>
        <p:txBody>
          <a:bodyPr>
            <a:normAutofit fontScale="92500" lnSpcReduction="20000"/>
          </a:bodyPr>
          <a:lstStyle/>
          <a:p>
            <a:r>
              <a:rPr lang="en-GB" b="1" dirty="0">
                <a:effectLst/>
                <a:latin typeface="Helvetica" pitchFamily="2" charset="0"/>
              </a:rPr>
              <a:t>Flexible Schema</a:t>
            </a:r>
          </a:p>
          <a:p>
            <a:endParaRPr lang="en-GB" dirty="0"/>
          </a:p>
          <a:p>
            <a:r>
              <a:rPr lang="en-GB" dirty="0">
                <a:effectLst/>
                <a:latin typeface="Helvetica" pitchFamily="2" charset="0"/>
              </a:rPr>
              <a:t>The important benefit of document-oriented database is that they don’t enforce a fixed schema. This makes them much more flexible than traditional database tables. Flexible schema is a nice feature, but not for the main reason most people </a:t>
            </a:r>
            <a:r>
              <a:rPr lang="en-GB" dirty="0">
                <a:latin typeface="Helvetica" pitchFamily="2" charset="0"/>
              </a:rPr>
              <a:t>think</a:t>
            </a:r>
            <a:r>
              <a:rPr lang="en-GB" dirty="0">
                <a:effectLst/>
                <a:latin typeface="Helvetica" pitchFamily="2" charset="0"/>
              </a:rPr>
              <a:t>.</a:t>
            </a:r>
          </a:p>
          <a:p>
            <a:endParaRPr lang="en-GB" dirty="0">
              <a:effectLst/>
              <a:latin typeface="Helvetica" pitchFamily="2" charset="0"/>
            </a:endParaRPr>
          </a:p>
          <a:p>
            <a:r>
              <a:rPr lang="en-GB" dirty="0">
                <a:effectLst/>
                <a:latin typeface="Helvetica" pitchFamily="2" charset="0"/>
              </a:rPr>
              <a:t>People talk about schema-less as though you’ll suddenly start storing a crazy mishmash of data. There are domains and data sets which can really be a pain to model using relational databases, but those as edge cases. Schema-less is cool, but most of your data is going to be highly structured. </a:t>
            </a:r>
          </a:p>
          <a:p>
            <a:endParaRPr lang="en-GB" dirty="0">
              <a:latin typeface="Helvetica" pitchFamily="2" charset="0"/>
            </a:endParaRPr>
          </a:p>
          <a:p>
            <a:r>
              <a:rPr lang="en-GB" b="1" dirty="0">
                <a:effectLst/>
                <a:latin typeface="Helvetica" pitchFamily="2" charset="0"/>
              </a:rPr>
              <a:t>Writes</a:t>
            </a:r>
          </a:p>
          <a:p>
            <a:endParaRPr lang="en-GB" dirty="0">
              <a:latin typeface="Helvetica" pitchFamily="2" charset="0"/>
            </a:endParaRPr>
          </a:p>
          <a:p>
            <a:r>
              <a:rPr lang="en-GB" dirty="0">
                <a:effectLst/>
                <a:latin typeface="Helvetica" pitchFamily="2" charset="0"/>
              </a:rPr>
              <a:t>One area where MongoDB can fit a specialized role is in logging. There are two aspects of MongoDB which make writes quite fast. First, you have an option to send a write command and have it return immediately without waiting for the write to be acknowledged. Secondly, you can control the write </a:t>
            </a:r>
            <a:r>
              <a:rPr lang="en-GB" dirty="0" err="1">
                <a:effectLst/>
                <a:latin typeface="Helvetica" pitchFamily="2" charset="0"/>
              </a:rPr>
              <a:t>behavior</a:t>
            </a:r>
            <a:r>
              <a:rPr lang="en-GB" dirty="0">
                <a:effectLst/>
                <a:latin typeface="Helvetica" pitchFamily="2" charset="0"/>
              </a:rPr>
              <a:t> with respect to data durability. These settings, in addition to specifying how many servers should get your data before being considered successful, are configurable. </a:t>
            </a:r>
            <a:r>
              <a:rPr lang="en-GB" dirty="0">
                <a:latin typeface="Helvetica" pitchFamily="2" charset="0"/>
              </a:rPr>
              <a:t>P</a:t>
            </a:r>
            <a:r>
              <a:rPr lang="en-GB" dirty="0">
                <a:effectLst/>
                <a:latin typeface="Helvetica" pitchFamily="2" charset="0"/>
              </a:rPr>
              <a:t>er-write, giving you a great level of control over write performance and data durability.</a:t>
            </a:r>
          </a:p>
          <a:p>
            <a:endParaRPr lang="en-GB" dirty="0"/>
          </a:p>
        </p:txBody>
      </p:sp>
      <p:sp>
        <p:nvSpPr>
          <p:cNvPr id="4" name="Text Placeholder 3">
            <a:extLst>
              <a:ext uri="{FF2B5EF4-FFF2-40B4-BE49-F238E27FC236}">
                <a16:creationId xmlns:a16="http://schemas.microsoft.com/office/drawing/2014/main" id="{4601310D-5BE1-9EB7-8E81-8DA6E4AE8F9B}"/>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832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2C5A-91DE-F2F0-FB79-2FAE7ADCC268}"/>
              </a:ext>
            </a:extLst>
          </p:cNvPr>
          <p:cNvSpPr>
            <a:spLocks noGrp="1"/>
          </p:cNvSpPr>
          <p:nvPr>
            <p:ph type="ctrTitle"/>
          </p:nvPr>
        </p:nvSpPr>
        <p:spPr/>
        <p:txBody>
          <a:bodyPr>
            <a:normAutofit/>
          </a:bodyPr>
          <a:lstStyle/>
          <a:p>
            <a:r>
              <a:rPr lang="en-GB" dirty="0">
                <a:effectLst/>
                <a:latin typeface="Helvetica" pitchFamily="2" charset="0"/>
              </a:rPr>
              <a:t>Durability</a:t>
            </a:r>
            <a:endParaRPr lang="en-GB" dirty="0"/>
          </a:p>
        </p:txBody>
      </p:sp>
      <p:sp>
        <p:nvSpPr>
          <p:cNvPr id="3" name="Subtitle 2">
            <a:extLst>
              <a:ext uri="{FF2B5EF4-FFF2-40B4-BE49-F238E27FC236}">
                <a16:creationId xmlns:a16="http://schemas.microsoft.com/office/drawing/2014/main" id="{2F8107BA-36A3-6021-6FA0-8FCA62A43D6E}"/>
              </a:ext>
            </a:extLst>
          </p:cNvPr>
          <p:cNvSpPr>
            <a:spLocks noGrp="1"/>
          </p:cNvSpPr>
          <p:nvPr>
            <p:ph type="subTitle" idx="1"/>
          </p:nvPr>
        </p:nvSpPr>
        <p:spPr/>
        <p:txBody>
          <a:bodyPr/>
          <a:lstStyle/>
          <a:p>
            <a:endParaRPr lang="en-GB" dirty="0"/>
          </a:p>
          <a:p>
            <a:r>
              <a:rPr lang="en-GB" dirty="0">
                <a:effectLst/>
                <a:latin typeface="Helvetica" pitchFamily="2" charset="0"/>
              </a:rPr>
              <a:t>Prior to version 1.8, MongoDB did not have single-server durability. That is, a server crash would likely result in lost or corrupt data. The solution had always been to run MongoDB in a multi-server setup (MongoDB supports replication). Journaling was one of the major features added in 1.8. Since version 2.0 MongoDB enables journaling by default, which</a:t>
            </a:r>
          </a:p>
          <a:p>
            <a:r>
              <a:rPr lang="en-GB" dirty="0">
                <a:effectLst/>
                <a:latin typeface="Helvetica" pitchFamily="2" charset="0"/>
              </a:rPr>
              <a:t>allows fast recovery of the server in case of a crash or abrupt power loss.</a:t>
            </a:r>
          </a:p>
          <a:p>
            <a:endParaRPr lang="en-GB" dirty="0"/>
          </a:p>
          <a:p>
            <a:r>
              <a:rPr lang="en-GB" b="1" dirty="0">
                <a:effectLst/>
                <a:latin typeface="Helvetica" pitchFamily="2" charset="0"/>
              </a:rPr>
              <a:t>Full Text Search</a:t>
            </a:r>
          </a:p>
          <a:p>
            <a:endParaRPr lang="en-GB" dirty="0">
              <a:effectLst/>
              <a:latin typeface="Helvetica" pitchFamily="2" charset="0"/>
            </a:endParaRPr>
          </a:p>
          <a:p>
            <a:r>
              <a:rPr lang="en-GB" dirty="0">
                <a:effectLst/>
                <a:latin typeface="Helvetica" pitchFamily="2" charset="0"/>
              </a:rPr>
              <a:t>True full text search capability is a recent addition to MongoDB. It supports fifteen languages with stemming and stop words. With MongoDB’s support for arrays and full text search you will only need to look to other solutions if you need a more powerful and full-featured full text search engine.</a:t>
            </a:r>
          </a:p>
          <a:p>
            <a:endParaRPr lang="en-GB" dirty="0"/>
          </a:p>
        </p:txBody>
      </p:sp>
      <p:sp>
        <p:nvSpPr>
          <p:cNvPr id="4" name="Text Placeholder 3">
            <a:extLst>
              <a:ext uri="{FF2B5EF4-FFF2-40B4-BE49-F238E27FC236}">
                <a16:creationId xmlns:a16="http://schemas.microsoft.com/office/drawing/2014/main" id="{5B6C1F00-A421-C27A-B765-E5546E1FDFB0}"/>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28603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A1E3-7968-68C0-AF1A-9A59CC4ABD75}"/>
              </a:ext>
            </a:extLst>
          </p:cNvPr>
          <p:cNvSpPr>
            <a:spLocks noGrp="1"/>
          </p:cNvSpPr>
          <p:nvPr>
            <p:ph type="ctrTitle"/>
          </p:nvPr>
        </p:nvSpPr>
        <p:spPr/>
        <p:txBody>
          <a:bodyPr>
            <a:normAutofit/>
          </a:bodyPr>
          <a:lstStyle/>
          <a:p>
            <a:r>
              <a:rPr lang="en-GB" sz="3200" dirty="0">
                <a:effectLst/>
                <a:latin typeface="Helvetica" pitchFamily="2" charset="0"/>
              </a:rPr>
              <a:t>Transactions</a:t>
            </a:r>
            <a:endParaRPr lang="en-GB" dirty="0"/>
          </a:p>
        </p:txBody>
      </p:sp>
      <p:sp>
        <p:nvSpPr>
          <p:cNvPr id="3" name="Subtitle 2">
            <a:extLst>
              <a:ext uri="{FF2B5EF4-FFF2-40B4-BE49-F238E27FC236}">
                <a16:creationId xmlns:a16="http://schemas.microsoft.com/office/drawing/2014/main" id="{FA9AF369-38BB-7D6A-E0F0-2772153147D2}"/>
              </a:ext>
            </a:extLst>
          </p:cNvPr>
          <p:cNvSpPr>
            <a:spLocks noGrp="1"/>
          </p:cNvSpPr>
          <p:nvPr>
            <p:ph type="subTitle" idx="1"/>
          </p:nvPr>
        </p:nvSpPr>
        <p:spPr>
          <a:xfrm>
            <a:off x="1029600" y="2159999"/>
            <a:ext cx="16310250" cy="7333977"/>
          </a:xfrm>
        </p:spPr>
        <p:txBody>
          <a:bodyPr>
            <a:normAutofit fontScale="70000" lnSpcReduction="20000"/>
          </a:bodyPr>
          <a:lstStyle/>
          <a:p>
            <a:endParaRPr lang="en-GB" sz="4600" dirty="0">
              <a:effectLst/>
              <a:latin typeface="Helvetica" pitchFamily="2" charset="0"/>
            </a:endParaRPr>
          </a:p>
          <a:p>
            <a:r>
              <a:rPr lang="en-GB" sz="4300" dirty="0">
                <a:effectLst/>
                <a:latin typeface="Helvetica" pitchFamily="2" charset="0"/>
              </a:rPr>
              <a:t>MongoDB doesn’t have transactions. It has two alternatives, one which is great but with limited use, and the other that is cumbersome but flexible. The first is its many atomic update operations. These are great, so long as they actually address your problem. Some of the simpler ones, like $</a:t>
            </a:r>
            <a:r>
              <a:rPr lang="en-GB" sz="4300" b="1" dirty="0" err="1">
                <a:effectLst/>
                <a:latin typeface="Helvetica" pitchFamily="2" charset="0"/>
              </a:rPr>
              <a:t>inc</a:t>
            </a:r>
            <a:r>
              <a:rPr lang="en-GB" sz="4300" b="1" dirty="0">
                <a:effectLst/>
                <a:latin typeface="Helvetica" pitchFamily="2" charset="0"/>
              </a:rPr>
              <a:t> and $set</a:t>
            </a:r>
            <a:r>
              <a:rPr lang="en-GB" sz="4300" dirty="0">
                <a:effectLst/>
                <a:latin typeface="Helvetica" pitchFamily="2" charset="0"/>
              </a:rPr>
              <a:t>. There are also commands like </a:t>
            </a:r>
            <a:r>
              <a:rPr lang="en-GB" sz="4300" b="1" dirty="0" err="1">
                <a:effectLst/>
                <a:latin typeface="Helvetica" pitchFamily="2" charset="0"/>
              </a:rPr>
              <a:t>findAndModify</a:t>
            </a:r>
            <a:r>
              <a:rPr lang="en-GB" sz="4300" dirty="0">
                <a:effectLst/>
                <a:latin typeface="Helvetica" pitchFamily="2" charset="0"/>
              </a:rPr>
              <a:t> which can update or delete a document and return it atomically.</a:t>
            </a:r>
          </a:p>
          <a:p>
            <a:endParaRPr lang="en-GB" sz="4600" dirty="0">
              <a:effectLst/>
              <a:latin typeface="Helvetica" pitchFamily="2" charset="0"/>
            </a:endParaRPr>
          </a:p>
          <a:p>
            <a:r>
              <a:rPr lang="en-GB" sz="4600" b="1" dirty="0">
                <a:effectLst/>
                <a:latin typeface="Helvetica" pitchFamily="2" charset="0"/>
              </a:rPr>
              <a:t>Data Processing</a:t>
            </a:r>
          </a:p>
          <a:p>
            <a:endParaRPr lang="en-GB" sz="4600" dirty="0">
              <a:latin typeface="Helvetica" pitchFamily="2" charset="0"/>
            </a:endParaRPr>
          </a:p>
          <a:p>
            <a:endParaRPr lang="en-GB" sz="4600" dirty="0">
              <a:effectLst/>
              <a:latin typeface="Helvetica" pitchFamily="2" charset="0"/>
            </a:endParaRPr>
          </a:p>
          <a:p>
            <a:r>
              <a:rPr lang="en-GB" sz="4300" dirty="0">
                <a:effectLst/>
                <a:latin typeface="Helvetica" pitchFamily="2" charset="0"/>
              </a:rPr>
              <a:t>Before version 2.2 MongoDB relied on MapReduce for most data processing jobs. As of 2.2 it has added a powerful feature called </a:t>
            </a:r>
            <a:r>
              <a:rPr lang="en-GB" sz="4300" b="1" dirty="0">
                <a:effectLst/>
                <a:latin typeface="Helvetica" pitchFamily="2" charset="0"/>
              </a:rPr>
              <a:t>aggregation framework or pipelining</a:t>
            </a:r>
            <a:r>
              <a:rPr lang="en-GB" sz="4300" dirty="0">
                <a:effectLst/>
                <a:latin typeface="Helvetica" pitchFamily="2" charset="0"/>
              </a:rPr>
              <a:t>, so you’ll only need to use MapReduce in rare cases where you need complex functions for aggregations that are not yet supported in the pipeline. For now you can think of them as feature-rich and different ways to group by (which is an understatement). For parallel processing of very large data, you may need to rely on something else, such as Hadoop, Spark. Thankfully, since the two systems really do complement each other, there’s a MongoDB connection for Hadoop.</a:t>
            </a:r>
          </a:p>
          <a:p>
            <a:endParaRPr lang="en-GB" dirty="0">
              <a:solidFill>
                <a:srgbClr val="204A87"/>
              </a:solidFill>
              <a:latin typeface="Helvetica" pitchFamily="2" charset="0"/>
            </a:endParaRPr>
          </a:p>
          <a:p>
            <a:endParaRPr lang="en-GB" dirty="0">
              <a:effectLst/>
              <a:latin typeface="Helvetica" pitchFamily="2" charset="0"/>
            </a:endParaRPr>
          </a:p>
          <a:p>
            <a:endParaRPr lang="en-GB" dirty="0"/>
          </a:p>
        </p:txBody>
      </p:sp>
    </p:spTree>
    <p:extLst>
      <p:ext uri="{BB962C8B-B14F-4D97-AF65-F5344CB8AC3E}">
        <p14:creationId xmlns:p14="http://schemas.microsoft.com/office/powerpoint/2010/main" val="1269222315"/>
      </p:ext>
    </p:extLst>
  </p:cSld>
  <p:clrMapOvr>
    <a:masterClrMapping/>
  </p:clrMapOvr>
</p:sld>
</file>

<file path=ppt/theme/theme1.xml><?xml version="1.0" encoding="utf-8"?>
<a:theme xmlns:a="http://schemas.openxmlformats.org/drawingml/2006/main" name="Content slides - basic">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 pictur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anks and keep in touch slid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slid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2937</TotalTime>
  <Words>3270</Words>
  <Application>Microsoft Office PowerPoint</Application>
  <PresentationFormat>Custom</PresentationFormat>
  <Paragraphs>315</Paragraphs>
  <Slides>32</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Arial</vt:lpstr>
      <vt:lpstr>Calibri</vt:lpstr>
      <vt:lpstr>Calibri Light</vt:lpstr>
      <vt:lpstr>Euclid Circular A</vt:lpstr>
      <vt:lpstr>Helvetica</vt:lpstr>
      <vt:lpstr>Source Code Pro</vt:lpstr>
      <vt:lpstr>Content slides - basic</vt:lpstr>
      <vt:lpstr>Content slide picture</vt:lpstr>
      <vt:lpstr>Thanks and keep in touch slide</vt:lpstr>
      <vt:lpstr>Title slide</vt:lpstr>
      <vt:lpstr>MongoDB</vt:lpstr>
      <vt:lpstr>Agenda</vt:lpstr>
      <vt:lpstr>To get started, there are six simple concepts we need to understand. </vt:lpstr>
      <vt:lpstr>MongoDB</vt:lpstr>
      <vt:lpstr>Relational Vs MongoDB</vt:lpstr>
      <vt:lpstr>When To Use MongoDB</vt:lpstr>
      <vt:lpstr>Features of MongoDB</vt:lpstr>
      <vt:lpstr>Durability</vt:lpstr>
      <vt:lpstr>Transactions</vt:lpstr>
      <vt:lpstr>PowerPoint Presentation</vt:lpstr>
      <vt:lpstr>PowerPoint Presentation</vt:lpstr>
      <vt:lpstr>PowerPoint Presentation</vt:lpstr>
      <vt:lpstr>Where to download and how to work with the DB</vt:lpstr>
      <vt:lpstr>Create an online Altas cluster – cloud MongoDB to access free Sample Databases</vt:lpstr>
      <vt:lpstr>Connect to cluster and bring those sample databases</vt:lpstr>
      <vt:lpstr>Create a New Database and Collection</vt:lpstr>
      <vt:lpstr>Perform CRUD Operations</vt:lpstr>
      <vt:lpstr>Read operation</vt:lpstr>
      <vt:lpstr>Update Operation</vt:lpstr>
      <vt:lpstr>Delete Operation</vt:lpstr>
      <vt:lpstr>No Joins</vt:lpstr>
      <vt:lpstr>Denormalization</vt:lpstr>
      <vt:lpstr>Run Aggregation Pipelines</vt:lpstr>
      <vt:lpstr>Example </vt:lpstr>
      <vt:lpstr>First Stage</vt:lpstr>
      <vt:lpstr>Second Stage</vt:lpstr>
      <vt:lpstr>Third stage </vt:lpstr>
      <vt:lpstr>Forth Stage</vt:lpstr>
      <vt:lpstr>MongoDB Tools </vt:lpstr>
      <vt:lpstr>Sharding</vt:lpstr>
      <vt:lpstr>Reference </vt:lpstr>
      <vt:lpstr>Thank you for Listening… </vt:lpstr>
    </vt:vector>
  </TitlesOfParts>
  <Company>London Metropolitan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Cox</dc:creator>
  <cp:lastModifiedBy>Rattapol Kasemrat</cp:lastModifiedBy>
  <cp:revision>170</cp:revision>
  <cp:lastPrinted>2025-03-27T02:25:08Z</cp:lastPrinted>
  <dcterms:created xsi:type="dcterms:W3CDTF">2015-07-03T13:06:53Z</dcterms:created>
  <dcterms:modified xsi:type="dcterms:W3CDTF">2025-03-28T02:41:55Z</dcterms:modified>
</cp:coreProperties>
</file>