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8" r:id="rId3"/>
    <p:sldId id="259" r:id="rId4"/>
    <p:sldId id="261" r:id="rId5"/>
    <p:sldId id="271" r:id="rId6"/>
    <p:sldId id="257" r:id="rId7"/>
    <p:sldId id="263" r:id="rId8"/>
    <p:sldId id="265" r:id="rId9"/>
    <p:sldId id="262" r:id="rId10"/>
    <p:sldId id="269" r:id="rId11"/>
    <p:sldId id="264" r:id="rId12"/>
    <p:sldId id="267" r:id="rId13"/>
    <p:sldId id="266"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0" autoAdjust="0"/>
    <p:restoredTop sz="94660"/>
  </p:normalViewPr>
  <p:slideViewPr>
    <p:cSldViewPr snapToGrid="0">
      <p:cViewPr varScale="1">
        <p:scale>
          <a:sx n="98" d="100"/>
          <a:sy n="98" d="100"/>
        </p:scale>
        <p:origin x="608"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EE8D9-E31C-4562-BF9B-A705B5C852F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GB"/>
        </a:p>
      </dgm:t>
    </dgm:pt>
    <dgm:pt modelId="{0427F429-81E1-4EE3-9482-58CF2042256D}">
      <dgm:prSet phldrT="[Text]"/>
      <dgm:spPr/>
      <dgm:t>
        <a:bodyPr/>
        <a:lstStyle/>
        <a:p>
          <a:r>
            <a:rPr lang="en-GB" dirty="0"/>
            <a:t>Predictive</a:t>
          </a:r>
        </a:p>
      </dgm:t>
    </dgm:pt>
    <dgm:pt modelId="{2705C819-7551-4E4C-B7C4-E13F1D96B852}" type="parTrans" cxnId="{8EC31E79-D1A3-47B0-9509-69EEDECCFC7E}">
      <dgm:prSet/>
      <dgm:spPr/>
      <dgm:t>
        <a:bodyPr/>
        <a:lstStyle/>
        <a:p>
          <a:endParaRPr lang="en-GB"/>
        </a:p>
      </dgm:t>
    </dgm:pt>
    <dgm:pt modelId="{9CDCA98E-FEF1-47AB-933A-4BEC4EEE97C2}" type="sibTrans" cxnId="{8EC31E79-D1A3-47B0-9509-69EEDECCFC7E}">
      <dgm:prSet/>
      <dgm:spPr/>
      <dgm:t>
        <a:bodyPr/>
        <a:lstStyle/>
        <a:p>
          <a:endParaRPr lang="en-GB"/>
        </a:p>
      </dgm:t>
    </dgm:pt>
    <dgm:pt modelId="{B27351BC-9011-47B2-8AE0-9BA6DE058703}" type="asst">
      <dgm:prSet phldrT="[Text]"/>
      <dgm:spPr/>
      <dgm:t>
        <a:bodyPr/>
        <a:lstStyle/>
        <a:p>
          <a:r>
            <a:rPr lang="en-GB" dirty="0"/>
            <a:t>Prediction</a:t>
          </a:r>
        </a:p>
      </dgm:t>
    </dgm:pt>
    <dgm:pt modelId="{ACB0B1A7-D81B-4636-B0CA-F84BFA03BE88}" type="parTrans" cxnId="{9026C236-B24C-408D-9AF3-CED905FABAB0}">
      <dgm:prSet/>
      <dgm:spPr/>
      <dgm:t>
        <a:bodyPr/>
        <a:lstStyle/>
        <a:p>
          <a:endParaRPr lang="en-GB"/>
        </a:p>
      </dgm:t>
    </dgm:pt>
    <dgm:pt modelId="{3A080B1A-7C16-4495-9E1A-ABB59EB235B7}" type="sibTrans" cxnId="{9026C236-B24C-408D-9AF3-CED905FABAB0}">
      <dgm:prSet/>
      <dgm:spPr/>
      <dgm:t>
        <a:bodyPr/>
        <a:lstStyle/>
        <a:p>
          <a:endParaRPr lang="en-GB"/>
        </a:p>
      </dgm:t>
    </dgm:pt>
    <dgm:pt modelId="{B5028DA3-351F-4C02-B31D-29E364C7B7EC}">
      <dgm:prSet phldrT="[Text]"/>
      <dgm:spPr/>
      <dgm:t>
        <a:bodyPr/>
        <a:lstStyle/>
        <a:p>
          <a:r>
            <a:rPr lang="en-GB" dirty="0"/>
            <a:t>Classification</a:t>
          </a:r>
        </a:p>
      </dgm:t>
    </dgm:pt>
    <dgm:pt modelId="{8F63CEFF-813E-4A02-9DB5-BA672266002B}" type="parTrans" cxnId="{A052CC81-48A4-498C-A222-7598B544F283}">
      <dgm:prSet/>
      <dgm:spPr/>
      <dgm:t>
        <a:bodyPr/>
        <a:lstStyle/>
        <a:p>
          <a:endParaRPr lang="en-GB"/>
        </a:p>
      </dgm:t>
    </dgm:pt>
    <dgm:pt modelId="{26783C50-4857-4D24-98D2-11CAB3FF8A6E}" type="sibTrans" cxnId="{A052CC81-48A4-498C-A222-7598B544F283}">
      <dgm:prSet/>
      <dgm:spPr/>
      <dgm:t>
        <a:bodyPr/>
        <a:lstStyle/>
        <a:p>
          <a:endParaRPr lang="en-GB"/>
        </a:p>
      </dgm:t>
    </dgm:pt>
    <dgm:pt modelId="{258614FC-D67E-426E-B1F7-9A6FB6DDD9A7}">
      <dgm:prSet phldrT="[Text]"/>
      <dgm:spPr/>
      <dgm:t>
        <a:bodyPr/>
        <a:lstStyle/>
        <a:p>
          <a:r>
            <a:rPr lang="en-GB" dirty="0"/>
            <a:t>Regression</a:t>
          </a:r>
        </a:p>
      </dgm:t>
    </dgm:pt>
    <dgm:pt modelId="{9BA98BC3-8DB1-4C98-BA23-CA7ADD2A9641}" type="parTrans" cxnId="{A8997313-615C-4A2A-BD3D-2A215FAA88F8}">
      <dgm:prSet/>
      <dgm:spPr/>
      <dgm:t>
        <a:bodyPr/>
        <a:lstStyle/>
        <a:p>
          <a:endParaRPr lang="en-GB"/>
        </a:p>
      </dgm:t>
    </dgm:pt>
    <dgm:pt modelId="{C48074A6-01A6-49AF-AF4A-7B841C082066}" type="sibTrans" cxnId="{A8997313-615C-4A2A-BD3D-2A215FAA88F8}">
      <dgm:prSet/>
      <dgm:spPr/>
      <dgm:t>
        <a:bodyPr/>
        <a:lstStyle/>
        <a:p>
          <a:endParaRPr lang="en-GB"/>
        </a:p>
      </dgm:t>
    </dgm:pt>
    <dgm:pt modelId="{03B6F971-E21D-4BE1-AF6D-3297640BB186}">
      <dgm:prSet/>
      <dgm:spPr>
        <a:solidFill>
          <a:schemeClr val="tx1">
            <a:lumMod val="50000"/>
            <a:lumOff val="50000"/>
          </a:schemeClr>
        </a:solidFill>
      </dgm:spPr>
      <dgm:t>
        <a:bodyPr/>
        <a:lstStyle/>
        <a:p>
          <a:r>
            <a:rPr lang="en-GB" b="1" dirty="0">
              <a:solidFill>
                <a:srgbClr val="FFFFFF"/>
              </a:solidFill>
            </a:rPr>
            <a:t>Regression Tree</a:t>
          </a:r>
        </a:p>
      </dgm:t>
    </dgm:pt>
    <dgm:pt modelId="{FBA9D28D-7B08-48FE-85BA-41F2B4D6C6CB}" type="parTrans" cxnId="{802F0BC5-7C11-4770-A9A2-C7CEB2B27C16}">
      <dgm:prSet/>
      <dgm:spPr/>
      <dgm:t>
        <a:bodyPr/>
        <a:lstStyle/>
        <a:p>
          <a:endParaRPr lang="en-GB"/>
        </a:p>
      </dgm:t>
    </dgm:pt>
    <dgm:pt modelId="{E264FB5F-51BC-45AE-943B-6D3C09BF1714}" type="sibTrans" cxnId="{802F0BC5-7C11-4770-A9A2-C7CEB2B27C16}">
      <dgm:prSet/>
      <dgm:spPr/>
      <dgm:t>
        <a:bodyPr/>
        <a:lstStyle/>
        <a:p>
          <a:endParaRPr lang="en-GB"/>
        </a:p>
      </dgm:t>
    </dgm:pt>
    <dgm:pt modelId="{59578256-878A-42C1-986B-32C0D8159804}" type="pres">
      <dgm:prSet presAssocID="{01AEE8D9-E31C-4562-BF9B-A705B5C852F7}" presName="hierChild1" presStyleCnt="0">
        <dgm:presLayoutVars>
          <dgm:orgChart val="1"/>
          <dgm:chPref val="1"/>
          <dgm:dir/>
          <dgm:animOne val="branch"/>
          <dgm:animLvl val="lvl"/>
          <dgm:resizeHandles/>
        </dgm:presLayoutVars>
      </dgm:prSet>
      <dgm:spPr/>
    </dgm:pt>
    <dgm:pt modelId="{29EE354B-9337-4A1C-8A10-ED3905A61F34}" type="pres">
      <dgm:prSet presAssocID="{0427F429-81E1-4EE3-9482-58CF2042256D}" presName="hierRoot1" presStyleCnt="0">
        <dgm:presLayoutVars>
          <dgm:hierBranch val="init"/>
        </dgm:presLayoutVars>
      </dgm:prSet>
      <dgm:spPr/>
    </dgm:pt>
    <dgm:pt modelId="{EB247EE6-7D2C-462B-8201-88AAF7F810E6}" type="pres">
      <dgm:prSet presAssocID="{0427F429-81E1-4EE3-9482-58CF2042256D}" presName="rootComposite1" presStyleCnt="0"/>
      <dgm:spPr/>
    </dgm:pt>
    <dgm:pt modelId="{C13D2B7F-25A3-402F-88D9-E9C5D4BE5609}" type="pres">
      <dgm:prSet presAssocID="{0427F429-81E1-4EE3-9482-58CF2042256D}" presName="rootText1" presStyleLbl="node0" presStyleIdx="0" presStyleCnt="1">
        <dgm:presLayoutVars>
          <dgm:chPref val="3"/>
        </dgm:presLayoutVars>
      </dgm:prSet>
      <dgm:spPr/>
    </dgm:pt>
    <dgm:pt modelId="{E0051CD3-8742-4196-94E0-0DA9E7969CD1}" type="pres">
      <dgm:prSet presAssocID="{0427F429-81E1-4EE3-9482-58CF2042256D}" presName="rootConnector1" presStyleLbl="node1" presStyleIdx="0" presStyleCnt="0"/>
      <dgm:spPr/>
    </dgm:pt>
    <dgm:pt modelId="{6A925C56-C8AE-48A4-B921-4FDCC2F1F373}" type="pres">
      <dgm:prSet presAssocID="{0427F429-81E1-4EE3-9482-58CF2042256D}" presName="hierChild2" presStyleCnt="0"/>
      <dgm:spPr/>
    </dgm:pt>
    <dgm:pt modelId="{A70B20D9-5D1B-42C8-91B7-B069C558662A}" type="pres">
      <dgm:prSet presAssocID="{8F63CEFF-813E-4A02-9DB5-BA672266002B}" presName="Name37" presStyleLbl="parChTrans1D2" presStyleIdx="0" presStyleCnt="3"/>
      <dgm:spPr/>
    </dgm:pt>
    <dgm:pt modelId="{DFCFD37E-6832-475F-A856-0F60EAE614D7}" type="pres">
      <dgm:prSet presAssocID="{B5028DA3-351F-4C02-B31D-29E364C7B7EC}" presName="hierRoot2" presStyleCnt="0">
        <dgm:presLayoutVars>
          <dgm:hierBranch val="init"/>
        </dgm:presLayoutVars>
      </dgm:prSet>
      <dgm:spPr/>
    </dgm:pt>
    <dgm:pt modelId="{469C48C0-B831-4896-89EB-BBA04FA6756D}" type="pres">
      <dgm:prSet presAssocID="{B5028DA3-351F-4C02-B31D-29E364C7B7EC}" presName="rootComposite" presStyleCnt="0"/>
      <dgm:spPr/>
    </dgm:pt>
    <dgm:pt modelId="{C37FC788-0D7D-4A9B-9E2C-9DA56ACD3AB3}" type="pres">
      <dgm:prSet presAssocID="{B5028DA3-351F-4C02-B31D-29E364C7B7EC}" presName="rootText" presStyleLbl="node2" presStyleIdx="0" presStyleCnt="2">
        <dgm:presLayoutVars>
          <dgm:chPref val="3"/>
        </dgm:presLayoutVars>
      </dgm:prSet>
      <dgm:spPr/>
    </dgm:pt>
    <dgm:pt modelId="{4C24DAC6-65BA-4205-ABDD-4DF31469FEA6}" type="pres">
      <dgm:prSet presAssocID="{B5028DA3-351F-4C02-B31D-29E364C7B7EC}" presName="rootConnector" presStyleLbl="node2" presStyleIdx="0" presStyleCnt="2"/>
      <dgm:spPr/>
    </dgm:pt>
    <dgm:pt modelId="{21B7D715-8C15-49F1-9CF2-26D57586B722}" type="pres">
      <dgm:prSet presAssocID="{B5028DA3-351F-4C02-B31D-29E364C7B7EC}" presName="hierChild4" presStyleCnt="0"/>
      <dgm:spPr/>
    </dgm:pt>
    <dgm:pt modelId="{F1FDA4D3-238D-4974-8458-41CA2C8E1B21}" type="pres">
      <dgm:prSet presAssocID="{B5028DA3-351F-4C02-B31D-29E364C7B7EC}" presName="hierChild5" presStyleCnt="0"/>
      <dgm:spPr/>
    </dgm:pt>
    <dgm:pt modelId="{1A8CC83A-5ACA-4639-B4FC-86B79279771F}" type="pres">
      <dgm:prSet presAssocID="{9BA98BC3-8DB1-4C98-BA23-CA7ADD2A9641}" presName="Name37" presStyleLbl="parChTrans1D2" presStyleIdx="1" presStyleCnt="3"/>
      <dgm:spPr/>
    </dgm:pt>
    <dgm:pt modelId="{F7A3C3B8-DC5A-41C3-AE02-8478FAC0CA92}" type="pres">
      <dgm:prSet presAssocID="{258614FC-D67E-426E-B1F7-9A6FB6DDD9A7}" presName="hierRoot2" presStyleCnt="0">
        <dgm:presLayoutVars>
          <dgm:hierBranch val="init"/>
        </dgm:presLayoutVars>
      </dgm:prSet>
      <dgm:spPr/>
    </dgm:pt>
    <dgm:pt modelId="{56B48E89-C9CA-49A9-81E1-A58647C61A4A}" type="pres">
      <dgm:prSet presAssocID="{258614FC-D67E-426E-B1F7-9A6FB6DDD9A7}" presName="rootComposite" presStyleCnt="0"/>
      <dgm:spPr/>
    </dgm:pt>
    <dgm:pt modelId="{B1AB9022-66D3-4529-8111-7F1666FC1C27}" type="pres">
      <dgm:prSet presAssocID="{258614FC-D67E-426E-B1F7-9A6FB6DDD9A7}" presName="rootText" presStyleLbl="node2" presStyleIdx="1" presStyleCnt="2">
        <dgm:presLayoutVars>
          <dgm:chPref val="3"/>
        </dgm:presLayoutVars>
      </dgm:prSet>
      <dgm:spPr/>
    </dgm:pt>
    <dgm:pt modelId="{67F7D5D0-39B9-4A60-BADC-EF1DA537FCE6}" type="pres">
      <dgm:prSet presAssocID="{258614FC-D67E-426E-B1F7-9A6FB6DDD9A7}" presName="rootConnector" presStyleLbl="node2" presStyleIdx="1" presStyleCnt="2"/>
      <dgm:spPr/>
    </dgm:pt>
    <dgm:pt modelId="{08BDB565-A3BB-4F9B-B773-ADBA943B0579}" type="pres">
      <dgm:prSet presAssocID="{258614FC-D67E-426E-B1F7-9A6FB6DDD9A7}" presName="hierChild4" presStyleCnt="0"/>
      <dgm:spPr/>
    </dgm:pt>
    <dgm:pt modelId="{AB4E920C-A7A0-446E-83BD-6807EE773F2E}" type="pres">
      <dgm:prSet presAssocID="{FBA9D28D-7B08-48FE-85BA-41F2B4D6C6CB}" presName="Name37" presStyleLbl="parChTrans1D3" presStyleIdx="0" presStyleCnt="1"/>
      <dgm:spPr/>
    </dgm:pt>
    <dgm:pt modelId="{B2C64DE2-76E1-4C32-909D-363FDA3C2E4D}" type="pres">
      <dgm:prSet presAssocID="{03B6F971-E21D-4BE1-AF6D-3297640BB186}" presName="hierRoot2" presStyleCnt="0">
        <dgm:presLayoutVars>
          <dgm:hierBranch val="init"/>
        </dgm:presLayoutVars>
      </dgm:prSet>
      <dgm:spPr/>
    </dgm:pt>
    <dgm:pt modelId="{9E334239-1568-4D9D-91FD-4C7E1B41F905}" type="pres">
      <dgm:prSet presAssocID="{03B6F971-E21D-4BE1-AF6D-3297640BB186}" presName="rootComposite" presStyleCnt="0"/>
      <dgm:spPr/>
    </dgm:pt>
    <dgm:pt modelId="{9B812719-66EC-40B4-9E58-B2C7F91767DD}" type="pres">
      <dgm:prSet presAssocID="{03B6F971-E21D-4BE1-AF6D-3297640BB186}" presName="rootText" presStyleLbl="node3" presStyleIdx="0" presStyleCnt="1" custLinFactNeighborX="5183" custLinFactNeighborY="-3064">
        <dgm:presLayoutVars>
          <dgm:chPref val="3"/>
        </dgm:presLayoutVars>
      </dgm:prSet>
      <dgm:spPr/>
    </dgm:pt>
    <dgm:pt modelId="{81C4A2D4-A219-4E93-A605-06D402424552}" type="pres">
      <dgm:prSet presAssocID="{03B6F971-E21D-4BE1-AF6D-3297640BB186}" presName="rootConnector" presStyleLbl="node3" presStyleIdx="0" presStyleCnt="1"/>
      <dgm:spPr/>
    </dgm:pt>
    <dgm:pt modelId="{03A24568-B7C1-42E5-9DEE-5660850684A6}" type="pres">
      <dgm:prSet presAssocID="{03B6F971-E21D-4BE1-AF6D-3297640BB186}" presName="hierChild4" presStyleCnt="0"/>
      <dgm:spPr/>
    </dgm:pt>
    <dgm:pt modelId="{E294EDF3-656C-440D-BAEC-1E00F0F7B783}" type="pres">
      <dgm:prSet presAssocID="{03B6F971-E21D-4BE1-AF6D-3297640BB186}" presName="hierChild5" presStyleCnt="0"/>
      <dgm:spPr/>
    </dgm:pt>
    <dgm:pt modelId="{0544617F-A070-4743-978A-91A71BEE3A3E}" type="pres">
      <dgm:prSet presAssocID="{258614FC-D67E-426E-B1F7-9A6FB6DDD9A7}" presName="hierChild5" presStyleCnt="0"/>
      <dgm:spPr/>
    </dgm:pt>
    <dgm:pt modelId="{E0D4FA41-0DB0-4F49-AFB0-7D2211E352E5}" type="pres">
      <dgm:prSet presAssocID="{0427F429-81E1-4EE3-9482-58CF2042256D}" presName="hierChild3" presStyleCnt="0"/>
      <dgm:spPr/>
    </dgm:pt>
    <dgm:pt modelId="{BEE3944A-B444-4018-9E37-CFC59515425C}" type="pres">
      <dgm:prSet presAssocID="{ACB0B1A7-D81B-4636-B0CA-F84BFA03BE88}" presName="Name111" presStyleLbl="parChTrans1D2" presStyleIdx="2" presStyleCnt="3"/>
      <dgm:spPr/>
    </dgm:pt>
    <dgm:pt modelId="{D624EFD0-694D-43F3-BDED-BE92749FD2B9}" type="pres">
      <dgm:prSet presAssocID="{B27351BC-9011-47B2-8AE0-9BA6DE058703}" presName="hierRoot3" presStyleCnt="0">
        <dgm:presLayoutVars>
          <dgm:hierBranch val="init"/>
        </dgm:presLayoutVars>
      </dgm:prSet>
      <dgm:spPr/>
    </dgm:pt>
    <dgm:pt modelId="{F78A96AE-3405-4EF9-A4E3-8F15826BE6F3}" type="pres">
      <dgm:prSet presAssocID="{B27351BC-9011-47B2-8AE0-9BA6DE058703}" presName="rootComposite3" presStyleCnt="0"/>
      <dgm:spPr/>
    </dgm:pt>
    <dgm:pt modelId="{79C92753-5777-4E00-BA31-F5B7BE58456B}" type="pres">
      <dgm:prSet presAssocID="{B27351BC-9011-47B2-8AE0-9BA6DE058703}" presName="rootText3" presStyleLbl="asst1" presStyleIdx="0" presStyleCnt="1">
        <dgm:presLayoutVars>
          <dgm:chPref val="3"/>
        </dgm:presLayoutVars>
      </dgm:prSet>
      <dgm:spPr/>
    </dgm:pt>
    <dgm:pt modelId="{68238472-D6DD-4818-980E-233BD107747A}" type="pres">
      <dgm:prSet presAssocID="{B27351BC-9011-47B2-8AE0-9BA6DE058703}" presName="rootConnector3" presStyleLbl="asst1" presStyleIdx="0" presStyleCnt="1"/>
      <dgm:spPr/>
    </dgm:pt>
    <dgm:pt modelId="{269DC2B4-17DC-4B43-8DEA-0C01257D0A0D}" type="pres">
      <dgm:prSet presAssocID="{B27351BC-9011-47B2-8AE0-9BA6DE058703}" presName="hierChild6" presStyleCnt="0"/>
      <dgm:spPr/>
    </dgm:pt>
    <dgm:pt modelId="{AFF7B022-AD1C-4537-BD6F-C062F15EDD3E}" type="pres">
      <dgm:prSet presAssocID="{B27351BC-9011-47B2-8AE0-9BA6DE058703}" presName="hierChild7" presStyleCnt="0"/>
      <dgm:spPr/>
    </dgm:pt>
  </dgm:ptLst>
  <dgm:cxnLst>
    <dgm:cxn modelId="{1C15E400-E57A-8A42-9EE6-B129EE265A28}" type="presOf" srcId="{ACB0B1A7-D81B-4636-B0CA-F84BFA03BE88}" destId="{BEE3944A-B444-4018-9E37-CFC59515425C}" srcOrd="0" destOrd="0" presId="urn:microsoft.com/office/officeart/2005/8/layout/orgChart1"/>
    <dgm:cxn modelId="{A8997313-615C-4A2A-BD3D-2A215FAA88F8}" srcId="{0427F429-81E1-4EE3-9482-58CF2042256D}" destId="{258614FC-D67E-426E-B1F7-9A6FB6DDD9A7}" srcOrd="2" destOrd="0" parTransId="{9BA98BC3-8DB1-4C98-BA23-CA7ADD2A9641}" sibTransId="{C48074A6-01A6-49AF-AF4A-7B841C082066}"/>
    <dgm:cxn modelId="{71916114-A244-F14C-A60C-C6FCAACAFF3F}" type="presOf" srcId="{B27351BC-9011-47B2-8AE0-9BA6DE058703}" destId="{68238472-D6DD-4818-980E-233BD107747A}" srcOrd="1" destOrd="0" presId="urn:microsoft.com/office/officeart/2005/8/layout/orgChart1"/>
    <dgm:cxn modelId="{28739023-91A8-4E4C-9720-E4163199C403}" type="presOf" srcId="{03B6F971-E21D-4BE1-AF6D-3297640BB186}" destId="{9B812719-66EC-40B4-9E58-B2C7F91767DD}" srcOrd="0" destOrd="0" presId="urn:microsoft.com/office/officeart/2005/8/layout/orgChart1"/>
    <dgm:cxn modelId="{DD8D6D29-8C69-8143-8F08-331A258F9198}" type="presOf" srcId="{0427F429-81E1-4EE3-9482-58CF2042256D}" destId="{E0051CD3-8742-4196-94E0-0DA9E7969CD1}" srcOrd="1" destOrd="0" presId="urn:microsoft.com/office/officeart/2005/8/layout/orgChart1"/>
    <dgm:cxn modelId="{9026C236-B24C-408D-9AF3-CED905FABAB0}" srcId="{0427F429-81E1-4EE3-9482-58CF2042256D}" destId="{B27351BC-9011-47B2-8AE0-9BA6DE058703}" srcOrd="0" destOrd="0" parTransId="{ACB0B1A7-D81B-4636-B0CA-F84BFA03BE88}" sibTransId="{3A080B1A-7C16-4495-9E1A-ABB59EB235B7}"/>
    <dgm:cxn modelId="{68BFDD38-866C-F34B-9EC1-9948B533D96A}" type="presOf" srcId="{FBA9D28D-7B08-48FE-85BA-41F2B4D6C6CB}" destId="{AB4E920C-A7A0-446E-83BD-6807EE773F2E}" srcOrd="0" destOrd="0" presId="urn:microsoft.com/office/officeart/2005/8/layout/orgChart1"/>
    <dgm:cxn modelId="{49B09C57-E31A-0A4F-8CF0-6885FC7C9BA3}" type="presOf" srcId="{01AEE8D9-E31C-4562-BF9B-A705B5C852F7}" destId="{59578256-878A-42C1-986B-32C0D8159804}" srcOrd="0" destOrd="0" presId="urn:microsoft.com/office/officeart/2005/8/layout/orgChart1"/>
    <dgm:cxn modelId="{61336469-6FAC-ED43-863E-B11ED831D404}" type="presOf" srcId="{0427F429-81E1-4EE3-9482-58CF2042256D}" destId="{C13D2B7F-25A3-402F-88D9-E9C5D4BE5609}" srcOrd="0" destOrd="0" presId="urn:microsoft.com/office/officeart/2005/8/layout/orgChart1"/>
    <dgm:cxn modelId="{8EC31E79-D1A3-47B0-9509-69EEDECCFC7E}" srcId="{01AEE8D9-E31C-4562-BF9B-A705B5C852F7}" destId="{0427F429-81E1-4EE3-9482-58CF2042256D}" srcOrd="0" destOrd="0" parTransId="{2705C819-7551-4E4C-B7C4-E13F1D96B852}" sibTransId="{9CDCA98E-FEF1-47AB-933A-4BEC4EEE97C2}"/>
    <dgm:cxn modelId="{76F5037F-A3D4-7D41-802D-A0435456260F}" type="presOf" srcId="{258614FC-D67E-426E-B1F7-9A6FB6DDD9A7}" destId="{67F7D5D0-39B9-4A60-BADC-EF1DA537FCE6}" srcOrd="1" destOrd="0" presId="urn:microsoft.com/office/officeart/2005/8/layout/orgChart1"/>
    <dgm:cxn modelId="{A052CC81-48A4-498C-A222-7598B544F283}" srcId="{0427F429-81E1-4EE3-9482-58CF2042256D}" destId="{B5028DA3-351F-4C02-B31D-29E364C7B7EC}" srcOrd="1" destOrd="0" parTransId="{8F63CEFF-813E-4A02-9DB5-BA672266002B}" sibTransId="{26783C50-4857-4D24-98D2-11CAB3FF8A6E}"/>
    <dgm:cxn modelId="{44358F86-2888-B442-AD3F-6B2EEA121BE2}" type="presOf" srcId="{03B6F971-E21D-4BE1-AF6D-3297640BB186}" destId="{81C4A2D4-A219-4E93-A605-06D402424552}" srcOrd="1" destOrd="0" presId="urn:microsoft.com/office/officeart/2005/8/layout/orgChart1"/>
    <dgm:cxn modelId="{303E1495-D6AF-6343-B999-42D81003BACD}" type="presOf" srcId="{8F63CEFF-813E-4A02-9DB5-BA672266002B}" destId="{A70B20D9-5D1B-42C8-91B7-B069C558662A}" srcOrd="0" destOrd="0" presId="urn:microsoft.com/office/officeart/2005/8/layout/orgChart1"/>
    <dgm:cxn modelId="{3339779E-F70C-3945-B163-12D5685F7DF5}" type="presOf" srcId="{B27351BC-9011-47B2-8AE0-9BA6DE058703}" destId="{79C92753-5777-4E00-BA31-F5B7BE58456B}" srcOrd="0" destOrd="0" presId="urn:microsoft.com/office/officeart/2005/8/layout/orgChart1"/>
    <dgm:cxn modelId="{D67778AA-4A56-554D-B3EE-5ED811E6B559}" type="presOf" srcId="{258614FC-D67E-426E-B1F7-9A6FB6DDD9A7}" destId="{B1AB9022-66D3-4529-8111-7F1666FC1C27}" srcOrd="0" destOrd="0" presId="urn:microsoft.com/office/officeart/2005/8/layout/orgChart1"/>
    <dgm:cxn modelId="{CB5DD7AE-589B-7D41-B4E5-4A6C56917BD8}" type="presOf" srcId="{B5028DA3-351F-4C02-B31D-29E364C7B7EC}" destId="{C37FC788-0D7D-4A9B-9E2C-9DA56ACD3AB3}" srcOrd="0" destOrd="0" presId="urn:microsoft.com/office/officeart/2005/8/layout/orgChart1"/>
    <dgm:cxn modelId="{802F0BC5-7C11-4770-A9A2-C7CEB2B27C16}" srcId="{258614FC-D67E-426E-B1F7-9A6FB6DDD9A7}" destId="{03B6F971-E21D-4BE1-AF6D-3297640BB186}" srcOrd="0" destOrd="0" parTransId="{FBA9D28D-7B08-48FE-85BA-41F2B4D6C6CB}" sibTransId="{E264FB5F-51BC-45AE-943B-6D3C09BF1714}"/>
    <dgm:cxn modelId="{517F95CC-1931-9142-B845-12EB1F935D94}" type="presOf" srcId="{9BA98BC3-8DB1-4C98-BA23-CA7ADD2A9641}" destId="{1A8CC83A-5ACA-4639-B4FC-86B79279771F}" srcOrd="0" destOrd="0" presId="urn:microsoft.com/office/officeart/2005/8/layout/orgChart1"/>
    <dgm:cxn modelId="{E962C1F6-C19F-CD42-A47B-EB890FA345DE}" type="presOf" srcId="{B5028DA3-351F-4C02-B31D-29E364C7B7EC}" destId="{4C24DAC6-65BA-4205-ABDD-4DF31469FEA6}" srcOrd="1" destOrd="0" presId="urn:microsoft.com/office/officeart/2005/8/layout/orgChart1"/>
    <dgm:cxn modelId="{0A175176-11DA-A64E-A512-A716CFD6DE13}" type="presParOf" srcId="{59578256-878A-42C1-986B-32C0D8159804}" destId="{29EE354B-9337-4A1C-8A10-ED3905A61F34}" srcOrd="0" destOrd="0" presId="urn:microsoft.com/office/officeart/2005/8/layout/orgChart1"/>
    <dgm:cxn modelId="{51E7C14B-2AB0-7247-B44C-42590AF95DB4}" type="presParOf" srcId="{29EE354B-9337-4A1C-8A10-ED3905A61F34}" destId="{EB247EE6-7D2C-462B-8201-88AAF7F810E6}" srcOrd="0" destOrd="0" presId="urn:microsoft.com/office/officeart/2005/8/layout/orgChart1"/>
    <dgm:cxn modelId="{06A5DD43-D92F-AA44-B335-2312E65F05D9}" type="presParOf" srcId="{EB247EE6-7D2C-462B-8201-88AAF7F810E6}" destId="{C13D2B7F-25A3-402F-88D9-E9C5D4BE5609}" srcOrd="0" destOrd="0" presId="urn:microsoft.com/office/officeart/2005/8/layout/orgChart1"/>
    <dgm:cxn modelId="{0DB3A984-CB3E-3645-82FC-727653935D74}" type="presParOf" srcId="{EB247EE6-7D2C-462B-8201-88AAF7F810E6}" destId="{E0051CD3-8742-4196-94E0-0DA9E7969CD1}" srcOrd="1" destOrd="0" presId="urn:microsoft.com/office/officeart/2005/8/layout/orgChart1"/>
    <dgm:cxn modelId="{DBA17BCF-C1F4-2E4B-8655-D2CB9C61F605}" type="presParOf" srcId="{29EE354B-9337-4A1C-8A10-ED3905A61F34}" destId="{6A925C56-C8AE-48A4-B921-4FDCC2F1F373}" srcOrd="1" destOrd="0" presId="urn:microsoft.com/office/officeart/2005/8/layout/orgChart1"/>
    <dgm:cxn modelId="{45FFED4F-6CC1-9E4B-82C9-8099B9986DC7}" type="presParOf" srcId="{6A925C56-C8AE-48A4-B921-4FDCC2F1F373}" destId="{A70B20D9-5D1B-42C8-91B7-B069C558662A}" srcOrd="0" destOrd="0" presId="urn:microsoft.com/office/officeart/2005/8/layout/orgChart1"/>
    <dgm:cxn modelId="{4ED5E77A-107C-6B4A-93DC-B4ACFBE8E625}" type="presParOf" srcId="{6A925C56-C8AE-48A4-B921-4FDCC2F1F373}" destId="{DFCFD37E-6832-475F-A856-0F60EAE614D7}" srcOrd="1" destOrd="0" presId="urn:microsoft.com/office/officeart/2005/8/layout/orgChart1"/>
    <dgm:cxn modelId="{4CAA96B9-C39A-554B-AF08-EF074C2F31C9}" type="presParOf" srcId="{DFCFD37E-6832-475F-A856-0F60EAE614D7}" destId="{469C48C0-B831-4896-89EB-BBA04FA6756D}" srcOrd="0" destOrd="0" presId="urn:microsoft.com/office/officeart/2005/8/layout/orgChart1"/>
    <dgm:cxn modelId="{D8B332B2-B59C-6140-9DB2-30F6DC2405BD}" type="presParOf" srcId="{469C48C0-B831-4896-89EB-BBA04FA6756D}" destId="{C37FC788-0D7D-4A9B-9E2C-9DA56ACD3AB3}" srcOrd="0" destOrd="0" presId="urn:microsoft.com/office/officeart/2005/8/layout/orgChart1"/>
    <dgm:cxn modelId="{A6C0C33D-625D-8A4B-A7CB-B48E3197FE44}" type="presParOf" srcId="{469C48C0-B831-4896-89EB-BBA04FA6756D}" destId="{4C24DAC6-65BA-4205-ABDD-4DF31469FEA6}" srcOrd="1" destOrd="0" presId="urn:microsoft.com/office/officeart/2005/8/layout/orgChart1"/>
    <dgm:cxn modelId="{BA2AF45A-7533-1548-8A78-803B3FBF909D}" type="presParOf" srcId="{DFCFD37E-6832-475F-A856-0F60EAE614D7}" destId="{21B7D715-8C15-49F1-9CF2-26D57586B722}" srcOrd="1" destOrd="0" presId="urn:microsoft.com/office/officeart/2005/8/layout/orgChart1"/>
    <dgm:cxn modelId="{8F364618-9228-7F43-AD75-9B751DB0BEAD}" type="presParOf" srcId="{DFCFD37E-6832-475F-A856-0F60EAE614D7}" destId="{F1FDA4D3-238D-4974-8458-41CA2C8E1B21}" srcOrd="2" destOrd="0" presId="urn:microsoft.com/office/officeart/2005/8/layout/orgChart1"/>
    <dgm:cxn modelId="{BB82F80F-425E-404C-8D73-7F6DE9C9C8B4}" type="presParOf" srcId="{6A925C56-C8AE-48A4-B921-4FDCC2F1F373}" destId="{1A8CC83A-5ACA-4639-B4FC-86B79279771F}" srcOrd="2" destOrd="0" presId="urn:microsoft.com/office/officeart/2005/8/layout/orgChart1"/>
    <dgm:cxn modelId="{3119BFFF-47F3-2541-8C5C-57143CFEFA5C}" type="presParOf" srcId="{6A925C56-C8AE-48A4-B921-4FDCC2F1F373}" destId="{F7A3C3B8-DC5A-41C3-AE02-8478FAC0CA92}" srcOrd="3" destOrd="0" presId="urn:microsoft.com/office/officeart/2005/8/layout/orgChart1"/>
    <dgm:cxn modelId="{E5208A20-DD47-2A49-9CB9-765FD96A5717}" type="presParOf" srcId="{F7A3C3B8-DC5A-41C3-AE02-8478FAC0CA92}" destId="{56B48E89-C9CA-49A9-81E1-A58647C61A4A}" srcOrd="0" destOrd="0" presId="urn:microsoft.com/office/officeart/2005/8/layout/orgChart1"/>
    <dgm:cxn modelId="{81F338AF-94E1-5E44-9ACC-145A04339BF3}" type="presParOf" srcId="{56B48E89-C9CA-49A9-81E1-A58647C61A4A}" destId="{B1AB9022-66D3-4529-8111-7F1666FC1C27}" srcOrd="0" destOrd="0" presId="urn:microsoft.com/office/officeart/2005/8/layout/orgChart1"/>
    <dgm:cxn modelId="{F17F493D-99F4-C743-B57D-8EDF4EB7AFE9}" type="presParOf" srcId="{56B48E89-C9CA-49A9-81E1-A58647C61A4A}" destId="{67F7D5D0-39B9-4A60-BADC-EF1DA537FCE6}" srcOrd="1" destOrd="0" presId="urn:microsoft.com/office/officeart/2005/8/layout/orgChart1"/>
    <dgm:cxn modelId="{162881FC-F4C4-0A45-B863-5B68FC000C8D}" type="presParOf" srcId="{F7A3C3B8-DC5A-41C3-AE02-8478FAC0CA92}" destId="{08BDB565-A3BB-4F9B-B773-ADBA943B0579}" srcOrd="1" destOrd="0" presId="urn:microsoft.com/office/officeart/2005/8/layout/orgChart1"/>
    <dgm:cxn modelId="{1EF346FC-61B6-0042-91F4-8213FB39061E}" type="presParOf" srcId="{08BDB565-A3BB-4F9B-B773-ADBA943B0579}" destId="{AB4E920C-A7A0-446E-83BD-6807EE773F2E}" srcOrd="0" destOrd="0" presId="urn:microsoft.com/office/officeart/2005/8/layout/orgChart1"/>
    <dgm:cxn modelId="{B7348CFD-F50D-194A-AA33-73300D195E31}" type="presParOf" srcId="{08BDB565-A3BB-4F9B-B773-ADBA943B0579}" destId="{B2C64DE2-76E1-4C32-909D-363FDA3C2E4D}" srcOrd="1" destOrd="0" presId="urn:microsoft.com/office/officeart/2005/8/layout/orgChart1"/>
    <dgm:cxn modelId="{344A7B2D-7946-6341-B305-DC7EE807336E}" type="presParOf" srcId="{B2C64DE2-76E1-4C32-909D-363FDA3C2E4D}" destId="{9E334239-1568-4D9D-91FD-4C7E1B41F905}" srcOrd="0" destOrd="0" presId="urn:microsoft.com/office/officeart/2005/8/layout/orgChart1"/>
    <dgm:cxn modelId="{317A02E9-05D8-B048-B2F8-04168BCA0FCB}" type="presParOf" srcId="{9E334239-1568-4D9D-91FD-4C7E1B41F905}" destId="{9B812719-66EC-40B4-9E58-B2C7F91767DD}" srcOrd="0" destOrd="0" presId="urn:microsoft.com/office/officeart/2005/8/layout/orgChart1"/>
    <dgm:cxn modelId="{B744387C-984F-E340-8BE2-DFF7FA228BC1}" type="presParOf" srcId="{9E334239-1568-4D9D-91FD-4C7E1B41F905}" destId="{81C4A2D4-A219-4E93-A605-06D402424552}" srcOrd="1" destOrd="0" presId="urn:microsoft.com/office/officeart/2005/8/layout/orgChart1"/>
    <dgm:cxn modelId="{E339FF3C-4F23-7E4E-A5D2-39D046464C64}" type="presParOf" srcId="{B2C64DE2-76E1-4C32-909D-363FDA3C2E4D}" destId="{03A24568-B7C1-42E5-9DEE-5660850684A6}" srcOrd="1" destOrd="0" presId="urn:microsoft.com/office/officeart/2005/8/layout/orgChart1"/>
    <dgm:cxn modelId="{DAE35E98-8109-B44D-872E-EC37A58BE210}" type="presParOf" srcId="{B2C64DE2-76E1-4C32-909D-363FDA3C2E4D}" destId="{E294EDF3-656C-440D-BAEC-1E00F0F7B783}" srcOrd="2" destOrd="0" presId="urn:microsoft.com/office/officeart/2005/8/layout/orgChart1"/>
    <dgm:cxn modelId="{0D1FB484-F48D-E645-AC04-A4042B456EC6}" type="presParOf" srcId="{F7A3C3B8-DC5A-41C3-AE02-8478FAC0CA92}" destId="{0544617F-A070-4743-978A-91A71BEE3A3E}" srcOrd="2" destOrd="0" presId="urn:microsoft.com/office/officeart/2005/8/layout/orgChart1"/>
    <dgm:cxn modelId="{BEAEAA84-B8A4-EC4E-AE9C-3B4BFFBA6E3D}" type="presParOf" srcId="{29EE354B-9337-4A1C-8A10-ED3905A61F34}" destId="{E0D4FA41-0DB0-4F49-AFB0-7D2211E352E5}" srcOrd="2" destOrd="0" presId="urn:microsoft.com/office/officeart/2005/8/layout/orgChart1"/>
    <dgm:cxn modelId="{ECF11F47-876D-004C-9EB7-93CD609401A0}" type="presParOf" srcId="{E0D4FA41-0DB0-4F49-AFB0-7D2211E352E5}" destId="{BEE3944A-B444-4018-9E37-CFC59515425C}" srcOrd="0" destOrd="0" presId="urn:microsoft.com/office/officeart/2005/8/layout/orgChart1"/>
    <dgm:cxn modelId="{BF028247-1126-2942-97DF-57C096AFC4C7}" type="presParOf" srcId="{E0D4FA41-0DB0-4F49-AFB0-7D2211E352E5}" destId="{D624EFD0-694D-43F3-BDED-BE92749FD2B9}" srcOrd="1" destOrd="0" presId="urn:microsoft.com/office/officeart/2005/8/layout/orgChart1"/>
    <dgm:cxn modelId="{DF66AB80-2C79-4F46-B5D2-ABF0C48FF732}" type="presParOf" srcId="{D624EFD0-694D-43F3-BDED-BE92749FD2B9}" destId="{F78A96AE-3405-4EF9-A4E3-8F15826BE6F3}" srcOrd="0" destOrd="0" presId="urn:microsoft.com/office/officeart/2005/8/layout/orgChart1"/>
    <dgm:cxn modelId="{64C3B197-39C6-F74C-A804-3FC6F6752B68}" type="presParOf" srcId="{F78A96AE-3405-4EF9-A4E3-8F15826BE6F3}" destId="{79C92753-5777-4E00-BA31-F5B7BE58456B}" srcOrd="0" destOrd="0" presId="urn:microsoft.com/office/officeart/2005/8/layout/orgChart1"/>
    <dgm:cxn modelId="{88CFCB04-3D11-1F41-8A09-5834B6DE4349}" type="presParOf" srcId="{F78A96AE-3405-4EF9-A4E3-8F15826BE6F3}" destId="{68238472-D6DD-4818-980E-233BD107747A}" srcOrd="1" destOrd="0" presId="urn:microsoft.com/office/officeart/2005/8/layout/orgChart1"/>
    <dgm:cxn modelId="{40F3081C-2AE5-4742-B481-01E0F769AEB7}" type="presParOf" srcId="{D624EFD0-694D-43F3-BDED-BE92749FD2B9}" destId="{269DC2B4-17DC-4B43-8DEA-0C01257D0A0D}" srcOrd="1" destOrd="0" presId="urn:microsoft.com/office/officeart/2005/8/layout/orgChart1"/>
    <dgm:cxn modelId="{ADE4849E-8D23-4446-8F11-78A7FE883EA0}" type="presParOf" srcId="{D624EFD0-694D-43F3-BDED-BE92749FD2B9}" destId="{AFF7B022-AD1C-4537-BD6F-C062F15EDD3E}"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AEE8D9-E31C-4562-BF9B-A705B5C852F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GB"/>
        </a:p>
      </dgm:t>
    </dgm:pt>
    <dgm:pt modelId="{0427F429-81E1-4EE3-9482-58CF2042256D}">
      <dgm:prSet phldrT="[Text]"/>
      <dgm:spPr/>
      <dgm:t>
        <a:bodyPr/>
        <a:lstStyle/>
        <a:p>
          <a:r>
            <a:rPr lang="en-GB" dirty="0"/>
            <a:t>Descriptive</a:t>
          </a:r>
        </a:p>
      </dgm:t>
    </dgm:pt>
    <dgm:pt modelId="{2705C819-7551-4E4C-B7C4-E13F1D96B852}" type="parTrans" cxnId="{8EC31E79-D1A3-47B0-9509-69EEDECCFC7E}">
      <dgm:prSet/>
      <dgm:spPr/>
      <dgm:t>
        <a:bodyPr/>
        <a:lstStyle/>
        <a:p>
          <a:endParaRPr lang="en-GB"/>
        </a:p>
      </dgm:t>
    </dgm:pt>
    <dgm:pt modelId="{9CDCA98E-FEF1-47AB-933A-4BEC4EEE97C2}" type="sibTrans" cxnId="{8EC31E79-D1A3-47B0-9509-69EEDECCFC7E}">
      <dgm:prSet/>
      <dgm:spPr/>
      <dgm:t>
        <a:bodyPr/>
        <a:lstStyle/>
        <a:p>
          <a:endParaRPr lang="en-GB"/>
        </a:p>
      </dgm:t>
    </dgm:pt>
    <dgm:pt modelId="{B5028DA3-351F-4C02-B31D-29E364C7B7EC}">
      <dgm:prSet phldrT="[Text]"/>
      <dgm:spPr/>
      <dgm:t>
        <a:bodyPr/>
        <a:lstStyle/>
        <a:p>
          <a:r>
            <a:rPr lang="en-GB" dirty="0"/>
            <a:t>Clustering (Database Segmentation) </a:t>
          </a:r>
        </a:p>
      </dgm:t>
    </dgm:pt>
    <dgm:pt modelId="{8F63CEFF-813E-4A02-9DB5-BA672266002B}" type="parTrans" cxnId="{A052CC81-48A4-498C-A222-7598B544F283}">
      <dgm:prSet/>
      <dgm:spPr/>
      <dgm:t>
        <a:bodyPr/>
        <a:lstStyle/>
        <a:p>
          <a:endParaRPr lang="en-GB"/>
        </a:p>
      </dgm:t>
    </dgm:pt>
    <dgm:pt modelId="{26783C50-4857-4D24-98D2-11CAB3FF8A6E}" type="sibTrans" cxnId="{A052CC81-48A4-498C-A222-7598B544F283}">
      <dgm:prSet/>
      <dgm:spPr/>
      <dgm:t>
        <a:bodyPr/>
        <a:lstStyle/>
        <a:p>
          <a:endParaRPr lang="en-GB"/>
        </a:p>
      </dgm:t>
    </dgm:pt>
    <dgm:pt modelId="{258614FC-D67E-426E-B1F7-9A6FB6DDD9A7}">
      <dgm:prSet phldrT="[Text]"/>
      <dgm:spPr/>
      <dgm:t>
        <a:bodyPr/>
        <a:lstStyle/>
        <a:p>
          <a:r>
            <a:rPr lang="en-GB" dirty="0"/>
            <a:t>Association (link analysis)</a:t>
          </a:r>
        </a:p>
      </dgm:t>
    </dgm:pt>
    <dgm:pt modelId="{9BA98BC3-8DB1-4C98-BA23-CA7ADD2A9641}" type="parTrans" cxnId="{A8997313-615C-4A2A-BD3D-2A215FAA88F8}">
      <dgm:prSet/>
      <dgm:spPr/>
      <dgm:t>
        <a:bodyPr/>
        <a:lstStyle/>
        <a:p>
          <a:endParaRPr lang="en-GB"/>
        </a:p>
      </dgm:t>
    </dgm:pt>
    <dgm:pt modelId="{C48074A6-01A6-49AF-AF4A-7B841C082066}" type="sibTrans" cxnId="{A8997313-615C-4A2A-BD3D-2A215FAA88F8}">
      <dgm:prSet/>
      <dgm:spPr/>
      <dgm:t>
        <a:bodyPr/>
        <a:lstStyle/>
        <a:p>
          <a:endParaRPr lang="en-GB"/>
        </a:p>
      </dgm:t>
    </dgm:pt>
    <dgm:pt modelId="{7258985A-29B9-49A3-983F-1979AF25EC96}">
      <dgm:prSet/>
      <dgm:spPr/>
      <dgm:t>
        <a:bodyPr/>
        <a:lstStyle/>
        <a:p>
          <a:r>
            <a:rPr lang="en-GB" dirty="0"/>
            <a:t>Summarisation (Statistics)</a:t>
          </a:r>
        </a:p>
      </dgm:t>
    </dgm:pt>
    <dgm:pt modelId="{8C14F6B4-0C82-4271-89DE-818B7F016A5E}" type="parTrans" cxnId="{B68BAF6E-5421-400F-8DD7-1D7476A96DAB}">
      <dgm:prSet/>
      <dgm:spPr/>
      <dgm:t>
        <a:bodyPr/>
        <a:lstStyle/>
        <a:p>
          <a:endParaRPr lang="en-GB"/>
        </a:p>
      </dgm:t>
    </dgm:pt>
    <dgm:pt modelId="{5F2CF9FF-032B-4A7F-A5BE-2F6C55A46971}" type="sibTrans" cxnId="{B68BAF6E-5421-400F-8DD7-1D7476A96DAB}">
      <dgm:prSet/>
      <dgm:spPr/>
      <dgm:t>
        <a:bodyPr/>
        <a:lstStyle/>
        <a:p>
          <a:endParaRPr lang="en-GB"/>
        </a:p>
      </dgm:t>
    </dgm:pt>
    <dgm:pt modelId="{59578256-878A-42C1-986B-32C0D8159804}" type="pres">
      <dgm:prSet presAssocID="{01AEE8D9-E31C-4562-BF9B-A705B5C852F7}" presName="hierChild1" presStyleCnt="0">
        <dgm:presLayoutVars>
          <dgm:orgChart val="1"/>
          <dgm:chPref val="1"/>
          <dgm:dir/>
          <dgm:animOne val="branch"/>
          <dgm:animLvl val="lvl"/>
          <dgm:resizeHandles/>
        </dgm:presLayoutVars>
      </dgm:prSet>
      <dgm:spPr/>
    </dgm:pt>
    <dgm:pt modelId="{29EE354B-9337-4A1C-8A10-ED3905A61F34}" type="pres">
      <dgm:prSet presAssocID="{0427F429-81E1-4EE3-9482-58CF2042256D}" presName="hierRoot1" presStyleCnt="0">
        <dgm:presLayoutVars>
          <dgm:hierBranch val="init"/>
        </dgm:presLayoutVars>
      </dgm:prSet>
      <dgm:spPr/>
    </dgm:pt>
    <dgm:pt modelId="{EB247EE6-7D2C-462B-8201-88AAF7F810E6}" type="pres">
      <dgm:prSet presAssocID="{0427F429-81E1-4EE3-9482-58CF2042256D}" presName="rootComposite1" presStyleCnt="0"/>
      <dgm:spPr/>
    </dgm:pt>
    <dgm:pt modelId="{C13D2B7F-25A3-402F-88D9-E9C5D4BE5609}" type="pres">
      <dgm:prSet presAssocID="{0427F429-81E1-4EE3-9482-58CF2042256D}" presName="rootText1" presStyleLbl="node0" presStyleIdx="0" presStyleCnt="1" custLinFactNeighborX="56898">
        <dgm:presLayoutVars>
          <dgm:chPref val="3"/>
        </dgm:presLayoutVars>
      </dgm:prSet>
      <dgm:spPr/>
    </dgm:pt>
    <dgm:pt modelId="{E0051CD3-8742-4196-94E0-0DA9E7969CD1}" type="pres">
      <dgm:prSet presAssocID="{0427F429-81E1-4EE3-9482-58CF2042256D}" presName="rootConnector1" presStyleLbl="node1" presStyleIdx="0" presStyleCnt="0"/>
      <dgm:spPr/>
    </dgm:pt>
    <dgm:pt modelId="{6A925C56-C8AE-48A4-B921-4FDCC2F1F373}" type="pres">
      <dgm:prSet presAssocID="{0427F429-81E1-4EE3-9482-58CF2042256D}" presName="hierChild2" presStyleCnt="0"/>
      <dgm:spPr/>
    </dgm:pt>
    <dgm:pt modelId="{021BDC12-AF6A-4287-AB75-D0BF7C190BEA}" type="pres">
      <dgm:prSet presAssocID="{8F63CEFF-813E-4A02-9DB5-BA672266002B}" presName="Name37" presStyleLbl="parChTrans1D2" presStyleIdx="0" presStyleCnt="3"/>
      <dgm:spPr/>
    </dgm:pt>
    <dgm:pt modelId="{BCFFE71F-34D4-4B33-B642-084755CE3245}" type="pres">
      <dgm:prSet presAssocID="{B5028DA3-351F-4C02-B31D-29E364C7B7EC}" presName="hierRoot2" presStyleCnt="0">
        <dgm:presLayoutVars>
          <dgm:hierBranch val="init"/>
        </dgm:presLayoutVars>
      </dgm:prSet>
      <dgm:spPr/>
    </dgm:pt>
    <dgm:pt modelId="{6FF5B651-9547-44EB-B594-8662EB585BAC}" type="pres">
      <dgm:prSet presAssocID="{B5028DA3-351F-4C02-B31D-29E364C7B7EC}" presName="rootComposite" presStyleCnt="0"/>
      <dgm:spPr/>
    </dgm:pt>
    <dgm:pt modelId="{67ADAC12-0054-4F22-93E8-5CC9D970F0A1}" type="pres">
      <dgm:prSet presAssocID="{B5028DA3-351F-4C02-B31D-29E364C7B7EC}" presName="rootText" presStyleLbl="node2" presStyleIdx="0" presStyleCnt="3">
        <dgm:presLayoutVars>
          <dgm:chPref val="3"/>
        </dgm:presLayoutVars>
      </dgm:prSet>
      <dgm:spPr/>
    </dgm:pt>
    <dgm:pt modelId="{71EAFB7D-7051-42F3-9DAF-77C62B1B6ADB}" type="pres">
      <dgm:prSet presAssocID="{B5028DA3-351F-4C02-B31D-29E364C7B7EC}" presName="rootConnector" presStyleLbl="node2" presStyleIdx="0" presStyleCnt="3"/>
      <dgm:spPr/>
    </dgm:pt>
    <dgm:pt modelId="{65F5DBA0-A4D1-4D6D-8361-64673D0DF347}" type="pres">
      <dgm:prSet presAssocID="{B5028DA3-351F-4C02-B31D-29E364C7B7EC}" presName="hierChild4" presStyleCnt="0"/>
      <dgm:spPr/>
    </dgm:pt>
    <dgm:pt modelId="{3A973D00-D52C-4B28-86F3-496AB85656D5}" type="pres">
      <dgm:prSet presAssocID="{B5028DA3-351F-4C02-B31D-29E364C7B7EC}" presName="hierChild5" presStyleCnt="0"/>
      <dgm:spPr/>
    </dgm:pt>
    <dgm:pt modelId="{1A8CC83A-5ACA-4639-B4FC-86B79279771F}" type="pres">
      <dgm:prSet presAssocID="{9BA98BC3-8DB1-4C98-BA23-CA7ADD2A9641}" presName="Name37" presStyleLbl="parChTrans1D2" presStyleIdx="1" presStyleCnt="3"/>
      <dgm:spPr/>
    </dgm:pt>
    <dgm:pt modelId="{F7A3C3B8-DC5A-41C3-AE02-8478FAC0CA92}" type="pres">
      <dgm:prSet presAssocID="{258614FC-D67E-426E-B1F7-9A6FB6DDD9A7}" presName="hierRoot2" presStyleCnt="0">
        <dgm:presLayoutVars>
          <dgm:hierBranch val="init"/>
        </dgm:presLayoutVars>
      </dgm:prSet>
      <dgm:spPr/>
    </dgm:pt>
    <dgm:pt modelId="{56B48E89-C9CA-49A9-81E1-A58647C61A4A}" type="pres">
      <dgm:prSet presAssocID="{258614FC-D67E-426E-B1F7-9A6FB6DDD9A7}" presName="rootComposite" presStyleCnt="0"/>
      <dgm:spPr/>
    </dgm:pt>
    <dgm:pt modelId="{B1AB9022-66D3-4529-8111-7F1666FC1C27}" type="pres">
      <dgm:prSet presAssocID="{258614FC-D67E-426E-B1F7-9A6FB6DDD9A7}" presName="rootText" presStyleLbl="node2" presStyleIdx="1" presStyleCnt="3">
        <dgm:presLayoutVars>
          <dgm:chPref val="3"/>
        </dgm:presLayoutVars>
      </dgm:prSet>
      <dgm:spPr/>
    </dgm:pt>
    <dgm:pt modelId="{67F7D5D0-39B9-4A60-BADC-EF1DA537FCE6}" type="pres">
      <dgm:prSet presAssocID="{258614FC-D67E-426E-B1F7-9A6FB6DDD9A7}" presName="rootConnector" presStyleLbl="node2" presStyleIdx="1" presStyleCnt="3"/>
      <dgm:spPr/>
    </dgm:pt>
    <dgm:pt modelId="{08BDB565-A3BB-4F9B-B773-ADBA943B0579}" type="pres">
      <dgm:prSet presAssocID="{258614FC-D67E-426E-B1F7-9A6FB6DDD9A7}" presName="hierChild4" presStyleCnt="0"/>
      <dgm:spPr/>
    </dgm:pt>
    <dgm:pt modelId="{0544617F-A070-4743-978A-91A71BEE3A3E}" type="pres">
      <dgm:prSet presAssocID="{258614FC-D67E-426E-B1F7-9A6FB6DDD9A7}" presName="hierChild5" presStyleCnt="0"/>
      <dgm:spPr/>
    </dgm:pt>
    <dgm:pt modelId="{FB6EDAB0-E89F-40F2-A99C-83BA09DD10E1}" type="pres">
      <dgm:prSet presAssocID="{8C14F6B4-0C82-4271-89DE-818B7F016A5E}" presName="Name37" presStyleLbl="parChTrans1D2" presStyleIdx="2" presStyleCnt="3"/>
      <dgm:spPr/>
    </dgm:pt>
    <dgm:pt modelId="{3AD22054-2CA0-41D5-ADFC-181C78B38683}" type="pres">
      <dgm:prSet presAssocID="{7258985A-29B9-49A3-983F-1979AF25EC96}" presName="hierRoot2" presStyleCnt="0">
        <dgm:presLayoutVars>
          <dgm:hierBranch val="init"/>
        </dgm:presLayoutVars>
      </dgm:prSet>
      <dgm:spPr/>
    </dgm:pt>
    <dgm:pt modelId="{AC7AC7A6-1099-4024-BE4F-649BA887868A}" type="pres">
      <dgm:prSet presAssocID="{7258985A-29B9-49A3-983F-1979AF25EC96}" presName="rootComposite" presStyleCnt="0"/>
      <dgm:spPr/>
    </dgm:pt>
    <dgm:pt modelId="{5276FF93-B411-46A8-B252-BD4FC4ADB1A1}" type="pres">
      <dgm:prSet presAssocID="{7258985A-29B9-49A3-983F-1979AF25EC96}" presName="rootText" presStyleLbl="node2" presStyleIdx="2" presStyleCnt="3">
        <dgm:presLayoutVars>
          <dgm:chPref val="3"/>
        </dgm:presLayoutVars>
      </dgm:prSet>
      <dgm:spPr/>
    </dgm:pt>
    <dgm:pt modelId="{DC8B3281-DF9A-4AAD-A636-1EDD665DF460}" type="pres">
      <dgm:prSet presAssocID="{7258985A-29B9-49A3-983F-1979AF25EC96}" presName="rootConnector" presStyleLbl="node2" presStyleIdx="2" presStyleCnt="3"/>
      <dgm:spPr/>
    </dgm:pt>
    <dgm:pt modelId="{DC50AE6C-77D5-4AEE-93C3-7E41F13178A8}" type="pres">
      <dgm:prSet presAssocID="{7258985A-29B9-49A3-983F-1979AF25EC96}" presName="hierChild4" presStyleCnt="0"/>
      <dgm:spPr/>
    </dgm:pt>
    <dgm:pt modelId="{972F0924-213B-4F96-8FC0-93F98D16C20C}" type="pres">
      <dgm:prSet presAssocID="{7258985A-29B9-49A3-983F-1979AF25EC96}" presName="hierChild5" presStyleCnt="0"/>
      <dgm:spPr/>
    </dgm:pt>
    <dgm:pt modelId="{E0D4FA41-0DB0-4F49-AFB0-7D2211E352E5}" type="pres">
      <dgm:prSet presAssocID="{0427F429-81E1-4EE3-9482-58CF2042256D}" presName="hierChild3" presStyleCnt="0"/>
      <dgm:spPr/>
    </dgm:pt>
  </dgm:ptLst>
  <dgm:cxnLst>
    <dgm:cxn modelId="{47139A0B-2F6E-0047-A0B6-66B63BD6D2B3}" type="presOf" srcId="{7258985A-29B9-49A3-983F-1979AF25EC96}" destId="{5276FF93-B411-46A8-B252-BD4FC4ADB1A1}" srcOrd="0" destOrd="0" presId="urn:microsoft.com/office/officeart/2005/8/layout/orgChart1"/>
    <dgm:cxn modelId="{A8997313-615C-4A2A-BD3D-2A215FAA88F8}" srcId="{0427F429-81E1-4EE3-9482-58CF2042256D}" destId="{258614FC-D67E-426E-B1F7-9A6FB6DDD9A7}" srcOrd="1" destOrd="0" parTransId="{9BA98BC3-8DB1-4C98-BA23-CA7ADD2A9641}" sibTransId="{C48074A6-01A6-49AF-AF4A-7B841C082066}"/>
    <dgm:cxn modelId="{559FA817-15B4-1C42-97BA-DB7897269986}" type="presOf" srcId="{01AEE8D9-E31C-4562-BF9B-A705B5C852F7}" destId="{59578256-878A-42C1-986B-32C0D8159804}" srcOrd="0" destOrd="0" presId="urn:microsoft.com/office/officeart/2005/8/layout/orgChart1"/>
    <dgm:cxn modelId="{561A8838-D9C8-A547-9366-B74E14DA8D89}" type="presOf" srcId="{8C14F6B4-0C82-4271-89DE-818B7F016A5E}" destId="{FB6EDAB0-E89F-40F2-A99C-83BA09DD10E1}" srcOrd="0" destOrd="0" presId="urn:microsoft.com/office/officeart/2005/8/layout/orgChart1"/>
    <dgm:cxn modelId="{86B06447-0057-1A4E-8201-D14E2124668A}" type="presOf" srcId="{9BA98BC3-8DB1-4C98-BA23-CA7ADD2A9641}" destId="{1A8CC83A-5ACA-4639-B4FC-86B79279771F}" srcOrd="0" destOrd="0" presId="urn:microsoft.com/office/officeart/2005/8/layout/orgChart1"/>
    <dgm:cxn modelId="{286EA66E-204E-D144-961D-DF733315A107}" type="presOf" srcId="{0427F429-81E1-4EE3-9482-58CF2042256D}" destId="{C13D2B7F-25A3-402F-88D9-E9C5D4BE5609}" srcOrd="0" destOrd="0" presId="urn:microsoft.com/office/officeart/2005/8/layout/orgChart1"/>
    <dgm:cxn modelId="{B68BAF6E-5421-400F-8DD7-1D7476A96DAB}" srcId="{0427F429-81E1-4EE3-9482-58CF2042256D}" destId="{7258985A-29B9-49A3-983F-1979AF25EC96}" srcOrd="2" destOrd="0" parTransId="{8C14F6B4-0C82-4271-89DE-818B7F016A5E}" sibTransId="{5F2CF9FF-032B-4A7F-A5BE-2F6C55A46971}"/>
    <dgm:cxn modelId="{8EC31E79-D1A3-47B0-9509-69EEDECCFC7E}" srcId="{01AEE8D9-E31C-4562-BF9B-A705B5C852F7}" destId="{0427F429-81E1-4EE3-9482-58CF2042256D}" srcOrd="0" destOrd="0" parTransId="{2705C819-7551-4E4C-B7C4-E13F1D96B852}" sibTransId="{9CDCA98E-FEF1-47AB-933A-4BEC4EEE97C2}"/>
    <dgm:cxn modelId="{A052CC81-48A4-498C-A222-7598B544F283}" srcId="{0427F429-81E1-4EE3-9482-58CF2042256D}" destId="{B5028DA3-351F-4C02-B31D-29E364C7B7EC}" srcOrd="0" destOrd="0" parTransId="{8F63CEFF-813E-4A02-9DB5-BA672266002B}" sibTransId="{26783C50-4857-4D24-98D2-11CAB3FF8A6E}"/>
    <dgm:cxn modelId="{0754A6B9-F3B8-1048-BB4F-F374BDA527AB}" type="presOf" srcId="{B5028DA3-351F-4C02-B31D-29E364C7B7EC}" destId="{67ADAC12-0054-4F22-93E8-5CC9D970F0A1}" srcOrd="0" destOrd="0" presId="urn:microsoft.com/office/officeart/2005/8/layout/orgChart1"/>
    <dgm:cxn modelId="{124E1ECE-6E7F-F947-AC94-4AAC08B71DE8}" type="presOf" srcId="{B5028DA3-351F-4C02-B31D-29E364C7B7EC}" destId="{71EAFB7D-7051-42F3-9DAF-77C62B1B6ADB}" srcOrd="1" destOrd="0" presId="urn:microsoft.com/office/officeart/2005/8/layout/orgChart1"/>
    <dgm:cxn modelId="{DAD4A8D2-2280-D845-B7B4-5AEBA2D82B78}" type="presOf" srcId="{7258985A-29B9-49A3-983F-1979AF25EC96}" destId="{DC8B3281-DF9A-4AAD-A636-1EDD665DF460}" srcOrd="1" destOrd="0" presId="urn:microsoft.com/office/officeart/2005/8/layout/orgChart1"/>
    <dgm:cxn modelId="{FCC82CD6-7E1A-FE4F-894E-6E48095918FD}" type="presOf" srcId="{8F63CEFF-813E-4A02-9DB5-BA672266002B}" destId="{021BDC12-AF6A-4287-AB75-D0BF7C190BEA}" srcOrd="0" destOrd="0" presId="urn:microsoft.com/office/officeart/2005/8/layout/orgChart1"/>
    <dgm:cxn modelId="{138729EB-B27A-044F-B862-FC239749958F}" type="presOf" srcId="{258614FC-D67E-426E-B1F7-9A6FB6DDD9A7}" destId="{67F7D5D0-39B9-4A60-BADC-EF1DA537FCE6}" srcOrd="1" destOrd="0" presId="urn:microsoft.com/office/officeart/2005/8/layout/orgChart1"/>
    <dgm:cxn modelId="{3725F5EB-3530-8143-ADA7-6512CA046970}" type="presOf" srcId="{258614FC-D67E-426E-B1F7-9A6FB6DDD9A7}" destId="{B1AB9022-66D3-4529-8111-7F1666FC1C27}" srcOrd="0" destOrd="0" presId="urn:microsoft.com/office/officeart/2005/8/layout/orgChart1"/>
    <dgm:cxn modelId="{8FEF12FC-C849-9945-A814-BC5DFFF9315B}" type="presOf" srcId="{0427F429-81E1-4EE3-9482-58CF2042256D}" destId="{E0051CD3-8742-4196-94E0-0DA9E7969CD1}" srcOrd="1" destOrd="0" presId="urn:microsoft.com/office/officeart/2005/8/layout/orgChart1"/>
    <dgm:cxn modelId="{76E92C6C-3A6A-DE49-BDB2-B31A643F4984}" type="presParOf" srcId="{59578256-878A-42C1-986B-32C0D8159804}" destId="{29EE354B-9337-4A1C-8A10-ED3905A61F34}" srcOrd="0" destOrd="0" presId="urn:microsoft.com/office/officeart/2005/8/layout/orgChart1"/>
    <dgm:cxn modelId="{D3D7A03C-F5C2-D841-9EC8-81CD18852DBF}" type="presParOf" srcId="{29EE354B-9337-4A1C-8A10-ED3905A61F34}" destId="{EB247EE6-7D2C-462B-8201-88AAF7F810E6}" srcOrd="0" destOrd="0" presId="urn:microsoft.com/office/officeart/2005/8/layout/orgChart1"/>
    <dgm:cxn modelId="{F64E42A6-D7E6-8C44-914D-8C17484F37F6}" type="presParOf" srcId="{EB247EE6-7D2C-462B-8201-88AAF7F810E6}" destId="{C13D2B7F-25A3-402F-88D9-E9C5D4BE5609}" srcOrd="0" destOrd="0" presId="urn:microsoft.com/office/officeart/2005/8/layout/orgChart1"/>
    <dgm:cxn modelId="{44AF848C-D490-834A-8EA9-7D596A9E263C}" type="presParOf" srcId="{EB247EE6-7D2C-462B-8201-88AAF7F810E6}" destId="{E0051CD3-8742-4196-94E0-0DA9E7969CD1}" srcOrd="1" destOrd="0" presId="urn:microsoft.com/office/officeart/2005/8/layout/orgChart1"/>
    <dgm:cxn modelId="{0A66565E-5DE0-8542-9A67-F02100C93043}" type="presParOf" srcId="{29EE354B-9337-4A1C-8A10-ED3905A61F34}" destId="{6A925C56-C8AE-48A4-B921-4FDCC2F1F373}" srcOrd="1" destOrd="0" presId="urn:microsoft.com/office/officeart/2005/8/layout/orgChart1"/>
    <dgm:cxn modelId="{ABEEFFDF-4684-6E41-BD24-BF107682BBC8}" type="presParOf" srcId="{6A925C56-C8AE-48A4-B921-4FDCC2F1F373}" destId="{021BDC12-AF6A-4287-AB75-D0BF7C190BEA}" srcOrd="0" destOrd="0" presId="urn:microsoft.com/office/officeart/2005/8/layout/orgChart1"/>
    <dgm:cxn modelId="{AC047A63-1DC2-304A-AC2E-C33817DF1A29}" type="presParOf" srcId="{6A925C56-C8AE-48A4-B921-4FDCC2F1F373}" destId="{BCFFE71F-34D4-4B33-B642-084755CE3245}" srcOrd="1" destOrd="0" presId="urn:microsoft.com/office/officeart/2005/8/layout/orgChart1"/>
    <dgm:cxn modelId="{6E2C87AC-9A31-0746-A9EA-D3ECB04AE1E3}" type="presParOf" srcId="{BCFFE71F-34D4-4B33-B642-084755CE3245}" destId="{6FF5B651-9547-44EB-B594-8662EB585BAC}" srcOrd="0" destOrd="0" presId="urn:microsoft.com/office/officeart/2005/8/layout/orgChart1"/>
    <dgm:cxn modelId="{F48BA732-5611-6E41-886D-192ED0E15B23}" type="presParOf" srcId="{6FF5B651-9547-44EB-B594-8662EB585BAC}" destId="{67ADAC12-0054-4F22-93E8-5CC9D970F0A1}" srcOrd="0" destOrd="0" presId="urn:microsoft.com/office/officeart/2005/8/layout/orgChart1"/>
    <dgm:cxn modelId="{EE350FEC-AFCA-B043-8F11-A6253579FCA7}" type="presParOf" srcId="{6FF5B651-9547-44EB-B594-8662EB585BAC}" destId="{71EAFB7D-7051-42F3-9DAF-77C62B1B6ADB}" srcOrd="1" destOrd="0" presId="urn:microsoft.com/office/officeart/2005/8/layout/orgChart1"/>
    <dgm:cxn modelId="{BAE00658-BE74-B245-83F2-DA2EB4A1F643}" type="presParOf" srcId="{BCFFE71F-34D4-4B33-B642-084755CE3245}" destId="{65F5DBA0-A4D1-4D6D-8361-64673D0DF347}" srcOrd="1" destOrd="0" presId="urn:microsoft.com/office/officeart/2005/8/layout/orgChart1"/>
    <dgm:cxn modelId="{8407439B-6BBB-CD43-BC4E-060B870FD3D6}" type="presParOf" srcId="{BCFFE71F-34D4-4B33-B642-084755CE3245}" destId="{3A973D00-D52C-4B28-86F3-496AB85656D5}" srcOrd="2" destOrd="0" presId="urn:microsoft.com/office/officeart/2005/8/layout/orgChart1"/>
    <dgm:cxn modelId="{5D112AD0-5FF3-604F-9016-0E7ECDAA76D9}" type="presParOf" srcId="{6A925C56-C8AE-48A4-B921-4FDCC2F1F373}" destId="{1A8CC83A-5ACA-4639-B4FC-86B79279771F}" srcOrd="2" destOrd="0" presId="urn:microsoft.com/office/officeart/2005/8/layout/orgChart1"/>
    <dgm:cxn modelId="{F3288668-D2F9-2B4B-A4BD-C520DAC87ACA}" type="presParOf" srcId="{6A925C56-C8AE-48A4-B921-4FDCC2F1F373}" destId="{F7A3C3B8-DC5A-41C3-AE02-8478FAC0CA92}" srcOrd="3" destOrd="0" presId="urn:microsoft.com/office/officeart/2005/8/layout/orgChart1"/>
    <dgm:cxn modelId="{3CDD0ACF-782B-C541-BA5F-E4DA2189EF02}" type="presParOf" srcId="{F7A3C3B8-DC5A-41C3-AE02-8478FAC0CA92}" destId="{56B48E89-C9CA-49A9-81E1-A58647C61A4A}" srcOrd="0" destOrd="0" presId="urn:microsoft.com/office/officeart/2005/8/layout/orgChart1"/>
    <dgm:cxn modelId="{42DCE02A-DB11-9F48-BFE6-AA2B248CD9A4}" type="presParOf" srcId="{56B48E89-C9CA-49A9-81E1-A58647C61A4A}" destId="{B1AB9022-66D3-4529-8111-7F1666FC1C27}" srcOrd="0" destOrd="0" presId="urn:microsoft.com/office/officeart/2005/8/layout/orgChart1"/>
    <dgm:cxn modelId="{A23D4BE9-027E-A048-A0E0-E183E1FC6A9A}" type="presParOf" srcId="{56B48E89-C9CA-49A9-81E1-A58647C61A4A}" destId="{67F7D5D0-39B9-4A60-BADC-EF1DA537FCE6}" srcOrd="1" destOrd="0" presId="urn:microsoft.com/office/officeart/2005/8/layout/orgChart1"/>
    <dgm:cxn modelId="{67EECD04-C5CF-D242-A286-57089C5DA4FA}" type="presParOf" srcId="{F7A3C3B8-DC5A-41C3-AE02-8478FAC0CA92}" destId="{08BDB565-A3BB-4F9B-B773-ADBA943B0579}" srcOrd="1" destOrd="0" presId="urn:microsoft.com/office/officeart/2005/8/layout/orgChart1"/>
    <dgm:cxn modelId="{961AB688-6858-EF48-A1B6-4BCB4B1F06EB}" type="presParOf" srcId="{F7A3C3B8-DC5A-41C3-AE02-8478FAC0CA92}" destId="{0544617F-A070-4743-978A-91A71BEE3A3E}" srcOrd="2" destOrd="0" presId="urn:microsoft.com/office/officeart/2005/8/layout/orgChart1"/>
    <dgm:cxn modelId="{D7E5C462-6D21-9644-B503-AA588F6276A1}" type="presParOf" srcId="{6A925C56-C8AE-48A4-B921-4FDCC2F1F373}" destId="{FB6EDAB0-E89F-40F2-A99C-83BA09DD10E1}" srcOrd="4" destOrd="0" presId="urn:microsoft.com/office/officeart/2005/8/layout/orgChart1"/>
    <dgm:cxn modelId="{3C18A426-6AF9-3447-BEA7-18B1D4D43E9F}" type="presParOf" srcId="{6A925C56-C8AE-48A4-B921-4FDCC2F1F373}" destId="{3AD22054-2CA0-41D5-ADFC-181C78B38683}" srcOrd="5" destOrd="0" presId="urn:microsoft.com/office/officeart/2005/8/layout/orgChart1"/>
    <dgm:cxn modelId="{8CD07012-C437-5C40-9FA5-CCB82B7BAE50}" type="presParOf" srcId="{3AD22054-2CA0-41D5-ADFC-181C78B38683}" destId="{AC7AC7A6-1099-4024-BE4F-649BA887868A}" srcOrd="0" destOrd="0" presId="urn:microsoft.com/office/officeart/2005/8/layout/orgChart1"/>
    <dgm:cxn modelId="{BCEF7880-556B-5B47-BEA3-B3AEC7DC9476}" type="presParOf" srcId="{AC7AC7A6-1099-4024-BE4F-649BA887868A}" destId="{5276FF93-B411-46A8-B252-BD4FC4ADB1A1}" srcOrd="0" destOrd="0" presId="urn:microsoft.com/office/officeart/2005/8/layout/orgChart1"/>
    <dgm:cxn modelId="{B78318A2-5DF9-A146-82E7-B7BD68F876E7}" type="presParOf" srcId="{AC7AC7A6-1099-4024-BE4F-649BA887868A}" destId="{DC8B3281-DF9A-4AAD-A636-1EDD665DF460}" srcOrd="1" destOrd="0" presId="urn:microsoft.com/office/officeart/2005/8/layout/orgChart1"/>
    <dgm:cxn modelId="{5029F4D4-15F0-E24B-ADBD-FBC5949584C4}" type="presParOf" srcId="{3AD22054-2CA0-41D5-ADFC-181C78B38683}" destId="{DC50AE6C-77D5-4AEE-93C3-7E41F13178A8}" srcOrd="1" destOrd="0" presId="urn:microsoft.com/office/officeart/2005/8/layout/orgChart1"/>
    <dgm:cxn modelId="{EC78861D-34CB-5149-B39F-9C994D7E075A}" type="presParOf" srcId="{3AD22054-2CA0-41D5-ADFC-181C78B38683}" destId="{972F0924-213B-4F96-8FC0-93F98D16C20C}" srcOrd="2" destOrd="0" presId="urn:microsoft.com/office/officeart/2005/8/layout/orgChart1"/>
    <dgm:cxn modelId="{FEC8437F-0729-414F-993E-D6CFD5B6BCCF}" type="presParOf" srcId="{29EE354B-9337-4A1C-8A10-ED3905A61F34}" destId="{E0D4FA41-0DB0-4F49-AFB0-7D2211E352E5}"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E3944A-B444-4018-9E37-CFC59515425C}">
      <dsp:nvSpPr>
        <dsp:cNvPr id="0" name=""/>
        <dsp:cNvSpPr/>
      </dsp:nvSpPr>
      <dsp:spPr>
        <a:xfrm>
          <a:off x="1676035" y="772958"/>
          <a:ext cx="162207" cy="710624"/>
        </a:xfrm>
        <a:custGeom>
          <a:avLst/>
          <a:gdLst/>
          <a:ahLst/>
          <a:cxnLst/>
          <a:rect l="0" t="0" r="0" b="0"/>
          <a:pathLst>
            <a:path>
              <a:moveTo>
                <a:pt x="162207" y="0"/>
              </a:moveTo>
              <a:lnTo>
                <a:pt x="162207" y="710624"/>
              </a:lnTo>
              <a:lnTo>
                <a:pt x="0" y="710624"/>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4E920C-A7A0-446E-83BD-6807EE773F2E}">
      <dsp:nvSpPr>
        <dsp:cNvPr id="0" name=""/>
        <dsp:cNvSpPr/>
      </dsp:nvSpPr>
      <dsp:spPr>
        <a:xfrm>
          <a:off x="2154934" y="2966625"/>
          <a:ext cx="311794" cy="686957"/>
        </a:xfrm>
        <a:custGeom>
          <a:avLst/>
          <a:gdLst/>
          <a:ahLst/>
          <a:cxnLst/>
          <a:rect l="0" t="0" r="0" b="0"/>
          <a:pathLst>
            <a:path>
              <a:moveTo>
                <a:pt x="0" y="0"/>
              </a:moveTo>
              <a:lnTo>
                <a:pt x="0" y="686957"/>
              </a:lnTo>
              <a:lnTo>
                <a:pt x="311794" y="686957"/>
              </a:lnTo>
            </a:path>
          </a:pathLst>
        </a:custGeom>
        <a:noFill/>
        <a:ln w="34925" cap="flat" cmpd="sng" algn="in">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8CC83A-5ACA-4639-B4FC-86B79279771F}">
      <dsp:nvSpPr>
        <dsp:cNvPr id="0" name=""/>
        <dsp:cNvSpPr/>
      </dsp:nvSpPr>
      <dsp:spPr>
        <a:xfrm>
          <a:off x="1838243" y="772958"/>
          <a:ext cx="934625" cy="1421249"/>
        </a:xfrm>
        <a:custGeom>
          <a:avLst/>
          <a:gdLst/>
          <a:ahLst/>
          <a:cxnLst/>
          <a:rect l="0" t="0" r="0" b="0"/>
          <a:pathLst>
            <a:path>
              <a:moveTo>
                <a:pt x="0" y="0"/>
              </a:moveTo>
              <a:lnTo>
                <a:pt x="0" y="1259041"/>
              </a:lnTo>
              <a:lnTo>
                <a:pt x="934625" y="1259041"/>
              </a:lnTo>
              <a:lnTo>
                <a:pt x="934625" y="1421249"/>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0B20D9-5D1B-42C8-91B7-B069C558662A}">
      <dsp:nvSpPr>
        <dsp:cNvPr id="0" name=""/>
        <dsp:cNvSpPr/>
      </dsp:nvSpPr>
      <dsp:spPr>
        <a:xfrm>
          <a:off x="903617" y="772958"/>
          <a:ext cx="934625" cy="1421249"/>
        </a:xfrm>
        <a:custGeom>
          <a:avLst/>
          <a:gdLst/>
          <a:ahLst/>
          <a:cxnLst/>
          <a:rect l="0" t="0" r="0" b="0"/>
          <a:pathLst>
            <a:path>
              <a:moveTo>
                <a:pt x="934625" y="0"/>
              </a:moveTo>
              <a:lnTo>
                <a:pt x="934625" y="1259041"/>
              </a:lnTo>
              <a:lnTo>
                <a:pt x="0" y="1259041"/>
              </a:lnTo>
              <a:lnTo>
                <a:pt x="0" y="1421249"/>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3D2B7F-25A3-402F-88D9-E9C5D4BE5609}">
      <dsp:nvSpPr>
        <dsp:cNvPr id="0" name=""/>
        <dsp:cNvSpPr/>
      </dsp:nvSpPr>
      <dsp:spPr>
        <a:xfrm>
          <a:off x="1065825" y="540"/>
          <a:ext cx="1544836" cy="772418"/>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Predictive</a:t>
          </a:r>
        </a:p>
      </dsp:txBody>
      <dsp:txXfrm>
        <a:off x="1065825" y="540"/>
        <a:ext cx="1544836" cy="772418"/>
      </dsp:txXfrm>
    </dsp:sp>
    <dsp:sp modelId="{C37FC788-0D7D-4A9B-9E2C-9DA56ACD3AB3}">
      <dsp:nvSpPr>
        <dsp:cNvPr id="0" name=""/>
        <dsp:cNvSpPr/>
      </dsp:nvSpPr>
      <dsp:spPr>
        <a:xfrm>
          <a:off x="131199" y="2194207"/>
          <a:ext cx="1544836" cy="772418"/>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Classification</a:t>
          </a:r>
        </a:p>
      </dsp:txBody>
      <dsp:txXfrm>
        <a:off x="131199" y="2194207"/>
        <a:ext cx="1544836" cy="772418"/>
      </dsp:txXfrm>
    </dsp:sp>
    <dsp:sp modelId="{B1AB9022-66D3-4529-8111-7F1666FC1C27}">
      <dsp:nvSpPr>
        <dsp:cNvPr id="0" name=""/>
        <dsp:cNvSpPr/>
      </dsp:nvSpPr>
      <dsp:spPr>
        <a:xfrm>
          <a:off x="2000451" y="2194207"/>
          <a:ext cx="1544836" cy="772418"/>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Regression</a:t>
          </a:r>
        </a:p>
      </dsp:txBody>
      <dsp:txXfrm>
        <a:off x="2000451" y="2194207"/>
        <a:ext cx="1544836" cy="772418"/>
      </dsp:txXfrm>
    </dsp:sp>
    <dsp:sp modelId="{9B812719-66EC-40B4-9E58-B2C7F91767DD}">
      <dsp:nvSpPr>
        <dsp:cNvPr id="0" name=""/>
        <dsp:cNvSpPr/>
      </dsp:nvSpPr>
      <dsp:spPr>
        <a:xfrm>
          <a:off x="2466729" y="3267374"/>
          <a:ext cx="1544836" cy="772418"/>
        </a:xfrm>
        <a:prstGeom prst="rect">
          <a:avLst/>
        </a:prstGeom>
        <a:solidFill>
          <a:schemeClr val="tx1">
            <a:lumMod val="50000"/>
            <a:lumOff val="5000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b="1" kern="1200" dirty="0">
              <a:solidFill>
                <a:srgbClr val="FFFFFF"/>
              </a:solidFill>
            </a:rPr>
            <a:t>Regression Tree</a:t>
          </a:r>
        </a:p>
      </dsp:txBody>
      <dsp:txXfrm>
        <a:off x="2466729" y="3267374"/>
        <a:ext cx="1544836" cy="772418"/>
      </dsp:txXfrm>
    </dsp:sp>
    <dsp:sp modelId="{79C92753-5777-4E00-BA31-F5B7BE58456B}">
      <dsp:nvSpPr>
        <dsp:cNvPr id="0" name=""/>
        <dsp:cNvSpPr/>
      </dsp:nvSpPr>
      <dsp:spPr>
        <a:xfrm>
          <a:off x="131199" y="1097374"/>
          <a:ext cx="1544836" cy="772418"/>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Prediction</a:t>
          </a:r>
        </a:p>
      </dsp:txBody>
      <dsp:txXfrm>
        <a:off x="131199" y="1097374"/>
        <a:ext cx="1544836" cy="7724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6EDAB0-E89F-40F2-A99C-83BA09DD10E1}">
      <dsp:nvSpPr>
        <dsp:cNvPr id="0" name=""/>
        <dsp:cNvSpPr/>
      </dsp:nvSpPr>
      <dsp:spPr>
        <a:xfrm>
          <a:off x="3437342" y="1528861"/>
          <a:ext cx="966740" cy="316707"/>
        </a:xfrm>
        <a:custGeom>
          <a:avLst/>
          <a:gdLst/>
          <a:ahLst/>
          <a:cxnLst/>
          <a:rect l="0" t="0" r="0" b="0"/>
          <a:pathLst>
            <a:path>
              <a:moveTo>
                <a:pt x="0" y="0"/>
              </a:moveTo>
              <a:lnTo>
                <a:pt x="0" y="158353"/>
              </a:lnTo>
              <a:lnTo>
                <a:pt x="966740" y="158353"/>
              </a:lnTo>
              <a:lnTo>
                <a:pt x="966740" y="316707"/>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8CC83A-5ACA-4639-B4FC-86B79279771F}">
      <dsp:nvSpPr>
        <dsp:cNvPr id="0" name=""/>
        <dsp:cNvSpPr/>
      </dsp:nvSpPr>
      <dsp:spPr>
        <a:xfrm>
          <a:off x="2579246" y="1528861"/>
          <a:ext cx="858095" cy="316707"/>
        </a:xfrm>
        <a:custGeom>
          <a:avLst/>
          <a:gdLst/>
          <a:ahLst/>
          <a:cxnLst/>
          <a:rect l="0" t="0" r="0" b="0"/>
          <a:pathLst>
            <a:path>
              <a:moveTo>
                <a:pt x="858095" y="0"/>
              </a:moveTo>
              <a:lnTo>
                <a:pt x="858095" y="158353"/>
              </a:lnTo>
              <a:lnTo>
                <a:pt x="0" y="158353"/>
              </a:lnTo>
              <a:lnTo>
                <a:pt x="0" y="316707"/>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BDC12-AF6A-4287-AB75-D0BF7C190BEA}">
      <dsp:nvSpPr>
        <dsp:cNvPr id="0" name=""/>
        <dsp:cNvSpPr/>
      </dsp:nvSpPr>
      <dsp:spPr>
        <a:xfrm>
          <a:off x="754410" y="1528861"/>
          <a:ext cx="2682931" cy="316707"/>
        </a:xfrm>
        <a:custGeom>
          <a:avLst/>
          <a:gdLst/>
          <a:ahLst/>
          <a:cxnLst/>
          <a:rect l="0" t="0" r="0" b="0"/>
          <a:pathLst>
            <a:path>
              <a:moveTo>
                <a:pt x="2682931" y="0"/>
              </a:moveTo>
              <a:lnTo>
                <a:pt x="2682931" y="158353"/>
              </a:lnTo>
              <a:lnTo>
                <a:pt x="0" y="158353"/>
              </a:lnTo>
              <a:lnTo>
                <a:pt x="0" y="316707"/>
              </a:lnTo>
            </a:path>
          </a:pathLst>
        </a:custGeom>
        <a:noFill/>
        <a:ln w="34925" cap="flat" cmpd="sng" algn="in">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3D2B7F-25A3-402F-88D9-E9C5D4BE5609}">
      <dsp:nvSpPr>
        <dsp:cNvPr id="0" name=""/>
        <dsp:cNvSpPr/>
      </dsp:nvSpPr>
      <dsp:spPr>
        <a:xfrm>
          <a:off x="2683277" y="774796"/>
          <a:ext cx="1508129" cy="754064"/>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t>Descriptive</a:t>
          </a:r>
        </a:p>
      </dsp:txBody>
      <dsp:txXfrm>
        <a:off x="2683277" y="774796"/>
        <a:ext cx="1508129" cy="754064"/>
      </dsp:txXfrm>
    </dsp:sp>
    <dsp:sp modelId="{67ADAC12-0054-4F22-93E8-5CC9D970F0A1}">
      <dsp:nvSpPr>
        <dsp:cNvPr id="0" name=""/>
        <dsp:cNvSpPr/>
      </dsp:nvSpPr>
      <dsp:spPr>
        <a:xfrm>
          <a:off x="346" y="1845568"/>
          <a:ext cx="1508129" cy="754064"/>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t>Clustering (Database Segmentation) </a:t>
          </a:r>
        </a:p>
      </dsp:txBody>
      <dsp:txXfrm>
        <a:off x="346" y="1845568"/>
        <a:ext cx="1508129" cy="754064"/>
      </dsp:txXfrm>
    </dsp:sp>
    <dsp:sp modelId="{B1AB9022-66D3-4529-8111-7F1666FC1C27}">
      <dsp:nvSpPr>
        <dsp:cNvPr id="0" name=""/>
        <dsp:cNvSpPr/>
      </dsp:nvSpPr>
      <dsp:spPr>
        <a:xfrm>
          <a:off x="1825182" y="1845568"/>
          <a:ext cx="1508129" cy="754064"/>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t>Association (link analysis)</a:t>
          </a:r>
        </a:p>
      </dsp:txBody>
      <dsp:txXfrm>
        <a:off x="1825182" y="1845568"/>
        <a:ext cx="1508129" cy="754064"/>
      </dsp:txXfrm>
    </dsp:sp>
    <dsp:sp modelId="{5276FF93-B411-46A8-B252-BD4FC4ADB1A1}">
      <dsp:nvSpPr>
        <dsp:cNvPr id="0" name=""/>
        <dsp:cNvSpPr/>
      </dsp:nvSpPr>
      <dsp:spPr>
        <a:xfrm>
          <a:off x="3650018" y="1845568"/>
          <a:ext cx="1508129" cy="754064"/>
        </a:xfrm>
        <a:prstGeom prst="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t>Summarisation (Statistics)</a:t>
          </a:r>
        </a:p>
      </dsp:txBody>
      <dsp:txXfrm>
        <a:off x="3650018" y="1845568"/>
        <a:ext cx="1508129" cy="75406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330BBF-2F44-41AE-BD22-942516F72B52}" type="datetimeFigureOut">
              <a:rPr lang="en-GB" smtClean="0"/>
              <a:t>20/04/2023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71A20D-D234-4465-ABBC-25D760DF247D}" type="slidenum">
              <a:rPr lang="en-GB" smtClean="0"/>
              <a:t>‹#›</a:t>
            </a:fld>
            <a:endParaRPr lang="en-GB"/>
          </a:p>
        </p:txBody>
      </p:sp>
    </p:spTree>
    <p:extLst>
      <p:ext uri="{BB962C8B-B14F-4D97-AF65-F5344CB8AC3E}">
        <p14:creationId xmlns:p14="http://schemas.microsoft.com/office/powerpoint/2010/main" val="2531187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Dirty_data" TargetMode="External"/><Relationship Id="rId13" Type="http://schemas.openxmlformats.org/officeDocument/2006/relationships/hyperlink" Target="https://en.wikipedia.org/wiki/Script_(computing)" TargetMode="External"/><Relationship Id="rId3" Type="http://schemas.openxmlformats.org/officeDocument/2006/relationships/hyperlink" Target="http://www.oracle.com/technetwork/database/options/advanced-analytics/overview/index.html" TargetMode="External"/><Relationship Id="rId7" Type="http://schemas.openxmlformats.org/officeDocument/2006/relationships/hyperlink" Target="https://en.wikipedia.org/wiki/Database" TargetMode="External"/><Relationship Id="rId12" Type="http://schemas.openxmlformats.org/officeDocument/2006/relationships/hyperlink" Target="https://en.wikipedia.org/wiki/Batch_processing"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Table_(database)" TargetMode="External"/><Relationship Id="rId11" Type="http://schemas.openxmlformats.org/officeDocument/2006/relationships/hyperlink" Target="https://en.wikipedia.org/wiki/Data_wrangling" TargetMode="External"/><Relationship Id="rId5" Type="http://schemas.openxmlformats.org/officeDocument/2006/relationships/hyperlink" Target="https://en.wikipedia.org/wiki/Storage_record" TargetMode="External"/><Relationship Id="rId10" Type="http://schemas.openxmlformats.org/officeDocument/2006/relationships/hyperlink" Target="https://en.wikipedia.org/wiki/Interactively" TargetMode="External"/><Relationship Id="rId4" Type="http://schemas.openxmlformats.org/officeDocument/2006/relationships/hyperlink" Target="http://www.miner3d.com/" TargetMode="External"/><Relationship Id="rId9" Type="http://schemas.openxmlformats.org/officeDocument/2006/relationships/hyperlink" Target="https://en.wikipedia.org/wiki/Data_cleansing%23cite_note-1" TargetMode="External"/><Relationship Id="rId14" Type="http://schemas.openxmlformats.org/officeDocument/2006/relationships/hyperlink" Target="http://www.tableausoftware.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b="1" dirty="0"/>
              <a:t>Data mining is the procedure of mining knowledge from data. </a:t>
            </a:r>
          </a:p>
          <a:p>
            <a:r>
              <a:rPr lang="en-US" dirty="0"/>
              <a:t>How do you</a:t>
            </a:r>
            <a:r>
              <a:rPr lang="en-US" baseline="0" dirty="0"/>
              <a:t> do each stage ? What tools are in use? </a:t>
            </a:r>
          </a:p>
          <a:p>
            <a:r>
              <a:rPr lang="en-US" dirty="0"/>
              <a:t>https://www.kdnuggets.com/2011/04/free-tools-data-visualization-analysis.html</a:t>
            </a:r>
          </a:p>
          <a:p>
            <a:endParaRPr lang="en-US" dirty="0"/>
          </a:p>
          <a:p>
            <a:r>
              <a:rPr lang="en-US" dirty="0"/>
              <a:t>DM</a:t>
            </a:r>
            <a:r>
              <a:rPr lang="en-US" baseline="0" dirty="0"/>
              <a:t> </a:t>
            </a:r>
            <a:r>
              <a:rPr lang="en-US" dirty="0"/>
              <a:t>Tools: </a:t>
            </a:r>
            <a:r>
              <a:rPr lang="en-GB" sz="1200" b="0" i="1" kern="1200" dirty="0">
                <a:solidFill>
                  <a:schemeClr val="tx1"/>
                </a:solidFill>
                <a:effectLst/>
                <a:latin typeface="+mn-lt"/>
                <a:ea typeface="+mn-ea"/>
                <a:cs typeface="+mn-cs"/>
              </a:rPr>
              <a:t>Weka, </a:t>
            </a:r>
            <a:r>
              <a:rPr lang="en-GB" sz="1200" b="0" i="1" kern="1200" dirty="0" err="1">
                <a:solidFill>
                  <a:schemeClr val="tx1"/>
                </a:solidFill>
                <a:effectLst/>
                <a:latin typeface="+mn-lt"/>
                <a:ea typeface="+mn-ea"/>
                <a:cs typeface="+mn-cs"/>
              </a:rPr>
              <a:t>Xlminer,R</a:t>
            </a:r>
            <a:r>
              <a:rPr lang="en-GB" sz="1200" b="0" i="1" kern="1200" dirty="0">
                <a:solidFill>
                  <a:schemeClr val="tx1"/>
                </a:solidFill>
                <a:effectLst/>
                <a:latin typeface="+mn-lt"/>
                <a:ea typeface="+mn-ea"/>
                <a:cs typeface="+mn-cs"/>
              </a:rPr>
              <a:t>, </a:t>
            </a:r>
            <a:r>
              <a:rPr lang="en-GB" sz="1200" b="0" i="1" kern="1200" dirty="0" err="1">
                <a:solidFill>
                  <a:schemeClr val="tx1"/>
                </a:solidFill>
                <a:effectLst/>
                <a:latin typeface="+mn-lt"/>
                <a:ea typeface="+mn-ea"/>
                <a:cs typeface="+mn-cs"/>
              </a:rPr>
              <a:t>Cementine</a:t>
            </a:r>
            <a:r>
              <a:rPr lang="en-GB" sz="1200" b="0" i="1" kern="1200" dirty="0">
                <a:solidFill>
                  <a:schemeClr val="tx1"/>
                </a:solidFill>
                <a:effectLst/>
                <a:latin typeface="+mn-lt"/>
                <a:ea typeface="+mn-ea"/>
                <a:cs typeface="+mn-cs"/>
              </a:rPr>
              <a:t>, </a:t>
            </a:r>
            <a:r>
              <a:rPr lang="en-GB" sz="1200" b="0" i="0" kern="1200" dirty="0">
                <a:solidFill>
                  <a:schemeClr val="tx1"/>
                </a:solidFill>
                <a:effectLst/>
                <a:latin typeface="+mn-lt"/>
                <a:ea typeface="+mn-ea"/>
                <a:cs typeface="+mn-cs"/>
              </a:rPr>
              <a:t>SQL Server Analysis Services</a:t>
            </a:r>
            <a:r>
              <a:rPr lang="en-GB" sz="1200" b="0" i="1" kern="1200" dirty="0">
                <a:solidFill>
                  <a:schemeClr val="tx1"/>
                </a:solidFill>
                <a:effectLst/>
                <a:latin typeface="+mn-lt"/>
                <a:ea typeface="+mn-ea"/>
                <a:cs typeface="+mn-cs"/>
              </a:rPr>
              <a:t>, </a:t>
            </a:r>
            <a:r>
              <a:rPr lang="en-GB" sz="1200" b="0" i="0" kern="1200" dirty="0">
                <a:solidFill>
                  <a:schemeClr val="tx1"/>
                </a:solidFill>
                <a:effectLst/>
                <a:latin typeface="+mn-lt"/>
                <a:ea typeface="+mn-ea"/>
                <a:cs typeface="+mn-cs"/>
              </a:rPr>
              <a:t>Oracle Data Miner GUI with </a:t>
            </a:r>
            <a:r>
              <a:rPr lang="en-GB" sz="1200" b="1" i="0" u="none" strike="noStrike" kern="1200" dirty="0">
                <a:solidFill>
                  <a:schemeClr val="tx1"/>
                </a:solidFill>
                <a:effectLst/>
                <a:latin typeface="+mn-lt"/>
                <a:ea typeface="+mn-ea"/>
                <a:cs typeface="+mn-cs"/>
                <a:hlinkClick r:id="rId3"/>
              </a:rPr>
              <a:t>Oracle Advanced Analytics</a:t>
            </a:r>
            <a:endParaRPr lang="en-GB" sz="1200" b="0" i="0" kern="1200" dirty="0">
              <a:solidFill>
                <a:schemeClr val="tx1"/>
              </a:solidFill>
              <a:effectLst/>
              <a:latin typeface="+mn-lt"/>
              <a:ea typeface="+mn-ea"/>
              <a:cs typeface="+mn-cs"/>
            </a:endParaRPr>
          </a:p>
          <a:p>
            <a:endParaRPr lang="en-US" dirty="0"/>
          </a:p>
          <a:p>
            <a:r>
              <a:rPr lang="en-US" dirty="0" err="1"/>
              <a:t>Visulisation</a:t>
            </a:r>
            <a:r>
              <a:rPr lang="en-US" dirty="0"/>
              <a:t> and analysis </a:t>
            </a:r>
            <a:r>
              <a:rPr lang="en-GB" sz="1200" b="0" i="0" u="none" strike="noStrike" kern="1200" dirty="0">
                <a:solidFill>
                  <a:schemeClr val="tx1"/>
                </a:solidFill>
                <a:effectLst/>
                <a:latin typeface="+mn-lt"/>
                <a:ea typeface="+mn-ea"/>
                <a:cs typeface="+mn-cs"/>
                <a:hlinkClick r:id="rId4"/>
              </a:rPr>
              <a:t>Miner3D</a:t>
            </a:r>
            <a:endParaRPr lang="en-GB" sz="1200" b="0" i="0" u="none" strike="noStrike" kern="1200" dirty="0">
              <a:solidFill>
                <a:schemeClr val="tx1"/>
              </a:solidFill>
              <a:effectLst/>
              <a:latin typeface="+mn-lt"/>
              <a:ea typeface="+mn-ea"/>
              <a:cs typeface="+mn-cs"/>
            </a:endParaRPr>
          </a:p>
          <a:p>
            <a:endParaRPr lang="en-GB" sz="1200" b="0" i="0" u="none" strike="noStrike"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Data cleansing</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data cleaning</a:t>
            </a:r>
            <a:r>
              <a:rPr lang="en-US" sz="1200" b="0" i="0" kern="1200" dirty="0">
                <a:solidFill>
                  <a:schemeClr val="tx1"/>
                </a:solidFill>
                <a:effectLst/>
                <a:latin typeface="+mn-lt"/>
                <a:ea typeface="+mn-ea"/>
                <a:cs typeface="+mn-cs"/>
              </a:rPr>
              <a:t> is the process of detecting and correcting (or removing) corrupt or inaccurate </a:t>
            </a:r>
            <a:r>
              <a:rPr lang="en-US" sz="1200" b="0" i="0" u="none" strike="noStrike" kern="1200" dirty="0">
                <a:solidFill>
                  <a:schemeClr val="tx1"/>
                </a:solidFill>
                <a:effectLst/>
                <a:latin typeface="+mn-lt"/>
                <a:ea typeface="+mn-ea"/>
                <a:cs typeface="+mn-cs"/>
                <a:hlinkClick r:id="rId5" tooltip="Storage record"/>
              </a:rPr>
              <a:t>records</a:t>
            </a:r>
            <a:r>
              <a:rPr lang="en-US" sz="1200" b="0" i="0" kern="1200" dirty="0">
                <a:solidFill>
                  <a:schemeClr val="tx1"/>
                </a:solidFill>
                <a:effectLst/>
                <a:latin typeface="+mn-lt"/>
                <a:ea typeface="+mn-ea"/>
                <a:cs typeface="+mn-cs"/>
              </a:rPr>
              <a:t> from a record set, </a:t>
            </a:r>
            <a:r>
              <a:rPr lang="en-US" sz="1200" b="0" i="0" u="none" strike="noStrike" kern="1200" dirty="0">
                <a:solidFill>
                  <a:schemeClr val="tx1"/>
                </a:solidFill>
                <a:effectLst/>
                <a:latin typeface="+mn-lt"/>
                <a:ea typeface="+mn-ea"/>
                <a:cs typeface="+mn-cs"/>
                <a:hlinkClick r:id="rId6" tooltip="Table (database)"/>
              </a:rPr>
              <a:t>table</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hlinkClick r:id="rId7" tooltip="Database"/>
              </a:rPr>
              <a:t>database</a:t>
            </a:r>
            <a:r>
              <a:rPr lang="en-US" sz="1200" b="0" i="0" kern="1200" dirty="0">
                <a:solidFill>
                  <a:schemeClr val="tx1"/>
                </a:solidFill>
                <a:effectLst/>
                <a:latin typeface="+mn-lt"/>
                <a:ea typeface="+mn-ea"/>
                <a:cs typeface="+mn-cs"/>
              </a:rPr>
              <a:t> and refers to identifying incomplete, incorrect, inaccurate or irrelevant parts of the data and then replacing, modifying, or deleting the </a:t>
            </a:r>
            <a:r>
              <a:rPr lang="en-US" sz="1200" b="0" i="0" u="none" strike="noStrike" kern="1200" dirty="0">
                <a:solidFill>
                  <a:schemeClr val="tx1"/>
                </a:solidFill>
                <a:effectLst/>
                <a:latin typeface="+mn-lt"/>
                <a:ea typeface="+mn-ea"/>
                <a:cs typeface="+mn-cs"/>
                <a:hlinkClick r:id="rId8" tooltip="Dirty data"/>
              </a:rPr>
              <a:t>dirty</a:t>
            </a:r>
            <a:r>
              <a:rPr lang="en-US" sz="1200" b="0" i="0" kern="1200" dirty="0">
                <a:solidFill>
                  <a:schemeClr val="tx1"/>
                </a:solidFill>
                <a:effectLst/>
                <a:latin typeface="+mn-lt"/>
                <a:ea typeface="+mn-ea"/>
                <a:cs typeface="+mn-cs"/>
              </a:rPr>
              <a:t> or coarse data.</a:t>
            </a:r>
            <a:r>
              <a:rPr lang="en-US" sz="1200" b="0" i="0" u="none" strike="noStrike" kern="1200" baseline="30000" dirty="0">
                <a:solidFill>
                  <a:schemeClr val="tx1"/>
                </a:solidFill>
                <a:effectLst/>
                <a:latin typeface="+mn-lt"/>
                <a:ea typeface="+mn-ea"/>
                <a:cs typeface="+mn-cs"/>
                <a:hlinkClick r:id="rId9"/>
              </a:rPr>
              <a:t>[1]</a:t>
            </a:r>
            <a:r>
              <a:rPr lang="en-US" sz="1200" b="0" i="0" kern="1200" dirty="0">
                <a:solidFill>
                  <a:schemeClr val="tx1"/>
                </a:solidFill>
                <a:effectLst/>
                <a:latin typeface="+mn-lt"/>
                <a:ea typeface="+mn-ea"/>
                <a:cs typeface="+mn-cs"/>
              </a:rPr>
              <a:t> Data cleansing may be performed </a:t>
            </a:r>
            <a:r>
              <a:rPr lang="en-US" sz="1200" b="0" i="0" u="none" strike="noStrike" kern="1200" dirty="0">
                <a:solidFill>
                  <a:schemeClr val="tx1"/>
                </a:solidFill>
                <a:effectLst/>
                <a:latin typeface="+mn-lt"/>
                <a:ea typeface="+mn-ea"/>
                <a:cs typeface="+mn-cs"/>
                <a:hlinkClick r:id="rId10" tooltip="Interactively"/>
              </a:rPr>
              <a:t>interactively</a:t>
            </a:r>
            <a:r>
              <a:rPr lang="en-US" sz="1200" b="0" i="0" kern="1200" dirty="0">
                <a:solidFill>
                  <a:schemeClr val="tx1"/>
                </a:solidFill>
                <a:effectLst/>
                <a:latin typeface="+mn-lt"/>
                <a:ea typeface="+mn-ea"/>
                <a:cs typeface="+mn-cs"/>
              </a:rPr>
              <a:t> with </a:t>
            </a:r>
            <a:r>
              <a:rPr lang="en-US" sz="1200" b="0" i="0" u="none" strike="noStrike" kern="1200" dirty="0">
                <a:solidFill>
                  <a:schemeClr val="tx1"/>
                </a:solidFill>
                <a:effectLst/>
                <a:latin typeface="+mn-lt"/>
                <a:ea typeface="+mn-ea"/>
                <a:cs typeface="+mn-cs"/>
                <a:hlinkClick r:id="rId11" tooltip="Data wrangling"/>
              </a:rPr>
              <a:t>data wrangling</a:t>
            </a:r>
            <a:r>
              <a:rPr lang="en-US" sz="1200" b="0" i="0" kern="1200" dirty="0">
                <a:solidFill>
                  <a:schemeClr val="tx1"/>
                </a:solidFill>
                <a:effectLst/>
                <a:latin typeface="+mn-lt"/>
                <a:ea typeface="+mn-ea"/>
                <a:cs typeface="+mn-cs"/>
              </a:rPr>
              <a:t> tools, or as </a:t>
            </a:r>
            <a:r>
              <a:rPr lang="en-US" sz="1200" b="0" i="0" u="none" strike="noStrike" kern="1200" dirty="0">
                <a:solidFill>
                  <a:schemeClr val="tx1"/>
                </a:solidFill>
                <a:effectLst/>
                <a:latin typeface="+mn-lt"/>
                <a:ea typeface="+mn-ea"/>
                <a:cs typeface="+mn-cs"/>
                <a:hlinkClick r:id="rId12" tooltip="Batch processing"/>
              </a:rPr>
              <a:t>batch processing</a:t>
            </a:r>
            <a:r>
              <a:rPr lang="en-US" sz="1200" b="0" i="0" kern="1200" dirty="0">
                <a:solidFill>
                  <a:schemeClr val="tx1"/>
                </a:solidFill>
                <a:effectLst/>
                <a:latin typeface="+mn-lt"/>
                <a:ea typeface="+mn-ea"/>
                <a:cs typeface="+mn-cs"/>
              </a:rPr>
              <a:t> through </a:t>
            </a:r>
            <a:r>
              <a:rPr lang="en-US" sz="1200" b="0" i="0" u="none" strike="noStrike" kern="1200" dirty="0">
                <a:solidFill>
                  <a:schemeClr val="tx1"/>
                </a:solidFill>
                <a:effectLst/>
                <a:latin typeface="+mn-lt"/>
                <a:ea typeface="+mn-ea"/>
                <a:cs typeface="+mn-cs"/>
                <a:hlinkClick r:id="rId13" tooltip="Script (computing)"/>
              </a:rPr>
              <a:t>scripting</a:t>
            </a:r>
            <a:r>
              <a:rPr lang="en-US" sz="1200" b="0" i="0" kern="1200" dirty="0">
                <a:solidFill>
                  <a:schemeClr val="tx1"/>
                </a:solidFill>
                <a:effectLst/>
                <a:latin typeface="+mn-lt"/>
                <a:ea typeface="+mn-ea"/>
                <a:cs typeface="+mn-cs"/>
              </a:rPr>
              <a:t>.</a:t>
            </a:r>
            <a:r>
              <a:rPr lang="en-GB" sz="1200" b="0" i="0" kern="1200" dirty="0">
                <a:solidFill>
                  <a:schemeClr val="tx1"/>
                </a:solidFill>
                <a:effectLst/>
                <a:latin typeface="+mn-lt"/>
                <a:ea typeface="+mn-ea"/>
                <a:cs typeface="+mn-cs"/>
              </a:rPr>
              <a:t>,R,</a:t>
            </a:r>
            <a:r>
              <a:rPr lang="en-GB" sz="1200" b="0" i="0" kern="1200" baseline="0" dirty="0">
                <a:solidFill>
                  <a:schemeClr val="tx1"/>
                </a:solidFill>
                <a:effectLst/>
                <a:latin typeface="+mn-lt"/>
                <a:ea typeface="+mn-ea"/>
                <a:cs typeface="+mn-cs"/>
              </a:rPr>
              <a:t> </a:t>
            </a:r>
            <a:r>
              <a:rPr lang="en-GB" sz="1200" b="0" i="0" u="none" strike="noStrike" kern="1200" dirty="0">
                <a:solidFill>
                  <a:schemeClr val="tx1"/>
                </a:solidFill>
                <a:effectLst/>
                <a:latin typeface="+mn-lt"/>
                <a:ea typeface="+mn-ea"/>
                <a:cs typeface="+mn-cs"/>
                <a:hlinkClick r:id="rId14"/>
              </a:rPr>
              <a:t>Tableau</a:t>
            </a:r>
            <a:endParaRPr lang="en-GB" sz="1200" b="0" i="0" u="none" strike="noStrike" kern="1200" dirty="0">
              <a:solidFill>
                <a:schemeClr val="tx1"/>
              </a:solidFill>
              <a:effectLst/>
              <a:latin typeface="+mn-lt"/>
              <a:ea typeface="+mn-ea"/>
              <a:cs typeface="+mn-cs"/>
            </a:endParaRPr>
          </a:p>
          <a:p>
            <a:endParaRPr lang="en-GB" sz="1200" b="0" i="0" u="none" strike="noStrike"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Conceptually, </a:t>
            </a:r>
            <a:r>
              <a:rPr lang="en-US" sz="1200" b="1" i="0" kern="1200" dirty="0">
                <a:solidFill>
                  <a:schemeClr val="tx1"/>
                </a:solidFill>
                <a:effectLst/>
                <a:latin typeface="+mn-lt"/>
                <a:ea typeface="+mn-ea"/>
                <a:cs typeface="+mn-cs"/>
              </a:rPr>
              <a:t>data integration</a:t>
            </a:r>
            <a:r>
              <a:rPr lang="en-US" sz="1200" b="0" i="0" kern="1200" dirty="0">
                <a:solidFill>
                  <a:schemeClr val="tx1"/>
                </a:solidFill>
                <a:effectLst/>
                <a:latin typeface="+mn-lt"/>
                <a:ea typeface="+mn-ea"/>
                <a:cs typeface="+mn-cs"/>
              </a:rPr>
              <a:t> is straight forward: New information is merged with information that already exists.</a:t>
            </a:r>
            <a:endParaRPr lang="en-US" dirty="0"/>
          </a:p>
        </p:txBody>
      </p:sp>
      <p:sp>
        <p:nvSpPr>
          <p:cNvPr id="4" name="Slide Number Placeholder 3"/>
          <p:cNvSpPr>
            <a:spLocks noGrp="1"/>
          </p:cNvSpPr>
          <p:nvPr>
            <p:ph type="sldNum" sz="quarter" idx="10"/>
          </p:nvPr>
        </p:nvSpPr>
        <p:spPr/>
        <p:txBody>
          <a:bodyPr/>
          <a:lstStyle/>
          <a:p>
            <a:fld id="{47FBE3F2-1A78-234C-9371-F01715A06796}" type="slidenum">
              <a:rPr lang="en-US" smtClean="0"/>
              <a:t>4</a:t>
            </a:fld>
            <a:endParaRPr lang="en-US"/>
          </a:p>
        </p:txBody>
      </p:sp>
    </p:spTree>
    <p:extLst>
      <p:ext uri="{BB962C8B-B14F-4D97-AF65-F5344CB8AC3E}">
        <p14:creationId xmlns:p14="http://schemas.microsoft.com/office/powerpoint/2010/main" val="1885884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they mean ?</a:t>
            </a:r>
          </a:p>
          <a:p>
            <a:r>
              <a:rPr lang="en-US" dirty="0"/>
              <a:t>https://</a:t>
            </a:r>
            <a:r>
              <a:rPr lang="en-US" dirty="0" err="1"/>
              <a:t>bigdatanerd.wordpress.com</a:t>
            </a:r>
            <a:r>
              <a:rPr lang="en-US" dirty="0"/>
              <a:t>/2011/06/25/introduction-to-data-mining-types-of-data-mining-techniques/</a:t>
            </a:r>
          </a:p>
          <a:p>
            <a:endParaRPr lang="en-US" dirty="0"/>
          </a:p>
          <a:p>
            <a:r>
              <a:rPr lang="en-US" sz="1200" b="1" i="0" kern="1200" dirty="0">
                <a:solidFill>
                  <a:schemeClr val="tx1"/>
                </a:solidFill>
                <a:effectLst/>
                <a:latin typeface="+mn-lt"/>
                <a:ea typeface="+mn-ea"/>
                <a:cs typeface="+mn-cs"/>
              </a:rPr>
              <a:t>Descriptive analysis </a:t>
            </a:r>
            <a:r>
              <a:rPr lang="en-US" sz="1200" b="0" i="0" kern="1200" dirty="0">
                <a:solidFill>
                  <a:schemeClr val="tx1"/>
                </a:solidFill>
                <a:effectLst/>
                <a:latin typeface="+mn-lt"/>
                <a:ea typeface="+mn-ea"/>
                <a:cs typeface="+mn-cs"/>
              </a:rPr>
              <a:t>or statistics does exactly what the name implies they “Describe”, or summarize raw data and make it something that is interpretable by humans. They are analytics that describe the past. The past refers to any point of time that an event has occurred, whether it is one minute ago, or one year ago. Descriptive analytics are useful because they allow us to learn from past behaviors, and understand how they might influence future outcomes. All data is unlabeled and the algorithms learn to inherent structure from the input data.</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Predictive analytics </a:t>
            </a:r>
            <a:r>
              <a:rPr lang="en-US" sz="1200" b="0" i="0" kern="1200" dirty="0">
                <a:solidFill>
                  <a:schemeClr val="tx1"/>
                </a:solidFill>
                <a:effectLst/>
                <a:latin typeface="+mn-lt"/>
                <a:ea typeface="+mn-ea"/>
                <a:cs typeface="+mn-cs"/>
              </a:rPr>
              <a:t>has its roots in the ability to “Predict” what might happen. These analytics are about understanding the future. Predictive analytics provides companies with actionable insights based on data. Predictive analytics provide estimates about the likelihood of a future outcome. It is important to remember that no statistical algorithm can “predict” the future with 100% certainty. Companies use these statistics to forecast what might happen in the future. This is because the foundation of predictive analytics is based on probabilities</a:t>
            </a:r>
          </a:p>
          <a:p>
            <a:r>
              <a:rPr lang="en-US" sz="1200" b="0" i="0" kern="1200" dirty="0">
                <a:solidFill>
                  <a:schemeClr val="tx1"/>
                </a:solidFill>
                <a:effectLst/>
                <a:latin typeface="+mn-lt"/>
                <a:ea typeface="+mn-ea"/>
                <a:cs typeface="+mn-cs"/>
              </a:rPr>
              <a:t>One common application most people are familiar with is the use of predictive analytics to produce a credit score. These scores are used by financial services to determine the probability of customers making future credit payments on time. Typical business uses include, understanding how sales might close at the end of the year, predicting what items customers will purchase together, or forecasting inventory levels based upon a myriad of variables</a:t>
            </a:r>
          </a:p>
          <a:p>
            <a:r>
              <a:rPr lang="en-US" sz="1200" b="0" i="0" kern="1200" dirty="0">
                <a:solidFill>
                  <a:schemeClr val="tx1"/>
                </a:solidFill>
                <a:effectLst/>
                <a:latin typeface="+mn-lt"/>
                <a:ea typeface="+mn-ea"/>
                <a:cs typeface="+mn-cs"/>
              </a:rPr>
              <a:t>The relatively new field of prescriptive analytics allows users to “prescribe” a number of different possible actions to and guide them towards a solution. In a nut-shell, these analytics are all about providing advice. Prescriptive analytics attempt to quantify the effect of future decisions in order to advise on possible outcomes before the decisions are actually made. At their best, prescriptive analytics predicts not only what will happen, but also why it will happen providing recommendations regarding actions that will take advantage of the predictions.</a:t>
            </a:r>
          </a:p>
          <a:p>
            <a:r>
              <a:rPr lang="en-US" sz="1200" b="0" i="0" kern="1200" dirty="0">
                <a:solidFill>
                  <a:schemeClr val="tx1"/>
                </a:solidFill>
                <a:effectLst/>
                <a:latin typeface="+mn-lt"/>
                <a:ea typeface="+mn-ea"/>
                <a:cs typeface="+mn-cs"/>
              </a:rPr>
              <a:t>All data is labeled and the algorithms learn to predict the output from the input data.</a:t>
            </a:r>
            <a:endParaRPr lang="en-US" dirty="0"/>
          </a:p>
          <a:p>
            <a:endParaRPr lang="en-US" dirty="0"/>
          </a:p>
          <a:p>
            <a:r>
              <a:rPr lang="en-US" sz="1200" b="1" i="0" kern="1200" dirty="0">
                <a:solidFill>
                  <a:schemeClr val="tx1"/>
                </a:solidFill>
                <a:effectLst/>
                <a:latin typeface="+mn-lt"/>
                <a:ea typeface="+mn-ea"/>
                <a:cs typeface="+mn-cs"/>
              </a:rPr>
              <a:t>Classification</a:t>
            </a:r>
            <a:r>
              <a:rPr lang="en-US" sz="1200" b="0" i="0" kern="1200" dirty="0">
                <a:solidFill>
                  <a:schemeClr val="tx1"/>
                </a:solidFill>
                <a:effectLst/>
                <a:latin typeface="+mn-lt"/>
                <a:ea typeface="+mn-ea"/>
                <a:cs typeface="+mn-cs"/>
              </a:rPr>
              <a:t> is a data mining function that assigns items in a collection to target categories or classes. The goal of classification is to accurately predict the target class for each case in the </a:t>
            </a:r>
            <a:r>
              <a:rPr lang="en-US" sz="1200" b="0" i="0" kern="1200" dirty="0" err="1">
                <a:solidFill>
                  <a:schemeClr val="tx1"/>
                </a:solidFill>
                <a:effectLst/>
                <a:latin typeface="+mn-lt"/>
                <a:ea typeface="+mn-ea"/>
                <a:cs typeface="+mn-cs"/>
              </a:rPr>
              <a:t>data.</a:t>
            </a:r>
            <a:r>
              <a:rPr lang="en-US" sz="1200" b="1" i="0" kern="1200" dirty="0" err="1">
                <a:solidFill>
                  <a:schemeClr val="tx1"/>
                </a:solidFill>
                <a:effectLst/>
                <a:latin typeface="+mn-lt"/>
                <a:ea typeface="+mn-ea"/>
                <a:cs typeface="+mn-cs"/>
              </a:rPr>
              <a:t>For</a:t>
            </a:r>
            <a:r>
              <a:rPr lang="en-US" sz="1200" b="1" i="0" kern="1200" dirty="0">
                <a:solidFill>
                  <a:schemeClr val="tx1"/>
                </a:solidFill>
                <a:effectLst/>
                <a:latin typeface="+mn-lt"/>
                <a:ea typeface="+mn-ea"/>
                <a:cs typeface="+mn-cs"/>
              </a:rPr>
              <a:t> example, a classification model could be used to identify loan applicants as low, medium, or high credit risks.</a:t>
            </a:r>
            <a:endParaRPr lang="en-US" sz="1200" b="0" i="0" kern="1200" dirty="0">
              <a:solidFill>
                <a:schemeClr val="tx1"/>
              </a:solidFill>
              <a:effectLst/>
              <a:latin typeface="+mn-lt"/>
              <a:ea typeface="+mn-ea"/>
              <a:cs typeface="+mn-cs"/>
            </a:endParaRPr>
          </a:p>
          <a:p>
            <a:endParaRPr lang="en-US" dirty="0"/>
          </a:p>
          <a:p>
            <a:r>
              <a:rPr lang="en-US" sz="1200" b="1" i="0" kern="1200" dirty="0">
                <a:solidFill>
                  <a:schemeClr val="tx1"/>
                </a:solidFill>
                <a:effectLst/>
                <a:latin typeface="+mn-lt"/>
                <a:ea typeface="+mn-ea"/>
                <a:cs typeface="+mn-cs"/>
              </a:rPr>
              <a:t>Regression</a:t>
            </a:r>
            <a:r>
              <a:rPr lang="en-US" sz="1200" b="0" i="0" kern="1200" dirty="0">
                <a:solidFill>
                  <a:schemeClr val="tx1"/>
                </a:solidFill>
                <a:effectLst/>
                <a:latin typeface="+mn-lt"/>
                <a:ea typeface="+mn-ea"/>
                <a:cs typeface="+mn-cs"/>
              </a:rPr>
              <a:t> is a statistical analysis technique used to estimate relationship among variables in your data which in turn leads to prediction of your response variable. </a:t>
            </a:r>
          </a:p>
          <a:p>
            <a:r>
              <a:rPr lang="en-US" sz="1200" b="1" i="0" kern="1200" dirty="0">
                <a:solidFill>
                  <a:schemeClr val="tx1"/>
                </a:solidFill>
                <a:effectLst/>
                <a:latin typeface="+mn-lt"/>
                <a:ea typeface="+mn-ea"/>
                <a:cs typeface="+mn-cs"/>
              </a:rPr>
              <a:t>Prediction </a:t>
            </a:r>
            <a:r>
              <a:rPr lang="en-US" sz="1200" b="0" i="0" kern="1200" dirty="0">
                <a:solidFill>
                  <a:schemeClr val="tx1"/>
                </a:solidFill>
                <a:effectLst/>
                <a:latin typeface="+mn-lt"/>
                <a:ea typeface="+mn-ea"/>
                <a:cs typeface="+mn-cs"/>
              </a:rPr>
              <a:t>in data mining is to identify data points purely on the description of another related data value. It is not necessarily related to future events but the used variables are unknown. Generally regression analysis is used for prediction.</a:t>
            </a:r>
          </a:p>
          <a:p>
            <a:pPr fontAlgn="base"/>
            <a:r>
              <a:rPr lang="en-US" sz="1200" b="1" i="0" kern="1200" dirty="0">
                <a:solidFill>
                  <a:schemeClr val="tx1"/>
                </a:solidFill>
                <a:effectLst/>
                <a:latin typeface="+mn-lt"/>
                <a:ea typeface="+mn-ea"/>
                <a:cs typeface="+mn-cs"/>
              </a:rPr>
              <a:t>Clustering</a:t>
            </a:r>
            <a:r>
              <a:rPr lang="en-US" sz="1200" b="0" i="0" kern="1200" dirty="0">
                <a:solidFill>
                  <a:schemeClr val="tx1"/>
                </a:solidFill>
                <a:effectLst/>
                <a:latin typeface="+mn-lt"/>
                <a:ea typeface="+mn-ea"/>
                <a:cs typeface="+mn-cs"/>
              </a:rPr>
              <a:t>: A clustering problem is where you want to discover the inherent groupings in the data, such as grouping customers by purchasing behavior.</a:t>
            </a:r>
          </a:p>
          <a:p>
            <a:pPr fontAlgn="base"/>
            <a:r>
              <a:rPr lang="en-US" sz="1200" b="1" i="0" kern="1200" dirty="0">
                <a:solidFill>
                  <a:schemeClr val="tx1"/>
                </a:solidFill>
                <a:effectLst/>
                <a:latin typeface="+mn-lt"/>
                <a:ea typeface="+mn-ea"/>
                <a:cs typeface="+mn-cs"/>
              </a:rPr>
              <a:t>Association</a:t>
            </a:r>
            <a:r>
              <a:rPr lang="en-US" sz="1200" b="0" i="0" kern="1200" dirty="0">
                <a:solidFill>
                  <a:schemeClr val="tx1"/>
                </a:solidFill>
                <a:effectLst/>
                <a:latin typeface="+mn-lt"/>
                <a:ea typeface="+mn-ea"/>
                <a:cs typeface="+mn-cs"/>
              </a:rPr>
              <a:t>:  An association rule learning problem is where you want to discover rules that describe large portions of your data, such as people that buy X also tend to buy Y</a:t>
            </a:r>
          </a:p>
          <a:p>
            <a:endParaRPr lang="en-US" dirty="0"/>
          </a:p>
          <a:p>
            <a:r>
              <a:rPr lang="en-US" dirty="0"/>
              <a:t>Supervised and unsupervised learning :https://</a:t>
            </a:r>
            <a:r>
              <a:rPr lang="en-US" dirty="0" err="1"/>
              <a:t>machinelearningmastery.com</a:t>
            </a:r>
            <a:r>
              <a:rPr lang="en-US" dirty="0"/>
              <a:t>/supervised-and-unsupervised-machine-learning-algorithms/</a:t>
            </a:r>
          </a:p>
          <a:p>
            <a:endParaRPr lang="en-US" dirty="0"/>
          </a:p>
          <a:p>
            <a:endParaRPr lang="en-US" dirty="0"/>
          </a:p>
        </p:txBody>
      </p:sp>
      <p:sp>
        <p:nvSpPr>
          <p:cNvPr id="4" name="Slide Number Placeholder 3"/>
          <p:cNvSpPr>
            <a:spLocks noGrp="1"/>
          </p:cNvSpPr>
          <p:nvPr>
            <p:ph type="sldNum" sz="quarter" idx="10"/>
          </p:nvPr>
        </p:nvSpPr>
        <p:spPr/>
        <p:txBody>
          <a:bodyPr/>
          <a:lstStyle/>
          <a:p>
            <a:fld id="{47FBE3F2-1A78-234C-9371-F01715A06796}" type="slidenum">
              <a:rPr lang="en-US" smtClean="0"/>
              <a:t>7</a:t>
            </a:fld>
            <a:endParaRPr lang="en-US"/>
          </a:p>
        </p:txBody>
      </p:sp>
    </p:spTree>
    <p:extLst>
      <p:ext uri="{BB962C8B-B14F-4D97-AF65-F5344CB8AC3E}">
        <p14:creationId xmlns:p14="http://schemas.microsoft.com/office/powerpoint/2010/main" val="699261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analyticsvidhya.com/blog/2016/11/an-introduction-to-clustering-and-different-methods-of-clustering/" TargetMode="External"/><Relationship Id="rId2" Type="http://schemas.openxmlformats.org/officeDocument/2006/relationships/hyperlink" Target="https://datafloq.com/read/7-innovative-uses-of-clustering-algorithms/6224"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Mining</a:t>
            </a:r>
          </a:p>
        </p:txBody>
      </p:sp>
      <p:sp>
        <p:nvSpPr>
          <p:cNvPr id="3" name="Subtitle 2"/>
          <p:cNvSpPr>
            <a:spLocks noGrp="1"/>
          </p:cNvSpPr>
          <p:nvPr>
            <p:ph type="subTitle" idx="1"/>
          </p:nvPr>
        </p:nvSpPr>
        <p:spPr/>
        <p:txBody>
          <a:bodyPr>
            <a:normAutofit fontScale="55000" lnSpcReduction="20000"/>
          </a:bodyPr>
          <a:lstStyle/>
          <a:p>
            <a:r>
              <a:rPr lang="en-GB" sz="3400" dirty="0">
                <a:latin typeface="Agency FB" panose="020B0503020202020204" pitchFamily="34" charset="0"/>
              </a:rPr>
              <a:t>Sandra Fernando</a:t>
            </a:r>
          </a:p>
          <a:p>
            <a:endParaRPr lang="en-GB" dirty="0">
              <a:latin typeface="Agency FB" panose="020B0503020202020204" pitchFamily="34" charset="0"/>
            </a:endParaRPr>
          </a:p>
          <a:p>
            <a:r>
              <a:rPr lang="en-GB" sz="4400" dirty="0">
                <a:latin typeface="Agency FB" panose="020B0503020202020204" pitchFamily="34" charset="0"/>
              </a:rPr>
              <a:t>Connolly and </a:t>
            </a:r>
            <a:r>
              <a:rPr lang="en-GB" sz="4400" dirty="0" err="1">
                <a:latin typeface="Agency FB" panose="020B0503020202020204" pitchFamily="34" charset="0"/>
              </a:rPr>
              <a:t>Begg</a:t>
            </a:r>
            <a:r>
              <a:rPr lang="en-GB" sz="4400" dirty="0">
                <a:latin typeface="Agency FB" panose="020B0503020202020204" pitchFamily="34" charset="0"/>
              </a:rPr>
              <a:t>, 2002,Database System 4</a:t>
            </a:r>
            <a:r>
              <a:rPr lang="en-GB" sz="4400" baseline="30000" dirty="0">
                <a:latin typeface="Agency FB" panose="020B0503020202020204" pitchFamily="34" charset="0"/>
              </a:rPr>
              <a:t>th</a:t>
            </a:r>
            <a:r>
              <a:rPr lang="en-GB" sz="4400" dirty="0">
                <a:latin typeface="Agency FB" panose="020B0503020202020204" pitchFamily="34" charset="0"/>
              </a:rPr>
              <a:t> Edition, Chapter 34</a:t>
            </a:r>
          </a:p>
        </p:txBody>
      </p:sp>
    </p:spTree>
    <p:extLst>
      <p:ext uri="{BB962C8B-B14F-4D97-AF65-F5344CB8AC3E}">
        <p14:creationId xmlns:p14="http://schemas.microsoft.com/office/powerpoint/2010/main" val="1245848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79600" y="1651000"/>
            <a:ext cx="184666" cy="369332"/>
          </a:xfrm>
          <a:prstGeom prst="rect">
            <a:avLst/>
          </a:prstGeom>
          <a:noFill/>
        </p:spPr>
        <p:txBody>
          <a:bodyPr wrap="none" rtlCol="0">
            <a:spAutoFit/>
          </a:bodyPr>
          <a:lstStyle/>
          <a:p>
            <a:endParaRPr lang="en-US" dirty="0"/>
          </a:p>
        </p:txBody>
      </p:sp>
      <p:sp>
        <p:nvSpPr>
          <p:cNvPr id="8" name="Title 7"/>
          <p:cNvSpPr>
            <a:spLocks noGrp="1"/>
          </p:cNvSpPr>
          <p:nvPr>
            <p:ph type="title"/>
          </p:nvPr>
        </p:nvSpPr>
        <p:spPr>
          <a:xfrm>
            <a:off x="1219200" y="381000"/>
            <a:ext cx="9601200" cy="1092200"/>
          </a:xfrm>
        </p:spPr>
        <p:txBody>
          <a:bodyPr/>
          <a:lstStyle/>
          <a:p>
            <a:r>
              <a:rPr lang="en-US" dirty="0"/>
              <a:t>Association</a:t>
            </a:r>
          </a:p>
        </p:txBody>
      </p:sp>
      <p:sp>
        <p:nvSpPr>
          <p:cNvPr id="9" name="Content Placeholder 8"/>
          <p:cNvSpPr>
            <a:spLocks noGrp="1"/>
          </p:cNvSpPr>
          <p:nvPr>
            <p:ph idx="1"/>
          </p:nvPr>
        </p:nvSpPr>
        <p:spPr>
          <a:xfrm>
            <a:off x="1346200" y="1168400"/>
            <a:ext cx="10007600" cy="4140200"/>
          </a:xfrm>
        </p:spPr>
        <p:txBody>
          <a:bodyPr>
            <a:normAutofit fontScale="92500" lnSpcReduction="10000"/>
          </a:bodyPr>
          <a:lstStyle/>
          <a:p>
            <a:pPr marL="0" indent="0" algn="just">
              <a:buNone/>
            </a:pPr>
            <a:endParaRPr lang="en-US" sz="2400" dirty="0"/>
          </a:p>
          <a:p>
            <a:pPr marL="0" indent="0" algn="just">
              <a:buNone/>
            </a:pPr>
            <a:r>
              <a:rPr lang="en-US" sz="2400" dirty="0"/>
              <a:t>Let us try to understand this concept better with the help of a few examples. Suppose you are the owner of a stationary shop. </a:t>
            </a:r>
          </a:p>
          <a:p>
            <a:pPr marL="0" indent="0" algn="just">
              <a:buNone/>
            </a:pPr>
            <a:r>
              <a:rPr lang="en-US" sz="2400" dirty="0"/>
              <a:t>Now you get a rule: Book → Pen. This can be interpreted as: If a customer bought a book, he will also buy a pen. Let us look at another simple example. </a:t>
            </a:r>
          </a:p>
          <a:p>
            <a:pPr marL="0" indent="0" algn="just">
              <a:buNone/>
            </a:pPr>
            <a:r>
              <a:rPr lang="en-US" sz="2400" dirty="0"/>
              <a:t>Suppose you are </a:t>
            </a:r>
            <a:r>
              <a:rPr lang="en-US" sz="2400" dirty="0" err="1"/>
              <a:t>analysing</a:t>
            </a:r>
            <a:r>
              <a:rPr lang="en-US" sz="2400" dirty="0"/>
              <a:t> an online streaming website of TV series and see a rule Friends → How I met your mother. It means that people who have watched ‘Friends’ have also watched ‘How I met your mother’.</a:t>
            </a:r>
          </a:p>
          <a:p>
            <a:pPr marL="0" indent="0" algn="just">
              <a:buNone/>
            </a:pPr>
            <a:endParaRPr lang="en-US" sz="2400" dirty="0"/>
          </a:p>
          <a:p>
            <a:pPr marL="0" indent="0" algn="just">
              <a:buNone/>
            </a:pPr>
            <a:r>
              <a:rPr lang="en-US" sz="2400" dirty="0"/>
              <a:t>https://</a:t>
            </a:r>
            <a:r>
              <a:rPr lang="en-US" sz="2400" dirty="0" err="1"/>
              <a:t>docs.oracle.com</a:t>
            </a:r>
            <a:r>
              <a:rPr lang="en-US" sz="2400" dirty="0"/>
              <a:t>/cd/B28359_01/datamine.111/b28129/market_basket.htm#DMCON009</a:t>
            </a:r>
          </a:p>
          <a:p>
            <a:pPr marL="0" indent="0" algn="just">
              <a:buNone/>
            </a:pPr>
            <a:endParaRPr lang="en-US" dirty="0"/>
          </a:p>
        </p:txBody>
      </p:sp>
    </p:spTree>
    <p:extLst>
      <p:ext uri="{BB962C8B-B14F-4D97-AF65-F5344CB8AC3E}">
        <p14:creationId xmlns:p14="http://schemas.microsoft.com/office/powerpoint/2010/main" val="3368672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Classification and Regression</a:t>
            </a:r>
          </a:p>
        </p:txBody>
      </p:sp>
      <p:sp>
        <p:nvSpPr>
          <p:cNvPr id="3" name="Content Placeholder 2"/>
          <p:cNvSpPr>
            <a:spLocks noGrp="1"/>
          </p:cNvSpPr>
          <p:nvPr>
            <p:ph idx="1"/>
          </p:nvPr>
        </p:nvSpPr>
        <p:spPr>
          <a:xfrm>
            <a:off x="1371600" y="1689100"/>
            <a:ext cx="9626600" cy="4787900"/>
          </a:xfrm>
        </p:spPr>
        <p:txBody>
          <a:bodyPr>
            <a:normAutofit/>
          </a:bodyPr>
          <a:lstStyle/>
          <a:p>
            <a:r>
              <a:rPr lang="en-GB" sz="2400" dirty="0"/>
              <a:t>Regression and classification are categorized under the same umbrella of predictive/supervised machine learning. Both share the same concept of utilizing known datasets (referred to as training datasets) to make predictions.</a:t>
            </a:r>
          </a:p>
          <a:p>
            <a:r>
              <a:rPr lang="en-GB" sz="2400" dirty="0"/>
              <a:t>In machine learning, regression algorithms attempt to estimate the mapping function (f) from the input variables (x) to numerical or </a:t>
            </a:r>
            <a:r>
              <a:rPr lang="en-GB" sz="2400" b="1" dirty="0"/>
              <a:t>continuous output variables</a:t>
            </a:r>
            <a:r>
              <a:rPr lang="en-GB" sz="2400" dirty="0"/>
              <a:t> (y).</a:t>
            </a:r>
          </a:p>
          <a:p>
            <a:r>
              <a:rPr lang="en-GB" sz="2400" dirty="0"/>
              <a:t>For example, when provided with a dataset about houses, and you are asked to predict their prices, that is a regression task because price will be a continuous output. The decision nodes are identified to branch out classification, e.g</a:t>
            </a:r>
            <a:r>
              <a:rPr lang="en-GB" sz="2400" b="1" dirty="0"/>
              <a:t>. The price based on number of rooms and area. </a:t>
            </a:r>
          </a:p>
        </p:txBody>
      </p:sp>
    </p:spTree>
    <p:extLst>
      <p:ext uri="{BB962C8B-B14F-4D97-AF65-F5344CB8AC3E}">
        <p14:creationId xmlns:p14="http://schemas.microsoft.com/office/powerpoint/2010/main" val="2959981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Classification and Regression Con.</a:t>
            </a:r>
          </a:p>
        </p:txBody>
      </p:sp>
      <p:sp>
        <p:nvSpPr>
          <p:cNvPr id="3" name="Content Placeholder 2"/>
          <p:cNvSpPr>
            <a:spLocks noGrp="1"/>
          </p:cNvSpPr>
          <p:nvPr>
            <p:ph idx="1"/>
          </p:nvPr>
        </p:nvSpPr>
        <p:spPr>
          <a:xfrm>
            <a:off x="1371600" y="1676400"/>
            <a:ext cx="9601200" cy="4749800"/>
          </a:xfrm>
        </p:spPr>
        <p:txBody>
          <a:bodyPr/>
          <a:lstStyle/>
          <a:p>
            <a:r>
              <a:rPr lang="en-GB" sz="2400" dirty="0"/>
              <a:t>On the other hand, classification algorithms attempt to estimate the mapping function (f) from the input variables (x) to discrete or </a:t>
            </a:r>
            <a:r>
              <a:rPr lang="en-GB" sz="2400" b="1" dirty="0"/>
              <a:t>categorical output variables </a:t>
            </a:r>
            <a:r>
              <a:rPr lang="en-GB" sz="2400" dirty="0"/>
              <a:t>(y).</a:t>
            </a:r>
          </a:p>
          <a:p>
            <a:r>
              <a:rPr lang="en-GB" sz="2400" dirty="0"/>
              <a:t>For example, when provided with a dataset about houses, a classification algorithm can try to predict whether the prices for the houses “sell more or less than the recommended retail price.” (based on number of rooms and location) . </a:t>
            </a:r>
          </a:p>
          <a:p>
            <a:r>
              <a:rPr lang="en-GB" sz="2400" dirty="0"/>
              <a:t>Here, the houses will be classified whether their prices fall into two discrete categories: above or below the said price.</a:t>
            </a:r>
          </a:p>
          <a:p>
            <a:r>
              <a:rPr lang="en-GB" sz="2400" b="1" dirty="0"/>
              <a:t>The independent variables and dependent variables are then fed to the algorithm. Apply the model to training data (outcome known). Finally retrieve predictions from the test data using the trained model. </a:t>
            </a:r>
          </a:p>
          <a:p>
            <a:endParaRPr lang="en-GB" dirty="0"/>
          </a:p>
          <a:p>
            <a:endParaRPr lang="en-GB" dirty="0"/>
          </a:p>
        </p:txBody>
      </p:sp>
    </p:spTree>
    <p:extLst>
      <p:ext uri="{BB962C8B-B14F-4D97-AF65-F5344CB8AC3E}">
        <p14:creationId xmlns:p14="http://schemas.microsoft.com/office/powerpoint/2010/main" val="3877539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4400" y="1257300"/>
            <a:ext cx="9601200" cy="1485900"/>
          </a:xfrm>
        </p:spPr>
        <p:txBody>
          <a:bodyPr>
            <a:noAutofit/>
          </a:bodyPr>
          <a:lstStyle/>
          <a:p>
            <a:r>
              <a:rPr lang="en-GB" sz="6000" dirty="0"/>
              <a:t>Name some data mining techniques and its application in banking  sector? </a:t>
            </a:r>
          </a:p>
        </p:txBody>
      </p:sp>
    </p:spTree>
    <p:extLst>
      <p:ext uri="{BB962C8B-B14F-4D97-AF65-F5344CB8AC3E}">
        <p14:creationId xmlns:p14="http://schemas.microsoft.com/office/powerpoint/2010/main" val="630603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tretch>
            <a:fillRect/>
          </a:stretch>
        </p:blipFill>
        <p:spPr>
          <a:xfrm>
            <a:off x="0" y="965200"/>
            <a:ext cx="12191999" cy="4546600"/>
          </a:xfrm>
          <a:prstGeom prst="rect">
            <a:avLst/>
          </a:prstGeom>
        </p:spPr>
      </p:pic>
    </p:spTree>
    <p:extLst>
      <p:ext uri="{BB962C8B-B14F-4D97-AF65-F5344CB8AC3E}">
        <p14:creationId xmlns:p14="http://schemas.microsoft.com/office/powerpoint/2010/main" val="3102737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Data mining? </a:t>
            </a:r>
          </a:p>
        </p:txBody>
      </p:sp>
      <p:sp>
        <p:nvSpPr>
          <p:cNvPr id="3" name="Content Placeholder 2"/>
          <p:cNvSpPr>
            <a:spLocks noGrp="1"/>
          </p:cNvSpPr>
          <p:nvPr>
            <p:ph idx="1"/>
          </p:nvPr>
        </p:nvSpPr>
        <p:spPr>
          <a:xfrm>
            <a:off x="1371600" y="1843087"/>
            <a:ext cx="9601200" cy="3581400"/>
          </a:xfrm>
        </p:spPr>
        <p:txBody>
          <a:bodyPr>
            <a:noAutofit/>
          </a:bodyPr>
          <a:lstStyle/>
          <a:p>
            <a:r>
              <a:rPr lang="en-GB" sz="3200" i="1" dirty="0"/>
              <a:t>The process of extracting valid, previously unknown, comprehensible and actionable information from large database and using it to make crucial business decision. </a:t>
            </a:r>
          </a:p>
          <a:p>
            <a:r>
              <a:rPr lang="en-GB" sz="3200" i="1" dirty="0"/>
              <a:t>A knowledge discovery process of automated extraction of hidden patterns/behaviours and predictive information from large datasets/databases/data warehouses .</a:t>
            </a:r>
          </a:p>
          <a:p>
            <a:endParaRPr lang="en-GB" sz="3200" dirty="0"/>
          </a:p>
        </p:txBody>
      </p:sp>
    </p:spTree>
    <p:extLst>
      <p:ext uri="{BB962C8B-B14F-4D97-AF65-F5344CB8AC3E}">
        <p14:creationId xmlns:p14="http://schemas.microsoft.com/office/powerpoint/2010/main" val="3427338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Mining Process</a:t>
            </a:r>
          </a:p>
        </p:txBody>
      </p:sp>
      <p:sp>
        <p:nvSpPr>
          <p:cNvPr id="3" name="Content Placeholder 2"/>
          <p:cNvSpPr>
            <a:spLocks noGrp="1"/>
          </p:cNvSpPr>
          <p:nvPr>
            <p:ph idx="1"/>
          </p:nvPr>
        </p:nvSpPr>
        <p:spPr>
          <a:xfrm>
            <a:off x="1371600" y="1498600"/>
            <a:ext cx="10566400" cy="5105400"/>
          </a:xfrm>
        </p:spPr>
        <p:txBody>
          <a:bodyPr>
            <a:noAutofit/>
          </a:bodyPr>
          <a:lstStyle/>
          <a:p>
            <a:r>
              <a:rPr lang="en-GB" sz="2400" b="1" dirty="0"/>
              <a:t>Business Understanding and Data understanding</a:t>
            </a:r>
            <a:r>
              <a:rPr lang="en-GB" sz="2400" dirty="0"/>
              <a:t>: Converts the business problem in to Data mining problem. Collect initial data, explore data, verify data quality</a:t>
            </a:r>
          </a:p>
          <a:p>
            <a:r>
              <a:rPr lang="en-GB" sz="2400" b="1" dirty="0"/>
              <a:t> Data set preparation</a:t>
            </a:r>
            <a:r>
              <a:rPr lang="en-GB" sz="2400" dirty="0"/>
              <a:t>: Select Data, Clean Data, construct data, integrate data, format data</a:t>
            </a:r>
          </a:p>
          <a:p>
            <a:r>
              <a:rPr lang="en-GB" sz="2400" b="1" dirty="0"/>
              <a:t>Modeling /Discovery of  patterns: </a:t>
            </a:r>
            <a:r>
              <a:rPr lang="en-GB" sz="2400" dirty="0"/>
              <a:t>Selecting modelling technique, modelling parameters and assessing the model created. Select modelling technique, generate test data, build model, assess model</a:t>
            </a:r>
          </a:p>
          <a:p>
            <a:r>
              <a:rPr lang="en-GB" sz="2400" b="1" dirty="0"/>
              <a:t>Evaluation and Deployment: </a:t>
            </a:r>
            <a:r>
              <a:rPr lang="en-GB" sz="2400" dirty="0"/>
              <a:t>The phase validates the model. Evaluate results, review process determine next step. During the deployment the knowledge gained from the model  needs to be organised and presented using reports or repeatable phases across the enterprise. </a:t>
            </a:r>
          </a:p>
          <a:p>
            <a:endParaRPr lang="en-GB" sz="2400" dirty="0"/>
          </a:p>
        </p:txBody>
      </p:sp>
    </p:spTree>
    <p:extLst>
      <p:ext uri="{BB962C8B-B14F-4D97-AF65-F5344CB8AC3E}">
        <p14:creationId xmlns:p14="http://schemas.microsoft.com/office/powerpoint/2010/main" val="2172418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9804" y="0"/>
            <a:ext cx="6652420" cy="872002"/>
          </a:xfrm>
        </p:spPr>
        <p:txBody>
          <a:bodyPr/>
          <a:lstStyle/>
          <a:p>
            <a:r>
              <a:rPr lang="en-US" dirty="0"/>
              <a:t>What is Data Mining?</a:t>
            </a:r>
          </a:p>
        </p:txBody>
      </p:sp>
      <p:sp>
        <p:nvSpPr>
          <p:cNvPr id="5" name="Slide Number Placeholder 4"/>
          <p:cNvSpPr>
            <a:spLocks noGrp="1"/>
          </p:cNvSpPr>
          <p:nvPr>
            <p:ph type="sldNum" sz="quarter" idx="12"/>
          </p:nvPr>
        </p:nvSpPr>
        <p:spPr>
          <a:xfrm>
            <a:off x="9695546" y="506878"/>
            <a:ext cx="506506" cy="365125"/>
          </a:xfrm>
        </p:spPr>
        <p:txBody>
          <a:bodyPr/>
          <a:lstStyle/>
          <a:p>
            <a:fld id="{162F1D00-BD13-4404-86B0-79703945A0A7}" type="slidenum">
              <a:rPr lang="en-US" smtClean="0"/>
              <a:t>4</a:t>
            </a:fld>
            <a:endParaRPr lang="en-US" dirty="0"/>
          </a:p>
        </p:txBody>
      </p:sp>
      <p:sp>
        <p:nvSpPr>
          <p:cNvPr id="6" name="Rectangle 5"/>
          <p:cNvSpPr/>
          <p:nvPr/>
        </p:nvSpPr>
        <p:spPr>
          <a:xfrm>
            <a:off x="1747129" y="1425704"/>
            <a:ext cx="2237512" cy="54862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Data Cleansing</a:t>
            </a:r>
          </a:p>
        </p:txBody>
      </p:sp>
      <p:sp>
        <p:nvSpPr>
          <p:cNvPr id="10" name="Rectangle 9"/>
          <p:cNvSpPr/>
          <p:nvPr/>
        </p:nvSpPr>
        <p:spPr>
          <a:xfrm>
            <a:off x="2754321" y="2163097"/>
            <a:ext cx="2460641" cy="54862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Data Integration</a:t>
            </a:r>
          </a:p>
        </p:txBody>
      </p:sp>
      <p:sp>
        <p:nvSpPr>
          <p:cNvPr id="11" name="Rectangle 10"/>
          <p:cNvSpPr/>
          <p:nvPr/>
        </p:nvSpPr>
        <p:spPr>
          <a:xfrm>
            <a:off x="3532162" y="2897458"/>
            <a:ext cx="2810713" cy="54862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Data Selection and Transformation</a:t>
            </a:r>
          </a:p>
        </p:txBody>
      </p:sp>
      <p:sp>
        <p:nvSpPr>
          <p:cNvPr id="12" name="Rectangle 11"/>
          <p:cNvSpPr/>
          <p:nvPr/>
        </p:nvSpPr>
        <p:spPr>
          <a:xfrm>
            <a:off x="4956758" y="3633334"/>
            <a:ext cx="2460641" cy="548622"/>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Data Mining</a:t>
            </a:r>
          </a:p>
        </p:txBody>
      </p:sp>
      <p:sp>
        <p:nvSpPr>
          <p:cNvPr id="13" name="Rectangle 12"/>
          <p:cNvSpPr/>
          <p:nvPr/>
        </p:nvSpPr>
        <p:spPr>
          <a:xfrm>
            <a:off x="6139559" y="4351784"/>
            <a:ext cx="2460641" cy="54862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Pattern Evaluation</a:t>
            </a:r>
          </a:p>
        </p:txBody>
      </p:sp>
      <p:sp>
        <p:nvSpPr>
          <p:cNvPr id="14" name="Rectangle 13"/>
          <p:cNvSpPr/>
          <p:nvPr/>
        </p:nvSpPr>
        <p:spPr>
          <a:xfrm>
            <a:off x="7308764" y="5036444"/>
            <a:ext cx="2460641" cy="548622"/>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Knowledge Presentation</a:t>
            </a:r>
          </a:p>
        </p:txBody>
      </p:sp>
      <p:sp>
        <p:nvSpPr>
          <p:cNvPr id="17" name="Bent-Up Arrow 16"/>
          <p:cNvSpPr/>
          <p:nvPr/>
        </p:nvSpPr>
        <p:spPr>
          <a:xfrm flipV="1">
            <a:off x="4214562" y="1647998"/>
            <a:ext cx="810848" cy="326326"/>
          </a:xfrm>
          <a:prstGeom prst="bentUpArrow">
            <a:avLst>
              <a:gd name="adj1" fmla="val 0"/>
              <a:gd name="adj2" fmla="val 25000"/>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Bent-Up Arrow 17"/>
          <p:cNvSpPr/>
          <p:nvPr/>
        </p:nvSpPr>
        <p:spPr>
          <a:xfrm flipV="1">
            <a:off x="5328710" y="2385393"/>
            <a:ext cx="810848" cy="326326"/>
          </a:xfrm>
          <a:prstGeom prst="bentUpArrow">
            <a:avLst>
              <a:gd name="adj1" fmla="val 0"/>
              <a:gd name="adj2" fmla="val 25000"/>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Bent-Up Arrow 18"/>
          <p:cNvSpPr/>
          <p:nvPr/>
        </p:nvSpPr>
        <p:spPr>
          <a:xfrm flipV="1">
            <a:off x="6481501" y="3119754"/>
            <a:ext cx="810848" cy="326326"/>
          </a:xfrm>
          <a:prstGeom prst="bentUpArrow">
            <a:avLst>
              <a:gd name="adj1" fmla="val 0"/>
              <a:gd name="adj2" fmla="val 25000"/>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Bent-Up Arrow 19"/>
          <p:cNvSpPr/>
          <p:nvPr/>
        </p:nvSpPr>
        <p:spPr>
          <a:xfrm flipV="1">
            <a:off x="7555276" y="3855630"/>
            <a:ext cx="810848" cy="326326"/>
          </a:xfrm>
          <a:prstGeom prst="bentUpArrow">
            <a:avLst>
              <a:gd name="adj1" fmla="val 0"/>
              <a:gd name="adj2" fmla="val 25000"/>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Bent-Up Arrow 20"/>
          <p:cNvSpPr/>
          <p:nvPr/>
        </p:nvSpPr>
        <p:spPr>
          <a:xfrm flipV="1">
            <a:off x="8754666" y="4574080"/>
            <a:ext cx="810848" cy="326326"/>
          </a:xfrm>
          <a:prstGeom prst="bentUpArrow">
            <a:avLst>
              <a:gd name="adj1" fmla="val 0"/>
              <a:gd name="adj2" fmla="val 25000"/>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4349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8F8D5-2362-2F83-1B60-F9ACEF96183C}"/>
              </a:ext>
            </a:extLst>
          </p:cNvPr>
          <p:cNvSpPr>
            <a:spLocks noGrp="1"/>
          </p:cNvSpPr>
          <p:nvPr>
            <p:ph type="title"/>
          </p:nvPr>
        </p:nvSpPr>
        <p:spPr/>
        <p:txBody>
          <a:bodyPr/>
          <a:lstStyle/>
          <a:p>
            <a:r>
              <a:rPr lang="en-GB" dirty="0"/>
              <a:t>Why learn Data Science/Mining?</a:t>
            </a:r>
          </a:p>
        </p:txBody>
      </p:sp>
      <p:sp>
        <p:nvSpPr>
          <p:cNvPr id="3" name="Content Placeholder 2">
            <a:extLst>
              <a:ext uri="{FF2B5EF4-FFF2-40B4-BE49-F238E27FC236}">
                <a16:creationId xmlns:a16="http://schemas.microsoft.com/office/drawing/2014/main" id="{BCF33685-6623-11CE-7A6F-90B9AECDA830}"/>
              </a:ext>
            </a:extLst>
          </p:cNvPr>
          <p:cNvSpPr>
            <a:spLocks noGrp="1"/>
          </p:cNvSpPr>
          <p:nvPr>
            <p:ph idx="1"/>
          </p:nvPr>
        </p:nvSpPr>
        <p:spPr>
          <a:xfrm>
            <a:off x="838200" y="1525682"/>
            <a:ext cx="10515600" cy="4351338"/>
          </a:xfrm>
        </p:spPr>
        <p:txBody>
          <a:bodyPr>
            <a:normAutofit fontScale="92500" lnSpcReduction="10000"/>
          </a:bodyPr>
          <a:lstStyle/>
          <a:p>
            <a:pPr marL="0" indent="0">
              <a:buNone/>
            </a:pPr>
            <a:endParaRPr lang="en-GB" dirty="0"/>
          </a:p>
          <a:p>
            <a:r>
              <a:rPr lang="en-GB" dirty="0"/>
              <a:t>Recommendation of products</a:t>
            </a:r>
          </a:p>
          <a:p>
            <a:r>
              <a:rPr lang="en-GB" dirty="0"/>
              <a:t>Recommendation of social groups </a:t>
            </a:r>
          </a:p>
          <a:p>
            <a:r>
              <a:rPr lang="en-GB" dirty="0"/>
              <a:t>Recommendation of your super store products </a:t>
            </a:r>
          </a:p>
          <a:p>
            <a:r>
              <a:rPr lang="en-GB" dirty="0"/>
              <a:t>Netflix movies</a:t>
            </a:r>
          </a:p>
          <a:p>
            <a:r>
              <a:rPr lang="en-GB" dirty="0"/>
              <a:t>Banking sector</a:t>
            </a:r>
          </a:p>
          <a:p>
            <a:r>
              <a:rPr lang="en-GB" dirty="0"/>
              <a:t>Weather prediction</a:t>
            </a:r>
          </a:p>
          <a:p>
            <a:r>
              <a:rPr lang="en-GB" dirty="0"/>
              <a:t>Predict analytics in healthcare </a:t>
            </a:r>
          </a:p>
          <a:p>
            <a:r>
              <a:rPr lang="en-GB" dirty="0"/>
              <a:t>Sales analytics</a:t>
            </a:r>
          </a:p>
          <a:p>
            <a:r>
              <a:rPr lang="en-GB" dirty="0"/>
              <a:t>Retail industry</a:t>
            </a:r>
          </a:p>
          <a:p>
            <a:r>
              <a:rPr lang="en-GB" dirty="0"/>
              <a:t>Google analytics</a:t>
            </a:r>
          </a:p>
          <a:p>
            <a:endParaRPr lang="en-GB" dirty="0"/>
          </a:p>
        </p:txBody>
      </p:sp>
    </p:spTree>
    <p:extLst>
      <p:ext uri="{BB962C8B-B14F-4D97-AF65-F5344CB8AC3E}">
        <p14:creationId xmlns:p14="http://schemas.microsoft.com/office/powerpoint/2010/main" val="3586744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BABF8-0A20-9740-DF52-C935D148EDDB}"/>
              </a:ext>
            </a:extLst>
          </p:cNvPr>
          <p:cNvSpPr>
            <a:spLocks noGrp="1"/>
          </p:cNvSpPr>
          <p:nvPr>
            <p:ph type="title"/>
          </p:nvPr>
        </p:nvSpPr>
        <p:spPr>
          <a:xfrm>
            <a:off x="1371600" y="685800"/>
            <a:ext cx="9601200" cy="907869"/>
          </a:xfrm>
        </p:spPr>
        <p:txBody>
          <a:bodyPr/>
          <a:lstStyle/>
          <a:p>
            <a:r>
              <a:rPr lang="en-GB" dirty="0"/>
              <a:t>Hierarchy of Data Mining </a:t>
            </a:r>
          </a:p>
        </p:txBody>
      </p:sp>
      <p:pic>
        <p:nvPicPr>
          <p:cNvPr id="5" name="Content Placeholder 4" descr="Diagram&#10;&#10;Description automatically generated">
            <a:extLst>
              <a:ext uri="{FF2B5EF4-FFF2-40B4-BE49-F238E27FC236}">
                <a16:creationId xmlns:a16="http://schemas.microsoft.com/office/drawing/2014/main" id="{043A5E3A-B121-F055-05E0-1A2EE070D772}"/>
              </a:ext>
            </a:extLst>
          </p:cNvPr>
          <p:cNvPicPr>
            <a:picLocks noGrp="1" noChangeAspect="1"/>
          </p:cNvPicPr>
          <p:nvPr>
            <p:ph idx="1"/>
          </p:nvPr>
        </p:nvPicPr>
        <p:blipFill>
          <a:blip r:embed="rId2"/>
          <a:stretch>
            <a:fillRect/>
          </a:stretch>
        </p:blipFill>
        <p:spPr>
          <a:xfrm>
            <a:off x="2369651" y="1825625"/>
            <a:ext cx="7452698" cy="4351338"/>
          </a:xfrm>
        </p:spPr>
      </p:pic>
    </p:spTree>
    <p:extLst>
      <p:ext uri="{BB962C8B-B14F-4D97-AF65-F5344CB8AC3E}">
        <p14:creationId xmlns:p14="http://schemas.microsoft.com/office/powerpoint/2010/main" val="864435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62F1D00-BD13-4404-86B0-79703945A0A7}" type="slidenum">
              <a:rPr lang="en-US" smtClean="0"/>
              <a:t>7</a:t>
            </a:fld>
            <a:endParaRPr lang="en-US"/>
          </a:p>
        </p:txBody>
      </p:sp>
      <p:sp>
        <p:nvSpPr>
          <p:cNvPr id="5" name="Title 1"/>
          <p:cNvSpPr txBox="1">
            <a:spLocks/>
          </p:cNvSpPr>
          <p:nvPr/>
        </p:nvSpPr>
        <p:spPr>
          <a:xfrm>
            <a:off x="1844525" y="154641"/>
            <a:ext cx="6984686" cy="1143000"/>
          </a:xfrm>
          <a:prstGeom prst="rect">
            <a:avLst/>
          </a:prstGeom>
        </p:spPr>
        <p:txBody>
          <a:bodyPr>
            <a:noAutofit/>
          </a:bodyPr>
          <a:lstStyle>
            <a:lvl1pPr algn="l" defTabSz="914400" rtl="0" eaLnBrk="1" latinLnBrk="0" hangingPunct="1">
              <a:spcBef>
                <a:spcPct val="0"/>
              </a:spcBef>
              <a:buNone/>
              <a:defRPr sz="3600" kern="1200">
                <a:solidFill>
                  <a:schemeClr val="accent1"/>
                </a:solidFill>
                <a:latin typeface="+mj-lt"/>
                <a:ea typeface="+mj-ea"/>
                <a:cs typeface="+mj-cs"/>
              </a:defRPr>
            </a:lvl1pPr>
          </a:lstStyle>
          <a:p>
            <a:pPr algn="ctr"/>
            <a:r>
              <a:rPr lang="en-US"/>
              <a:t>Popular techniques used in Data Mining</a:t>
            </a:r>
            <a:endParaRPr lang="en-US" dirty="0"/>
          </a:p>
        </p:txBody>
      </p:sp>
      <p:sp>
        <p:nvSpPr>
          <p:cNvPr id="6" name="Slide Number Placeholder 3"/>
          <p:cNvSpPr txBox="1">
            <a:spLocks/>
          </p:cNvSpPr>
          <p:nvPr/>
        </p:nvSpPr>
        <p:spPr>
          <a:xfrm>
            <a:off x="9780494" y="361017"/>
            <a:ext cx="506506" cy="365125"/>
          </a:xfrm>
          <a:prstGeom prst="rect">
            <a:avLst/>
          </a:prstGeom>
        </p:spPr>
        <p:txBody>
          <a:bodyPr vert="horz" lIns="91440" tIns="45720" rIns="91440" bIns="45720" rtlCol="0" anchor="ctr"/>
          <a:lstStyle>
            <a:defPPr>
              <a:defRPr lang="en-US"/>
            </a:defPPr>
            <a:lvl1pPr marL="0" algn="r" defTabSz="914400" rtl="0" eaLnBrk="1" latinLnBrk="0" hangingPunct="1">
              <a:defRPr sz="2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62F1D00-BD13-4404-86B0-79703945A0A7}" type="slidenum">
              <a:rPr lang="en-US"/>
              <a:pPr/>
              <a:t>7</a:t>
            </a:fld>
            <a:endParaRPr lang="en-US"/>
          </a:p>
        </p:txBody>
      </p:sp>
      <p:graphicFrame>
        <p:nvGraphicFramePr>
          <p:cNvPr id="7" name="Diagram 6">
            <a:extLst>
              <a:ext uri="{FF2B5EF4-FFF2-40B4-BE49-F238E27FC236}">
                <a16:creationId xmlns:a16="http://schemas.microsoft.com/office/drawing/2014/main" id="{42AE9EAE-EFE0-4863-B6DE-4186AEE3128B}"/>
              </a:ext>
            </a:extLst>
          </p:cNvPr>
          <p:cNvGraphicFramePr/>
          <p:nvPr>
            <p:extLst>
              <p:ext uri="{D42A27DB-BD31-4B8C-83A1-F6EECF244321}">
                <p14:modId xmlns:p14="http://schemas.microsoft.com/office/powerpoint/2010/main" val="905436449"/>
              </p:ext>
            </p:extLst>
          </p:nvPr>
        </p:nvGraphicFramePr>
        <p:xfrm>
          <a:off x="1844525" y="2376297"/>
          <a:ext cx="4062696"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a:extLst>
              <a:ext uri="{FF2B5EF4-FFF2-40B4-BE49-F238E27FC236}">
                <a16:creationId xmlns:a16="http://schemas.microsoft.com/office/drawing/2014/main" id="{DAAA05BC-0BC6-4256-936E-5A55D16400DB}"/>
              </a:ext>
            </a:extLst>
          </p:cNvPr>
          <p:cNvGraphicFramePr/>
          <p:nvPr>
            <p:extLst>
              <p:ext uri="{D42A27DB-BD31-4B8C-83A1-F6EECF244321}">
                <p14:modId xmlns:p14="http://schemas.microsoft.com/office/powerpoint/2010/main" val="3367502315"/>
              </p:ext>
            </p:extLst>
          </p:nvPr>
        </p:nvGraphicFramePr>
        <p:xfrm>
          <a:off x="5128506" y="1545631"/>
          <a:ext cx="5158494" cy="337443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227829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Clustering</a:t>
            </a:r>
          </a:p>
        </p:txBody>
      </p:sp>
      <p:sp>
        <p:nvSpPr>
          <p:cNvPr id="3" name="Content Placeholder 2"/>
          <p:cNvSpPr>
            <a:spLocks noGrp="1"/>
          </p:cNvSpPr>
          <p:nvPr>
            <p:ph idx="1"/>
          </p:nvPr>
        </p:nvSpPr>
        <p:spPr>
          <a:xfrm>
            <a:off x="1371600" y="1371600"/>
            <a:ext cx="9601200" cy="4800600"/>
          </a:xfrm>
        </p:spPr>
        <p:txBody>
          <a:bodyPr>
            <a:normAutofit fontScale="92500" lnSpcReduction="20000"/>
          </a:bodyPr>
          <a:lstStyle/>
          <a:p>
            <a:r>
              <a:rPr lang="en-GB" sz="2400" dirty="0"/>
              <a:t>A descriptive/unsupervised data analysis method. Clustering is the process of making a group of abstract objects into </a:t>
            </a:r>
            <a:r>
              <a:rPr lang="en-GB" sz="2400" b="1" dirty="0"/>
              <a:t>classes of similar objects</a:t>
            </a:r>
            <a:r>
              <a:rPr lang="en-GB" sz="2400" dirty="0"/>
              <a:t>. Clustering helps to </a:t>
            </a:r>
            <a:r>
              <a:rPr lang="en-GB" sz="2400" b="1" dirty="0"/>
              <a:t>find group of customers with similar behaviour from a given data set customer record.</a:t>
            </a:r>
            <a:r>
              <a:rPr lang="en-GB" sz="2400" dirty="0"/>
              <a:t> </a:t>
            </a:r>
          </a:p>
          <a:p>
            <a:r>
              <a:rPr lang="en-GB" sz="2400" dirty="0"/>
              <a:t>K-means clustering is simple unsupervised learning algorithm. It defines 'k' sets (the point may be considered as the centre of a one or two dimensional figure), one for each cluster k ≤ n. The clusters are placed far away from each other.</a:t>
            </a:r>
          </a:p>
          <a:p>
            <a:r>
              <a:rPr lang="en-GB" sz="2400" dirty="0"/>
              <a:t>A supply chain may cluster their inventory based on variables such as</a:t>
            </a:r>
            <a:r>
              <a:rPr lang="en-GB" sz="2400" b="1" dirty="0"/>
              <a:t> item sales, item product cost to find groupings</a:t>
            </a:r>
            <a:r>
              <a:rPr lang="en-GB" sz="2400" dirty="0"/>
              <a:t> to apply a supply chain strategy. One very common use is to use clustering to pre-process and label a data set and then build a classification algorithm based on the categorizations. E.g. clusters based on house  price.</a:t>
            </a:r>
          </a:p>
          <a:p>
            <a:r>
              <a:rPr lang="en-US" sz="2400" u="sng" dirty="0">
                <a:hlinkClick r:id="rId2"/>
              </a:rPr>
              <a:t>https://datafloq.com/read/7-innovative-uses-of-clustering-algorithms/6224</a:t>
            </a:r>
            <a:endParaRPr lang="en-US" sz="2400" u="sng" dirty="0"/>
          </a:p>
          <a:p>
            <a:r>
              <a:rPr lang="en-US" sz="2400" u="sng" dirty="0">
                <a:hlinkClick r:id="rId3"/>
              </a:rPr>
              <a:t>https://www.analyticsvidhya.com/blog/2016/11/an-introduction-to-clustering-and-different-methods-of-clustering/</a:t>
            </a:r>
            <a:endParaRPr lang="en-US" sz="2400" u="sng" dirty="0"/>
          </a:p>
          <a:p>
            <a:endParaRPr lang="en-GB" dirty="0"/>
          </a:p>
          <a:p>
            <a:endParaRPr lang="en-GB" dirty="0"/>
          </a:p>
        </p:txBody>
      </p:sp>
    </p:spTree>
    <p:extLst>
      <p:ext uri="{BB962C8B-B14F-4D97-AF65-F5344CB8AC3E}">
        <p14:creationId xmlns:p14="http://schemas.microsoft.com/office/powerpoint/2010/main" val="4254976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Association Method</a:t>
            </a:r>
          </a:p>
        </p:txBody>
      </p:sp>
      <p:sp>
        <p:nvSpPr>
          <p:cNvPr id="3" name="Content Placeholder 2"/>
          <p:cNvSpPr>
            <a:spLocks noGrp="1"/>
          </p:cNvSpPr>
          <p:nvPr>
            <p:ph idx="1"/>
          </p:nvPr>
        </p:nvSpPr>
        <p:spPr>
          <a:xfrm>
            <a:off x="1371600" y="1841500"/>
            <a:ext cx="9601200" cy="3581400"/>
          </a:xfrm>
        </p:spPr>
        <p:txBody>
          <a:bodyPr/>
          <a:lstStyle/>
          <a:p>
            <a:r>
              <a:rPr lang="en-GB" sz="2400" dirty="0"/>
              <a:t>The objects or items from relational databases, transactional databases or other information repositories are considered to find frequent patterns, associations and correlations.</a:t>
            </a:r>
          </a:p>
          <a:p>
            <a:r>
              <a:rPr lang="en-GB" sz="2400" dirty="0"/>
              <a:t>Association rules search for interesting relationships among the items in a given data set by examining transactions. </a:t>
            </a:r>
            <a:br>
              <a:rPr lang="en-GB" sz="2400" dirty="0"/>
            </a:br>
            <a:r>
              <a:rPr lang="en-GB" sz="2400" b="1" dirty="0"/>
              <a:t>For example -</a:t>
            </a:r>
            <a:r>
              <a:rPr lang="en-GB" sz="2400" dirty="0"/>
              <a:t> Frequently purchased item- sets can be easily found out by examining the shop cart. This helps in advertising or for placement of goods in the store.</a:t>
            </a:r>
          </a:p>
          <a:p>
            <a:pPr marL="0" indent="0">
              <a:buNone/>
            </a:pPr>
            <a:endParaRPr lang="en-GB" dirty="0"/>
          </a:p>
        </p:txBody>
      </p:sp>
    </p:spTree>
    <p:extLst>
      <p:ext uri="{BB962C8B-B14F-4D97-AF65-F5344CB8AC3E}">
        <p14:creationId xmlns:p14="http://schemas.microsoft.com/office/powerpoint/2010/main" val="108876521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284</TotalTime>
  <Words>1713</Words>
  <Application>Microsoft Macintosh PowerPoint</Application>
  <PresentationFormat>Widescreen</PresentationFormat>
  <Paragraphs>102</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Agency FB</vt:lpstr>
      <vt:lpstr>Calibri</vt:lpstr>
      <vt:lpstr>Franklin Gothic Book</vt:lpstr>
      <vt:lpstr>Crop</vt:lpstr>
      <vt:lpstr>Data Mining</vt:lpstr>
      <vt:lpstr>What is Data mining? </vt:lpstr>
      <vt:lpstr>Data Mining Process</vt:lpstr>
      <vt:lpstr>What is Data Mining?</vt:lpstr>
      <vt:lpstr>Why learn Data Science/Mining?</vt:lpstr>
      <vt:lpstr>Hierarchy of Data Mining </vt:lpstr>
      <vt:lpstr>PowerPoint Presentation</vt:lpstr>
      <vt:lpstr>Clustering</vt:lpstr>
      <vt:lpstr>Association Method</vt:lpstr>
      <vt:lpstr>Association</vt:lpstr>
      <vt:lpstr>Classification and Regression</vt:lpstr>
      <vt:lpstr>Classification and Regression Con.</vt:lpstr>
      <vt:lpstr>Name some data mining techniques and its application in banking  sector? </vt:lpstr>
      <vt:lpstr>PowerPoint Presentation</vt:lpstr>
    </vt:vector>
  </TitlesOfParts>
  <Company>London Metropolitan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Sandra Fernando</dc:creator>
  <cp:lastModifiedBy>Sandra Fernando</cp:lastModifiedBy>
  <cp:revision>27</cp:revision>
  <dcterms:created xsi:type="dcterms:W3CDTF">2019-04-28T12:46:04Z</dcterms:created>
  <dcterms:modified xsi:type="dcterms:W3CDTF">2023-04-20T19:28:45Z</dcterms:modified>
</cp:coreProperties>
</file>