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7" r:id="rId4"/>
    <p:sldId id="258" r:id="rId5"/>
    <p:sldId id="278" r:id="rId6"/>
    <p:sldId id="261" r:id="rId7"/>
    <p:sldId id="260" r:id="rId8"/>
    <p:sldId id="276" r:id="rId9"/>
    <p:sldId id="271" r:id="rId10"/>
    <p:sldId id="267" r:id="rId11"/>
    <p:sldId id="259" r:id="rId12"/>
    <p:sldId id="273" r:id="rId13"/>
    <p:sldId id="274" r:id="rId14"/>
    <p:sldId id="275" r:id="rId15"/>
    <p:sldId id="272" r:id="rId16"/>
    <p:sldId id="269" r:id="rId17"/>
    <p:sldId id="270" r:id="rId1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2703" autoAdjust="0"/>
  </p:normalViewPr>
  <p:slideViewPr>
    <p:cSldViewPr snapToGrid="0" snapToObjects="1">
      <p:cViewPr varScale="1">
        <p:scale>
          <a:sx n="56" d="100"/>
          <a:sy n="56" d="100"/>
        </p:scale>
        <p:origin x="158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E0856-8D88-F543-849B-8C48D3A43F61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4B609-7FAA-5946-960F-5BAEAD26A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92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EA94F-9858-CA47-BD41-CB06DBE02342}" type="datetimeFigureOut">
              <a:rPr lang="en-US" smtClean="0"/>
              <a:pPr/>
              <a:t>7/4/2018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FE80A-6EA3-E84D-B1CD-CFE98B29E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05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73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33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78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44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09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1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cap="all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98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13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 smtClean="0">
              <a:solidFill>
                <a:srgbClr val="FF0000"/>
              </a:solidFill>
            </a:endParaRPr>
          </a:p>
          <a:p>
            <a:endParaRPr lang="en-GB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27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89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81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8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40CB8BA-75BF-8E4F-8A57-36ADDC57B736}" type="datetime1">
              <a:rPr lang="en-GB" smtClean="0"/>
              <a:pPr/>
              <a:t>04/07/2018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CB187FEC-8D86-3D4B-80E3-FF8DA6C80C82}" type="datetime1">
              <a:rPr lang="en-GB" smtClean="0"/>
              <a:pPr/>
              <a:t>04/07/2018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3C48-630A-AE4B-B840-2049AFA9B3B2}" type="datetime1">
              <a:rPr lang="en-GB" smtClean="0"/>
              <a:pPr/>
              <a:t>04/07/2018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3CC9-E99F-F74F-9B59-F9E16DBD4FBA}" type="datetime1">
              <a:rPr lang="en-GB" smtClean="0"/>
              <a:pPr/>
              <a:t>04/07/2018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33DF-ACE5-5945-A3DA-10FA0D4C865B}" type="datetime1">
              <a:rPr lang="en-GB" smtClean="0"/>
              <a:pPr/>
              <a:t>04/07/2018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9948-B99C-3C43-AA6A-BE85CDF05273}" type="datetime1">
              <a:rPr lang="en-GB" smtClean="0"/>
              <a:pPr/>
              <a:t>04/07/2018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86F8-A820-5B4C-9CB7-3B6301938C2B}" type="datetime1">
              <a:rPr lang="en-GB" smtClean="0"/>
              <a:pPr/>
              <a:t>04/07/2018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F219ACF-AAF2-B246-B2A0-6A6E3042BD9E}" type="datetime1">
              <a:rPr lang="en-GB" smtClean="0"/>
              <a:pPr/>
              <a:t>04/07/2018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4C6F03-8CAB-3F48-9138-E5EFBB6AD1EF}" type="datetime1">
              <a:rPr lang="en-GB" smtClean="0"/>
              <a:pPr/>
              <a:t>04/07/2018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B54-1FA7-1240-8AB6-67FA1FA5FB24}" type="datetime1">
              <a:rPr lang="en-GB" smtClean="0"/>
              <a:pPr/>
              <a:t>04/07/2018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6727-2AFB-954F-9088-7CBBE8E1B41C}" type="datetime1">
              <a:rPr lang="en-GB" smtClean="0"/>
              <a:pPr/>
              <a:t>04/07/2018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580F-3946-D343-87AE-67C0B87F1BC0}" type="datetime1">
              <a:rPr lang="en-GB" smtClean="0"/>
              <a:pPr/>
              <a:t>04/07/2018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407-704E-EC48-BC68-6BCA8E988A1C}" type="datetime1">
              <a:rPr lang="en-GB" smtClean="0"/>
              <a:pPr/>
              <a:t>04/07/2018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91619224-6727-C541-980F-2294EDFB0AD6}" type="datetime1">
              <a:rPr lang="en-GB" smtClean="0"/>
              <a:pPr/>
              <a:t>04/07/2018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26B4CB6-8962-104D-87FA-E89517519B30}" type="datetime1">
              <a:rPr lang="en-GB" smtClean="0"/>
              <a:pPr/>
              <a:t>04/07/2018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era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Importance of Big Data in  the Future of Computer Science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Sandra Fernando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430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86F8-A820-5B4C-9CB7-3B6301938C2B}" type="datetime1">
              <a:rPr lang="en-GB" smtClean="0"/>
              <a:pPr/>
              <a:t>04/07/2018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1793" y="88191"/>
            <a:ext cx="7583488" cy="519056"/>
          </a:xfrm>
        </p:spPr>
        <p:txBody>
          <a:bodyPr>
            <a:noAutofit/>
          </a:bodyPr>
          <a:lstStyle/>
          <a:p>
            <a:r>
              <a:rPr lang="en-US" sz="2800" dirty="0" smtClean="0"/>
              <a:t>Big Data Use Case</a:t>
            </a:r>
            <a:endParaRPr lang="en-US" sz="2800" dirty="0"/>
          </a:p>
        </p:txBody>
      </p:sp>
      <p:sp>
        <p:nvSpPr>
          <p:cNvPr id="8" name="Oval 7"/>
          <p:cNvSpPr/>
          <p:nvPr/>
        </p:nvSpPr>
        <p:spPr>
          <a:xfrm>
            <a:off x="201793" y="1105607"/>
            <a:ext cx="1799315" cy="17537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courses are </a:t>
            </a:r>
            <a:r>
              <a:rPr lang="en-US" dirty="0" smtClean="0"/>
              <a:t>viewed </a:t>
            </a:r>
            <a:r>
              <a:rPr lang="en-US" dirty="0"/>
              <a:t>on Moodle?</a:t>
            </a:r>
          </a:p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38508" y="1375758"/>
            <a:ext cx="504238" cy="34120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736774" y="262036"/>
            <a:ext cx="1987626" cy="18122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Are most viewed courses have best Grades on </a:t>
            </a:r>
            <a:r>
              <a:rPr lang="en-US" dirty="0"/>
              <a:t>Moodle?</a:t>
            </a:r>
          </a:p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353173" y="-1"/>
            <a:ext cx="1405605" cy="1587413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with some courses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535685" y="439998"/>
            <a:ext cx="817488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85578" y="607247"/>
            <a:ext cx="352722" cy="49036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472075" y="1179679"/>
            <a:ext cx="2260184" cy="18946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dirty="0" smtClean="0"/>
              <a:t>ome courses had no grade book element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63790" y="2934780"/>
            <a:ext cx="286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Some courses lack graded Moodle assessments ???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6655189" y="3532377"/>
            <a:ext cx="2260184" cy="18946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Students who viewed the course most got the best grade ?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270803" y="3074320"/>
            <a:ext cx="0" cy="458057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201382" y="5109956"/>
            <a:ext cx="1557395" cy="150356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Only with some Students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104076" y="5608858"/>
            <a:ext cx="468448" cy="30405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362200" y="4901032"/>
            <a:ext cx="2362200" cy="17537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r>
              <a:rPr lang="en-US" dirty="0" smtClean="0"/>
              <a:t>ther best graded students had high Moodle usage times 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642136" y="6317580"/>
            <a:ext cx="711037" cy="14732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181654" y="2479386"/>
            <a:ext cx="1799315" cy="17537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 activities did  they do on Moodle?</a:t>
            </a:r>
            <a:endParaRPr lang="en-US" dirty="0"/>
          </a:p>
          <a:p>
            <a:pPr algn="ctr"/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2903097" y="4326539"/>
            <a:ext cx="194769" cy="44724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505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idx="1"/>
          </p:nvPr>
        </p:nvSpPr>
        <p:spPr/>
      </p:sp>
      <p:sp>
        <p:nvSpPr>
          <p:cNvPr id="23" name="Text Placeholder 22"/>
          <p:cNvSpPr>
            <a:spLocks noGrp="1"/>
          </p:cNvSpPr>
          <p:nvPr>
            <p:ph type="body" sz="half" idx="2"/>
          </p:nvPr>
        </p:nvSpPr>
        <p:spPr>
          <a:xfrm>
            <a:off x="530352" y="465667"/>
            <a:ext cx="3657600" cy="547201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</a:rPr>
              <a:t>Why Do commonly used software not sufficient to handle Big Data? </a:t>
            </a:r>
            <a:endParaRPr lang="en-US" sz="3200" dirty="0" smtClean="0">
              <a:solidFill>
                <a:schemeClr val="accent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DB are collection of structured data, DW are a collection of databases and BD are collection of any type of digital data.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 DB and DW have single server implementation where BG span across </a:t>
            </a:r>
            <a:r>
              <a:rPr lang="en-US" sz="1400" dirty="0">
                <a:solidFill>
                  <a:srgbClr val="000000"/>
                </a:solidFill>
              </a:rPr>
              <a:t>multiple </a:t>
            </a:r>
            <a:r>
              <a:rPr lang="en-US" sz="1400" dirty="0" smtClean="0">
                <a:solidFill>
                  <a:srgbClr val="000000"/>
                </a:solidFill>
              </a:rPr>
              <a:t>machines.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BG solution is a technology DW Data </a:t>
            </a:r>
            <a:r>
              <a:rPr lang="en-US" sz="1400" dirty="0">
                <a:solidFill>
                  <a:srgbClr val="000000"/>
                </a:solidFill>
              </a:rPr>
              <a:t>W</a:t>
            </a:r>
            <a:r>
              <a:rPr lang="en-US" sz="1400" dirty="0" smtClean="0">
                <a:solidFill>
                  <a:srgbClr val="000000"/>
                </a:solidFill>
              </a:rPr>
              <a:t>arehousing </a:t>
            </a:r>
            <a:r>
              <a:rPr lang="en-US" sz="1400" dirty="0">
                <a:solidFill>
                  <a:srgbClr val="000000"/>
                </a:solidFill>
              </a:rPr>
              <a:t>is an architecture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DB has ACID properties whereas BD write once reads many times.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DB support SQL whereas BG  support lightweight of SQL and unstructured Queries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DB relies on Schema on write whereas BD relies on schema on read rather that defining schema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 smtClean="0">
                <a:solidFill>
                  <a:srgbClr val="000000"/>
                </a:solidFill>
              </a:rPr>
              <a:t>DB brings data to a computer whereas  BG brings computer to data 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19E0-593B-7446-9085-95AFC7247C91}" type="datetime1">
              <a:rPr lang="en-GB" smtClean="0"/>
              <a:pPr/>
              <a:t>04/07/2018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873393" y="1679798"/>
            <a:ext cx="393151" cy="623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38499" y="499969"/>
            <a:ext cx="2322084" cy="107721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</a:rPr>
              <a:t>Databases (DB)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971231" y="2419132"/>
            <a:ext cx="3609279" cy="107721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</a:rPr>
              <a:t>Data Warehouses(DW)</a:t>
            </a:r>
            <a:endParaRPr lang="en-GB" sz="3200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266544" y="4450209"/>
            <a:ext cx="2322084" cy="107721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dirty="0" smtClean="0">
                <a:solidFill>
                  <a:schemeClr val="bg1"/>
                </a:solidFill>
              </a:rPr>
              <a:t>Big Data (BD)</a:t>
            </a:r>
            <a:endParaRPr lang="en-GB" sz="3200" dirty="0">
              <a:solidFill>
                <a:schemeClr val="bg1"/>
              </a:solidFill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09166" y="3624412"/>
            <a:ext cx="393151" cy="623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418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9224-6727-C541-980F-2294EDFB0AD6}" type="datetime1">
              <a:rPr lang="en-GB" smtClean="0"/>
              <a:pPr/>
              <a:t>04/07/2018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12066" y="564442"/>
            <a:ext cx="2853267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V1 -Volume </a:t>
            </a:r>
            <a:endParaRPr lang="en-GB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1695450"/>
            <a:ext cx="60674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71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9224-6727-C541-980F-2294EDFB0AD6}" type="datetime1">
              <a:rPr lang="en-GB" smtClean="0"/>
              <a:pPr/>
              <a:t>04/07/2018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12066" y="564442"/>
            <a:ext cx="2853267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V2 -Velocity </a:t>
            </a:r>
            <a:endParaRPr lang="en-GB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1499481"/>
            <a:ext cx="67246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5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9224-6727-C541-980F-2294EDFB0AD6}" type="datetime1">
              <a:rPr lang="en-GB" smtClean="0"/>
              <a:pPr/>
              <a:t>04/07/2018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12066" y="564442"/>
            <a:ext cx="2853267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3200" dirty="0" smtClean="0"/>
              <a:t>V1 -Variety </a:t>
            </a:r>
            <a:endParaRPr lang="en-GB" sz="32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1581150"/>
            <a:ext cx="69913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4467772" y="3384434"/>
            <a:ext cx="3417187" cy="26759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49010" y="403710"/>
            <a:ext cx="3417187" cy="26759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5495" y="3443689"/>
            <a:ext cx="3417187" cy="26759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86463" y="403710"/>
            <a:ext cx="3417187" cy="26759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42328" y="6239436"/>
            <a:ext cx="2133600" cy="365125"/>
          </a:xfrm>
        </p:spPr>
        <p:txBody>
          <a:bodyPr/>
          <a:lstStyle/>
          <a:p>
            <a:fld id="{91619224-6727-C541-980F-2294EDFB0AD6}" type="datetime1">
              <a:rPr lang="en-GB" smtClean="0"/>
              <a:pPr/>
              <a:t>04/07/2018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96472" y="6243918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34372" y="6243918"/>
            <a:ext cx="533400" cy="365125"/>
          </a:xfrm>
        </p:spPr>
        <p:txBody>
          <a:bodyPr/>
          <a:lstStyle/>
          <a:p>
            <a:fld id="{19371D3E-5A18-49EB-AD2A-429AF165759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90244" y="1416631"/>
            <a:ext cx="4067360" cy="37644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Big Data in Future </a:t>
            </a:r>
            <a:r>
              <a:rPr lang="en-US" sz="2800" dirty="0" smtClean="0"/>
              <a:t>of Computer Science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652538" y="990042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Lakes and High performance OLTP,OLAP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261962" y="4402707"/>
            <a:ext cx="176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Array Database +</a:t>
            </a:r>
            <a:r>
              <a:rPr lang="en-US" dirty="0"/>
              <a:t>Linear </a:t>
            </a:r>
            <a:r>
              <a:rPr lang="en-US" dirty="0" smtClean="0"/>
              <a:t>Algebra </a:t>
            </a:r>
            <a:r>
              <a:rPr lang="en-US" dirty="0"/>
              <a:t>E</a:t>
            </a:r>
            <a:r>
              <a:rPr lang="en-US" dirty="0" smtClean="0"/>
              <a:t>nvironment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96472" y="978202"/>
            <a:ext cx="2282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Advanced Machine </a:t>
            </a:r>
            <a:r>
              <a:rPr lang="en-US" dirty="0"/>
              <a:t>Learning </a:t>
            </a:r>
            <a:r>
              <a:rPr lang="en-US" dirty="0" smtClean="0"/>
              <a:t>and Human </a:t>
            </a:r>
            <a:r>
              <a:rPr lang="en-US" dirty="0"/>
              <a:t>Crowd Sourcing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77670" y="4292276"/>
            <a:ext cx="1544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  <a:r>
              <a:rPr lang="en-US" dirty="0" smtClean="0"/>
              <a:t>ew </a:t>
            </a:r>
            <a:r>
              <a:rPr lang="en-US" dirty="0"/>
              <a:t>C</a:t>
            </a:r>
            <a:r>
              <a:rPr lang="en-US" dirty="0" smtClean="0"/>
              <a:t>oncurrency </a:t>
            </a:r>
            <a:r>
              <a:rPr lang="en-US" dirty="0"/>
              <a:t>C</a:t>
            </a:r>
            <a:r>
              <a:rPr lang="en-US" dirty="0" smtClean="0"/>
              <a:t>ontrol </a:t>
            </a:r>
            <a:r>
              <a:rPr lang="en-US" dirty="0"/>
              <a:t>M</a:t>
            </a:r>
            <a:r>
              <a:rPr lang="en-US" dirty="0" smtClean="0"/>
              <a:t>echanism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586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 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9224-6727-C541-980F-2294EDFB0AD6}" type="datetime1">
              <a:rPr lang="en-GB" smtClean="0"/>
              <a:pPr/>
              <a:t>04/07/2018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65639" y="28422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8473" y="2233790"/>
            <a:ext cx="787908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/>
              <a:t>Dunning </a:t>
            </a:r>
            <a:r>
              <a:rPr lang="en-GB" sz="2400" dirty="0" smtClean="0"/>
              <a:t>T, Friedman E. 2015.</a:t>
            </a:r>
            <a:r>
              <a:rPr lang="en-GB" sz="2400" b="1" i="1" dirty="0" smtClean="0"/>
              <a:t>Real World </a:t>
            </a:r>
            <a:r>
              <a:rPr lang="en-GB" sz="2400" b="1" i="1" dirty="0" err="1" smtClean="0"/>
              <a:t>Hadoop</a:t>
            </a:r>
            <a:r>
              <a:rPr lang="en-GB" sz="2400" dirty="0" smtClean="0"/>
              <a:t>. O'Reilly</a:t>
            </a:r>
            <a:r>
              <a:rPr lang="en-GB" sz="2400" dirty="0"/>
              <a:t>.</a:t>
            </a:r>
            <a:endParaRPr lang="en-GB" sz="2400" dirty="0" smtClean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T. </a:t>
            </a:r>
            <a:r>
              <a:rPr lang="en-GB" sz="2400" dirty="0" smtClean="0"/>
              <a:t>White. 2012. </a:t>
            </a:r>
            <a:r>
              <a:rPr lang="en-GB" sz="2400" b="1" i="1" dirty="0" err="1" smtClean="0"/>
              <a:t>Hadoop</a:t>
            </a:r>
            <a:r>
              <a:rPr lang="en-GB" sz="2400" b="1" i="1" dirty="0"/>
              <a:t>: The Definite </a:t>
            </a:r>
            <a:r>
              <a:rPr lang="en-GB" sz="2400" b="1" i="1" dirty="0" smtClean="0"/>
              <a:t>Guide</a:t>
            </a:r>
            <a:r>
              <a:rPr lang="en-GB" sz="2400" i="1" dirty="0" smtClean="0"/>
              <a:t>. </a:t>
            </a:r>
            <a:r>
              <a:rPr lang="en-GB" sz="2400" dirty="0" smtClean="0"/>
              <a:t>O'Reilly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 smtClean="0"/>
              <a:t>Apache </a:t>
            </a:r>
            <a:r>
              <a:rPr lang="en-GB" sz="2400" dirty="0" err="1" smtClean="0"/>
              <a:t>Sotware</a:t>
            </a:r>
            <a:r>
              <a:rPr lang="en-GB" sz="2400" dirty="0" smtClean="0"/>
              <a:t> </a:t>
            </a:r>
            <a:r>
              <a:rPr lang="en-GB" sz="2400" dirty="0" err="1" smtClean="0"/>
              <a:t>Foundation,</a:t>
            </a:r>
            <a:r>
              <a:rPr lang="en-GB" sz="2400" b="1" dirty="0" err="1" smtClean="0"/>
              <a:t>Coudera</a:t>
            </a:r>
            <a:r>
              <a:rPr lang="en-GB" sz="2400" dirty="0" smtClean="0"/>
              <a:t>. 2016.</a:t>
            </a:r>
          </a:p>
          <a:p>
            <a:pPr lvl="1"/>
            <a:r>
              <a:rPr lang="en-GB" sz="2400" dirty="0" smtClean="0">
                <a:hlinkClick r:id="rId3"/>
              </a:rPr>
              <a:t>https</a:t>
            </a:r>
            <a:r>
              <a:rPr lang="en-GB" sz="2400" dirty="0">
                <a:hlinkClick r:id="rId3"/>
              </a:rPr>
              <a:t>://www.cloudera.com</a:t>
            </a:r>
            <a:r>
              <a:rPr lang="en-GB" sz="2400" dirty="0" smtClean="0">
                <a:hlinkClick r:id="rId3"/>
              </a:rPr>
              <a:t>/</a:t>
            </a:r>
            <a:r>
              <a:rPr lang="en-GB" sz="2400" dirty="0" smtClean="0"/>
              <a:t> </a:t>
            </a:r>
            <a:r>
              <a:rPr lang="en-GB" sz="2400" dirty="0"/>
              <a:t>[online] </a:t>
            </a:r>
            <a:endParaRPr lang="en-GB" sz="2400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207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580F-3946-D343-87AE-67C0B87F1BC0}" type="datetime1">
              <a:rPr lang="en-GB" smtClean="0"/>
              <a:pPr/>
              <a:t>04/07/2018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30158" y="2554978"/>
            <a:ext cx="3360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solidFill>
                  <a:srgbClr val="FFFFFF"/>
                </a:solidFill>
              </a:rPr>
              <a:t>Thank you!</a:t>
            </a:r>
            <a:endParaRPr lang="en-US" sz="5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6570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5985949"/>
            <a:ext cx="2133600" cy="365125"/>
          </a:xfrm>
        </p:spPr>
        <p:txBody>
          <a:bodyPr/>
          <a:lstStyle/>
          <a:p>
            <a:fld id="{8020EE57-94B6-CF40-8B5E-D4B81E5AA559}" type="datetime1">
              <a:rPr lang="en-GB" smtClean="0">
                <a:solidFill>
                  <a:schemeClr val="bg1"/>
                </a:solidFill>
              </a:rPr>
              <a:pPr/>
              <a:t>04/07/2018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5990431"/>
            <a:ext cx="2895600" cy="365125"/>
          </a:xfrm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86300" y="5990431"/>
            <a:ext cx="533400" cy="365125"/>
          </a:xfrm>
        </p:spPr>
        <p:txBody>
          <a:bodyPr/>
          <a:lstStyle/>
          <a:p>
            <a:fld id="{19371D3E-5A18-49EB-AD2A-429AF165759F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4294967295"/>
          </p:nvPr>
        </p:nvSpPr>
        <p:spPr>
          <a:xfrm>
            <a:off x="1998133" y="1111779"/>
            <a:ext cx="3657600" cy="4579938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What is Big Data?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Why Big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Use Cases 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Past and Present of Data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Challenge V1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Challenge </a:t>
            </a:r>
            <a:r>
              <a:rPr lang="en-US" sz="2400" dirty="0" smtClean="0">
                <a:solidFill>
                  <a:schemeClr val="bg1"/>
                </a:solidFill>
              </a:rPr>
              <a:t>V2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Challenge </a:t>
            </a:r>
            <a:r>
              <a:rPr lang="en-US" sz="2400" dirty="0" smtClean="0">
                <a:solidFill>
                  <a:schemeClr val="bg1"/>
                </a:solidFill>
              </a:rPr>
              <a:t>V3</a:t>
            </a:r>
          </a:p>
          <a:p>
            <a:r>
              <a:rPr lang="en-US" sz="2400" dirty="0">
                <a:solidFill>
                  <a:schemeClr val="bg1"/>
                </a:solidFill>
              </a:rPr>
              <a:t>Future of Computer </a:t>
            </a:r>
            <a:r>
              <a:rPr lang="en-US" sz="2400" dirty="0" smtClean="0">
                <a:solidFill>
                  <a:schemeClr val="bg1"/>
                </a:solidFill>
              </a:rPr>
              <a:t>Science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299633" y="374650"/>
            <a:ext cx="3657600" cy="515937"/>
          </a:xfrm>
        </p:spPr>
        <p:txBody>
          <a:bodyPr>
            <a:no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Outline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72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6F03-8CAB-3F48-9138-E5EFBB6AD1EF}" type="datetime1">
              <a:rPr lang="en-GB" smtClean="0"/>
              <a:pPr/>
              <a:t>04/07/2018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24066" y="1405994"/>
            <a:ext cx="1013059" cy="1269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838499" y="3401599"/>
            <a:ext cx="1013059" cy="15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590389" y="3446953"/>
            <a:ext cx="1149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325784" y="1405994"/>
            <a:ext cx="1103781" cy="1269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713412" y="4248218"/>
            <a:ext cx="0" cy="1511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54475" y="1095351"/>
            <a:ext cx="140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Volume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926815" y="1095351"/>
            <a:ext cx="140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Velocity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036438" y="3032267"/>
            <a:ext cx="140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Variety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184201" y="5729804"/>
            <a:ext cx="140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Veracity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54475" y="3022906"/>
            <a:ext cx="140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Value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948549" y="2675924"/>
            <a:ext cx="1529726" cy="14513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Big Data</a:t>
            </a:r>
            <a:endParaRPr lang="en-US" sz="3200" dirty="0"/>
          </a:p>
        </p:txBody>
      </p:sp>
      <p:pic>
        <p:nvPicPr>
          <p:cNvPr id="36" name="Picture 35" descr="Screen Shot 2017-05-19 at 22.26.37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4" y="1095351"/>
            <a:ext cx="4089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3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Big Data ?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0967" y="1949823"/>
            <a:ext cx="8638822" cy="4518709"/>
          </a:xfrm>
        </p:spPr>
        <p:txBody>
          <a:bodyPr/>
          <a:lstStyle/>
          <a:p>
            <a:pPr algn="just"/>
            <a:r>
              <a:rPr lang="en-US" dirty="0" smtClean="0"/>
              <a:t>Data sets with sizes beyond the ability to commonly use software tools to capture, curate, manage and process within a tolerable elapsed time. Big Data requires a set of techniques and technologies with new forms of 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integration to reveal insights from datasets that are diverse, complex and of massive scale.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4F03-E07C-364D-9BE0-51BB4F8B48F5}" type="datetime1">
              <a:rPr lang="en-GB" smtClean="0"/>
              <a:pPr/>
              <a:t>04/07/2018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22054" y="4774671"/>
            <a:ext cx="1340146" cy="593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Ingest</a:t>
            </a:r>
            <a:endParaRPr lang="en-GB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32115" y="5071614"/>
            <a:ext cx="301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14718" y="4774671"/>
            <a:ext cx="1340146" cy="593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Process</a:t>
            </a:r>
            <a:endParaRPr lang="en-GB" dirty="0"/>
          </a:p>
        </p:txBody>
      </p:sp>
      <p:sp>
        <p:nvSpPr>
          <p:cNvPr id="17" name="Rectangle 16"/>
          <p:cNvSpPr/>
          <p:nvPr/>
        </p:nvSpPr>
        <p:spPr>
          <a:xfrm>
            <a:off x="4918761" y="4774671"/>
            <a:ext cx="1340146" cy="593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Persist</a:t>
            </a:r>
            <a:endParaRPr lang="en-GB" dirty="0"/>
          </a:p>
        </p:txBody>
      </p:sp>
      <p:sp>
        <p:nvSpPr>
          <p:cNvPr id="18" name="Rectangle 17"/>
          <p:cNvSpPr/>
          <p:nvPr/>
        </p:nvSpPr>
        <p:spPr>
          <a:xfrm>
            <a:off x="6947390" y="4774670"/>
            <a:ext cx="1340146" cy="593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Extract</a:t>
            </a:r>
            <a:endParaRPr lang="en-GB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20378" y="5044898"/>
            <a:ext cx="301658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73625" y="5071614"/>
            <a:ext cx="301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0500" y="4507099"/>
            <a:ext cx="471340" cy="344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5810" y="5071614"/>
            <a:ext cx="580829" cy="9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96887" y="5303837"/>
            <a:ext cx="471340" cy="334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8600" y="4284674"/>
            <a:ext cx="62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Batch</a:t>
            </a:r>
            <a:endParaRPr lang="en-GB" sz="11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218723" y="5120555"/>
            <a:ext cx="62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Ad Hoc</a:t>
            </a:r>
            <a:endParaRPr lang="en-GB" sz="11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228600" y="5678446"/>
            <a:ext cx="867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 smtClean="0"/>
              <a:t>Real-time</a:t>
            </a:r>
          </a:p>
          <a:p>
            <a:r>
              <a:rPr lang="en-GB" sz="1100" b="1" dirty="0" smtClean="0"/>
              <a:t>/Streaming</a:t>
            </a:r>
            <a:endParaRPr lang="en-GB" sz="1100" b="1" dirty="0"/>
          </a:p>
        </p:txBody>
      </p:sp>
    </p:spTree>
    <p:extLst>
      <p:ext uri="{BB962C8B-B14F-4D97-AF65-F5344CB8AC3E}">
        <p14:creationId xmlns:p14="http://schemas.microsoft.com/office/powerpoint/2010/main" val="320440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86F8-A820-5B4C-9CB7-3B6301938C2B}" type="datetime1">
              <a:rPr lang="en-GB" smtClean="0"/>
              <a:pPr/>
              <a:t>04/07/2018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Screen Shot 2017-05-21 at 16.35.09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9144000" cy="43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03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rawing V1 SF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8472" y="253999"/>
            <a:ext cx="4920789" cy="635504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86F8-A820-5B4C-9CB7-3B6301938C2B}" type="datetime1">
              <a:rPr lang="en-GB" smtClean="0"/>
              <a:pPr/>
              <a:t>04/07/2018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4572" y="684213"/>
            <a:ext cx="3865033" cy="6651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Usage of Big Data</a:t>
            </a:r>
            <a:br>
              <a:rPr lang="en-US" dirty="0" smtClean="0"/>
            </a:br>
            <a:r>
              <a:rPr lang="en-US" dirty="0" smtClean="0"/>
              <a:t> -Example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86F8-A820-5B4C-9CB7-3B6301938C2B}" type="datetime1">
              <a:rPr lang="en-GB" smtClean="0"/>
              <a:pPr/>
              <a:t>04/07/2018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70790" y="269790"/>
            <a:ext cx="7583488" cy="725043"/>
          </a:xfrm>
        </p:spPr>
        <p:txBody>
          <a:bodyPr>
            <a:normAutofit/>
          </a:bodyPr>
          <a:lstStyle/>
          <a:p>
            <a:r>
              <a:rPr lang="en-US" dirty="0"/>
              <a:t>Usage of Big Data </a:t>
            </a:r>
            <a:r>
              <a:rPr lang="en-US" dirty="0" smtClean="0"/>
              <a:t>-Example 2</a:t>
            </a:r>
            <a:endParaRPr lang="en-US" dirty="0"/>
          </a:p>
        </p:txBody>
      </p:sp>
      <p:pic>
        <p:nvPicPr>
          <p:cNvPr id="16" name="Picture 15" descr="Screen Shot 2017-05-13 at 15.27.52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" r="10022" b="19679"/>
          <a:stretch/>
        </p:blipFill>
        <p:spPr>
          <a:xfrm>
            <a:off x="1883833" y="994833"/>
            <a:ext cx="5503334" cy="2540000"/>
          </a:xfrm>
          <a:prstGeom prst="rect">
            <a:avLst/>
          </a:prstGeom>
        </p:spPr>
      </p:pic>
      <p:pic>
        <p:nvPicPr>
          <p:cNvPr id="17" name="Picture 16" descr="Screen Shot 2017-05-13 at 15.04.00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33" y="3704167"/>
            <a:ext cx="5880100" cy="251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92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407-704E-EC48-BC68-6BCA8E988A1C}" type="datetime1">
              <a:rPr lang="en-GB" smtClean="0"/>
              <a:pPr/>
              <a:t>04/07/2018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58344" y="190499"/>
            <a:ext cx="3609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Data Visualization</a:t>
            </a:r>
            <a:endParaRPr lang="en-US" sz="3600" dirty="0">
              <a:solidFill>
                <a:schemeClr val="bg1"/>
              </a:solidFill>
            </a:endParaRPr>
          </a:p>
        </p:txBody>
      </p:sp>
      <p:pic>
        <p:nvPicPr>
          <p:cNvPr id="7" name="Picture 6" descr="sixdos (1)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84" y="4178302"/>
            <a:ext cx="4677832" cy="2435224"/>
          </a:xfrm>
          <a:prstGeom prst="rect">
            <a:avLst/>
          </a:prstGeom>
        </p:spPr>
      </p:pic>
      <p:pic>
        <p:nvPicPr>
          <p:cNvPr id="8" name="Picture 7" descr="Capt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830"/>
            <a:ext cx="9144000" cy="31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9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What are the Big Questions ?</a:t>
            </a:r>
            <a:br>
              <a:rPr lang="en-GB" dirty="0" smtClean="0"/>
            </a:br>
            <a:r>
              <a:rPr lang="en-GB" dirty="0" smtClean="0"/>
              <a:t>(Real World Hadoop)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7FEC-8D86-3D4B-80E3-FF8DA6C80C82}" type="datetime1">
              <a:rPr lang="en-GB" smtClean="0"/>
              <a:pPr/>
              <a:t>04/07/2018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9463" y="2111604"/>
            <a:ext cx="7583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How do I </a:t>
            </a:r>
            <a:r>
              <a:rPr lang="en-GB" b="1" dirty="0" smtClean="0"/>
              <a:t>optimise my Data Warehouse </a:t>
            </a:r>
            <a:r>
              <a:rPr lang="en-GB" dirty="0" smtClean="0"/>
              <a:t>to run processes in an efficient cost effective manner as the system grows?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Can I get Customer 360 system to  access </a:t>
            </a:r>
            <a:r>
              <a:rPr lang="en-GB" b="1" dirty="0" smtClean="0"/>
              <a:t>customer histories</a:t>
            </a:r>
            <a:r>
              <a:rPr lang="en-GB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Can I have a </a:t>
            </a:r>
            <a:r>
              <a:rPr lang="en-GB" b="1" dirty="0" smtClean="0"/>
              <a:t>recommendation</a:t>
            </a:r>
            <a:r>
              <a:rPr lang="en-GB" dirty="0" smtClean="0"/>
              <a:t> Engine to </a:t>
            </a:r>
            <a:r>
              <a:rPr lang="en-GB" b="1" dirty="0" smtClean="0"/>
              <a:t>improve customer experience</a:t>
            </a:r>
            <a:r>
              <a:rPr lang="en-GB" dirty="0" smtClean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How do I optimise my market to understand what </a:t>
            </a:r>
            <a:r>
              <a:rPr lang="en-GB" b="1" dirty="0" smtClean="0"/>
              <a:t>causes customers to buy products</a:t>
            </a:r>
            <a:r>
              <a:rPr lang="en-GB" dirty="0" smtClean="0"/>
              <a:t> 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How do I process my Log data such as  </a:t>
            </a:r>
            <a:r>
              <a:rPr lang="en-GB" b="1" dirty="0" smtClean="0"/>
              <a:t>performance, breakage  or intrusions </a:t>
            </a:r>
            <a:r>
              <a:rPr lang="en-GB" dirty="0" smtClean="0"/>
              <a:t>effectively?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Can I get a </a:t>
            </a:r>
            <a:r>
              <a:rPr lang="en-GB" dirty="0" smtClean="0"/>
              <a:t>centralise </a:t>
            </a:r>
            <a:r>
              <a:rPr lang="en-GB" b="1" dirty="0"/>
              <a:t>Data Hub </a:t>
            </a:r>
            <a:r>
              <a:rPr lang="en-GB" dirty="0"/>
              <a:t>to provide access to developers, data scientists and  business analysts   ?</a:t>
            </a:r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131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2794</TotalTime>
  <Words>554</Words>
  <Application>Microsoft Office PowerPoint</Application>
  <PresentationFormat>On-screen Show (4:3)</PresentationFormat>
  <Paragraphs>123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Wingdings 2</vt:lpstr>
      <vt:lpstr>Pixel</vt:lpstr>
      <vt:lpstr>The Importance of Big Data in  the Future of Computer Science </vt:lpstr>
      <vt:lpstr>Outline</vt:lpstr>
      <vt:lpstr>PowerPoint Presentation</vt:lpstr>
      <vt:lpstr>What is Big Data ?</vt:lpstr>
      <vt:lpstr>PowerPoint Presentation</vt:lpstr>
      <vt:lpstr>Usage of Big Data  -Example 1</vt:lpstr>
      <vt:lpstr>Usage of Big Data -Example 2</vt:lpstr>
      <vt:lpstr>PowerPoint Presentation</vt:lpstr>
      <vt:lpstr>What are the Big Questions ? (Real World Hadoop)</vt:lpstr>
      <vt:lpstr>Big Data Use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importance of Big Data in  the future of Computer science</dc:title>
  <dc:creator>Microsoft Office User</dc:creator>
  <cp:lastModifiedBy>Sandra Fernando</cp:lastModifiedBy>
  <cp:revision>125</cp:revision>
  <cp:lastPrinted>2017-05-18T17:52:56Z</cp:lastPrinted>
  <dcterms:created xsi:type="dcterms:W3CDTF">2017-05-13T13:09:28Z</dcterms:created>
  <dcterms:modified xsi:type="dcterms:W3CDTF">2018-07-04T09:23:32Z</dcterms:modified>
</cp:coreProperties>
</file>