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77" r:id="rId4"/>
    <p:sldId id="258" r:id="rId5"/>
    <p:sldId id="278" r:id="rId6"/>
    <p:sldId id="261" r:id="rId7"/>
    <p:sldId id="260" r:id="rId8"/>
    <p:sldId id="276" r:id="rId9"/>
    <p:sldId id="271" r:id="rId10"/>
    <p:sldId id="267" r:id="rId11"/>
    <p:sldId id="259" r:id="rId12"/>
    <p:sldId id="273" r:id="rId13"/>
    <p:sldId id="274" r:id="rId14"/>
    <p:sldId id="275" r:id="rId15"/>
    <p:sldId id="272" r:id="rId16"/>
    <p:sldId id="269" r:id="rId17"/>
    <p:sldId id="270" r:id="rId18"/>
  </p:sldIdLst>
  <p:sldSz cx="9144000" cy="6858000" type="screen4x3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247" autoAdjust="0"/>
  </p:normalViewPr>
  <p:slideViewPr>
    <p:cSldViewPr snapToGrid="0" snapToObjects="1">
      <p:cViewPr>
        <p:scale>
          <a:sx n="110" d="100"/>
          <a:sy n="110" d="100"/>
        </p:scale>
        <p:origin x="53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E0856-8D88-F543-849B-8C48D3A43F61}" type="datetimeFigureOut">
              <a:rPr lang="en-US" smtClean="0"/>
              <a:pPr/>
              <a:t>6/24/2025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4B609-7FAA-5946-960F-5BAEAD26AE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292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DEA94F-9858-CA47-BD41-CB06DBE02342}" type="datetimeFigureOut">
              <a:rPr lang="en-US" smtClean="0"/>
              <a:pPr/>
              <a:t>6/23/2025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9FE80A-6EA3-E84D-B1CD-CFE98B29E5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0205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6733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33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247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678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44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096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15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b="0" i="0" kern="1200" cap="all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898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71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="0" dirty="0">
              <a:solidFill>
                <a:srgbClr val="FF0000"/>
              </a:solidFill>
            </a:endParaRPr>
          </a:p>
          <a:p>
            <a:endParaRPr lang="en-GB" b="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327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2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189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681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681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9FE80A-6EA3-E84D-B1CD-CFE98B29E5F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6854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0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5" name="Snip Single Corner Rectangle 14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ardrop 12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340CB8BA-75BF-8E4F-8A57-36ADDC57B73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10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2" name="Snip Diagonal Corner Rectangle 11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Teardrop 12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2176272"/>
            <a:ext cx="3657600" cy="1161288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flipH="1">
            <a:off x="4654475" y="228600"/>
            <a:ext cx="4251960" cy="6391656"/>
          </a:xfrm>
          <a:prstGeom prst="snip2DiagRect">
            <a:avLst>
              <a:gd name="adj1" fmla="val 0"/>
              <a:gd name="adj2" fmla="val 4017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0352" y="3342401"/>
            <a:ext cx="3657600" cy="259528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8952" y="6300216"/>
            <a:ext cx="1298448" cy="365125"/>
          </a:xfrm>
        </p:spPr>
        <p:txBody>
          <a:bodyPr/>
          <a:lstStyle/>
          <a:p>
            <a:fld id="{CB187FEC-8D86-3D4B-80E3-FF8DA6C80C82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300216"/>
            <a:ext cx="234086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1752" y="6300216"/>
            <a:ext cx="448056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4648200"/>
            <a:ext cx="8686800" cy="1963271"/>
          </a:xfrm>
          <a:prstGeom prst="snip2DiagRect">
            <a:avLst>
              <a:gd name="adj1" fmla="val 0"/>
              <a:gd name="adj2" fmla="val 937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48200"/>
            <a:ext cx="8153400" cy="609600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63C48-630A-AE4B-B840-2049AFA9B3B2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257799"/>
            <a:ext cx="8156448" cy="820272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ct val="0"/>
              </a:spcBef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 flipH="1">
            <a:off x="228600" y="228600"/>
            <a:ext cx="8677835" cy="4267200"/>
          </a:xfrm>
          <a:prstGeom prst="snip2DiagRect">
            <a:avLst>
              <a:gd name="adj1" fmla="val 0"/>
              <a:gd name="adj2" fmla="val 4332"/>
            </a:avLst>
          </a:prstGeo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8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F3CC9-E99F-F74F-9B59-F9E16DBD4FBA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033DF-ACE5-5945-A3DA-10FA0D4C865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nip Diagonal Corner Rectangle 7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7600" y="838201"/>
            <a:ext cx="1219200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9462" y="838201"/>
            <a:ext cx="6307138" cy="51054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A9948-B99C-3C43-AA6A-BE85CDF05273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4"/>
          <p:cNvGrpSpPr/>
          <p:nvPr/>
        </p:nvGrpSpPr>
        <p:grpSpPr>
          <a:xfrm>
            <a:off x="-1" y="3379694"/>
            <a:ext cx="7543801" cy="2604247"/>
            <a:chOff x="-1" y="3379694"/>
            <a:chExt cx="7543801" cy="2604247"/>
          </a:xfrm>
        </p:grpSpPr>
        <p:grpSp>
          <p:nvGrpSpPr>
            <p:cNvPr id="9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7" name="Snip Single Corner Rectangle 16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8" name="Straight Connector 17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ardrop 15"/>
            <p:cNvSpPr/>
            <p:nvPr/>
          </p:nvSpPr>
          <p:spPr>
            <a:xfrm>
              <a:off x="681765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3913281"/>
            <a:ext cx="5867400" cy="1470025"/>
          </a:xfrm>
        </p:spPr>
        <p:txBody>
          <a:bodyPr>
            <a:normAutofit/>
          </a:bodyPr>
          <a:lstStyle>
            <a:lvl1pPr algn="r">
              <a:defRPr sz="4600"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396753"/>
            <a:ext cx="5867400" cy="573741"/>
          </a:xfrm>
        </p:spPr>
        <p:txBody>
          <a:bodyPr>
            <a:normAutofit/>
          </a:bodyPr>
          <a:lstStyle>
            <a:lvl1pPr marL="0" indent="0" algn="r">
              <a:spcBef>
                <a:spcPct val="0"/>
              </a:spcBef>
              <a:buNone/>
              <a:defRPr sz="14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-734076" y="4503737"/>
            <a:ext cx="2057400" cy="365125"/>
          </a:xfrm>
        </p:spPr>
        <p:txBody>
          <a:bodyPr lIns="91440" tIns="0" bIns="0" anchor="b" anchorCtr="0"/>
          <a:lstStyle>
            <a:lvl1pPr>
              <a:defRPr sz="1400" b="1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9F219ACF-AAF2-B246-B2A0-6A6E3042BD9E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-356811" y="4503737"/>
            <a:ext cx="2057397" cy="365125"/>
          </a:xfrm>
        </p:spPr>
        <p:txBody>
          <a:bodyPr lIns="91440" tIns="0" bIns="0" anchor="t" anchorCtr="0"/>
          <a:lstStyle>
            <a:lvl1pPr algn="l">
              <a:defRPr b="1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2"/>
          </p:nvPr>
        </p:nvSpPr>
        <p:spPr>
          <a:xfrm>
            <a:off x="0" y="676835"/>
            <a:ext cx="7543800" cy="2587752"/>
          </a:xfrm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GB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 flipH="1">
            <a:off x="1600199" y="2126877"/>
            <a:ext cx="7543801" cy="2604247"/>
            <a:chOff x="-1" y="3379694"/>
            <a:chExt cx="7543801" cy="2604247"/>
          </a:xfrm>
        </p:grpSpPr>
        <p:grpSp>
          <p:nvGrpSpPr>
            <p:cNvPr id="7" name="Group 11"/>
            <p:cNvGrpSpPr/>
            <p:nvPr/>
          </p:nvGrpSpPr>
          <p:grpSpPr>
            <a:xfrm>
              <a:off x="-1" y="3379694"/>
              <a:ext cx="7543801" cy="2604247"/>
              <a:chOff x="-1" y="3379694"/>
              <a:chExt cx="7543801" cy="2604247"/>
            </a:xfrm>
          </p:grpSpPr>
          <p:sp>
            <p:nvSpPr>
              <p:cNvPr id="10" name="Snip Single Corner Rectangle 9"/>
              <p:cNvSpPr/>
              <p:nvPr/>
            </p:nvSpPr>
            <p:spPr>
              <a:xfrm flipV="1">
                <a:off x="-1" y="3393141"/>
                <a:ext cx="7543800" cy="2590800"/>
              </a:xfrm>
              <a:prstGeom prst="snip1Rect">
                <a:avLst>
                  <a:gd name="adj" fmla="val 7379"/>
                </a:avLst>
              </a:prstGeom>
              <a:solidFill>
                <a:schemeClr val="bg1"/>
              </a:solidFill>
              <a:ln>
                <a:noFill/>
              </a:ln>
              <a:effectLst>
                <a:outerShdw blurRad="50800" dist="63500" dir="2700000" algn="tl" rotWithShape="0">
                  <a:prstClr val="black">
                    <a:alpha val="5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>
                <a:off x="0" y="3379694"/>
                <a:ext cx="7543800" cy="237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Teardrop 8"/>
            <p:cNvSpPr/>
            <p:nvPr/>
          </p:nvSpPr>
          <p:spPr>
            <a:xfrm flipH="1">
              <a:off x="228599" y="3621741"/>
              <a:ext cx="394447" cy="394447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6105" y="2653553"/>
            <a:ext cx="5870448" cy="1472184"/>
          </a:xfrm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tx1">
                    <a:lumMod val="90000"/>
                    <a:lumOff val="1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6105" y="4134881"/>
            <a:ext cx="5870448" cy="57607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0"/>
              </a:spcBef>
              <a:buClr>
                <a:schemeClr val="accent1"/>
              </a:buClr>
              <a:buSzPct val="90000"/>
              <a:buFont typeface="Wingdings 2" pitchFamily="18" charset="2"/>
              <a:buNone/>
              <a:defRPr sz="1400" kern="120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16200000">
            <a:off x="8033590" y="3475037"/>
            <a:ext cx="1828801" cy="365125"/>
          </a:xfrm>
        </p:spPr>
        <p:txBody>
          <a:bodyPr vert="horz" lIns="91440" tIns="0" rIns="91440" bIns="0" rtlCol="0" anchor="t" anchorCtr="0"/>
          <a:lstStyle>
            <a:lvl1pPr marL="0" algn="l" defTabSz="914400" rtl="0" eaLnBrk="1" latinLnBrk="0" hangingPunct="1">
              <a:defRPr sz="1100" b="1" kern="120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16200000">
            <a:off x="7658009" y="3475037"/>
            <a:ext cx="1828800" cy="365125"/>
          </a:xfrm>
        </p:spPr>
        <p:txBody>
          <a:bodyPr vert="horz" lIns="91440" tIns="0" rIns="91440" bIns="0" rtlCol="0" anchor="b" anchorCtr="0"/>
          <a:lstStyle>
            <a:lvl1pPr marL="0" algn="l" defTabSz="914400" rtl="0" eaLnBrk="1" latinLnBrk="0" hangingPunct="1">
              <a:defRPr sz="1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394C6F03-8CAB-3F48-9138-E5EFBB6AD1EF}" type="datetime1">
              <a:rPr lang="en-GB" smtClean="0"/>
              <a:pPr/>
              <a:t>23/06/2025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nip Diagonal Corner Rectangle 10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Snip Diagonal Corner Rectangle 11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946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5351" y="1981201"/>
            <a:ext cx="365760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344488">
              <a:defRPr sz="1800"/>
            </a:lvl6pPr>
            <a:lvl7pPr marL="1946275" indent="-344488">
              <a:defRPr sz="1800"/>
            </a:lvl7pPr>
            <a:lvl8pPr marL="1946275" indent="-344488">
              <a:defRPr sz="1800"/>
            </a:lvl8pPr>
            <a:lvl9pPr marL="1946275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77B54-1FA7-1240-8AB6-67FA1FA5FB24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nip Diagonal Corner Rectangle 11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Snip Diagonal Corner Rectangle 12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79463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5351" y="1852426"/>
            <a:ext cx="3657600" cy="868362"/>
          </a:xfrm>
        </p:spPr>
        <p:txBody>
          <a:bodyPr anchor="ctr" anchorCtr="0">
            <a:noAutofit/>
          </a:bodyPr>
          <a:lstStyle>
            <a:lvl1pPr marL="0" indent="0" algn="ctr">
              <a:spcBef>
                <a:spcPct val="0"/>
              </a:spcBef>
              <a:buNone/>
              <a:defRPr sz="26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5351" y="2743200"/>
            <a:ext cx="3657600" cy="32131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2055813" indent="-344488">
              <a:defRPr sz="1800"/>
            </a:lvl6pPr>
            <a:lvl7pPr marL="2055813" indent="-344488">
              <a:defRPr sz="1800"/>
            </a:lvl7pPr>
            <a:lvl8pPr marL="2055813" indent="-344488">
              <a:defRPr sz="1800"/>
            </a:lvl8pPr>
            <a:lvl9pPr marL="2055813" indent="-344488"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D6727-2AFB-954F-9088-7CBBE8E1B41C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Diagonal Corner Rectangle 8"/>
          <p:cNvSpPr/>
          <p:nvPr/>
        </p:nvSpPr>
        <p:spPr>
          <a:xfrm flipV="1">
            <a:off x="228600" y="1707776"/>
            <a:ext cx="8686800" cy="4908176"/>
          </a:xfrm>
          <a:prstGeom prst="snip2DiagRect">
            <a:avLst>
              <a:gd name="adj1" fmla="val 0"/>
              <a:gd name="adj2" fmla="val 4003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Snip Diagonal Corner Rectangle 9"/>
          <p:cNvSpPr/>
          <p:nvPr/>
        </p:nvSpPr>
        <p:spPr>
          <a:xfrm flipV="1">
            <a:off x="228600" y="228597"/>
            <a:ext cx="8686800" cy="1277473"/>
          </a:xfrm>
          <a:prstGeom prst="snip2DiagRect">
            <a:avLst>
              <a:gd name="adj1" fmla="val 0"/>
              <a:gd name="adj2" fmla="val 1167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580F-3946-D343-87AE-67C0B87F1BC0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nip Diagonal Corner Rectangle 5"/>
          <p:cNvSpPr/>
          <p:nvPr/>
        </p:nvSpPr>
        <p:spPr>
          <a:xfrm flipV="1">
            <a:off x="228600" y="228600"/>
            <a:ext cx="8686800" cy="6387352"/>
          </a:xfrm>
          <a:prstGeom prst="snip2DiagRect">
            <a:avLst>
              <a:gd name="adj1" fmla="val 0"/>
              <a:gd name="adj2" fmla="val 2529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407-704E-EC48-BC68-6BCA8E988A1C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228600" y="228600"/>
            <a:ext cx="4251960" cy="6387352"/>
            <a:chOff x="228600" y="228600"/>
            <a:chExt cx="4251960" cy="6387352"/>
          </a:xfrm>
        </p:grpSpPr>
        <p:sp>
          <p:nvSpPr>
            <p:cNvPr id="13" name="Snip Diagonal Corner Rectangle 12"/>
            <p:cNvSpPr/>
            <p:nvPr/>
          </p:nvSpPr>
          <p:spPr>
            <a:xfrm flipV="1">
              <a:off x="228600" y="228600"/>
              <a:ext cx="4251960" cy="6387352"/>
            </a:xfrm>
            <a:prstGeom prst="snip2DiagRect">
              <a:avLst>
                <a:gd name="adj1" fmla="val 0"/>
                <a:gd name="adj2" fmla="val 3794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Teardrop 13"/>
            <p:cNvSpPr>
              <a:spLocks noChangeAspect="1"/>
            </p:cNvSpPr>
            <p:nvPr/>
          </p:nvSpPr>
          <p:spPr>
            <a:xfrm>
              <a:off x="3886200" y="432548"/>
              <a:ext cx="355002" cy="355002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Snip Diagonal Corner Rectangle 14"/>
          <p:cNvSpPr/>
          <p:nvPr/>
        </p:nvSpPr>
        <p:spPr>
          <a:xfrm flipV="1">
            <a:off x="4648200" y="228600"/>
            <a:ext cx="4251960" cy="6387352"/>
          </a:xfrm>
          <a:prstGeom prst="snip2DiagRect">
            <a:avLst>
              <a:gd name="adj1" fmla="val 0"/>
              <a:gd name="adj2" fmla="val 3794"/>
            </a:avLst>
          </a:prstGeom>
          <a:solidFill>
            <a:schemeClr val="bg1"/>
          </a:solidFill>
          <a:ln>
            <a:noFill/>
          </a:ln>
          <a:effectLst>
            <a:outerShdw blurRad="50800" dist="63500" dir="2700000" algn="tl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5780" y="2177303"/>
            <a:ext cx="3657600" cy="1162050"/>
          </a:xfrm>
        </p:spPr>
        <p:txBody>
          <a:bodyPr anchor="b">
            <a:normAutofit/>
          </a:bodyPr>
          <a:lstStyle>
            <a:lvl1pPr algn="l">
              <a:defRPr sz="3000" b="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5380" y="609600"/>
            <a:ext cx="3657600" cy="53340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5780" y="3352799"/>
            <a:ext cx="3657600" cy="2590801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2000" y="6297706"/>
            <a:ext cx="1295400" cy="365125"/>
          </a:xfrm>
        </p:spPr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057400" y="6297706"/>
            <a:ext cx="233978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04800" y="6297706"/>
            <a:ext cx="443753" cy="365125"/>
          </a:xfrm>
        </p:spPr>
        <p:txBody>
          <a:bodyPr/>
          <a:lstStyle>
            <a:lvl1pPr algn="l">
              <a:defRPr/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9463" y="295833"/>
            <a:ext cx="7583488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79463" y="1949824"/>
            <a:ext cx="7583488" cy="40072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24391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E26B4CB6-8962-104D-87FA-E89517519B30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67400" y="624840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24840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19371D3E-5A18-49EB-AD2A-429AF165759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hdr="0"/>
  <p:txStyles>
    <p:titleStyle>
      <a:lvl1pPr algn="l" defTabSz="914400" rtl="0" eaLnBrk="1" latinLnBrk="0" hangingPunct="1">
        <a:spcBef>
          <a:spcPct val="0"/>
        </a:spcBef>
        <a:buNone/>
        <a:defRPr sz="3800" kern="1200">
          <a:solidFill>
            <a:schemeClr val="tx1">
              <a:lumMod val="90000"/>
              <a:lumOff val="1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 2" pitchFamily="18" charset="2"/>
        <a:buChar char=""/>
        <a:defRPr sz="22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20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 2" pitchFamily="18" charset="2"/>
        <a:buChar char=""/>
        <a:defRPr sz="1800" kern="120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 smtClean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 2" pitchFamily="18" charset="2"/>
        <a:buChar char=""/>
        <a:defRPr lang="en-US" sz="1800" kern="1200" dirty="0">
          <a:solidFill>
            <a:schemeClr val="tx1">
              <a:lumMod val="90000"/>
              <a:lumOff val="1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era.com/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The Importance of Big Data in  the Future of Computer Science 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Sandra Fernando</a:t>
            </a:r>
          </a:p>
        </p:txBody>
      </p:sp>
    </p:spTree>
    <p:extLst>
      <p:ext uri="{BB962C8B-B14F-4D97-AF65-F5344CB8AC3E}">
        <p14:creationId xmlns:p14="http://schemas.microsoft.com/office/powerpoint/2010/main" val="1524430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201793" y="88191"/>
            <a:ext cx="7583488" cy="519056"/>
          </a:xfrm>
        </p:spPr>
        <p:txBody>
          <a:bodyPr>
            <a:noAutofit/>
          </a:bodyPr>
          <a:lstStyle/>
          <a:p>
            <a:r>
              <a:rPr lang="en-US" sz="2800" dirty="0"/>
              <a:t>Big Data Use Case</a:t>
            </a:r>
          </a:p>
        </p:txBody>
      </p:sp>
      <p:sp>
        <p:nvSpPr>
          <p:cNvPr id="8" name="Oval 7"/>
          <p:cNvSpPr/>
          <p:nvPr/>
        </p:nvSpPr>
        <p:spPr>
          <a:xfrm>
            <a:off x="201793" y="1105607"/>
            <a:ext cx="1799315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courses are viewed on Moodle?</a:t>
            </a:r>
          </a:p>
          <a:p>
            <a:pPr algn="ctr"/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038508" y="1375758"/>
            <a:ext cx="504238" cy="341202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2736774" y="262036"/>
            <a:ext cx="1987626" cy="1812246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Are most viewed courses have best Grades on Moodle?</a:t>
            </a:r>
          </a:p>
          <a:p>
            <a:pPr algn="ctr"/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5353173" y="-1"/>
            <a:ext cx="1405605" cy="1587413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with some courses</a:t>
            </a:r>
          </a:p>
          <a:p>
            <a:pPr algn="ctr"/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4535685" y="439998"/>
            <a:ext cx="817488" cy="1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985578" y="607247"/>
            <a:ext cx="352722" cy="490360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6472075" y="1179679"/>
            <a:ext cx="2260184" cy="1894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Some courses had no grade book element</a:t>
            </a:r>
          </a:p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4063790" y="2934780"/>
            <a:ext cx="2869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</a:rPr>
              <a:t>Some courses lack graded Moodle assessments ???</a:t>
            </a:r>
          </a:p>
        </p:txBody>
      </p:sp>
      <p:sp>
        <p:nvSpPr>
          <p:cNvPr id="33" name="Oval 32"/>
          <p:cNvSpPr/>
          <p:nvPr/>
        </p:nvSpPr>
        <p:spPr>
          <a:xfrm>
            <a:off x="6655189" y="3532377"/>
            <a:ext cx="2260184" cy="1894641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Students who viewed the course most got the best grade ?</a:t>
            </a:r>
          </a:p>
          <a:p>
            <a:pPr algn="ctr"/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270803" y="3074320"/>
            <a:ext cx="0" cy="458057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5201382" y="5109956"/>
            <a:ext cx="1557395" cy="1503569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Only with some Students</a:t>
            </a:r>
          </a:p>
          <a:p>
            <a:pPr algn="ctr"/>
            <a:endParaRPr lang="en-US" dirty="0"/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7104076" y="5608858"/>
            <a:ext cx="468448" cy="304054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2362200" y="4901032"/>
            <a:ext cx="2362200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best graded students had high Moodle usage times </a:t>
            </a:r>
          </a:p>
          <a:p>
            <a:pPr algn="ctr"/>
            <a:endParaRPr lang="en-US" dirty="0"/>
          </a:p>
        </p:txBody>
      </p:sp>
      <p:cxnSp>
        <p:nvCxnSpPr>
          <p:cNvPr id="46" name="Straight Arrow Connector 45"/>
          <p:cNvCxnSpPr/>
          <p:nvPr/>
        </p:nvCxnSpPr>
        <p:spPr>
          <a:xfrm flipH="1" flipV="1">
            <a:off x="4642136" y="6317580"/>
            <a:ext cx="711037" cy="147325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/>
          <p:cNvSpPr/>
          <p:nvPr/>
        </p:nvSpPr>
        <p:spPr>
          <a:xfrm>
            <a:off x="2181654" y="2479386"/>
            <a:ext cx="1799315" cy="1753713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activities did  they do on Moodle?</a:t>
            </a:r>
          </a:p>
          <a:p>
            <a:pPr algn="ctr"/>
            <a:endParaRPr lang="en-US" dirty="0"/>
          </a:p>
        </p:txBody>
      </p:sp>
      <p:cxnSp>
        <p:nvCxnSpPr>
          <p:cNvPr id="75" name="Straight Arrow Connector 74"/>
          <p:cNvCxnSpPr/>
          <p:nvPr/>
        </p:nvCxnSpPr>
        <p:spPr>
          <a:xfrm flipH="1" flipV="1">
            <a:off x="2903097" y="4326539"/>
            <a:ext cx="194769" cy="447246"/>
          </a:xfrm>
          <a:prstGeom prst="straightConnector1">
            <a:avLst/>
          </a:prstGeom>
          <a:ln w="57150" cmpd="sng"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505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/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th-TH"/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2"/>
          </p:nvPr>
        </p:nvSpPr>
        <p:spPr>
          <a:xfrm>
            <a:off x="530352" y="465667"/>
            <a:ext cx="3657600" cy="547201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1"/>
                </a:solidFill>
              </a:rPr>
              <a:t>Why Do commonly used software not sufficient to handle Big Data?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DB are collection of structured data, DW are a collection of databases and BD are collection of any type of digital data.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 DB and DW have single server implementation where BG span across multiple machines.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BG solution is a technology DW Data Warehousing is an architecture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DB has ACID properties whereas BD write once reads many times.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DB support SQL whereas BG  support lightweight of SQL and unstructured Queries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DB relies on Schema on write whereas BD relies on schema on read rather that defining schema </a:t>
            </a:r>
          </a:p>
          <a:p>
            <a:pPr marL="285750" indent="-285750"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DB brings data to a computer whereas  BG brings computer to data 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3919E0-593B-7446-9085-95AFC7247C91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11</a:t>
            </a:fld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873393" y="1679798"/>
            <a:ext cx="393151" cy="62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838499" y="499969"/>
            <a:ext cx="2322084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Databases (DB)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971231" y="2419132"/>
            <a:ext cx="3609279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Data Warehouses(DW)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266544" y="4450209"/>
            <a:ext cx="2322084" cy="1077218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Big Data (BD)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7209166" y="3624412"/>
            <a:ext cx="393151" cy="6231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41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V1 -Volume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8287" y="1695450"/>
            <a:ext cx="60674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1717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V2 -Velocity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1499481"/>
            <a:ext cx="6724650" cy="458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519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12066" y="564442"/>
            <a:ext cx="285326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GB" sz="3200" dirty="0"/>
              <a:t>V1 -Variety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581150"/>
            <a:ext cx="6991350" cy="3695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195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val 14"/>
          <p:cNvSpPr/>
          <p:nvPr/>
        </p:nvSpPr>
        <p:spPr>
          <a:xfrm>
            <a:off x="4467772" y="3384434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4649010" y="403710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915495" y="3443689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186463" y="403710"/>
            <a:ext cx="3417187" cy="2675924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-142328" y="6239436"/>
            <a:ext cx="2133600" cy="365125"/>
          </a:xfrm>
        </p:spPr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96472" y="6243918"/>
            <a:ext cx="28956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934372" y="6243918"/>
            <a:ext cx="533400" cy="365125"/>
          </a:xfrm>
        </p:spPr>
        <p:txBody>
          <a:bodyPr/>
          <a:lstStyle/>
          <a:p>
            <a:fld id="{19371D3E-5A18-49EB-AD2A-429AF165759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2290244" y="1416631"/>
            <a:ext cx="4067360" cy="376443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Big Data in Future of Computer Science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52538" y="990042"/>
            <a:ext cx="19431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Lakes and High performance OLTP,OLAP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61962" y="4402707"/>
            <a:ext cx="1769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Array Database +Linear Algebra Environment</a:t>
            </a:r>
          </a:p>
          <a:p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496472" y="978202"/>
            <a:ext cx="2282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Advanced Machine Learning and Human Crowd Sourcing</a:t>
            </a:r>
          </a:p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977670" y="4292276"/>
            <a:ext cx="154440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Concurrency Control Mechanism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55866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19224-6727-C541-980F-2294EDFB0AD6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965639" y="284222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548473" y="2233790"/>
            <a:ext cx="7879080" cy="18466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2400" dirty="0"/>
              <a:t>Dunning T, Friedman E. 2015.</a:t>
            </a:r>
            <a:r>
              <a:rPr lang="en-GB" sz="2400" b="1" i="1" dirty="0"/>
              <a:t>Real World </a:t>
            </a:r>
            <a:r>
              <a:rPr lang="en-GB" sz="2400" b="1" i="1" dirty="0" err="1"/>
              <a:t>Hadoop</a:t>
            </a:r>
            <a:r>
              <a:rPr lang="en-GB" sz="2400" dirty="0"/>
              <a:t>. O'Reilly.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T. White. 2012. </a:t>
            </a:r>
            <a:r>
              <a:rPr lang="en-GB" sz="2400" b="1" i="1" dirty="0" err="1"/>
              <a:t>Hadoop</a:t>
            </a:r>
            <a:r>
              <a:rPr lang="en-GB" sz="2400" b="1" i="1" dirty="0"/>
              <a:t>: The Definite Guide</a:t>
            </a:r>
            <a:r>
              <a:rPr lang="en-GB" sz="2400" i="1" dirty="0"/>
              <a:t>. </a:t>
            </a:r>
            <a:r>
              <a:rPr lang="en-GB" sz="2400" dirty="0"/>
              <a:t>O'Reilly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Apache </a:t>
            </a:r>
            <a:r>
              <a:rPr lang="en-GB" sz="2400" dirty="0" err="1"/>
              <a:t>Sotware</a:t>
            </a:r>
            <a:r>
              <a:rPr lang="en-GB" sz="2400" dirty="0"/>
              <a:t> </a:t>
            </a:r>
            <a:r>
              <a:rPr lang="en-GB" sz="2400" dirty="0" err="1"/>
              <a:t>Foundation,</a:t>
            </a:r>
            <a:r>
              <a:rPr lang="en-GB" sz="2400" b="1" dirty="0" err="1"/>
              <a:t>Coudera</a:t>
            </a:r>
            <a:r>
              <a:rPr lang="en-GB" sz="2400" dirty="0"/>
              <a:t>. 2016.</a:t>
            </a:r>
          </a:p>
          <a:p>
            <a:pPr lvl="1"/>
            <a:r>
              <a:rPr lang="en-GB" sz="2400" dirty="0">
                <a:hlinkClick r:id="rId3"/>
              </a:rPr>
              <a:t>https://www.cloudera.com/</a:t>
            </a:r>
            <a:r>
              <a:rPr lang="en-GB" sz="2400" dirty="0"/>
              <a:t> [online]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12070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F3580F-3946-D343-87AE-67C0B87F1BC0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30158" y="2554978"/>
            <a:ext cx="3360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416570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5985949"/>
            <a:ext cx="2133600" cy="365125"/>
          </a:xfrm>
        </p:spPr>
        <p:txBody>
          <a:bodyPr/>
          <a:lstStyle/>
          <a:p>
            <a:fld id="{8020EE57-94B6-CF40-8B5E-D4B81E5AA559}" type="datetime1">
              <a:rPr lang="en-GB" smtClean="0">
                <a:solidFill>
                  <a:schemeClr val="bg1"/>
                </a:solidFill>
              </a:rPr>
              <a:pPr/>
              <a:t>23/06/2025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248400" y="5990431"/>
            <a:ext cx="2895600" cy="365125"/>
          </a:xfrm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86300" y="5990431"/>
            <a:ext cx="533400" cy="365125"/>
          </a:xfrm>
        </p:spPr>
        <p:txBody>
          <a:bodyPr/>
          <a:lstStyle/>
          <a:p>
            <a:fld id="{19371D3E-5A18-49EB-AD2A-429AF165759F}" type="slidenum">
              <a:rPr lang="en-US" smtClean="0">
                <a:solidFill>
                  <a:schemeClr val="bg1"/>
                </a:solidFill>
              </a:rPr>
              <a:pPr/>
              <a:t>2</a:t>
            </a:fld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half" idx="4294967295"/>
          </p:nvPr>
        </p:nvSpPr>
        <p:spPr>
          <a:xfrm>
            <a:off x="1998133" y="1111779"/>
            <a:ext cx="3657600" cy="457993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What is Big Data?</a:t>
            </a:r>
          </a:p>
          <a:p>
            <a:r>
              <a:rPr lang="en-US" sz="2400" dirty="0">
                <a:solidFill>
                  <a:schemeClr val="bg1"/>
                </a:solidFill>
              </a:rPr>
              <a:t>Why Big Data?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Use Cases </a:t>
            </a:r>
          </a:p>
          <a:p>
            <a:r>
              <a:rPr lang="en-US" sz="2400" dirty="0">
                <a:solidFill>
                  <a:schemeClr val="bg1"/>
                </a:solidFill>
              </a:rPr>
              <a:t>Past and Present of Data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Challenge V1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Challenge V2</a:t>
            </a:r>
          </a:p>
          <a:p>
            <a:r>
              <a:rPr lang="en-US" sz="2400" dirty="0">
                <a:solidFill>
                  <a:schemeClr val="bg1"/>
                </a:solidFill>
              </a:rPr>
              <a:t>Challenge V3</a:t>
            </a:r>
          </a:p>
          <a:p>
            <a:r>
              <a:rPr lang="en-US" sz="2400" dirty="0">
                <a:solidFill>
                  <a:schemeClr val="bg1"/>
                </a:solidFill>
              </a:rPr>
              <a:t>Future of Computer Science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 idx="4294967295"/>
          </p:nvPr>
        </p:nvSpPr>
        <p:spPr>
          <a:xfrm>
            <a:off x="1299633" y="374650"/>
            <a:ext cx="3657600" cy="515937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789729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C6F03-8CAB-3F48-9138-E5EFBB6AD1EF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224066" y="1405994"/>
            <a:ext cx="1013059" cy="1269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838499" y="3401599"/>
            <a:ext cx="1013059" cy="15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7590389" y="3446953"/>
            <a:ext cx="114914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325784" y="1405994"/>
            <a:ext cx="1103781" cy="1269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713412" y="4248218"/>
            <a:ext cx="0" cy="151182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4654475" y="1095351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Volume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556323" y="818352"/>
            <a:ext cx="14061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Velocity (Speed of Data)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36438" y="3032267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Variety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184201" y="5729804"/>
            <a:ext cx="20752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Veracity</a:t>
            </a:r>
          </a:p>
          <a:p>
            <a:r>
              <a:rPr lang="en-US" dirty="0">
                <a:solidFill>
                  <a:schemeClr val="bg1"/>
                </a:solidFill>
              </a:rPr>
              <a:t>(Trustworthiness of Data)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654475" y="3022906"/>
            <a:ext cx="1406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Value</a:t>
            </a:r>
          </a:p>
        </p:txBody>
      </p:sp>
      <p:sp>
        <p:nvSpPr>
          <p:cNvPr id="23" name="Oval 22"/>
          <p:cNvSpPr/>
          <p:nvPr/>
        </p:nvSpPr>
        <p:spPr>
          <a:xfrm>
            <a:off x="5948549" y="2675924"/>
            <a:ext cx="1529726" cy="145134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Big Data</a:t>
            </a:r>
          </a:p>
        </p:txBody>
      </p:sp>
      <p:pic>
        <p:nvPicPr>
          <p:cNvPr id="36" name="Picture 35" descr="Screen Shot 2017-05-19 at 22.26.37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864" y="1095351"/>
            <a:ext cx="4089400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37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Big Data 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00967" y="1949823"/>
            <a:ext cx="8638822" cy="4518709"/>
          </a:xfrm>
        </p:spPr>
        <p:txBody>
          <a:bodyPr/>
          <a:lstStyle/>
          <a:p>
            <a:pPr algn="just"/>
            <a:r>
              <a:rPr lang="en-US" dirty="0"/>
              <a:t>Data sets with sizes beyond the ability to commonly use software tools to capture, curate, manage and process within a tolerable elapsed time. Big Data requires a set of techniques and technologies with new forms of 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integration to reveal insights from datasets that are diverse, complex and of massive scale.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04F03-E07C-364D-9BE0-51BB4F8B48F5}" type="datetime1">
              <a:rPr lang="en-GB" smtClean="0"/>
              <a:pPr/>
              <a:t>24/06/2025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22054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Ingest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432115" y="5071614"/>
            <a:ext cx="301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814718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Process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4918761" y="4774671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Persist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947390" y="4774670"/>
            <a:ext cx="1340146" cy="5938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Extract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4420378" y="5044898"/>
            <a:ext cx="301658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573625" y="5071614"/>
            <a:ext cx="301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90500" y="4507099"/>
            <a:ext cx="471340" cy="3440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65810" y="5071614"/>
            <a:ext cx="580829" cy="94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496887" y="5303837"/>
            <a:ext cx="471340" cy="334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28600" y="4284674"/>
            <a:ext cx="62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Batch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8723" y="5120555"/>
            <a:ext cx="6218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Ad Hoc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228600" y="5678446"/>
            <a:ext cx="86787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/>
              <a:t>Real-time</a:t>
            </a:r>
          </a:p>
          <a:p>
            <a:r>
              <a:rPr lang="en-GB" sz="1100" b="1" dirty="0"/>
              <a:t>/Streaming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85F73F-24B2-0552-B7D2-6779F6FD3D27}"/>
              </a:ext>
            </a:extLst>
          </p:cNvPr>
          <p:cNvSpPr txBox="1"/>
          <p:nvPr/>
        </p:nvSpPr>
        <p:spPr>
          <a:xfrm>
            <a:off x="4927982" y="5402503"/>
            <a:ext cx="1917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 DATA</a:t>
            </a:r>
          </a:p>
        </p:txBody>
      </p:sp>
    </p:spTree>
    <p:extLst>
      <p:ext uri="{BB962C8B-B14F-4D97-AF65-F5344CB8AC3E}">
        <p14:creationId xmlns:p14="http://schemas.microsoft.com/office/powerpoint/2010/main" val="3204400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Extract, Transform, Load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8" name="Picture 7" descr="Screen Shot 2017-05-21 at 16.35.09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97000"/>
            <a:ext cx="9144000" cy="4386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303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rawing V1 SF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905" y="253999"/>
            <a:ext cx="4920789" cy="6355043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4572" y="684213"/>
            <a:ext cx="3865033" cy="665163"/>
          </a:xfrm>
        </p:spPr>
        <p:txBody>
          <a:bodyPr>
            <a:normAutofit fontScale="90000"/>
          </a:bodyPr>
          <a:lstStyle/>
          <a:p>
            <a:r>
              <a:rPr lang="en-US" dirty="0"/>
              <a:t>Usage of Big Data</a:t>
            </a:r>
            <a:br>
              <a:rPr lang="en-US" dirty="0"/>
            </a:br>
            <a:r>
              <a:rPr lang="en-US" dirty="0"/>
              <a:t> -Example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F70AB3-416C-5D33-2583-6C434CB5B61A}"/>
              </a:ext>
            </a:extLst>
          </p:cNvPr>
          <p:cNvSpPr txBox="1"/>
          <p:nvPr/>
        </p:nvSpPr>
        <p:spPr>
          <a:xfrm>
            <a:off x="5114397" y="398206"/>
            <a:ext cx="349429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u="sng" dirty="0"/>
              <a:t>Jargon</a:t>
            </a:r>
          </a:p>
          <a:p>
            <a:r>
              <a:rPr lang="en-US" sz="1200" dirty="0"/>
              <a:t>LLB – Local Load Balance</a:t>
            </a:r>
          </a:p>
          <a:p>
            <a:r>
              <a:rPr lang="en-US" sz="1200" dirty="0"/>
              <a:t>GSLB – Global Server Load Balance</a:t>
            </a:r>
          </a:p>
          <a:p>
            <a:r>
              <a:rPr lang="en-US" sz="1200" dirty="0"/>
              <a:t>WAF – Web </a:t>
            </a:r>
            <a:r>
              <a:rPr lang="en-US" sz="1200" dirty="0" err="1"/>
              <a:t>Applicatoin</a:t>
            </a:r>
            <a:r>
              <a:rPr lang="en-US" sz="1200" dirty="0"/>
              <a:t> Firewall</a:t>
            </a:r>
          </a:p>
          <a:p>
            <a:r>
              <a:rPr lang="en-US" sz="1200" dirty="0"/>
              <a:t>SLB – Sever Load Balance</a:t>
            </a:r>
          </a:p>
          <a:p>
            <a:r>
              <a:rPr lang="en-US" sz="1200" dirty="0"/>
              <a:t>IPS – Intrusion Prevention System</a:t>
            </a:r>
          </a:p>
          <a:p>
            <a:r>
              <a:rPr lang="en-US" sz="1200" dirty="0"/>
              <a:t>FW – Firewall</a:t>
            </a:r>
          </a:p>
          <a:p>
            <a:r>
              <a:rPr lang="en-US" sz="1200" dirty="0"/>
              <a:t>SIEM - Security Information and Event Management</a:t>
            </a:r>
            <a:endParaRPr lang="th-TH" sz="1200" dirty="0"/>
          </a:p>
        </p:txBody>
      </p:sp>
    </p:spTree>
    <p:extLst>
      <p:ext uri="{BB962C8B-B14F-4D97-AF65-F5344CB8AC3E}">
        <p14:creationId xmlns:p14="http://schemas.microsoft.com/office/powerpoint/2010/main" val="26443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E86F8-A820-5B4C-9CB7-3B6301938C2B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70790" y="269790"/>
            <a:ext cx="7583488" cy="725043"/>
          </a:xfrm>
        </p:spPr>
        <p:txBody>
          <a:bodyPr>
            <a:normAutofit/>
          </a:bodyPr>
          <a:lstStyle/>
          <a:p>
            <a:r>
              <a:rPr lang="en-US" dirty="0"/>
              <a:t>Usage of Big Data -Example 2</a:t>
            </a:r>
          </a:p>
        </p:txBody>
      </p:sp>
      <p:pic>
        <p:nvPicPr>
          <p:cNvPr id="16" name="Picture 15" descr="Screen Shot 2017-05-13 at 15.27.52.png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5" r="10022" b="19679"/>
          <a:stretch/>
        </p:blipFill>
        <p:spPr>
          <a:xfrm>
            <a:off x="1883833" y="994833"/>
            <a:ext cx="5503334" cy="2540000"/>
          </a:xfrm>
          <a:prstGeom prst="rect">
            <a:avLst/>
          </a:prstGeom>
        </p:spPr>
      </p:pic>
      <p:pic>
        <p:nvPicPr>
          <p:cNvPr id="17" name="Picture 16" descr="Screen Shot 2017-05-13 at 15.04.00.png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33" y="3704167"/>
            <a:ext cx="5880100" cy="251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8929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0F407-704E-EC48-BC68-6BCA8E988A1C}" type="datetime1">
              <a:rPr lang="en-GB" smtClean="0"/>
              <a:pPr/>
              <a:t>23/06/2025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58344" y="190499"/>
            <a:ext cx="3609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Data Visualization</a:t>
            </a:r>
          </a:p>
        </p:txBody>
      </p:sp>
      <p:pic>
        <p:nvPicPr>
          <p:cNvPr id="7" name="Picture 6" descr="sixdos (1).JP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784" y="4178302"/>
            <a:ext cx="4677832" cy="2435224"/>
          </a:xfrm>
          <a:prstGeom prst="rect">
            <a:avLst/>
          </a:prstGeom>
        </p:spPr>
      </p:pic>
      <p:pic>
        <p:nvPicPr>
          <p:cNvPr id="8" name="Picture 7" descr="Capture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36830"/>
            <a:ext cx="9144000" cy="316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797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are the Big Questions ?</a:t>
            </a:r>
            <a:br>
              <a:rPr lang="en-GB" dirty="0"/>
            </a:br>
            <a:r>
              <a:rPr lang="en-GB" dirty="0"/>
              <a:t>(Real World Hadoop)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87FEC-8D86-3D4B-80E3-FF8DA6C80C82}" type="datetime1">
              <a:rPr lang="en-GB" smtClean="0"/>
              <a:pPr/>
              <a:t>23/06/2025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71D3E-5A18-49EB-AD2A-429AF165759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79463" y="2111604"/>
            <a:ext cx="75834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do I </a:t>
            </a:r>
            <a:r>
              <a:rPr lang="en-GB" b="1" dirty="0"/>
              <a:t>optimise my Data Warehouse </a:t>
            </a:r>
            <a:r>
              <a:rPr lang="en-GB" dirty="0"/>
              <a:t>to run processes in an efficient </a:t>
            </a:r>
            <a:r>
              <a:rPr lang="en-GB" dirty="0">
                <a:highlight>
                  <a:srgbClr val="FFFF00"/>
                </a:highlight>
              </a:rPr>
              <a:t>cost effective </a:t>
            </a:r>
            <a:r>
              <a:rPr lang="en-GB" dirty="0"/>
              <a:t>manner as the system grows?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Can I get Customer 360 system to  </a:t>
            </a:r>
            <a:r>
              <a:rPr lang="en-GB" dirty="0">
                <a:highlight>
                  <a:srgbClr val="FFFF00"/>
                </a:highlight>
              </a:rPr>
              <a:t>access </a:t>
            </a:r>
            <a:r>
              <a:rPr lang="en-GB" b="1" dirty="0">
                <a:highlight>
                  <a:srgbClr val="FFFF00"/>
                </a:highlight>
              </a:rPr>
              <a:t>customer histories</a:t>
            </a:r>
            <a:r>
              <a:rPr lang="en-GB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Can I have a </a:t>
            </a:r>
            <a:r>
              <a:rPr lang="en-GB" b="1" dirty="0"/>
              <a:t>recommendation</a:t>
            </a:r>
            <a:r>
              <a:rPr lang="en-GB" dirty="0"/>
              <a:t> Engine to </a:t>
            </a:r>
            <a:r>
              <a:rPr lang="en-GB" b="1" dirty="0">
                <a:highlight>
                  <a:srgbClr val="FFFF00"/>
                </a:highlight>
              </a:rPr>
              <a:t>improve customer experience</a:t>
            </a:r>
            <a:r>
              <a:rPr lang="en-GB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do I optimise my market to understand what </a:t>
            </a:r>
            <a:r>
              <a:rPr lang="en-GB" b="1" dirty="0">
                <a:highlight>
                  <a:srgbClr val="FFFF00"/>
                </a:highlight>
              </a:rPr>
              <a:t>causes customers to buy products</a:t>
            </a:r>
            <a:r>
              <a:rPr lang="en-GB" dirty="0">
                <a:highlight>
                  <a:srgbClr val="FFFF00"/>
                </a:highlight>
              </a:rPr>
              <a:t> </a:t>
            </a:r>
            <a:r>
              <a:rPr lang="en-GB" dirty="0"/>
              <a:t>?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How do I process my </a:t>
            </a:r>
            <a:r>
              <a:rPr lang="en-GB" dirty="0">
                <a:highlight>
                  <a:srgbClr val="FFFF00"/>
                </a:highlight>
              </a:rPr>
              <a:t>Log data such as  </a:t>
            </a:r>
            <a:r>
              <a:rPr lang="en-GB" b="1" dirty="0">
                <a:highlight>
                  <a:srgbClr val="FFFF00"/>
                </a:highlight>
              </a:rPr>
              <a:t>performance, breakage  or intrusions </a:t>
            </a:r>
            <a:r>
              <a:rPr lang="en-GB" dirty="0"/>
              <a:t>effectively?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Can I get a centralise </a:t>
            </a:r>
            <a:r>
              <a:rPr lang="en-GB" b="1" dirty="0"/>
              <a:t>Data Hub </a:t>
            </a:r>
            <a:r>
              <a:rPr lang="en-GB" dirty="0"/>
              <a:t>to provide access to developers, data scientists and  business analysts   ?</a:t>
            </a:r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  <a:p>
            <a:pPr marL="342900" indent="-342900">
              <a:buFont typeface="+mj-lt"/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13130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ixel">
  <a:themeElements>
    <a:clrScheme name="Pixel">
      <a:dk1>
        <a:srgbClr val="103154"/>
      </a:dk1>
      <a:lt1>
        <a:srgbClr val="FFFFFF"/>
      </a:lt1>
      <a:dk2>
        <a:srgbClr val="00BFC3"/>
      </a:dk2>
      <a:lt2>
        <a:srgbClr val="0096FF"/>
      </a:lt2>
      <a:accent1>
        <a:srgbClr val="FF7F01"/>
      </a:accent1>
      <a:accent2>
        <a:srgbClr val="F1B015"/>
      </a:accent2>
      <a:accent3>
        <a:srgbClr val="FBEC85"/>
      </a:accent3>
      <a:accent4>
        <a:srgbClr val="D2C2F1"/>
      </a:accent4>
      <a:accent5>
        <a:srgbClr val="DA5AF4"/>
      </a:accent5>
      <a:accent6>
        <a:srgbClr val="9D09D1"/>
      </a:accent6>
      <a:hlink>
        <a:srgbClr val="1286C9"/>
      </a:hlink>
      <a:folHlink>
        <a:srgbClr val="A8C2E7"/>
      </a:folHlink>
    </a:clrScheme>
    <a:fontScheme name="Pixel">
      <a:majorFont>
        <a:latin typeface="Corbel"/>
        <a:ea typeface=""/>
        <a:cs typeface=""/>
        <a:font script="Jpan" typeface="メイリオ"/>
        <a:font script="Hans" typeface="宋体"/>
        <a:font script="Hant" typeface="新細明體"/>
      </a:majorFont>
      <a:minorFont>
        <a:latin typeface="Corbel"/>
        <a:ea typeface=""/>
        <a:cs typeface=""/>
        <a:font script="Jpan" typeface="メイリオ"/>
        <a:font script="Hans" typeface="宋体"/>
        <a:font script="Hant" typeface="新細明體"/>
      </a:minorFont>
    </a:fontScheme>
    <a:fmtScheme name="Pixel">
      <a:fillStyleLst>
        <a:solidFill>
          <a:schemeClr val="phClr"/>
        </a:solidFill>
        <a:solidFill>
          <a:schemeClr val="phClr">
            <a:satMod val="150000"/>
          </a:schemeClr>
        </a:solidFill>
        <a:solidFill>
          <a:schemeClr val="phClr">
            <a:shade val="80000"/>
            <a:lumMod val="9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>
              <a:alpha val="8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63500" dir="2700000" sx="102000" sy="102000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glow" dir="tl"/>
          </a:scene3d>
          <a:sp3d>
            <a:bevelT w="0" h="0"/>
          </a:sp3d>
        </a:effectStyle>
        <a:effectStyle>
          <a:effectLst>
            <a:outerShdw blurRad="63500" dist="38100" dir="3600000" sx="103000" sy="103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5400000"/>
            </a:lightRig>
          </a:scene3d>
          <a:sp3d prstMaterial="softmetal">
            <a:bevelT w="635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5000"/>
                <a:satMod val="350000"/>
              </a:schemeClr>
            </a:gs>
            <a:gs pos="100000">
              <a:schemeClr val="phClr">
                <a:shade val="20000"/>
                <a:satMod val="15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1000"/>
                <a:satMod val="400000"/>
              </a:schemeClr>
              <a:schemeClr val="phClr">
                <a:tint val="50000"/>
                <a:satMod val="4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Pixel.thmx</Template>
  <TotalTime>3866</TotalTime>
  <Words>631</Words>
  <Application>Microsoft Office PowerPoint</Application>
  <PresentationFormat>On-screen Show (4:3)</PresentationFormat>
  <Paragraphs>134</Paragraphs>
  <Slides>17</Slides>
  <Notes>15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Corbel</vt:lpstr>
      <vt:lpstr>Wingdings 2</vt:lpstr>
      <vt:lpstr>Pixel</vt:lpstr>
      <vt:lpstr>The Importance of Big Data in  the Future of Computer Science </vt:lpstr>
      <vt:lpstr>Outline</vt:lpstr>
      <vt:lpstr>PowerPoint Presentation</vt:lpstr>
      <vt:lpstr>What is Big Data ?</vt:lpstr>
      <vt:lpstr>PowerPoint Presentation</vt:lpstr>
      <vt:lpstr>Usage of Big Data  -Example 1</vt:lpstr>
      <vt:lpstr>Usage of Big Data -Example 2</vt:lpstr>
      <vt:lpstr>PowerPoint Presentation</vt:lpstr>
      <vt:lpstr>What are the Big Questions ? (Real World Hadoop)</vt:lpstr>
      <vt:lpstr>Big Data Use Case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importance of Big Data in  the future of Computer science</dc:title>
  <dc:creator>Microsoft Office User</dc:creator>
  <cp:lastModifiedBy>Rattapol Kasemrat</cp:lastModifiedBy>
  <cp:revision>128</cp:revision>
  <cp:lastPrinted>2017-05-18T17:52:56Z</cp:lastPrinted>
  <dcterms:created xsi:type="dcterms:W3CDTF">2017-05-13T13:09:28Z</dcterms:created>
  <dcterms:modified xsi:type="dcterms:W3CDTF">2025-06-24T02:22:21Z</dcterms:modified>
</cp:coreProperties>
</file>