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sldIdLst>
    <p:sldId id="256" r:id="rId2"/>
    <p:sldId id="268" r:id="rId3"/>
    <p:sldId id="288" r:id="rId4"/>
    <p:sldId id="281" r:id="rId5"/>
    <p:sldId id="284" r:id="rId6"/>
    <p:sldId id="287" r:id="rId7"/>
    <p:sldId id="285" r:id="rId8"/>
    <p:sldId id="28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4" autoAdjust="0"/>
    <p:restoredTop sz="94610" autoAdjust="0"/>
  </p:normalViewPr>
  <p:slideViewPr>
    <p:cSldViewPr>
      <p:cViewPr varScale="1">
        <p:scale>
          <a:sx n="70" d="100"/>
          <a:sy n="70" d="100"/>
        </p:scale>
        <p:origin x="-138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4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2/9/2013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1" y="4953000"/>
            <a:ext cx="5712179" cy="307622"/>
          </a:xfrm>
        </p:spPr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794936"/>
            <a:ext cx="5904656" cy="2472264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2">
                    <a:lumMod val="75000"/>
                  </a:schemeClr>
                </a:solidFill>
              </a:rPr>
              <a:t>Books Database Schema</a:t>
            </a:r>
            <a:r>
              <a:rPr lang="en-GB" dirty="0"/>
              <a:t/>
            </a:r>
            <a:br>
              <a:rPr lang="en-GB" dirty="0"/>
            </a:b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1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512" y="817583"/>
            <a:ext cx="8496944" cy="4987681"/>
          </a:xfrm>
        </p:spPr>
        <p:txBody>
          <a:bodyPr>
            <a:normAutofit/>
          </a:bodyPr>
          <a:lstStyle/>
          <a:p>
            <a:pPr algn="l"/>
            <a:r>
              <a:rPr lang="en-GB" b="1" dirty="0"/>
              <a:t>AUTHOR </a:t>
            </a:r>
            <a:r>
              <a:rPr lang="en-GB" dirty="0"/>
              <a:t>(</a:t>
            </a:r>
            <a:r>
              <a:rPr lang="en-GB" b="1" u="sng" dirty="0" err="1">
                <a:solidFill>
                  <a:schemeClr val="accent5">
                    <a:lumMod val="75000"/>
                  </a:schemeClr>
                </a:solidFill>
              </a:rPr>
              <a:t>Author_id</a:t>
            </a:r>
            <a:r>
              <a:rPr lang="en-GB" dirty="0"/>
              <a:t>, </a:t>
            </a:r>
            <a:r>
              <a:rPr lang="en-GB" dirty="0" err="1"/>
              <a:t>Fname</a:t>
            </a:r>
            <a:r>
              <a:rPr lang="en-GB" dirty="0"/>
              <a:t>, </a:t>
            </a:r>
            <a:r>
              <a:rPr lang="en-GB" dirty="0" err="1"/>
              <a:t>Lname</a:t>
            </a:r>
            <a:r>
              <a:rPr lang="en-GB" dirty="0"/>
              <a:t>, City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PUBLISHER </a:t>
            </a:r>
            <a:r>
              <a:rPr lang="en-GB" dirty="0"/>
              <a:t>(</a:t>
            </a:r>
            <a:r>
              <a:rPr lang="en-GB" b="1" u="sng" dirty="0" err="1">
                <a:solidFill>
                  <a:schemeClr val="accent5">
                    <a:lumMod val="75000"/>
                  </a:schemeClr>
                </a:solidFill>
              </a:rPr>
              <a:t>P_Code</a:t>
            </a:r>
            <a:r>
              <a:rPr lang="en-GB" dirty="0"/>
              <a:t>, </a:t>
            </a:r>
            <a:r>
              <a:rPr lang="en-GB" dirty="0" err="1"/>
              <a:t>P_Name</a:t>
            </a:r>
            <a:r>
              <a:rPr lang="en-GB" dirty="0"/>
              <a:t>, City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BOOK </a:t>
            </a:r>
            <a:r>
              <a:rPr lang="en-GB" dirty="0"/>
              <a:t>(</a:t>
            </a:r>
            <a:r>
              <a:rPr lang="en-GB" b="1" u="sng" dirty="0" err="1">
                <a:solidFill>
                  <a:schemeClr val="accent5">
                    <a:lumMod val="75000"/>
                  </a:schemeClr>
                </a:solidFill>
              </a:rPr>
              <a:t>B_Code</a:t>
            </a:r>
            <a:r>
              <a:rPr lang="en-GB" dirty="0"/>
              <a:t>, Title, </a:t>
            </a:r>
            <a:r>
              <a:rPr lang="en-GB" b="1" i="1" dirty="0">
                <a:solidFill>
                  <a:srgbClr val="00B050"/>
                </a:solidFill>
              </a:rPr>
              <a:t>Publisher</a:t>
            </a:r>
            <a:r>
              <a:rPr lang="en-GB" dirty="0"/>
              <a:t>, Type, Price, Paperback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b="1" dirty="0"/>
              <a:t>WRITTEN_BY</a:t>
            </a:r>
            <a:r>
              <a:rPr lang="en-GB" dirty="0"/>
              <a:t> (</a:t>
            </a:r>
            <a:r>
              <a:rPr lang="en-GB" b="1" i="1" u="sng" dirty="0" err="1">
                <a:solidFill>
                  <a:srgbClr val="FF0000"/>
                </a:solidFill>
              </a:rPr>
              <a:t>B_Code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b="1" i="1" u="sng" dirty="0" err="1">
                <a:solidFill>
                  <a:srgbClr val="FF0000"/>
                </a:solidFill>
              </a:rPr>
              <a:t>Author_id</a:t>
            </a:r>
            <a:r>
              <a:rPr lang="en-GB" dirty="0"/>
              <a:t>, sequence</a:t>
            </a:r>
            <a:r>
              <a:rPr lang="en-GB" dirty="0" smtClean="0"/>
              <a:t>)</a:t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fr-FR" b="1" dirty="0"/>
              <a:t>INVENTORY</a:t>
            </a:r>
            <a:r>
              <a:rPr lang="fr-FR" dirty="0"/>
              <a:t> (</a:t>
            </a:r>
            <a:r>
              <a:rPr lang="fr-FR" b="1" i="1" u="sng" dirty="0" err="1">
                <a:solidFill>
                  <a:srgbClr val="FF0000"/>
                </a:solidFill>
              </a:rPr>
              <a:t>B_Code</a:t>
            </a:r>
            <a:r>
              <a:rPr lang="fr-FR" dirty="0"/>
              <a:t>, </a:t>
            </a:r>
            <a:r>
              <a:rPr lang="fr-FR" dirty="0" err="1"/>
              <a:t>quantity</a:t>
            </a:r>
            <a:r>
              <a:rPr lang="fr-FR" dirty="0"/>
              <a:t>)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678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83568" y="764704"/>
            <a:ext cx="177849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AUTHOR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484043" y="2427165"/>
            <a:ext cx="177849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2">
                    <a:lumMod val="75000"/>
                  </a:schemeClr>
                </a:solidFill>
              </a:rPr>
              <a:t>WRITTEN_BY</a:t>
            </a:r>
            <a:endParaRPr lang="en-GB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220072" y="4653136"/>
            <a:ext cx="177849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INVENTORY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076056" y="2348880"/>
            <a:ext cx="177849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BOOK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076056" y="764704"/>
            <a:ext cx="1778496" cy="9144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PUBLISHER</a:t>
            </a:r>
            <a:endParaRPr lang="en-GB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835696" y="1679104"/>
            <a:ext cx="0" cy="7480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8" idx="1"/>
          </p:cNvCxnSpPr>
          <p:nvPr/>
        </p:nvCxnSpPr>
        <p:spPr>
          <a:xfrm>
            <a:off x="3262539" y="2806080"/>
            <a:ext cx="181351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2"/>
            <a:endCxn id="8" idx="0"/>
          </p:cNvCxnSpPr>
          <p:nvPr/>
        </p:nvCxnSpPr>
        <p:spPr>
          <a:xfrm>
            <a:off x="5965304" y="1679104"/>
            <a:ext cx="0" cy="66977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8" idx="2"/>
          </p:cNvCxnSpPr>
          <p:nvPr/>
        </p:nvCxnSpPr>
        <p:spPr>
          <a:xfrm>
            <a:off x="5965304" y="3263280"/>
            <a:ext cx="0" cy="1389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835696" y="2204864"/>
            <a:ext cx="144016" cy="222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704256" y="2204864"/>
            <a:ext cx="131440" cy="2223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62539" y="2636912"/>
            <a:ext cx="229341" cy="1691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262539" y="2806080"/>
            <a:ext cx="229342" cy="13144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65304" y="2132856"/>
            <a:ext cx="144016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5796136" y="2132856"/>
            <a:ext cx="169168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7" idx="0"/>
          </p:cNvCxnSpPr>
          <p:nvPr/>
        </p:nvCxnSpPr>
        <p:spPr>
          <a:xfrm>
            <a:off x="5965304" y="4437112"/>
            <a:ext cx="144016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5796136" y="4437112"/>
            <a:ext cx="169168" cy="2160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424611"/>
              </p:ext>
            </p:extLst>
          </p:nvPr>
        </p:nvGraphicFramePr>
        <p:xfrm>
          <a:off x="395536" y="404664"/>
          <a:ext cx="4896544" cy="6376813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280182"/>
                <a:gridCol w="1205970"/>
                <a:gridCol w="1205196"/>
                <a:gridCol w="1205196"/>
              </a:tblGrid>
              <a:tr h="2427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AUTHOR_ID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FNAME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LNAME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CITY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1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Toni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Morison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Paul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Solotaroff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Vernor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Vintage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Dick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Francis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Peter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Straub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Stephen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King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Phillip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Pratt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Truddi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Chase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Bradley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Collins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Joseph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Heller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Gary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Wills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Douglas R.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Hofstadter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Harper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Lee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Stephen E.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Ambrose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J.K.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Rowling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16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J.D.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Salinger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17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Seamus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Heaney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18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Albert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Camus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19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Bradley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Collins Jr.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20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John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Steinbeck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21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Riva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Castelman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22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Barbara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Owen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23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Randy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O'Rourke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24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Tracy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Kidder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  <a:tr h="220717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25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Lon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Schleining</a:t>
                      </a:r>
                      <a:endParaRPr lang="en-GB" sz="14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2365" marR="6236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71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274053"/>
              </p:ext>
            </p:extLst>
          </p:nvPr>
        </p:nvGraphicFramePr>
        <p:xfrm>
          <a:off x="457200" y="1"/>
          <a:ext cx="4402832" cy="6741366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1024149"/>
                <a:gridCol w="2047576"/>
                <a:gridCol w="1331107"/>
              </a:tblGrid>
              <a:tr h="29596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P_CODE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NAME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>
                          <a:effectLst/>
                        </a:rPr>
                        <a:t>CITY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AH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Arkham House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Sauk City WI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Arcade Publishing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Basic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Boulder CO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Berkley Publishing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Boston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BY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Back Bay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Course Technology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Boston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FA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Fawcett Books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Farrar Straus &amp; Giroux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HC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HarperCollins Publishers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Jove Publications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Jeremy P. Tarcher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Los Angeles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LB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Lb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McPherson and Co.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Kingston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Penguin USA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PL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Plume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Putnam Publishing Group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RH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Random House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SB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Schoken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SC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Scribner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Simon &amp; Schuster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Scholastic Trade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TA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Taunton Press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Newtown CT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TB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Tor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Thames and Hudson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Touchstone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Westport CT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VB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Vintage Books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W.W.Norton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New York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  <a:tr h="2301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WP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Westview Press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Boulder CO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4800" marR="6480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1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4293"/>
              </p:ext>
            </p:extLst>
          </p:nvPr>
        </p:nvGraphicFramePr>
        <p:xfrm>
          <a:off x="457200" y="260647"/>
          <a:ext cx="4330823" cy="647590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527741"/>
                <a:gridCol w="1278206"/>
                <a:gridCol w="734697"/>
                <a:gridCol w="449885"/>
                <a:gridCol w="461712"/>
                <a:gridCol w="878582"/>
              </a:tblGrid>
              <a:tr h="3242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B_CODE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TITLE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PUBLISHER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TYPE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PRICE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PAPERBACK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180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 Deepness in the Sky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SFI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7.25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189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Magic Terror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FA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200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Stranger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378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Venice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24.5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079X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Second Wind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PU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MYS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24.95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808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Edge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MYS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1351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Dream catcher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19.6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1382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Treasure Chests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TA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24.45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138X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Beloved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2972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2226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Harry Potter and the Prisoner of Azkaban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SFI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13.95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2281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Van Gogh and Gauguin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ART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2766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Of Mice and Men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2908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Electric Light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POE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2972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3350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Group: Six People in Search of a Life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PSY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10.4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3743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Nine Stories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2972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3906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Soul of a New Machine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SCI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11.15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5163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Travels with Charley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TRA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5790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Catch-22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6128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Jazz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6328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Band of Brothers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TO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HIS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9.6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669X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A Guide to SQL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CMP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37.95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6908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Franny and Zooey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7405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East of Eden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12.95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2972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7443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Harry Potter and the Goblet of Fire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SFI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18.15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7559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Fall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VB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8720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When Rabbit Howls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PSY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6.35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9611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Black House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RH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HOR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18.8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9627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Song of Solomon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PL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9701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Grapes of Wrath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13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9882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Sleigh Ride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JP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MYS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6.95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9883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The Catcher in the Rye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LB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5.95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9931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To Kill a Mockingbird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FIC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18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f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14862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8092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Godel Escher Bach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BA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PHI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14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  <a:tr h="297252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9991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Harry Potter and the Order of Phoenix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ST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SFI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>
                          <a:effectLst/>
                        </a:rPr>
                        <a:t>15.45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effectLst/>
                        </a:rPr>
                        <a:t>f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44945" marR="44945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37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893707"/>
              </p:ext>
            </p:extLst>
          </p:nvPr>
        </p:nvGraphicFramePr>
        <p:xfrm>
          <a:off x="667293" y="368315"/>
          <a:ext cx="3237414" cy="6616065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666173"/>
                <a:gridCol w="884924"/>
                <a:gridCol w="813922"/>
                <a:gridCol w="872395"/>
              </a:tblGrid>
              <a:tr h="1727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B_CODE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AUTHOR_ID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SEQUENCE</a:t>
                      </a:r>
                      <a:endParaRPr lang="en-GB" sz="9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Release_Date</a:t>
                      </a:r>
                      <a:endParaRPr lang="en-GB" sz="9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180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12-MAY-1978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189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31-AUG-1987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18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23-APR-1980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378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01-NOV-1998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079X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4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28-JUL-2008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808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4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15-SEP-1995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1351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09-MAR-1988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1382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27-FEB-1995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1382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27-FEB-1995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138X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16-OCT-2003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2226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04-APR-1985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2281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10-MAY-1999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2281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19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10-MAY-1999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2766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25-JAN-2005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2908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17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05-JUN-1989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3350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19-DEC-2000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3743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26-JAN-1980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3906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24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02-SEP-1980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5163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18-FEB-1960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5790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22-SEP-1988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6128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29-MAR-1966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6328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14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19-MAY-1958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669X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7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09-JAN-1962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6908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28-FEB-1985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7405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20-AUG-1986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7443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15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31-AUG-1985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7559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09-JAN-1962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8092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26-JAN-1980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8720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22-SEP-1988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9611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25-JAN-2005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9627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05-JUN-1989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9701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20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16-MAY-1978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9882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4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16-MAY-1978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9883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16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12-MAY-1978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  <a:tr h="158350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9931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13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>
                          <a:effectLst/>
                        </a:rPr>
                        <a:t>1</a:t>
                      </a:r>
                      <a:endParaRPr lang="en-GB" sz="105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dirty="0">
                          <a:effectLst/>
                        </a:rPr>
                        <a:t>12-MAY-1978</a:t>
                      </a:r>
                      <a:endParaRPr lang="en-GB" sz="105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56330" marR="5633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880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304279"/>
              </p:ext>
            </p:extLst>
          </p:nvPr>
        </p:nvGraphicFramePr>
        <p:xfrm>
          <a:off x="1259632" y="188640"/>
          <a:ext cx="1748677" cy="6922770"/>
        </p:xfrm>
        <a:graphic>
          <a:graphicData uri="http://schemas.openxmlformats.org/drawingml/2006/table">
            <a:tbl>
              <a:tblPr firstRow="1" firstCol="1" bandRow="1">
                <a:tableStyleId>{17292A2E-F333-43FB-9621-5CBBE7FDCDCB}</a:tableStyleId>
              </a:tblPr>
              <a:tblGrid>
                <a:gridCol w="861824"/>
                <a:gridCol w="886853"/>
              </a:tblGrid>
              <a:tr h="188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B_CODE</a:t>
                      </a:r>
                      <a:endParaRPr lang="en-GB" sz="10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QUANTITY</a:t>
                      </a:r>
                      <a:endParaRPr lang="en-GB" sz="10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180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189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200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378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079X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808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1351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4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1382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2226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2281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2766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2908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3350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3743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3906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5163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5790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6128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6328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669X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6908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7405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7443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7559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8092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1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8720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9611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9627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5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9701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9882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3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9883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  <a:tr h="172706"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</a:rPr>
                        <a:t>9931</a:t>
                      </a:r>
                      <a:endParaRPr lang="en-GB" sz="120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2</a:t>
                      </a:r>
                      <a:endParaRPr lang="en-GB" sz="1200" dirty="0">
                        <a:effectLst/>
                        <a:latin typeface="Calibri"/>
                        <a:ea typeface="Calibri"/>
                        <a:cs typeface="Arial"/>
                      </a:endParaRPr>
                    </a:p>
                  </a:txBody>
                  <a:tcPr marL="61437" marR="61437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26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4770</TotalTime>
  <Words>752</Words>
  <Application>Microsoft Office PowerPoint</Application>
  <PresentationFormat>On-screen Show (4:3)</PresentationFormat>
  <Paragraphs>618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Composite</vt:lpstr>
      <vt:lpstr>Books Database Schema </vt:lpstr>
      <vt:lpstr>AUTHOR (Author_id, Fname, Lname, City)  PUBLISHER (P_Code, P_Name, City)  BOOK (B_Code, Title, Publisher, Type, Price, Paperback)  WRITTEN_BY (B_Code, Author_id, sequence)  INVENTORY (B_Code, quantity)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Adi</dc:creator>
  <cp:lastModifiedBy>Preeti</cp:lastModifiedBy>
  <cp:revision>49</cp:revision>
  <dcterms:created xsi:type="dcterms:W3CDTF">2006-08-16T00:00:00Z</dcterms:created>
  <dcterms:modified xsi:type="dcterms:W3CDTF">2013-02-10T13:47:27Z</dcterms:modified>
</cp:coreProperties>
</file>