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9" r:id="rId14"/>
    <p:sldId id="269" r:id="rId15"/>
    <p:sldId id="282" r:id="rId16"/>
    <p:sldId id="270" r:id="rId17"/>
    <p:sldId id="283" r:id="rId18"/>
    <p:sldId id="271" r:id="rId19"/>
    <p:sldId id="284" r:id="rId20"/>
    <p:sldId id="272" r:id="rId21"/>
    <p:sldId id="285" r:id="rId22"/>
    <p:sldId id="273" r:id="rId23"/>
    <p:sldId id="286" r:id="rId24"/>
    <p:sldId id="274" r:id="rId25"/>
    <p:sldId id="287" r:id="rId26"/>
    <p:sldId id="275" r:id="rId27"/>
    <p:sldId id="288" r:id="rId28"/>
    <p:sldId id="276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10" autoAdjust="0"/>
  </p:normalViewPr>
  <p:slideViewPr>
    <p:cSldViewPr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17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48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2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1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6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2" y="1794936"/>
            <a:ext cx="5723468" cy="247226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Writing Basic SQL Select Statements</a:t>
            </a:r>
            <a:br>
              <a:rPr lang="en-GB" dirty="0"/>
            </a:b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13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534400" cy="4572000"/>
          </a:xfrm>
        </p:spPr>
        <p:txBody>
          <a:bodyPr/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 simpler syntax for Select statement can be:</a:t>
            </a: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GB" sz="2800" dirty="0"/>
              <a:t>	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SELECT columnname1 [, columnname2] </a:t>
            </a:r>
          </a:p>
          <a:p>
            <a:pPr marL="0" indent="0" algn="just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	FROM tablename1 [, tablename2]</a:t>
            </a:r>
          </a:p>
          <a:p>
            <a:pPr marL="0" indent="0" algn="just">
              <a:buNone/>
            </a:pP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97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A379BB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882808"/>
            <a:ext cx="9067800" cy="457200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Capabilities of SQL Select Statements</a:t>
            </a:r>
          </a:p>
          <a:p>
            <a:pPr lvl="1"/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Projection</a:t>
            </a:r>
          </a:p>
          <a:p>
            <a:pPr marL="685800" lvl="2" indent="0">
              <a:buNone/>
            </a:pPr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Selection</a:t>
            </a:r>
          </a:p>
          <a:p>
            <a:pPr marL="685800" lvl="2" indent="0">
              <a:buNone/>
            </a:pPr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Joining</a:t>
            </a:r>
          </a:p>
        </p:txBody>
      </p:sp>
    </p:spTree>
    <p:extLst>
      <p:ext uri="{BB962C8B-B14F-4D97-AF65-F5344CB8AC3E}">
        <p14:creationId xmlns:p14="http://schemas.microsoft.com/office/powerpoint/2010/main" val="213882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>
                <a:solidFill>
                  <a:schemeClr val="accent6">
                    <a:lumMod val="50000"/>
                  </a:schemeClr>
                </a:solidFill>
              </a:rPr>
              <a:t>Displaying All columns in a table.</a:t>
            </a:r>
          </a:p>
          <a:p>
            <a:pPr marL="0" indent="0">
              <a:buNone/>
            </a:pPr>
            <a:endParaRPr lang="en-GB" sz="3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000" b="1" dirty="0">
                <a:solidFill>
                  <a:schemeClr val="accent6">
                    <a:lumMod val="50000"/>
                  </a:schemeClr>
                </a:solidFill>
              </a:rPr>
              <a:t>    SELECT * </a:t>
            </a:r>
          </a:p>
          <a:p>
            <a:pPr marL="0" indent="0">
              <a:buNone/>
            </a:pPr>
            <a:r>
              <a:rPr lang="en-GB" sz="3000" b="1" dirty="0">
                <a:solidFill>
                  <a:schemeClr val="accent6">
                    <a:lumMod val="50000"/>
                  </a:schemeClr>
                </a:solidFill>
              </a:rPr>
              <a:t>    FROM Author;</a:t>
            </a:r>
          </a:p>
          <a:p>
            <a:pPr marL="0" indent="0">
              <a:buNone/>
            </a:pPr>
            <a:endParaRPr lang="en-GB" sz="3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000" u="dbl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pPr marL="0" indent="0">
              <a:buNone/>
            </a:pPr>
            <a:endParaRPr lang="en-GB" sz="3000" u="dbl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000" dirty="0"/>
              <a:t>    </a:t>
            </a:r>
            <a:r>
              <a:rPr lang="en-GB" sz="3000" b="1" dirty="0">
                <a:solidFill>
                  <a:schemeClr val="accent6">
                    <a:lumMod val="50000"/>
                  </a:schemeClr>
                </a:solidFill>
              </a:rPr>
              <a:t>SELECT Author_id, Fname, Lname</a:t>
            </a:r>
          </a:p>
          <a:p>
            <a:pPr marL="0" indent="0">
              <a:buNone/>
            </a:pPr>
            <a:r>
              <a:rPr lang="en-GB" sz="3000" b="1" i="1" dirty="0"/>
              <a:t>    </a:t>
            </a:r>
            <a:r>
              <a:rPr lang="en-GB" sz="3000" b="1" i="1" dirty="0">
                <a:solidFill>
                  <a:schemeClr val="accent6">
                    <a:lumMod val="50000"/>
                  </a:schemeClr>
                </a:solidFill>
              </a:rPr>
              <a:t>FROM Author; </a:t>
            </a:r>
            <a:endParaRPr lang="en-GB" sz="3000" b="1" u="dbl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000" u="dbl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78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6477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46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666999"/>
            <a:ext cx="7696200" cy="274320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Displaying specific columns in a table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SELECT P_Name, City</a:t>
            </a:r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  	 	FROM Publisher;</a:t>
            </a:r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2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9" y="609600"/>
            <a:ext cx="8601559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47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8610600" cy="4343400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Assigning alias to a column in a table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SELECT P_Name AS “Publisher’s Name”,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    City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FROM Publisher;</a:t>
            </a:r>
          </a:p>
        </p:txBody>
      </p:sp>
    </p:spTree>
    <p:extLst>
      <p:ext uri="{BB962C8B-B14F-4D97-AF65-F5344CB8AC3E}">
        <p14:creationId xmlns:p14="http://schemas.microsoft.com/office/powerpoint/2010/main" val="195496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" y="457200"/>
            <a:ext cx="8426548" cy="615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27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9050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Displaying data with arithmetic calculation.</a:t>
            </a:r>
          </a:p>
          <a:p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SELECT B_Code, Title, Price, Price*10/100 AS “Student Discount”</a:t>
            </a: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 FROM Books;</a:t>
            </a:r>
          </a:p>
          <a:p>
            <a:pPr marL="0" indent="0">
              <a:buNone/>
            </a:pP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pPr marL="0" indent="0">
              <a:buNone/>
            </a:pP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SELECT B_Code, Title, Price, (Price*10)/100 AS “Student Discount”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FROM Books;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74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9" y="304800"/>
            <a:ext cx="8575261" cy="629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05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6965245" cy="1447800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8991600" cy="396240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SQL Fundamentals</a:t>
            </a: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SQL Characterization</a:t>
            </a: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SQL SELECT Statement</a:t>
            </a:r>
          </a:p>
          <a:p>
            <a:pPr algn="just"/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Tutorial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72976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2057401"/>
            <a:ext cx="8915400" cy="32766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Concatenating two columns in a table.</a:t>
            </a: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SELECT Fname || Lname  AS “Author Name”</a:t>
            </a:r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FROM Author;</a:t>
            </a:r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3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" y="457200"/>
            <a:ext cx="8522494" cy="60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7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8610600" cy="4572000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Display data by using Literals.</a:t>
            </a:r>
          </a:p>
          <a:p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SELECT Title || ‘ published by  ‘|| P_Code AS “Books Details”</a:t>
            </a:r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FROM Books;</a:t>
            </a:r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8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304800"/>
            <a:ext cx="874776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052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8534400" cy="32004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Displaying DISTINCT records in a table.</a:t>
            </a:r>
          </a:p>
          <a:p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SELECT DISTINCT Publisher </a:t>
            </a: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    FROM Books;</a:t>
            </a: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9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2350"/>
            <a:ext cx="4191000" cy="613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85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2133600"/>
            <a:ext cx="7467600" cy="4038600"/>
          </a:xfrm>
        </p:spPr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Displaying table Structure</a:t>
            </a:r>
          </a:p>
          <a:p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b="1" dirty="0"/>
              <a:t>   </a:t>
            </a:r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DESCRIBE Books;</a:t>
            </a:r>
          </a:p>
          <a:p>
            <a:pPr marL="0" indent="0">
              <a:buNone/>
            </a:pPr>
            <a:endParaRPr lang="en-GB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u="sng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pPr marL="0" indent="0">
              <a:buNone/>
            </a:pPr>
            <a:endParaRPr lang="en-GB" sz="3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DESC Books;</a:t>
            </a: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07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37" y="1447800"/>
            <a:ext cx="772510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393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Using DUAL table.</a:t>
            </a: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SELECT SYSDATE, USER  </a:t>
            </a: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3600" b="1" dirty="0">
                <a:solidFill>
                  <a:schemeClr val="accent6">
                    <a:lumMod val="50000"/>
                  </a:schemeClr>
                </a:solidFill>
              </a:rPr>
              <a:t>FROM dual;</a:t>
            </a: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486400"/>
            <a:ext cx="335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835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95600"/>
            <a:ext cx="6965245" cy="1202485"/>
          </a:xfrm>
        </p:spPr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Questions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7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01000" cy="4876800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Structured Query Language (SQL) is a standard language for accessing and manipulating databases.</a:t>
            </a:r>
          </a:p>
          <a:p>
            <a:pPr marL="0" indent="0" algn="just">
              <a:buNone/>
            </a:pPr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SQL has been standardised by ANSI and has been adopted as an industry standard for relational database systems.</a:t>
            </a:r>
          </a:p>
          <a:p>
            <a:pPr algn="just"/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The basic structure of data stored in any database is in the form of </a:t>
            </a:r>
            <a:r>
              <a:rPr lang="en-GB" sz="2800" b="1" i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r>
              <a:rPr lang="en-GB" sz="2800" b="1" i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24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Fundamentals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95300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 particular table in any database consists of </a:t>
            </a:r>
            <a:r>
              <a:rPr lang="en-GB" sz="2000" b="1" i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GB" sz="2000" b="1" i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</a:p>
          <a:p>
            <a:pPr marL="0" indent="0">
              <a:buNone/>
            </a:pPr>
            <a:endParaRPr lang="en-GB" sz="2000" b="1" i="1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32793"/>
              </p:ext>
            </p:extLst>
          </p:nvPr>
        </p:nvGraphicFramePr>
        <p:xfrm>
          <a:off x="1981200" y="3352800"/>
          <a:ext cx="4495800" cy="3413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12</a:t>
                      </a:r>
                    </a:p>
                    <a:p>
                      <a:pPr algn="ctr"/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1n</a:t>
                      </a:r>
                    </a:p>
                    <a:p>
                      <a:pPr algn="ctr"/>
                      <a:endParaRPr lang="en-GB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21</a:t>
                      </a:r>
                    </a:p>
                    <a:p>
                      <a:pPr algn="ctr"/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22</a:t>
                      </a:r>
                    </a:p>
                    <a:p>
                      <a:pPr algn="ctr"/>
                      <a:endParaRPr lang="en-GB" sz="1400" b="1" dirty="0"/>
                    </a:p>
                    <a:p>
                      <a:pPr algn="ctr"/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2n</a:t>
                      </a:r>
                    </a:p>
                    <a:p>
                      <a:pPr algn="ctr"/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31</a:t>
                      </a:r>
                    </a:p>
                    <a:p>
                      <a:pPr algn="ctr"/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32</a:t>
                      </a:r>
                    </a:p>
                    <a:p>
                      <a:pPr algn="ctr"/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3n</a:t>
                      </a:r>
                    </a:p>
                    <a:p>
                      <a:pPr algn="ctr"/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m1</a:t>
                      </a:r>
                    </a:p>
                    <a:p>
                      <a:pPr algn="ctr"/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m2</a:t>
                      </a:r>
                      <a:r>
                        <a:rPr lang="en-GB" sz="1400" b="1" baseline="0" dirty="0"/>
                        <a:t>         </a:t>
                      </a:r>
                      <a:endParaRPr lang="en-GB" sz="1400" b="1" baseline="-25000" dirty="0"/>
                    </a:p>
                    <a:p>
                      <a:pPr algn="ctr"/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RC</a:t>
                      </a:r>
                      <a:r>
                        <a:rPr lang="en-GB" sz="1400" b="1" baseline="-25000" dirty="0"/>
                        <a:t>mn</a:t>
                      </a:r>
                    </a:p>
                    <a:p>
                      <a:pPr algn="ctr"/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1900" y="2667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5866" y="443573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>
                    <a:lumMod val="50000"/>
                  </a:schemeClr>
                </a:solidFill>
              </a:rPr>
              <a:t>Columns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56196" y="3124200"/>
            <a:ext cx="297180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62800" y="3697743"/>
            <a:ext cx="0" cy="203680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0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Fundamentals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A row in a table represents set of data associated with a particular entity.</a:t>
            </a:r>
          </a:p>
          <a:p>
            <a:pPr algn="just"/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GB" sz="32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A column in a table represents the characteristics of the data.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3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Characterization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SQL comprised of various statements to manage and create databases. </a:t>
            </a: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The SQL statements are characterised under two main heads these are:</a:t>
            </a: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Data Manipulation Language (DML)</a:t>
            </a:r>
          </a:p>
          <a:p>
            <a:pPr lvl="2">
              <a:buFont typeface="Wingdings" pitchFamily="2" charset="2"/>
              <a:buChar char="Ø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Data Definition Language (DDL)</a:t>
            </a:r>
          </a:p>
        </p:txBody>
      </p:sp>
    </p:spTree>
    <p:extLst>
      <p:ext uri="{BB962C8B-B14F-4D97-AF65-F5344CB8AC3E}">
        <p14:creationId xmlns:p14="http://schemas.microsoft.com/office/powerpoint/2010/main" val="261068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Characterization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ea typeface="Calibri"/>
              </a:rPr>
              <a:t>Data Manipulation Language (DML) is used to retrieve, modify and insert information from or into the database. </a:t>
            </a: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  <a:ea typeface="Calibri"/>
            </a:endParaRP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The SQL statements which fall under the DML category are as follows:</a:t>
            </a:r>
          </a:p>
          <a:p>
            <a:pPr lvl="3">
              <a:buFont typeface="Wingdings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SELECT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 Statement</a:t>
            </a:r>
          </a:p>
          <a:p>
            <a:pPr lvl="3">
              <a:buFont typeface="Wingdings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INSERT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 Statement</a:t>
            </a:r>
          </a:p>
          <a:p>
            <a:pPr lvl="3">
              <a:buFont typeface="Wingdings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UPDATE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 Statement</a:t>
            </a:r>
          </a:p>
          <a:p>
            <a:pPr lvl="3">
              <a:buFont typeface="Wingdings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DELETE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 Statement </a:t>
            </a:r>
          </a:p>
          <a:p>
            <a:pPr lvl="3">
              <a:buFont typeface="Wingdings" pitchFamily="2" charset="2"/>
              <a:buChar char="v"/>
            </a:pP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buFont typeface="Wingdings" pitchFamily="2" charset="2"/>
              <a:buChar char="v"/>
            </a:pP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buFont typeface="Wingdings" pitchFamily="2" charset="2"/>
              <a:buChar char="v"/>
            </a:pP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buFont typeface="Wingdings" pitchFamily="2" charset="2"/>
              <a:buChar char="v"/>
            </a:pPr>
            <a:endParaRPr lang="en-GB" sz="1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19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686800" cy="457200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SQL Select statement is used to retrieve information from the database table.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Syntax:</a:t>
            </a:r>
          </a:p>
          <a:p>
            <a:pPr marL="685800" lvl="2" indent="0"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	SELECT [* | DISTINCT] columnname1 [, columnname2]</a:t>
            </a:r>
          </a:p>
          <a:p>
            <a:pPr marL="685800" lvl="2" indent="0"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	FROM tablename1 [, tablename2]</a:t>
            </a:r>
          </a:p>
          <a:p>
            <a:pPr marL="685800" lvl="2" indent="0"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	[WHERE condition] [And | or | LIKE condition . . .]</a:t>
            </a:r>
          </a:p>
          <a:p>
            <a:pPr marL="685800" lvl="2" indent="0"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	[GROUP BY column-list]</a:t>
            </a:r>
          </a:p>
          <a:p>
            <a:pPr marL="685800" lvl="2" indent="0"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	[HAVING “conditions”]</a:t>
            </a:r>
          </a:p>
          <a:p>
            <a:pPr marL="685800" lvl="2" indent="0">
              <a:buNone/>
            </a:pPr>
            <a:r>
              <a:rPr lang="en-GB" sz="2200" dirty="0">
                <a:solidFill>
                  <a:schemeClr val="accent6">
                    <a:lumMod val="50000"/>
                  </a:schemeClr>
                </a:solidFill>
              </a:rPr>
              <a:t>	[ORDER BY “condition-list” [ASC | DESC]]</a:t>
            </a:r>
          </a:p>
          <a:p>
            <a:pPr marL="685800" lvl="2" indent="0">
              <a:buNone/>
            </a:pPr>
            <a:endParaRPr lang="en-GB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1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1087417"/>
          </a:xfrm>
        </p:spPr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SELECT Statement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81200"/>
            <a:ext cx="6196405" cy="4038600"/>
          </a:xfrm>
        </p:spPr>
        <p:txBody>
          <a:bodyPr>
            <a:normAutofit/>
          </a:bodyPr>
          <a:lstStyle/>
          <a:p>
            <a:r>
              <a:rPr lang="en-GB" b="1" u="sng" dirty="0">
                <a:solidFill>
                  <a:schemeClr val="accent6">
                    <a:lumMod val="50000"/>
                  </a:schemeClr>
                </a:solidFill>
              </a:rPr>
              <a:t>Explanation:</a:t>
            </a:r>
          </a:p>
          <a:p>
            <a:endParaRPr lang="en-GB" b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047333"/>
              </p:ext>
            </p:extLst>
          </p:nvPr>
        </p:nvGraphicFramePr>
        <p:xfrm>
          <a:off x="838200" y="2667000"/>
          <a:ext cx="7772400" cy="3962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561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is a keyword to retrieve one or more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451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*	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selects all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DISTINCT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supresses duplicate data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41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Columnname1…N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represents the specific column name to be retrieved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41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tablename1…N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specifies the table name which contains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99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specifies the condition for the selection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368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allows multiple columns to be grouped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999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HAVING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specifies condition for the GROUP BY clause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341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ORDER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arrange the output data in ascending/descending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896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3283</TotalTime>
  <Words>546</Words>
  <Application>Microsoft Office PowerPoint</Application>
  <PresentationFormat>On-screen Show (4:3)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Wingdings 3</vt:lpstr>
      <vt:lpstr>Facet</vt:lpstr>
      <vt:lpstr>Writing Basic SQL Select Statements </vt:lpstr>
      <vt:lpstr>Lecture Plan</vt:lpstr>
      <vt:lpstr>SQL Fundamentals</vt:lpstr>
      <vt:lpstr>SQL Fundamentals</vt:lpstr>
      <vt:lpstr>SQL Fundamentals</vt:lpstr>
      <vt:lpstr>SQL Characterization</vt:lpstr>
      <vt:lpstr>SQL Characterization</vt:lpstr>
      <vt:lpstr> SQL SELECT Statement </vt:lpstr>
      <vt:lpstr> SQL SELECT Statement </vt:lpstr>
      <vt:lpstr>SQL SELECT Statement</vt:lpstr>
      <vt:lpstr>SQL SELECT Statement</vt:lpstr>
      <vt:lpstr>SQL SELECT Statement</vt:lpstr>
      <vt:lpstr>PowerPoint Presentation</vt:lpstr>
      <vt:lpstr>SQL SELECT Statement</vt:lpstr>
      <vt:lpstr>PowerPoint Presentation</vt:lpstr>
      <vt:lpstr>SQL SELECT Statement</vt:lpstr>
      <vt:lpstr>PowerPoint Presentation</vt:lpstr>
      <vt:lpstr>SQL SELECT Statement</vt:lpstr>
      <vt:lpstr>PowerPoint Presentation</vt:lpstr>
      <vt:lpstr>SQL SELECT Statement</vt:lpstr>
      <vt:lpstr>PowerPoint Presentation</vt:lpstr>
      <vt:lpstr>SQL SELECT Statement</vt:lpstr>
      <vt:lpstr>PowerPoint Presentation</vt:lpstr>
      <vt:lpstr>SQL SELECT Statement</vt:lpstr>
      <vt:lpstr>PowerPoint Presentation</vt:lpstr>
      <vt:lpstr>SQL SELECT Statement</vt:lpstr>
      <vt:lpstr>PowerPoint Presentation</vt:lpstr>
      <vt:lpstr>SQL SELECT Statement</vt:lpstr>
      <vt:lpstr> Tutorial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Adi</dc:creator>
  <cp:lastModifiedBy>Sharjeel Aslam</cp:lastModifiedBy>
  <cp:revision>47</cp:revision>
  <dcterms:created xsi:type="dcterms:W3CDTF">2006-08-16T00:00:00Z</dcterms:created>
  <dcterms:modified xsi:type="dcterms:W3CDTF">2018-03-06T06:20:22Z</dcterms:modified>
</cp:coreProperties>
</file>