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6" r:id="rId6"/>
    <p:sldId id="262" r:id="rId7"/>
    <p:sldId id="264" r:id="rId8"/>
    <p:sldId id="258" r:id="rId9"/>
    <p:sldId id="259" r:id="rId10"/>
    <p:sldId id="260" r:id="rId11"/>
    <p:sldId id="261" r:id="rId12"/>
    <p:sldId id="267" r:id="rId13"/>
    <p:sldId id="268" r:id="rId14"/>
  </p:sldIdLst>
  <p:sldSz cx="12192000" cy="6858000"/>
  <p:notesSz cx="6797675" cy="99266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ECC8-EA4D-D615-D807-557F8B9C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4DB6-8DB3-0AF0-6DD8-F4996B43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0B20-F90F-C8E7-4E65-49396CCB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588-5368-8313-08DF-04FAEF56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3F0D-CC65-A9F1-72DF-B66F005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170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CA0A-7261-93E1-98C8-0032AECA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741A3-D3E2-AB8D-34E8-2DB40448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5391-4627-29D5-F1F2-B3CF4BB8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38AA-6F20-1D6B-501B-43D02A6F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B418-02C0-E6D9-82FF-DFF51BA4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579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18EE5-CCD5-1EA2-3499-E6802143F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2E851-2FF5-1928-F173-8EAD2BEF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8402-C7B9-B752-D0AC-2DF05B7C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D695-AF5E-DE5F-59DD-5033713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03BE-920C-B9ED-9171-F20119E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34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C9AA-1A07-633D-F221-51739902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998D-7A55-91AF-FDC7-3D31F50A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84DC-9370-B271-5CFB-A3FE75DE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C509-4451-F89E-3FBC-A90EDCD3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428B-4F75-51C6-6AD5-52273B08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17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B750-5607-EE75-8615-485E4A5F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2782-D767-5A6F-5F0E-57445FEF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AE7E-0276-CF5C-5EB9-BD4FED09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1459-7EA7-347F-A73C-97F5B41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03A-1AD8-C39A-0347-5B1BD3D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91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06EF-9AD8-8F2A-4668-7A47032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615E-CC24-BB63-30AB-7574C0FD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0675-CF4B-ADDE-DEA3-87AA07A0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E9B3-4832-9F23-149C-AFBB2345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8773-E296-30AD-86CD-8F5180C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725D-B6A8-FBDA-B79E-F15679B5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43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FED-B6E3-610D-E82D-71FD62E2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9068-4224-C74A-941E-5887A626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0C47-A21B-CC45-08CF-4C1140BD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4574-F668-F73C-2EFC-46BA17C8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B5A95-713E-EADC-A6B8-90925CF7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B9ED6-3609-0E95-25B0-C4F5BE72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EA2E-6C8D-EE2B-3D61-0A4BDAB4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0242-7036-6FB8-A439-37E9DD5F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26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5070-DCD2-2961-AFDC-79E4BD4D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C4B8D-F8DC-1DBB-806F-1565AF7F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1080E-7479-F182-C4BF-598078AF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8510-5A08-3A40-A720-7BDB8809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93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3B873-6EEE-C774-2155-534375FE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FD5F7-F704-4EEE-43A9-DF64C6B2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B3E2-DF89-54E9-C4EA-58645D0B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4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8DB-BBA2-ABF7-637C-5642CAC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AA75-AFF3-CF79-7D82-9733FECF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B173-FEAC-76BD-3DB1-94228471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F47A4-8387-73E6-A575-3E25359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9C86-9FB4-70AB-9035-7D33EECE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EA3B-24EF-23AF-CCE5-7202A1E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90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7081-4DB3-2214-591B-24BF1E0E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15CD1-8995-D12B-9D4F-E053A3D6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E259-46ED-A27E-FEE8-BACB678E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4FDC-442F-D8F1-A613-D0D77F93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EC57-D742-F9E0-D181-E4EE8996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B2BF5-9D9B-C326-2FD1-CC6B8929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66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E585-FBF1-0B7D-2CB7-056DFFD5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CC39-FE08-19E7-60B7-7E57D54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2082-9539-9EFF-32F8-13B573F9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919F2-0D5F-4248-A223-E608A0D2C687}" type="datetimeFigureOut">
              <a:rPr lang="th-TH" smtClean="0"/>
              <a:t>23/07/68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03D5-DB39-F525-9A2F-CEA59703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921E-4D71-DD1E-E8E0-D33E1FAB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48912-8B53-4CAF-9151-3144CA15E8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45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58BE0-C9E2-FAFA-75E5-088E2FB80A00}"/>
              </a:ext>
            </a:extLst>
          </p:cNvPr>
          <p:cNvSpPr txBox="1"/>
          <p:nvPr/>
        </p:nvSpPr>
        <p:spPr>
          <a:xfrm>
            <a:off x="242698" y="283464"/>
            <a:ext cx="648309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B72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Equi Join in SQL?</a:t>
            </a:r>
          </a:p>
          <a:p>
            <a:endParaRPr lang="en-US" sz="1200" dirty="0"/>
          </a:p>
          <a:p>
            <a:r>
              <a:rPr lang="en-US" sz="1200" dirty="0"/>
              <a:t>An Equi Join in SQL is a type of join that combines rows from two or more tables based on a common column or set of columns, using the equality operator = to compare column values.</a:t>
            </a:r>
          </a:p>
          <a:p>
            <a:r>
              <a:rPr lang="en-US" sz="1200" dirty="0"/>
              <a:t>It is one of the most frequently used types of joins because it matches columns from different tables that have equal values, allowing the combination of related data.</a:t>
            </a:r>
          </a:p>
          <a:p>
            <a:br>
              <a:rPr lang="en-US" sz="1200" dirty="0"/>
            </a:br>
            <a:r>
              <a:rPr lang="en-US" sz="1200" dirty="0"/>
              <a:t>Why are Equi Joins Important?</a:t>
            </a:r>
          </a:p>
          <a:p>
            <a:r>
              <a:rPr lang="en-US" sz="1200" dirty="0"/>
              <a:t>Equi Joins are crucial for:</a:t>
            </a:r>
          </a:p>
          <a:p>
            <a:endParaRPr lang="en-US" sz="1200" dirty="0"/>
          </a:p>
          <a:p>
            <a:r>
              <a:rPr lang="en-US" sz="1200" b="1" dirty="0"/>
              <a:t>Data Integrity:</a:t>
            </a:r>
            <a:r>
              <a:rPr lang="en-US" sz="1200" dirty="0"/>
              <a:t> Ensuring only related data from multiple tables is combined.</a:t>
            </a:r>
          </a:p>
          <a:p>
            <a:br>
              <a:rPr lang="en-US" sz="1200" dirty="0"/>
            </a:br>
            <a:r>
              <a:rPr lang="en-US" sz="1200" b="1" dirty="0"/>
              <a:t>Query Performance:</a:t>
            </a:r>
            <a:r>
              <a:rPr lang="en-US" sz="1200" dirty="0"/>
              <a:t> Optimizing data retrieval by leveraging indexes on join columns.</a:t>
            </a:r>
          </a:p>
          <a:p>
            <a:br>
              <a:rPr lang="en-US" sz="1200" dirty="0"/>
            </a:br>
            <a:r>
              <a:rPr lang="en-US" sz="1200" b="1" dirty="0"/>
              <a:t>Data Normalization:</a:t>
            </a:r>
            <a:r>
              <a:rPr lang="en-US" sz="1200" dirty="0"/>
              <a:t> Supporting database normalization by joining tables that have been split into logically related entities.</a:t>
            </a:r>
          </a:p>
          <a:p>
            <a:br>
              <a:rPr lang="en-US" sz="1200" dirty="0"/>
            </a:br>
            <a:r>
              <a:rPr lang="en-US" sz="1200" dirty="0"/>
              <a:t>Comparison with Other Joins</a:t>
            </a:r>
          </a:p>
          <a:p>
            <a:r>
              <a:rPr lang="en-US" sz="1200" dirty="0"/>
              <a:t>While Equi Joins use the equality operator, other joins might use different conditions:</a:t>
            </a:r>
          </a:p>
          <a:p>
            <a:r>
              <a:rPr lang="en-US" sz="1200" b="1" dirty="0"/>
              <a:t>Inner Join:</a:t>
            </a:r>
            <a:r>
              <a:rPr lang="en-US" sz="1200" dirty="0"/>
              <a:t> Similar to Equi Join but can use any comparison operator.</a:t>
            </a:r>
          </a:p>
          <a:p>
            <a:br>
              <a:rPr lang="en-US" sz="1200" dirty="0"/>
            </a:br>
            <a:r>
              <a:rPr lang="en-US" sz="1200" b="1" dirty="0"/>
              <a:t>Outer Join:</a:t>
            </a:r>
            <a:r>
              <a:rPr lang="en-US" sz="1200" dirty="0"/>
              <a:t> Returns all rows from one table and the matched rows from the other.</a:t>
            </a:r>
          </a:p>
          <a:p>
            <a:br>
              <a:rPr lang="en-US" sz="1200" dirty="0"/>
            </a:br>
            <a:r>
              <a:rPr lang="en-US" sz="1200" b="1" dirty="0"/>
              <a:t>Cross Join:</a:t>
            </a:r>
            <a:r>
              <a:rPr lang="en-US" sz="1200" dirty="0"/>
              <a:t> Combines all rows from both tables, resulting in a Cartesian product.</a:t>
            </a:r>
          </a:p>
          <a:p>
            <a:br>
              <a:rPr lang="en-US" sz="1200" dirty="0"/>
            </a:br>
            <a:r>
              <a:rPr lang="en-US" sz="1200" b="1" dirty="0"/>
              <a:t>Natural Join:</a:t>
            </a:r>
            <a:r>
              <a:rPr lang="en-US" sz="1200" dirty="0"/>
              <a:t> Automatically joins tables based on columns with the same names and compatible data types.</a:t>
            </a:r>
          </a:p>
        </p:txBody>
      </p:sp>
      <p:pic>
        <p:nvPicPr>
          <p:cNvPr id="2052" name="Picture 4" descr="Pictorial representation of Sql equijoin">
            <a:extLst>
              <a:ext uri="{FF2B5EF4-FFF2-40B4-BE49-F238E27FC236}">
                <a16:creationId xmlns:a16="http://schemas.microsoft.com/office/drawing/2014/main" id="{51BA006F-4724-78A7-F731-FFDDCBC6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5276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5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35A31-D771-79B4-CC50-FB57BCA9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80C573-23F8-C0DD-F895-4E18D391EB63}"/>
              </a:ext>
            </a:extLst>
          </p:cNvPr>
          <p:cNvSpPr txBox="1"/>
          <p:nvPr/>
        </p:nvSpPr>
        <p:spPr>
          <a:xfrm>
            <a:off x="429768" y="43287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 "CUSTOMER"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	"CUST_CODE" VARCHAR2(6) NOT NULL PRIMARY KEY,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"CUST_NAME" VARCHAR2(40)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"CUST_CITY" CHAR(35),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"WORKING_AREA" VARCHAR2(35)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"CUST_COUNTRY" VARCHAR2(20)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"GRADE" NUMBER,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"OPENING_AMT"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"RECEIVE_AMT"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"PAYMENT_AMT"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"OUTSTANDING_AMT"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"PHONE_NO" VARCHAR2(17)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"AGENT_CODE" CHAR(6) NOT NULL REFERENCES AGENTS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th-TH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ADA41-0A27-6163-7497-04580A69CEEC}"/>
              </a:ext>
            </a:extLst>
          </p:cNvPr>
          <p:cNvSpPr txBox="1"/>
          <p:nvPr/>
        </p:nvSpPr>
        <p:spPr>
          <a:xfrm>
            <a:off x="429768" y="2843784"/>
            <a:ext cx="79316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('C00013', 'Holmes', 'London', 'London', 'UK', '2', '6000.00', '5000.00', '7000.00', '4000.00', 'BBBBBBB', 'A003');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('C00001', 'Micheal', 'New York', 'New York', 'USA', '2', '3000.00', '5000.00', '2000.00', '6000.00', 'CCCCCCC', 'A008');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('C00020', 'Albert', 'New York', 'New York', 'USA', '3', '5000.00', '7000.00', '6000.00', '6000.00', 'BBBBSBB', 'A008');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('C00025', 'Ravindran', 'Bangalore', 'Bangalore', 'India', '2', '5000.00', '7000.00', '4000.00', '8000.00', 'AVAVAVA', 'A011');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('C00024', 'Cook', 'London', 'London', 'UK', '2', '4000.00', '9000.00', '7000.00', '6000.00', 'FSDDSDF', 'A006');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('C00015', 'Stuart', 'London', 'London', 'UK', '1', '6000.00', '8000.00', '3000.00', '11000.00', 'GFSGERS', 'A003');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('C00002', 'Bolt', 'New York', 'New York', 'USA', '3', '5000.00', '7000.00', '9000.00', '3000.00', 'DDNRDRH', 'A008');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('C00018', 'Fleming', 'Brisban', 'Brisban', 'Australia', '2', '7000.00', '7000.00', '9000.00', '5000.00', 'NHBGVFC', 'A005');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('C00021', 'Jacks', 'Brisban', 'Brisban', 'Australia', '1', '7000.00', '7000.00', '7000.00', '7000.00', 'WERTGDF', 'A005');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('C00019',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Yearannaidu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'Chennai', 'Chennai', 'India', '1', '8000.00', '7000.00', '7000.00', '8000.00', 'ZZZZBFV', 'A010');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('C00005',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Sasikant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'Mumbai', 'Mumbai', 'India', '1', '7000.00', '11000.00', '7000.00', '11000.00', '147-25896312', 'A002');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('C00007', 'Ramanathan', 'Chennai', 'Chennai', 'India', '1', '7000.00', '11000.00', '9000.00', '9000.00', 'GHRDWSD', 'A010');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('C00022', 'Avinash', 'Mumbai', 'Mumbai', 'India', '2', '7000.00', '11000.00', '9000.00', '9000.00', '113-12345678','A002');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('C00004', 'Winston', 'Brisban', 'Brisban', 'Australia', '1', '5000.00', '8000.00', '7000.00', '6000.00', 'AAAAAAA', 'A005');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('C00023', 'Karl', 'London', 'London', 'UK', '0', '4000.00', '6000.00', '7000.00', '3000.00', 'AAAABAA', 'A006');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('C00006', 'Shilton',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'Canada', '1', '10000.00', '7000.00', '6000.00', '11000.00', 'DDDDDDD', 'A004');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('C00010', 'Charles',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Hampshair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Hampshair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'UK', '3', '6000.00', '4000.00', '5000.00', '5000.00', 'MMMMMMM', 'A009');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('C00017', 'Srinivas', 'Bangalore', 'Bangalore', 'India', '2', '8000.00', '4000.00', '3000.00', '9000.00', 'AAAAAAB', 'A007');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('C00012', 'Steven', 'San Jose', 'San Jose', 'USA', '1', '5000.00', '7000.00', '9000.00', '3000.00', 'KRFYGJK', 'A012');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('C00008', 'Karolina',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'Canada', '1', '7000.00', '7000.00', '9000.00', '5000.00', 'HJKORED', 'A004');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('C00003', 'Martin',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Torento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'Canada', '2', '8000.00', '7000.00', '7000.00', '8000.00', 'MJYURFD', 'A004');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('C00009', 'Ramesh', 'Mumbai', 'Mumbai', 'India', '3', '8000.00', '7000.00', '3000.00', '12000.00', 'Phone No', 'A002');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('C00014',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Rangarappa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'Bangalore', 'Bangalore', 'India', '2', '8000.00', '11000.00', '7000.00', '12000.00', 'AAAATGF', 'A001');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('C00016',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Venkatpati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'Bangalore', 'Bangalore', 'India', '2', '8000.00', '11000.00', '7000.00', '12000.00', 'JRTVFDD', 'A007');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CUSTOMER VALUES ('C00011', '</a:t>
            </a:r>
            <a:r>
              <a:rPr 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Sundariya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'Chennai', 'Chennai', 'India', '3', '7000.00', '11000.00', '7000.00', '11000.00', 'PPHGRTS', 'A010');</a:t>
            </a:r>
          </a:p>
        </p:txBody>
      </p:sp>
    </p:spTree>
    <p:extLst>
      <p:ext uri="{BB962C8B-B14F-4D97-AF65-F5344CB8AC3E}">
        <p14:creationId xmlns:p14="http://schemas.microsoft.com/office/powerpoint/2010/main" val="87687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8A385-8160-88D4-4B25-10137B009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BE598-BEE9-A631-8624-21594FB4F938}"/>
              </a:ext>
            </a:extLst>
          </p:cNvPr>
          <p:cNvSpPr txBox="1"/>
          <p:nvPr/>
        </p:nvSpPr>
        <p:spPr>
          <a:xfrm>
            <a:off x="429768" y="43287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 "ORDERS"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"ORD_NUM" NUMBER(6,0) NOT NULL PRIMARY KEY,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"ORD_AMOUNT"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"ADVANCE_AMOUNT" NUMBER(12,2)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"ORD_DATE" DATE NOT NULL,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"CUST_CODE" VARCHAR2(6) NOT NULL REFERENCES CUSTOMER,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"AGENT_CODE" CHAR(6) NOT NULL REFERENCES AGENTS,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"ORD_DESCRIPTION" VARCHAR2(60) NOT NULL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D83C5-EE79-A803-5104-B59A927E3609}"/>
              </a:ext>
            </a:extLst>
          </p:cNvPr>
          <p:cNvSpPr txBox="1"/>
          <p:nvPr/>
        </p:nvSpPr>
        <p:spPr>
          <a:xfrm>
            <a:off x="365760" y="2075688"/>
            <a:ext cx="793165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VALUES('200100', '1000.00', '600.00', '08/01/2008', 'C00013', 'A003',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VALUES('200110', '3000.00', '500.00', '04/15/2008', 'C00019', 'A010',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VALUES('200107', '4500.00', '900.00', '08/30/2008', 'C00007', 'A010',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VALUES('200112', '2000.00', '400.00', '05/30/2008', 'C00016', 'A007', 'SOD');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VALUES('200113', '4000.00', '600.00', '06/10/2008', 'C00022',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VALUES('200102', '2000.00', '300.00', '05/25/2008', 'C00012', 'A012',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VALUES('200114', '3500.00', '2000.00', '08/15/2008', 'C00002', 'A008',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VALUES('200122', '2500.00', '400.00', '09/16/2008', 'C00003', 'A004',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VALUES('200118', '500.00', '100.00', '07/20/2008', 'C00023', 'A006',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VALUES('200119', '4000.00', '700.00', '09/16/2008', 'C00007', 'A010',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VALUES('200121', '1500.00', '600.00', '09/23/2008', 'C00008', 'A004',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VALUES('200130', '2500.00', '400.00', '07/30/2008', 'C00025', 'A011',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VALUES('200134', '4200.00', '1800.00', '09/25/2008', 'C00004', 'A005',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VALUES('200108', '4000.00', '600.00', '02/15/2008', 'C00008', 'A004',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VALUES('200103', '1500.00', '700.00', '05/15/2008', 'C00021', 'A005',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VALUES('200105', '2500.00', '500.00', '07/18/2008', 'C00025', 'A011',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VALUES('200109', '3500.00', '800.00', '07/30/2008', 'C00011', 'A010',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VALUES('200101', '3000.00', '1000.00', '07/15/2008', 'C00001', 'A008',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VALUES('200111', '1000.00', '300.00', '07/10/2008', 'C00020', 'A008',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VALUES('200104', '1500.00', '500.00', '03/13/2008', 'C00006', 'A004',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VALUES('200106', '2500.00', '700.00', '04/20/2008', 'C00005',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VALUES('200125', '2000.00', '600.00', '10/10/2008', 'C00018', 'A005',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VALUES('200117', '800.00', '200.00', '10/20/2008', 'C00014', 'A001',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VALUES('200123', '500.00', '100.00', '09/16/2008', 'C00022',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VALUES('200120', '500.00', '100.00', '07/20/2008', 'C00009',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VALUES('200116', '500.00', '100.00', '07/13/2008', 'C00010', 'A009',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VALUES('200124', '500.00', '100.00', '06/20/2008', 'C00017', 'A007', 'SOD'); 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VALUES('200126', '500.00', '100.00', '06/24/2008', 'C00022',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VALUES('200129', '2500.00', '500.00', '07/20/2008', 'C00024', 'A006',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VALUES('200127', '2500.00', '400.00', '07/20/2008', 'C00015', 'A003',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VALUES('200128', '3500.00', '1500.00', '07/20/2008', 'C00009', 'A002',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VALUES('200135', '2000.00', '800.00', '09/16/2008', 'C00007', 'A010',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VALUES('200131', '900.00', '150.00', '08/26/2008', 'C00012', 'A012', 'SOD');</a:t>
            </a:r>
          </a:p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ORDERS VALUES('200133', '1200.00', '400.00', '06/29/2008', 'C00009', 'A002', 'SOD');</a:t>
            </a:r>
          </a:p>
        </p:txBody>
      </p:sp>
    </p:spTree>
    <p:extLst>
      <p:ext uri="{BB962C8B-B14F-4D97-AF65-F5344CB8AC3E}">
        <p14:creationId xmlns:p14="http://schemas.microsoft.com/office/powerpoint/2010/main" val="366548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AC5ECF-D69F-DE6D-2049-54C030EC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7" y="333262"/>
            <a:ext cx="4028014" cy="865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1CDCC-1DC6-C49B-6EBF-43076115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491342"/>
            <a:ext cx="4880468" cy="28809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BECCB7-7A61-427F-442E-ED8D35C4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26" y="766108"/>
            <a:ext cx="4880468" cy="5884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6B270-9645-FE95-66EF-EAA8E19C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02" y="1995407"/>
            <a:ext cx="2142821" cy="6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123A51-D374-04D8-B5BA-EB8ACFCC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1" y="258134"/>
            <a:ext cx="5032429" cy="127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0E1BB-E822-87E1-C20E-9B62C321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1" y="1635353"/>
            <a:ext cx="4562166" cy="2238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0D8F7-5F25-4947-38A8-A5A05D2E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0" y="4041398"/>
            <a:ext cx="3246430" cy="622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E9CB4-DAC2-07F8-7965-CDD8AA510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50" y="5063141"/>
            <a:ext cx="522042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B14C7-D771-5598-7DB1-451BC6E9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1771418"/>
            <a:ext cx="296268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EBF35B-2516-3213-17C6-61A0EC0DA473}"/>
              </a:ext>
            </a:extLst>
          </p:cNvPr>
          <p:cNvSpPr txBox="1"/>
          <p:nvPr/>
        </p:nvSpPr>
        <p:spPr>
          <a:xfrm>
            <a:off x="172975" y="175641"/>
            <a:ext cx="6483096" cy="30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400" b="0" i="0" dirty="0">
                <a:solidFill>
                  <a:srgbClr val="1B728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AC747D-F195-1689-E3CD-B8405D3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1" y="637905"/>
            <a:ext cx="5788733" cy="2676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AC7761-573B-EEDD-1CE9-F024491C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1" y="3429000"/>
            <a:ext cx="6582359" cy="1951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35331D-BF8B-0101-637D-1A22616A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5" y="5380461"/>
            <a:ext cx="6834765" cy="15258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28ED71-87C8-0358-76C0-8B4E6DD44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071" y="645194"/>
            <a:ext cx="5110723" cy="25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80C49-6533-A664-2ACB-415AEED1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3" y="329822"/>
            <a:ext cx="452500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F4E51-E1B3-5D28-FB71-D224531B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07" y="329822"/>
            <a:ext cx="4763165" cy="238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2B467-1C33-D9A3-22C2-35460D37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95" y="3625932"/>
            <a:ext cx="4467849" cy="3162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05FA1-BA5D-49FA-4E9C-8F8A2A080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569" y="3049733"/>
            <a:ext cx="7442622" cy="30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90DCE-EF75-8EE1-526E-FB316D5F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2433498"/>
            <a:ext cx="85546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F2192-7A22-0EA6-D247-69D17AF7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5FC9-57CC-495C-7C15-E28933F912CE}"/>
              </a:ext>
            </a:extLst>
          </p:cNvPr>
          <p:cNvSpPr txBox="1"/>
          <p:nvPr/>
        </p:nvSpPr>
        <p:spPr>
          <a:xfrm>
            <a:off x="773050" y="813816"/>
            <a:ext cx="6483096" cy="1302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400" b="0" i="0" dirty="0">
                <a:solidFill>
                  <a:srgbClr val="1B728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EQUI JOIN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sz="1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SQL NON EQUI JOIN uses comparison operators instead of the equal sign, like &gt;, &lt;, &gt;=, &lt;= , along with conditions.</a:t>
            </a:r>
          </a:p>
          <a:p>
            <a:pPr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presentation of SQL Non-Equi Join:</a:t>
            </a:r>
            <a:endParaRPr lang="en-US" sz="1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Sql right join image">
            <a:extLst>
              <a:ext uri="{FF2B5EF4-FFF2-40B4-BE49-F238E27FC236}">
                <a16:creationId xmlns:a16="http://schemas.microsoft.com/office/drawing/2014/main" id="{0809AD1D-B80B-633B-5198-A90C03E1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6" y="0"/>
            <a:ext cx="382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5F39E-9DD6-C8AB-DAEB-6176A8F9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0" y="3429000"/>
            <a:ext cx="5915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2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AC332-8261-EFEA-5488-5C4CEABD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6378A-1667-AE77-B4FB-AE4FBC04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" y="708075"/>
            <a:ext cx="5717862" cy="2033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4ABE0-E472-47E7-EB6D-0B60713D967B}"/>
              </a:ext>
            </a:extLst>
          </p:cNvPr>
          <p:cNvSpPr txBox="1"/>
          <p:nvPr/>
        </p:nvSpPr>
        <p:spPr>
          <a:xfrm>
            <a:off x="172975" y="175641"/>
            <a:ext cx="6483096" cy="30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400" b="0" i="0" dirty="0">
                <a:solidFill>
                  <a:srgbClr val="1B728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EQUI 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A412E-E082-E6B3-DEE0-5E94D942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34" y="708075"/>
            <a:ext cx="6990218" cy="1920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2E4F5-BD1D-9D86-F67D-99222BD4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60" y="2628900"/>
            <a:ext cx="10136015" cy="1867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E20C7-19B3-E515-4139-F370147A4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671" y="4622640"/>
            <a:ext cx="6238991" cy="22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0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FF43B-6B04-03B4-28ED-6DF551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53" y="656997"/>
            <a:ext cx="8793835" cy="47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298494-F218-A6AE-FDC6-058478505DA6}"/>
              </a:ext>
            </a:extLst>
          </p:cNvPr>
          <p:cNvSpPr txBox="1"/>
          <p:nvPr/>
        </p:nvSpPr>
        <p:spPr>
          <a:xfrm>
            <a:off x="268224" y="3505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 "AGENTS"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	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"AGENT_CODE" CHAR(6) NOT NULL PRIMARY KEY,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"AGENT_NAME" CHAR(40),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"WORKING_AREA" CHAR(35),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"COMMISSION" NUMBER(10,2),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"PHONE_NO" CHAR(15),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"COUNTRY" VARCHAR2(25) 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4D2E4-4DBD-546C-0ED1-B984CCF7CA40}"/>
              </a:ext>
            </a:extLst>
          </p:cNvPr>
          <p:cNvSpPr txBox="1"/>
          <p:nvPr/>
        </p:nvSpPr>
        <p:spPr>
          <a:xfrm>
            <a:off x="268224" y="2060502"/>
            <a:ext cx="7148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('A007', 'Ramasundar', 'Bangalore', '0.15', '077-25814763',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('A003', 'Alex ', 'London', '0.13', '075-12458969',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('A008', 'Alford', 'New York', '0.12', '044-25874365',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('A011', 'Ravi Kumar', 'Bangalore', '0.15', '077-45625874',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('A010', 'Santakumar', 'Chennai', '0.14', '007-22388644',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('A012', 'Lucida', 'San Jose', '0.12', '044-52981425',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('A005', 'Anderson', 'Brisban', '0.13', '045-21447739',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('A001', 'Subbarao', 'Bangalore', '0.14', '077-12346674',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('A002', 'Mukesh', 'Mumbai', '0.11', '029-12358964',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('A006', 'McDen', 'London', '0.15', '078-22255588',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('A004', 'Ivan', 'Torento', '0.15', '008-22544166', '');</a:t>
            </a:r>
          </a:p>
          <a:p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INTO AGENTS VALUES ('A009', 'Benjamin', 'Hampshair', '0.11', '008-22536178', '');</a:t>
            </a:r>
          </a:p>
        </p:txBody>
      </p:sp>
    </p:spTree>
    <p:extLst>
      <p:ext uri="{BB962C8B-B14F-4D97-AF65-F5344CB8AC3E}">
        <p14:creationId xmlns:p14="http://schemas.microsoft.com/office/powerpoint/2010/main" val="164416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2151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6</cp:revision>
  <cp:lastPrinted>2025-07-23T03:09:17Z</cp:lastPrinted>
  <dcterms:created xsi:type="dcterms:W3CDTF">2025-07-23T02:28:23Z</dcterms:created>
  <dcterms:modified xsi:type="dcterms:W3CDTF">2025-07-23T07:54:22Z</dcterms:modified>
</cp:coreProperties>
</file>