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75"/>
  </p:notesMasterIdLst>
  <p:handoutMasterIdLst>
    <p:handoutMasterId r:id="rId76"/>
  </p:handoutMasterIdLst>
  <p:sldIdLst>
    <p:sldId id="332" r:id="rId3"/>
    <p:sldId id="334" r:id="rId4"/>
    <p:sldId id="335" r:id="rId5"/>
    <p:sldId id="336" r:id="rId6"/>
    <p:sldId id="337" r:id="rId7"/>
    <p:sldId id="338" r:id="rId8"/>
    <p:sldId id="339" r:id="rId9"/>
    <p:sldId id="340" r:id="rId10"/>
    <p:sldId id="407"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93" r:id="rId39"/>
    <p:sldId id="409"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85" r:id="rId55"/>
    <p:sldId id="386" r:id="rId56"/>
    <p:sldId id="387" r:id="rId57"/>
    <p:sldId id="388" r:id="rId58"/>
    <p:sldId id="389" r:id="rId59"/>
    <p:sldId id="390" r:id="rId60"/>
    <p:sldId id="391" r:id="rId61"/>
    <p:sldId id="392" r:id="rId62"/>
    <p:sldId id="395" r:id="rId63"/>
    <p:sldId id="396" r:id="rId64"/>
    <p:sldId id="397" r:id="rId65"/>
    <p:sldId id="398" r:id="rId66"/>
    <p:sldId id="399" r:id="rId67"/>
    <p:sldId id="400" r:id="rId68"/>
    <p:sldId id="401" r:id="rId69"/>
    <p:sldId id="408" r:id="rId70"/>
    <p:sldId id="403" r:id="rId71"/>
    <p:sldId id="404" r:id="rId72"/>
    <p:sldId id="405" r:id="rId73"/>
    <p:sldId id="406" r:id="rId7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8" userDrawn="1">
          <p15:clr>
            <a:srgbClr val="A4A3A4"/>
          </p15:clr>
        </p15:guide>
        <p15:guide id="2" pos="3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94" autoAdjust="0"/>
    <p:restoredTop sz="94349" autoAdjust="0"/>
  </p:normalViewPr>
  <p:slideViewPr>
    <p:cSldViewPr snapToGrid="0" snapToObjects="1">
      <p:cViewPr varScale="1">
        <p:scale>
          <a:sx n="94" d="100"/>
          <a:sy n="94" d="100"/>
        </p:scale>
        <p:origin x="1840" y="192"/>
      </p:cViewPr>
      <p:guideLst>
        <p:guide orient="horz" pos="528"/>
        <p:guide pos="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2/14/21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mn-lt"/>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mn-lt"/>
                <a:ea typeface="Arial"/>
                <a:cs typeface="Arial"/>
                <a:sym typeface="Arial"/>
              </a:rPr>
              <a:t>1) MathType Plugin</a:t>
            </a:r>
          </a:p>
          <a:p>
            <a:r>
              <a:rPr lang="en-US" sz="1200" b="0" i="0" u="none" strike="noStrike" kern="1200" cap="none" dirty="0">
                <a:solidFill>
                  <a:schemeClr val="dk1"/>
                </a:solidFill>
                <a:latin typeface="+mn-lt"/>
                <a:ea typeface="Arial"/>
                <a:cs typeface="Arial"/>
                <a:sym typeface="Arial"/>
              </a:rPr>
              <a:t>2) Math Player (free versions available)</a:t>
            </a:r>
          </a:p>
          <a:p>
            <a:r>
              <a:rPr lang="en-US" sz="1200" b="0" i="0" u="none" strike="noStrike" kern="1200" cap="none" dirty="0">
                <a:solidFill>
                  <a:schemeClr val="dk1"/>
                </a:solidFill>
                <a:latin typeface="+mn-lt"/>
                <a:ea typeface="Arial"/>
                <a:cs typeface="Arial"/>
                <a:sym typeface="Arial"/>
              </a:rPr>
              <a:t>3) NVDA Reader (free versions available)</a:t>
            </a:r>
            <a:endParaRPr lang="en-US" dirty="0">
              <a:latin typeface="+mn-lt"/>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46415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2/14/21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89760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545773" y="6461553"/>
            <a:ext cx="6220497" cy="227009"/>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2015, 2010, 2005 Pearson Education, Inc.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8.bin"/><Relationship Id="rId3" Type="http://schemas.openxmlformats.org/officeDocument/2006/relationships/notesSlide" Target="../notesSlides/notesSlide2.xml"/><Relationship Id="rId7" Type="http://schemas.openxmlformats.org/officeDocument/2006/relationships/image" Target="../media/image12.wmf"/><Relationship Id="rId12" Type="http://schemas.openxmlformats.org/officeDocument/2006/relationships/image" Target="../media/image14.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oleObject" Target="../embeddings/oleObject7.bin"/><Relationship Id="rId5" Type="http://schemas.openxmlformats.org/officeDocument/2006/relationships/image" Target="../media/image11.wmf"/><Relationship Id="rId15" Type="http://schemas.openxmlformats.org/officeDocument/2006/relationships/image" Target="../media/image15.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3.wmf"/><Relationship Id="rId1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12.bin"/><Relationship Id="rId4" Type="http://schemas.openxmlformats.org/officeDocument/2006/relationships/image" Target="../media/image1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4.bin"/><Relationship Id="rId4" Type="http://schemas.openxmlformats.org/officeDocument/2006/relationships/image" Target="../media/image21.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7.bin"/><Relationship Id="rId4" Type="http://schemas.openxmlformats.org/officeDocument/2006/relationships/image" Target="../media/image24.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26.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20.bin"/><Relationship Id="rId4" Type="http://schemas.openxmlformats.org/officeDocument/2006/relationships/image" Target="../media/image27.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0"/>
            <a:ext cx="8309071" cy="1045386"/>
          </a:xfrm>
        </p:spPr>
        <p:txBody>
          <a:bodyPr anchor="b"/>
          <a:lstStyle/>
          <a:p>
            <a:pPr>
              <a:defRPr/>
            </a:pPr>
            <a:r>
              <a:rPr lang="en-US" dirty="0"/>
              <a:t>Database Systems: A Practical Approach to Design, Implementation, and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30031"/>
            <a:ext cx="8229600" cy="370446"/>
          </a:xfrm>
        </p:spPr>
        <p:txBody>
          <a:bodyPr anchor="ctr"/>
          <a:lstStyle/>
          <a:p>
            <a:r>
              <a:rPr lang="en-US" dirty="0">
                <a:latin typeface="+mn-lt"/>
              </a:rPr>
              <a:t>Sixth Edition</a:t>
            </a:r>
          </a:p>
        </p:txBody>
      </p:sp>
      <p:sp>
        <p:nvSpPr>
          <p:cNvPr id="4" name="Text Placeholder 3"/>
          <p:cNvSpPr>
            <a:spLocks noGrp="1"/>
          </p:cNvSpPr>
          <p:nvPr>
            <p:ph type="body" idx="2"/>
          </p:nvPr>
        </p:nvSpPr>
        <p:spPr>
          <a:xfrm>
            <a:off x="5555673" y="2382981"/>
            <a:ext cx="2937163" cy="642101"/>
          </a:xfrm>
        </p:spPr>
        <p:txBody>
          <a:bodyPr/>
          <a:lstStyle/>
          <a:p>
            <a:pPr lvl="0" algn="ctr"/>
            <a:r>
              <a:rPr lang="en-US" b="1" dirty="0">
                <a:latin typeface="+mn-lt"/>
              </a:rPr>
              <a:t>Chapter 24</a:t>
            </a:r>
          </a:p>
        </p:txBody>
      </p:sp>
      <p:sp>
        <p:nvSpPr>
          <p:cNvPr id="5" name="Text Placeholder 4"/>
          <p:cNvSpPr>
            <a:spLocks noGrp="1"/>
          </p:cNvSpPr>
          <p:nvPr>
            <p:ph type="body" idx="3"/>
          </p:nvPr>
        </p:nvSpPr>
        <p:spPr>
          <a:xfrm>
            <a:off x="5555673" y="3169882"/>
            <a:ext cx="2937163" cy="968012"/>
          </a:xfrm>
        </p:spPr>
        <p:txBody>
          <a:bodyPr/>
          <a:lstStyle/>
          <a:p>
            <a:pPr algn="ctr" eaLnBrk="1" hangingPunct="1">
              <a:spcBef>
                <a:spcPct val="0"/>
              </a:spcBef>
            </a:pPr>
            <a:r>
              <a:rPr lang="en-GB" altLang="en-US" dirty="0">
                <a:solidFill>
                  <a:srgbClr val="000000"/>
                </a:solidFill>
                <a:latin typeface="+mn-lt"/>
              </a:rPr>
              <a:t>Distributed D</a:t>
            </a:r>
            <a:r>
              <a:rPr lang="en-GB" altLang="en-US" sz="100" dirty="0">
                <a:solidFill>
                  <a:srgbClr val="000000"/>
                </a:solidFill>
                <a:latin typeface="+mn-lt"/>
              </a:rPr>
              <a:t> </a:t>
            </a:r>
            <a:r>
              <a:rPr lang="en-GB" altLang="en-US" dirty="0">
                <a:solidFill>
                  <a:srgbClr val="000000"/>
                </a:solidFill>
                <a:latin typeface="+mn-lt"/>
              </a:rPr>
              <a:t>B</a:t>
            </a:r>
            <a:r>
              <a:rPr lang="en-GB" altLang="en-US" sz="100" dirty="0">
                <a:solidFill>
                  <a:srgbClr val="000000"/>
                </a:solidFill>
                <a:latin typeface="+mn-lt"/>
              </a:rPr>
              <a:t> </a:t>
            </a:r>
            <a:r>
              <a:rPr lang="en-GB" altLang="en-US" dirty="0">
                <a:solidFill>
                  <a:srgbClr val="000000"/>
                </a:solidFill>
                <a:latin typeface="+mn-lt"/>
              </a:rPr>
              <a:t>M</a:t>
            </a:r>
            <a:r>
              <a:rPr lang="en-GB" altLang="en-US" sz="100" dirty="0">
                <a:solidFill>
                  <a:srgbClr val="000000"/>
                </a:solidFill>
                <a:latin typeface="+mn-lt"/>
              </a:rPr>
              <a:t> </a:t>
            </a:r>
            <a:r>
              <a:rPr lang="en-GB" altLang="en-US" dirty="0">
                <a:solidFill>
                  <a:srgbClr val="000000"/>
                </a:solidFill>
                <a:latin typeface="+mn-lt"/>
              </a:rPr>
              <a:t>Ss – Concepts and Design</a:t>
            </a:r>
          </a:p>
        </p:txBody>
      </p:sp>
      <p:pic>
        <p:nvPicPr>
          <p:cNvPr id="7" name="Picture 6" descr="Front Cover: Database Systems: A Practical Approach to Design, Implementation, and Management Sixth Edition by Connolly and Beg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007" y="1879946"/>
            <a:ext cx="3454752" cy="4230949"/>
          </a:xfrm>
          <a:prstGeom prst="rect">
            <a:avLst/>
          </a:prstGeom>
          <a:ln w="9525">
            <a:solidFill>
              <a:schemeClr val="tx1"/>
            </a:solidFill>
          </a:ln>
        </p:spPr>
      </p:pic>
      <p:sp>
        <p:nvSpPr>
          <p:cNvPr id="9" name="Text Placeholder 5"/>
          <p:cNvSpPr>
            <a:spLocks noGrp="1"/>
          </p:cNvSpPr>
          <p:nvPr>
            <p:ph type="body" idx="13"/>
          </p:nvPr>
        </p:nvSpPr>
        <p:spPr>
          <a:xfrm>
            <a:off x="2545773" y="6461553"/>
            <a:ext cx="6220497" cy="227009"/>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2015, 2010, 2005 Pearson Education, Inc. All Rights Reserved</a:t>
            </a:r>
          </a:p>
        </p:txBody>
      </p:sp>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a:t>
            </a:r>
            <a:r>
              <a:rPr lang="en-US" sz="100" dirty="0"/>
              <a:t> </a:t>
            </a:r>
            <a:r>
              <a:rPr lang="en-US" dirty="0"/>
              <a:t>D</a:t>
            </a:r>
            <a:r>
              <a:rPr lang="en-US" sz="100" dirty="0"/>
              <a:t> </a:t>
            </a:r>
            <a:r>
              <a:rPr lang="en-US" dirty="0"/>
              <a:t>B</a:t>
            </a:r>
            <a:r>
              <a:rPr lang="en-US" sz="100" dirty="0"/>
              <a:t> </a:t>
            </a:r>
            <a:r>
              <a:rPr lang="en-US" dirty="0"/>
              <a:t>M</a:t>
            </a:r>
            <a:r>
              <a:rPr lang="en-US" sz="100" dirty="0"/>
              <a:t> </a:t>
            </a:r>
            <a:r>
              <a:rPr lang="en-US" dirty="0"/>
              <a:t>Ss</a:t>
            </a:r>
          </a:p>
        </p:txBody>
      </p:sp>
      <p:sp>
        <p:nvSpPr>
          <p:cNvPr id="3" name="Text Placeholder 2"/>
          <p:cNvSpPr>
            <a:spLocks noGrp="1"/>
          </p:cNvSpPr>
          <p:nvPr>
            <p:ph type="body" idx="1"/>
          </p:nvPr>
        </p:nvSpPr>
        <p:spPr>
          <a:xfrm>
            <a:off x="457200" y="1600201"/>
            <a:ext cx="8229600" cy="3872552"/>
          </a:xfrm>
        </p:spPr>
        <p:txBody>
          <a:bodyPr/>
          <a:lstStyle/>
          <a:p>
            <a:pPr eaLnBrk="1" hangingPunct="1"/>
            <a:r>
              <a:rPr lang="en-US" altLang="en-US" sz="2400" dirty="0"/>
              <a:t>Reflects organizational structure</a:t>
            </a:r>
          </a:p>
          <a:p>
            <a:pPr eaLnBrk="1" hangingPunct="1"/>
            <a:r>
              <a:rPr lang="en-US" altLang="en-US" sz="2400" dirty="0"/>
              <a:t>Improved shareability and local autonomy</a:t>
            </a:r>
          </a:p>
          <a:p>
            <a:pPr eaLnBrk="1" hangingPunct="1"/>
            <a:r>
              <a:rPr lang="en-US" altLang="en-US" sz="2400" dirty="0"/>
              <a:t>Improved availability</a:t>
            </a:r>
          </a:p>
          <a:p>
            <a:pPr eaLnBrk="1" hangingPunct="1"/>
            <a:r>
              <a:rPr lang="en-US" altLang="en-US" sz="2400" dirty="0"/>
              <a:t>Improved reliability</a:t>
            </a:r>
          </a:p>
          <a:p>
            <a:pPr eaLnBrk="1" hangingPunct="1"/>
            <a:r>
              <a:rPr lang="en-US" altLang="en-US" sz="2400" dirty="0"/>
              <a:t>Improved performance</a:t>
            </a:r>
          </a:p>
          <a:p>
            <a:pPr eaLnBrk="1" hangingPunct="1"/>
            <a:r>
              <a:rPr lang="en-US" altLang="en-US" sz="2400" dirty="0"/>
              <a:t>Economics</a:t>
            </a:r>
          </a:p>
          <a:p>
            <a:pPr eaLnBrk="1" hangingPunct="1"/>
            <a:r>
              <a:rPr lang="en-US" altLang="en-US" sz="2400" dirty="0"/>
              <a:t>Modular growth</a:t>
            </a:r>
          </a:p>
        </p:txBody>
      </p:sp>
    </p:spTree>
    <p:extLst>
      <p:ext uri="{BB962C8B-B14F-4D97-AF65-F5344CB8AC3E}">
        <p14:creationId xmlns:p14="http://schemas.microsoft.com/office/powerpoint/2010/main" val="3695612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a:t>
            </a:r>
            <a:r>
              <a:rPr lang="en-US" sz="100" dirty="0"/>
              <a:t> </a:t>
            </a:r>
            <a:r>
              <a:rPr lang="en-US" dirty="0"/>
              <a:t>D</a:t>
            </a:r>
            <a:r>
              <a:rPr lang="en-US" sz="100" dirty="0"/>
              <a:t> </a:t>
            </a:r>
            <a:r>
              <a:rPr lang="en-US" dirty="0"/>
              <a:t>B</a:t>
            </a:r>
            <a:r>
              <a:rPr lang="en-US" sz="100" dirty="0"/>
              <a:t> </a:t>
            </a:r>
            <a:r>
              <a:rPr lang="en-US" dirty="0"/>
              <a:t>M</a:t>
            </a:r>
            <a:r>
              <a:rPr lang="en-US" sz="100" dirty="0"/>
              <a:t> </a:t>
            </a:r>
            <a:r>
              <a:rPr lang="en-US" dirty="0"/>
              <a:t>Ss</a:t>
            </a:r>
          </a:p>
        </p:txBody>
      </p:sp>
      <p:sp>
        <p:nvSpPr>
          <p:cNvPr id="3" name="Text Placeholder 2"/>
          <p:cNvSpPr>
            <a:spLocks noGrp="1"/>
          </p:cNvSpPr>
          <p:nvPr>
            <p:ph type="body" idx="1"/>
          </p:nvPr>
        </p:nvSpPr>
        <p:spPr>
          <a:xfrm>
            <a:off x="457200" y="1600201"/>
            <a:ext cx="8229600" cy="3858904"/>
          </a:xfrm>
        </p:spPr>
        <p:txBody>
          <a:bodyPr/>
          <a:lstStyle/>
          <a:p>
            <a:pPr eaLnBrk="1" hangingPunct="1"/>
            <a:r>
              <a:rPr lang="en-US" altLang="en-US" sz="2400" dirty="0"/>
              <a:t>Complexity</a:t>
            </a:r>
          </a:p>
          <a:p>
            <a:pPr eaLnBrk="1" hangingPunct="1"/>
            <a:r>
              <a:rPr lang="en-US" altLang="en-US" sz="2400" dirty="0"/>
              <a:t>Cost</a:t>
            </a:r>
          </a:p>
          <a:p>
            <a:pPr eaLnBrk="1" hangingPunct="1"/>
            <a:r>
              <a:rPr lang="en-US" altLang="en-US" sz="2400" dirty="0"/>
              <a:t>Security</a:t>
            </a:r>
          </a:p>
          <a:p>
            <a:pPr eaLnBrk="1" hangingPunct="1"/>
            <a:r>
              <a:rPr lang="en-US" altLang="en-US" sz="2400" dirty="0"/>
              <a:t>Integrity control more difficult</a:t>
            </a:r>
          </a:p>
          <a:p>
            <a:pPr eaLnBrk="1" hangingPunct="1"/>
            <a:r>
              <a:rPr lang="en-US" altLang="en-US" sz="2400" dirty="0"/>
              <a:t>Lack of standards</a:t>
            </a:r>
          </a:p>
          <a:p>
            <a:pPr eaLnBrk="1" hangingPunct="1"/>
            <a:r>
              <a:rPr lang="en-US" altLang="en-US" sz="2400" dirty="0"/>
              <a:t>Lack of experience</a:t>
            </a:r>
          </a:p>
          <a:p>
            <a:pPr eaLnBrk="1" hangingPunct="1"/>
            <a:r>
              <a:rPr lang="en-US" altLang="en-US" sz="2400" dirty="0"/>
              <a:t>Database design more complex</a:t>
            </a:r>
          </a:p>
        </p:txBody>
      </p:sp>
    </p:spTree>
    <p:extLst>
      <p:ext uri="{BB962C8B-B14F-4D97-AF65-F5344CB8AC3E}">
        <p14:creationId xmlns:p14="http://schemas.microsoft.com/office/powerpoint/2010/main" val="1485324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
            </a:r>
            <a:r>
              <a:rPr lang="en-US" sz="100" dirty="0"/>
              <a:t> </a:t>
            </a:r>
            <a:r>
              <a:rPr lang="en-US" dirty="0"/>
              <a:t>D</a:t>
            </a:r>
            <a:r>
              <a:rPr lang="en-US" sz="100" dirty="0"/>
              <a:t> </a:t>
            </a:r>
            <a:r>
              <a:rPr lang="en-US" dirty="0"/>
              <a:t>B</a:t>
            </a:r>
            <a:r>
              <a:rPr lang="en-US" sz="100" dirty="0"/>
              <a:t> </a:t>
            </a:r>
            <a:r>
              <a:rPr lang="en-US" dirty="0"/>
              <a:t>M</a:t>
            </a:r>
            <a:r>
              <a:rPr lang="en-US" sz="100" dirty="0"/>
              <a:t> </a:t>
            </a:r>
            <a:r>
              <a:rPr lang="en-US" dirty="0"/>
              <a:t>S</a:t>
            </a:r>
          </a:p>
        </p:txBody>
      </p:sp>
      <p:sp>
        <p:nvSpPr>
          <p:cNvPr id="3" name="Text Placeholder 2"/>
          <p:cNvSpPr>
            <a:spLocks noGrp="1"/>
          </p:cNvSpPr>
          <p:nvPr>
            <p:ph type="body" idx="1"/>
          </p:nvPr>
        </p:nvSpPr>
        <p:spPr>
          <a:xfrm>
            <a:off x="457200" y="1600201"/>
            <a:ext cx="8229600" cy="1129352"/>
          </a:xfrm>
        </p:spPr>
        <p:txBody>
          <a:bodyPr/>
          <a:lstStyle/>
          <a:p>
            <a:pPr eaLnBrk="1" hangingPunct="1"/>
            <a:r>
              <a:rPr lang="en-US" altLang="en-US" sz="2400" dirty="0"/>
              <a:t>Homogeneous D</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a:t>
            </a:r>
          </a:p>
          <a:p>
            <a:pPr eaLnBrk="1" hangingPunct="1"/>
            <a:r>
              <a:rPr lang="en-US" altLang="en-US" sz="2400" dirty="0"/>
              <a:t>Heterogeneous D</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a:t>
            </a:r>
          </a:p>
        </p:txBody>
      </p:sp>
    </p:spTree>
    <p:extLst>
      <p:ext uri="{BB962C8B-B14F-4D97-AF65-F5344CB8AC3E}">
        <p14:creationId xmlns:p14="http://schemas.microsoft.com/office/powerpoint/2010/main" val="2050213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Homogeneous D</a:t>
            </a:r>
            <a:r>
              <a:rPr lang="en-US" sz="100" dirty="0"/>
              <a:t> </a:t>
            </a:r>
            <a:r>
              <a:rPr lang="en-US" dirty="0"/>
              <a:t>D</a:t>
            </a:r>
            <a:r>
              <a:rPr lang="en-US" sz="100" dirty="0"/>
              <a:t> </a:t>
            </a:r>
            <a:r>
              <a:rPr lang="en-US" dirty="0"/>
              <a:t>B</a:t>
            </a:r>
            <a:r>
              <a:rPr lang="en-US" sz="100" dirty="0"/>
              <a:t> </a:t>
            </a:r>
            <a:r>
              <a:rPr lang="en-US" dirty="0"/>
              <a:t>M</a:t>
            </a:r>
            <a:r>
              <a:rPr lang="en-US" sz="100" dirty="0"/>
              <a:t> </a:t>
            </a:r>
            <a:r>
              <a:rPr lang="en-US" dirty="0"/>
              <a:t>S</a:t>
            </a:r>
          </a:p>
        </p:txBody>
      </p:sp>
      <p:sp>
        <p:nvSpPr>
          <p:cNvPr id="3" name="Text Placeholder 2"/>
          <p:cNvSpPr>
            <a:spLocks noGrp="1"/>
          </p:cNvSpPr>
          <p:nvPr>
            <p:ph type="body" idx="1"/>
          </p:nvPr>
        </p:nvSpPr>
        <p:spPr>
          <a:xfrm>
            <a:off x="457200" y="1600201"/>
            <a:ext cx="8229600" cy="1920922"/>
          </a:xfrm>
        </p:spPr>
        <p:txBody>
          <a:bodyPr/>
          <a:lstStyle/>
          <a:p>
            <a:pPr eaLnBrk="1" hangingPunct="1"/>
            <a:r>
              <a:rPr lang="en-US" altLang="en-US" sz="2400" dirty="0"/>
              <a:t>All sites use same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product.</a:t>
            </a:r>
          </a:p>
          <a:p>
            <a:pPr eaLnBrk="1" hangingPunct="1"/>
            <a:r>
              <a:rPr lang="en-US" altLang="en-US" sz="2400" dirty="0"/>
              <a:t>Much easier to design and manage.</a:t>
            </a:r>
          </a:p>
          <a:p>
            <a:pPr eaLnBrk="1" hangingPunct="1"/>
            <a:r>
              <a:rPr lang="en-US" altLang="en-US" sz="2400" dirty="0"/>
              <a:t>Approach provides incremental growth and allows increased performance.</a:t>
            </a:r>
          </a:p>
        </p:txBody>
      </p:sp>
    </p:spTree>
    <p:extLst>
      <p:ext uri="{BB962C8B-B14F-4D97-AF65-F5344CB8AC3E}">
        <p14:creationId xmlns:p14="http://schemas.microsoft.com/office/powerpoint/2010/main" val="576813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Heterogeneous D</a:t>
            </a:r>
            <a:r>
              <a:rPr lang="en-US" sz="100" dirty="0"/>
              <a:t> </a:t>
            </a:r>
            <a:r>
              <a:rPr lang="en-US" dirty="0"/>
              <a:t>D</a:t>
            </a:r>
            <a:r>
              <a:rPr lang="en-US" sz="100" dirty="0"/>
              <a:t> </a:t>
            </a:r>
            <a:r>
              <a:rPr lang="en-US" dirty="0"/>
              <a:t>B</a:t>
            </a:r>
            <a:r>
              <a:rPr lang="en-US" sz="100" dirty="0"/>
              <a:t> </a:t>
            </a:r>
            <a:r>
              <a:rPr lang="en-US" dirty="0"/>
              <a:t>M</a:t>
            </a:r>
            <a:r>
              <a:rPr lang="en-US" sz="100" dirty="0"/>
              <a:t> </a:t>
            </a:r>
            <a:r>
              <a:rPr lang="en-US" dirty="0"/>
              <a:t>S</a:t>
            </a:r>
          </a:p>
        </p:txBody>
      </p:sp>
      <p:sp>
        <p:nvSpPr>
          <p:cNvPr id="3" name="Text Placeholder 2"/>
          <p:cNvSpPr>
            <a:spLocks noGrp="1"/>
          </p:cNvSpPr>
          <p:nvPr>
            <p:ph type="body" idx="1"/>
          </p:nvPr>
        </p:nvSpPr>
        <p:spPr>
          <a:xfrm>
            <a:off x="457200" y="1600201"/>
            <a:ext cx="8229600" cy="4213746"/>
          </a:xfrm>
        </p:spPr>
        <p:txBody>
          <a:bodyPr/>
          <a:lstStyle/>
          <a:p>
            <a:pPr eaLnBrk="1" hangingPunct="1"/>
            <a:r>
              <a:rPr lang="en-US" altLang="en-US" sz="2400" dirty="0"/>
              <a:t>Sites may run different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products, with possibly different underlying data models.</a:t>
            </a:r>
          </a:p>
          <a:p>
            <a:pPr eaLnBrk="1" hangingPunct="1"/>
            <a:r>
              <a:rPr lang="en-US" altLang="en-US" sz="2400" dirty="0"/>
              <a:t>Occurs when sites have implemented their own databases and integration is considered later.</a:t>
            </a:r>
          </a:p>
          <a:p>
            <a:pPr eaLnBrk="1" hangingPunct="1"/>
            <a:r>
              <a:rPr lang="en-US" altLang="en-US" sz="2400" dirty="0"/>
              <a:t>Translations required to allow for:</a:t>
            </a:r>
          </a:p>
          <a:p>
            <a:pPr lvl="1" eaLnBrk="1" hangingPunct="1"/>
            <a:r>
              <a:rPr lang="en-US" altLang="en-US" sz="2400" dirty="0"/>
              <a:t>Different hardware.</a:t>
            </a:r>
          </a:p>
          <a:p>
            <a:pPr lvl="1" eaLnBrk="1" hangingPunct="1"/>
            <a:r>
              <a:rPr lang="en-US" altLang="en-US" sz="2400" dirty="0"/>
              <a:t>Different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products.</a:t>
            </a:r>
          </a:p>
          <a:p>
            <a:pPr lvl="1" eaLnBrk="1" hangingPunct="1"/>
            <a:r>
              <a:rPr lang="en-US" altLang="en-US" sz="2400" dirty="0"/>
              <a:t>Different hardware and different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products.</a:t>
            </a:r>
          </a:p>
          <a:p>
            <a:pPr eaLnBrk="1" hangingPunct="1"/>
            <a:r>
              <a:rPr lang="en-US" altLang="en-US" sz="2400" dirty="0"/>
              <a:t>Typical solution is to use </a:t>
            </a:r>
            <a:r>
              <a:rPr lang="en-US" altLang="en-US" sz="2400" b="1" dirty="0"/>
              <a:t>gateways</a:t>
            </a:r>
            <a:r>
              <a:rPr lang="en-US" altLang="en-US" sz="2400" dirty="0"/>
              <a:t>.</a:t>
            </a:r>
          </a:p>
        </p:txBody>
      </p:sp>
    </p:spTree>
    <p:extLst>
      <p:ext uri="{BB962C8B-B14F-4D97-AF65-F5344CB8AC3E}">
        <p14:creationId xmlns:p14="http://schemas.microsoft.com/office/powerpoint/2010/main" val="3095141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sz="3000" dirty="0"/>
              <a:t>Open Database Access and Interoperability </a:t>
            </a:r>
            <a:r>
              <a:rPr lang="en-US" sz="2000" b="0" dirty="0"/>
              <a:t>(1 of 2)</a:t>
            </a:r>
          </a:p>
        </p:txBody>
      </p:sp>
      <p:sp>
        <p:nvSpPr>
          <p:cNvPr id="3" name="Text Placeholder 2"/>
          <p:cNvSpPr>
            <a:spLocks noGrp="1"/>
          </p:cNvSpPr>
          <p:nvPr>
            <p:ph type="body" idx="1"/>
          </p:nvPr>
        </p:nvSpPr>
        <p:spPr>
          <a:xfrm>
            <a:off x="457200" y="1600200"/>
            <a:ext cx="8229600" cy="4391167"/>
          </a:xfrm>
        </p:spPr>
        <p:txBody>
          <a:bodyPr/>
          <a:lstStyle/>
          <a:p>
            <a:pPr eaLnBrk="1" hangingPunct="1"/>
            <a:r>
              <a:rPr lang="en-US" altLang="en-US" sz="2400" dirty="0"/>
              <a:t>Open Group formed a Working Group to provide specifications that will create a database infrastructure environment where there is:</a:t>
            </a:r>
          </a:p>
          <a:p>
            <a:pPr lvl="1" eaLnBrk="1" hangingPunct="1"/>
            <a:r>
              <a:rPr lang="en-US" altLang="en-US" sz="2400" dirty="0"/>
              <a:t>Common S</a:t>
            </a:r>
            <a:r>
              <a:rPr lang="en-US" altLang="en-US" sz="100" dirty="0"/>
              <a:t> </a:t>
            </a:r>
            <a:r>
              <a:rPr lang="en-US" altLang="en-US" sz="2400" dirty="0"/>
              <a:t>Q</a:t>
            </a:r>
            <a:r>
              <a:rPr lang="en-US" altLang="en-US" sz="100" dirty="0"/>
              <a:t> </a:t>
            </a:r>
            <a:r>
              <a:rPr lang="en-US" altLang="en-US" sz="2400" dirty="0"/>
              <a:t>L A</a:t>
            </a:r>
            <a:r>
              <a:rPr lang="en-US" altLang="en-US" sz="100" dirty="0"/>
              <a:t> </a:t>
            </a:r>
            <a:r>
              <a:rPr lang="en-US" altLang="en-US" sz="2400" dirty="0"/>
              <a:t>P</a:t>
            </a:r>
            <a:r>
              <a:rPr lang="en-US" altLang="en-US" sz="100" dirty="0"/>
              <a:t> </a:t>
            </a:r>
            <a:r>
              <a:rPr lang="en-US" altLang="en-US" sz="2400" dirty="0"/>
              <a:t>I that allows client applications to be written that do not need to know vendor of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they are accessing.</a:t>
            </a:r>
          </a:p>
          <a:p>
            <a:pPr lvl="1" eaLnBrk="1" hangingPunct="1"/>
            <a:r>
              <a:rPr lang="en-US" altLang="en-US" sz="2400" dirty="0"/>
              <a:t>Common database protocol that enables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from one vendor to communicate directly with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from another vendor without the need for a gateway.</a:t>
            </a:r>
          </a:p>
          <a:p>
            <a:pPr lvl="1" eaLnBrk="1" hangingPunct="1"/>
            <a:r>
              <a:rPr lang="en-US" altLang="en-US" sz="2400" dirty="0"/>
              <a:t>A common network protocol that allows communications between different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Ss.</a:t>
            </a:r>
          </a:p>
        </p:txBody>
      </p:sp>
    </p:spTree>
    <p:extLst>
      <p:ext uri="{BB962C8B-B14F-4D97-AF65-F5344CB8AC3E}">
        <p14:creationId xmlns:p14="http://schemas.microsoft.com/office/powerpoint/2010/main" val="981090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Open Database Access and Interoperability </a:t>
            </a:r>
            <a:r>
              <a:rPr lang="en-US" sz="2000" b="0" dirty="0"/>
              <a:t>(2 of 2)</a:t>
            </a:r>
            <a:endParaRPr lang="en-US" sz="2000" dirty="0"/>
          </a:p>
        </p:txBody>
      </p:sp>
      <p:sp>
        <p:nvSpPr>
          <p:cNvPr id="3" name="Text Placeholder 2"/>
          <p:cNvSpPr>
            <a:spLocks noGrp="1"/>
          </p:cNvSpPr>
          <p:nvPr>
            <p:ph type="body" idx="1"/>
          </p:nvPr>
        </p:nvSpPr>
        <p:spPr>
          <a:xfrm>
            <a:off x="457200" y="1600200"/>
            <a:ext cx="8229600" cy="2562367"/>
          </a:xfrm>
        </p:spPr>
        <p:txBody>
          <a:bodyPr/>
          <a:lstStyle/>
          <a:p>
            <a:pPr eaLnBrk="1" hangingPunct="1"/>
            <a:r>
              <a:rPr lang="en-US" altLang="en-US" sz="2400" dirty="0"/>
              <a:t>Most ambitious goal is to find a way to enable transaction to span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Ss from different vendors without use of a gateway.</a:t>
            </a:r>
          </a:p>
          <a:p>
            <a:pPr eaLnBrk="1" hangingPunct="1"/>
            <a:r>
              <a:rPr lang="en-GB" altLang="en-US" sz="2400" dirty="0"/>
              <a:t>Group has now evolved into D</a:t>
            </a:r>
            <a:r>
              <a:rPr lang="en-GB" altLang="en-US" sz="100" dirty="0"/>
              <a:t> </a:t>
            </a:r>
            <a:r>
              <a:rPr lang="en-GB" altLang="en-US" sz="2400" dirty="0"/>
              <a:t>B</a:t>
            </a:r>
            <a:r>
              <a:rPr lang="en-GB" altLang="en-US" sz="100" dirty="0"/>
              <a:t> </a:t>
            </a:r>
            <a:r>
              <a:rPr lang="en-GB" altLang="en-US" sz="2400" dirty="0"/>
              <a:t>I</a:t>
            </a:r>
            <a:r>
              <a:rPr lang="en-GB" altLang="en-US" sz="100" dirty="0"/>
              <a:t> </a:t>
            </a:r>
            <a:r>
              <a:rPr lang="en-GB" altLang="en-US" sz="2400" dirty="0"/>
              <a:t>O</a:t>
            </a:r>
            <a:r>
              <a:rPr lang="en-GB" altLang="en-US" sz="100" dirty="0"/>
              <a:t> </a:t>
            </a:r>
            <a:r>
              <a:rPr lang="en-GB" altLang="en-US" sz="2400" dirty="0"/>
              <a:t>P Consortium and are working in version 3 of D</a:t>
            </a:r>
            <a:r>
              <a:rPr lang="en-GB" altLang="en-US" sz="100" dirty="0"/>
              <a:t> </a:t>
            </a:r>
            <a:r>
              <a:rPr lang="en-GB" altLang="en-US" sz="2400" dirty="0"/>
              <a:t>R</a:t>
            </a:r>
            <a:r>
              <a:rPr lang="en-GB" altLang="en-US" sz="100" dirty="0"/>
              <a:t> </a:t>
            </a:r>
            <a:r>
              <a:rPr lang="en-GB" altLang="en-US" sz="2400" dirty="0"/>
              <a:t>D</a:t>
            </a:r>
            <a:r>
              <a:rPr lang="en-GB" altLang="en-US" sz="100" dirty="0"/>
              <a:t> </a:t>
            </a:r>
            <a:r>
              <a:rPr lang="en-GB" altLang="en-US" sz="2400" dirty="0"/>
              <a:t>A (Distributed Relational Database Architecture) standard.</a:t>
            </a:r>
            <a:endParaRPr lang="en-US" altLang="en-US" sz="2400" dirty="0"/>
          </a:p>
        </p:txBody>
      </p:sp>
    </p:spTree>
    <p:extLst>
      <p:ext uri="{BB962C8B-B14F-4D97-AF65-F5344CB8AC3E}">
        <p14:creationId xmlns:p14="http://schemas.microsoft.com/office/powerpoint/2010/main" val="3144240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Multidatabase System (M</a:t>
            </a:r>
            <a:r>
              <a:rPr lang="en-US" sz="100" dirty="0"/>
              <a:t> </a:t>
            </a:r>
            <a:r>
              <a:rPr lang="en-US" dirty="0"/>
              <a:t>D</a:t>
            </a:r>
            <a:r>
              <a:rPr lang="en-US" sz="100" dirty="0"/>
              <a:t> </a:t>
            </a:r>
            <a:r>
              <a:rPr lang="en-US" dirty="0"/>
              <a:t>B</a:t>
            </a:r>
            <a:r>
              <a:rPr lang="en-US" sz="100" dirty="0"/>
              <a:t> </a:t>
            </a:r>
            <a:r>
              <a:rPr lang="en-US" dirty="0"/>
              <a:t>S)</a:t>
            </a:r>
          </a:p>
        </p:txBody>
      </p:sp>
      <p:sp>
        <p:nvSpPr>
          <p:cNvPr id="3" name="Text Placeholder 2"/>
          <p:cNvSpPr>
            <a:spLocks noGrp="1"/>
          </p:cNvSpPr>
          <p:nvPr>
            <p:ph type="body" idx="1"/>
          </p:nvPr>
        </p:nvSpPr>
        <p:spPr>
          <a:xfrm>
            <a:off x="457200" y="1600200"/>
            <a:ext cx="8447518" cy="3367585"/>
          </a:xfrm>
        </p:spPr>
        <p:txBody>
          <a:bodyPr/>
          <a:lstStyle/>
          <a:p>
            <a:pPr marL="0" indent="0">
              <a:buNone/>
            </a:pPr>
            <a:r>
              <a:rPr lang="en-US" altLang="en-US" sz="2400" dirty="0"/>
              <a:t>D</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in which each site maintains complete autonomy.</a:t>
            </a:r>
          </a:p>
          <a:p>
            <a:pPr>
              <a:buFontTx/>
              <a:buChar char="•"/>
            </a:pP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that resides transparently on top of existing database and file systems and presents a single database to its users.</a:t>
            </a:r>
          </a:p>
          <a:p>
            <a:pPr>
              <a:buFontTx/>
              <a:buChar char="•"/>
            </a:pPr>
            <a:r>
              <a:rPr lang="en-US" altLang="en-US" sz="2400" dirty="0"/>
              <a:t>Allows users to access and share data without requiring physical database integration.</a:t>
            </a:r>
          </a:p>
          <a:p>
            <a:pPr>
              <a:buFontTx/>
              <a:buChar char="•"/>
            </a:pPr>
            <a:r>
              <a:rPr lang="en-US" altLang="en-US" sz="2400" b="1" dirty="0"/>
              <a:t>Unfederated M</a:t>
            </a:r>
            <a:r>
              <a:rPr lang="en-US" altLang="en-US" sz="100" b="1" dirty="0"/>
              <a:t> </a:t>
            </a:r>
            <a:r>
              <a:rPr lang="en-US" altLang="en-US" sz="2400" b="1" dirty="0"/>
              <a:t>D</a:t>
            </a:r>
            <a:r>
              <a:rPr lang="en-US" altLang="en-US" sz="100" b="1" dirty="0"/>
              <a:t> </a:t>
            </a:r>
            <a:r>
              <a:rPr lang="en-US" altLang="en-US" sz="2400" b="1" dirty="0"/>
              <a:t>B</a:t>
            </a:r>
            <a:r>
              <a:rPr lang="en-US" altLang="en-US" sz="100" b="1" dirty="0"/>
              <a:t> </a:t>
            </a:r>
            <a:r>
              <a:rPr lang="en-US" altLang="en-US" sz="2400" b="1" dirty="0"/>
              <a:t>S </a:t>
            </a:r>
            <a:r>
              <a:rPr lang="en-US" altLang="en-US" sz="2400" dirty="0"/>
              <a:t>(no local users) and </a:t>
            </a:r>
            <a:r>
              <a:rPr lang="en-US" altLang="en-US" sz="2400" b="1" dirty="0"/>
              <a:t>federated M</a:t>
            </a:r>
            <a:r>
              <a:rPr lang="en-US" altLang="en-US" sz="100" b="1" dirty="0"/>
              <a:t> </a:t>
            </a:r>
            <a:r>
              <a:rPr lang="en-US" altLang="en-US" sz="2400" b="1" dirty="0"/>
              <a:t>D</a:t>
            </a:r>
            <a:r>
              <a:rPr lang="en-US" altLang="en-US" sz="100" b="1" dirty="0"/>
              <a:t> </a:t>
            </a:r>
            <a:r>
              <a:rPr lang="en-US" altLang="en-US" sz="2400" b="1" dirty="0"/>
              <a:t>B</a:t>
            </a:r>
            <a:r>
              <a:rPr lang="en-US" altLang="en-US" sz="100" b="1" dirty="0"/>
              <a:t> </a:t>
            </a:r>
            <a:r>
              <a:rPr lang="en-US" altLang="en-US" sz="2400" b="1" dirty="0"/>
              <a:t>S</a:t>
            </a:r>
            <a:endParaRPr lang="en-US" sz="2400" b="1" dirty="0"/>
          </a:p>
        </p:txBody>
      </p:sp>
    </p:spTree>
    <p:extLst>
      <p:ext uri="{BB962C8B-B14F-4D97-AF65-F5344CB8AC3E}">
        <p14:creationId xmlns:p14="http://schemas.microsoft.com/office/powerpoint/2010/main" val="2555682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Networking </a:t>
            </a:r>
            <a:r>
              <a:rPr lang="en-US" sz="2000" b="0" dirty="0"/>
              <a:t>(1 of 2)</a:t>
            </a:r>
          </a:p>
        </p:txBody>
      </p:sp>
      <p:sp>
        <p:nvSpPr>
          <p:cNvPr id="3" name="Text Placeholder 2"/>
          <p:cNvSpPr>
            <a:spLocks noGrp="1"/>
          </p:cNvSpPr>
          <p:nvPr>
            <p:ph type="body" idx="1"/>
          </p:nvPr>
        </p:nvSpPr>
        <p:spPr>
          <a:xfrm>
            <a:off x="457200" y="1600201"/>
            <a:ext cx="8429348" cy="3981734"/>
          </a:xfrm>
        </p:spPr>
        <p:txBody>
          <a:bodyPr/>
          <a:lstStyle/>
          <a:p>
            <a:pPr marL="0" indent="0">
              <a:buNone/>
            </a:pPr>
            <a:r>
              <a:rPr lang="en-US" altLang="en-US" sz="2400" b="1" dirty="0"/>
              <a:t>Network</a:t>
            </a:r>
            <a:r>
              <a:rPr lang="en-US" altLang="en-US" sz="2400" dirty="0"/>
              <a:t> - Interconnected collection of autonomous computers, capable of exchanging information.</a:t>
            </a:r>
          </a:p>
          <a:p>
            <a:r>
              <a:rPr lang="en-US" altLang="en-US" sz="2400" dirty="0"/>
              <a:t>Local Area Network (LAN) intended for connecting computers at same site.</a:t>
            </a:r>
          </a:p>
          <a:p>
            <a:pPr>
              <a:buFontTx/>
              <a:buChar char="•"/>
            </a:pPr>
            <a:r>
              <a:rPr lang="en-US" altLang="en-US" sz="2400" dirty="0"/>
              <a:t>Wide Area Network (WAN) used when computers or LANs need to be connected over long distances.</a:t>
            </a:r>
          </a:p>
          <a:p>
            <a:pPr>
              <a:buFontTx/>
              <a:buChar char="•"/>
            </a:pPr>
            <a:r>
              <a:rPr lang="en-US" altLang="en-US" sz="2400" dirty="0"/>
              <a:t>WAN relatively slow and less reliable than LANs. D</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using LAN provides much faster response time than one using WAN.</a:t>
            </a:r>
          </a:p>
        </p:txBody>
      </p:sp>
    </p:spTree>
    <p:extLst>
      <p:ext uri="{BB962C8B-B14F-4D97-AF65-F5344CB8AC3E}">
        <p14:creationId xmlns:p14="http://schemas.microsoft.com/office/powerpoint/2010/main" val="1689274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Networking </a:t>
            </a:r>
            <a:r>
              <a:rPr lang="en-US" sz="2000" b="0" dirty="0"/>
              <a:t>(2 of 2)</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59791783"/>
              </p:ext>
            </p:extLst>
          </p:nvPr>
        </p:nvGraphicFramePr>
        <p:xfrm>
          <a:off x="457200" y="1492234"/>
          <a:ext cx="8229599" cy="4901627"/>
        </p:xfrm>
        <a:graphic>
          <a:graphicData uri="http://schemas.openxmlformats.org/drawingml/2006/table">
            <a:tbl>
              <a:tblPr firstRow="1" bandRow="1">
                <a:tableStyleId>{40F9630F-82C1-40B7-BC3A-925EFCFF5E92}</a:tableStyleId>
              </a:tblPr>
              <a:tblGrid>
                <a:gridCol w="3932285">
                  <a:extLst>
                    <a:ext uri="{9D8B030D-6E8A-4147-A177-3AD203B41FA5}">
                      <a16:colId xmlns:a16="http://schemas.microsoft.com/office/drawing/2014/main" val="2899024963"/>
                    </a:ext>
                  </a:extLst>
                </a:gridCol>
                <a:gridCol w="4297314">
                  <a:extLst>
                    <a:ext uri="{9D8B030D-6E8A-4147-A177-3AD203B41FA5}">
                      <a16:colId xmlns:a16="http://schemas.microsoft.com/office/drawing/2014/main" val="1668507997"/>
                    </a:ext>
                  </a:extLst>
                </a:gridCol>
              </a:tblGrid>
              <a:tr h="336566">
                <a:tc>
                  <a:txBody>
                    <a:bodyPr/>
                    <a:lstStyle/>
                    <a:p>
                      <a:pPr lvl="3" algn="l" fontAlgn="b"/>
                      <a:r>
                        <a:rPr lang="en-IN" sz="1600" b="1" i="0" u="none" strike="noStrike" dirty="0">
                          <a:solidFill>
                            <a:srgbClr val="000000"/>
                          </a:solidFill>
                          <a:effectLst/>
                          <a:latin typeface="+mn-lt"/>
                        </a:rPr>
                        <a:t>WAN</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3" algn="l" fontAlgn="b"/>
                      <a:r>
                        <a:rPr lang="en-IN" sz="1600" b="1" i="0" u="none" strike="noStrike" dirty="0">
                          <a:solidFill>
                            <a:srgbClr val="000000"/>
                          </a:solidFill>
                          <a:effectLst/>
                          <a:latin typeface="+mn-lt"/>
                        </a:rPr>
                        <a:t>LAN</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3102795"/>
                  </a:ext>
                </a:extLst>
              </a:tr>
              <a:tr h="734456">
                <a:tc>
                  <a:txBody>
                    <a:bodyPr/>
                    <a:lstStyle/>
                    <a:p>
                      <a:pPr lvl="3" algn="l" fontAlgn="b"/>
                      <a:r>
                        <a:rPr lang="en-IN" sz="1600" b="0" i="0" u="none" strike="noStrike" dirty="0">
                          <a:solidFill>
                            <a:srgbClr val="000000"/>
                          </a:solidFill>
                          <a:effectLst/>
                          <a:latin typeface="+mn-lt"/>
                        </a:rPr>
                        <a:t>Distances up to thousands of kilometres</a:t>
                      </a:r>
                    </a:p>
                    <a:p>
                      <a:pPr lvl="3" algn="l" fontAlgn="b"/>
                      <a:endParaRPr lang="en-IN" sz="1600" b="0" i="0" u="none" strike="noStrike" dirty="0">
                        <a:solidFill>
                          <a:srgbClr val="000000"/>
                        </a:solidFill>
                        <a:effectLst/>
                        <a:latin typeface="+mn-lt"/>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vl="3" algn="l" fontAlgn="b"/>
                      <a:r>
                        <a:rPr lang="en-IN" sz="1600" b="0" i="0" u="none" strike="noStrike" dirty="0">
                          <a:solidFill>
                            <a:srgbClr val="000000"/>
                          </a:solidFill>
                          <a:effectLst/>
                          <a:latin typeface="+mn-lt"/>
                        </a:rPr>
                        <a:t>Distances up to a few kilometers (Wireless LAN, or WLAN, is of the order of tens of meters)</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248734"/>
                  </a:ext>
                </a:extLst>
              </a:tr>
              <a:tr h="573206">
                <a:tc>
                  <a:txBody>
                    <a:bodyPr/>
                    <a:lstStyle/>
                    <a:p>
                      <a:pPr lvl="3" algn="l" fontAlgn="b"/>
                      <a:r>
                        <a:rPr lang="en-IN" sz="1600" b="0" i="0" u="none" strike="noStrike" dirty="0">
                          <a:solidFill>
                            <a:srgbClr val="000000"/>
                          </a:solidFill>
                          <a:effectLst/>
                          <a:latin typeface="+mn-lt"/>
                        </a:rPr>
                        <a:t>Link autonomous computers</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vl="3" algn="l" fontAlgn="b"/>
                      <a:r>
                        <a:rPr lang="en-IN" sz="1600" b="0" i="0" u="none" strike="noStrike" dirty="0">
                          <a:solidFill>
                            <a:srgbClr val="000000"/>
                          </a:solidFill>
                          <a:effectLst/>
                          <a:latin typeface="+mn-lt"/>
                        </a:rPr>
                        <a:t>Link computers that cooperate in distributed applications</a:t>
                      </a: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4955360"/>
                  </a:ext>
                </a:extLst>
              </a:tr>
              <a:tr h="307563">
                <a:tc>
                  <a:txBody>
                    <a:bodyPr/>
                    <a:lstStyle/>
                    <a:p>
                      <a:pPr lvl="3" algn="l" fontAlgn="b"/>
                      <a:r>
                        <a:rPr lang="en-IN" sz="1600" b="0" i="0" u="none" strike="noStrike" dirty="0">
                          <a:solidFill>
                            <a:srgbClr val="000000"/>
                          </a:solidFill>
                          <a:effectLst/>
                          <a:latin typeface="+mn-lt"/>
                        </a:rPr>
                        <a:t>Network managed by independent organization (using telephone or satellite links) </a:t>
                      </a: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3" indent="0" algn="l" defTabSz="914400" rtl="0" eaLnBrk="1" fontAlgn="b" latinLnBrk="0" hangingPunct="1">
                        <a:lnSpc>
                          <a:spcPct val="100000"/>
                        </a:lnSpc>
                        <a:spcBef>
                          <a:spcPts val="0"/>
                        </a:spcBef>
                        <a:spcAft>
                          <a:spcPts val="0"/>
                        </a:spcAft>
                        <a:buClrTx/>
                        <a:buSzTx/>
                        <a:buFontTx/>
                        <a:buNone/>
                        <a:tabLst/>
                        <a:defRPr/>
                      </a:pPr>
                      <a:r>
                        <a:rPr lang="en-IN" sz="1600" b="0" i="0" u="none" strike="noStrike" cap="none" dirty="0">
                          <a:solidFill>
                            <a:srgbClr val="000000"/>
                          </a:solidFill>
                          <a:effectLst/>
                          <a:latin typeface="+mn-lt"/>
                          <a:ea typeface="Arial"/>
                          <a:cs typeface="Arial"/>
                          <a:sym typeface="Arial"/>
                        </a:rPr>
                        <a:t>Network managed by users (using privately owned cables)</a:t>
                      </a:r>
                    </a:p>
                    <a:p>
                      <a:pPr lvl="3" algn="l" fontAlgn="b"/>
                      <a:endParaRPr lang="en-IN" sz="1600" b="0" i="0" u="none" strike="noStrike" dirty="0">
                        <a:solidFill>
                          <a:srgbClr val="000000"/>
                        </a:solidFill>
                        <a:effectLst/>
                        <a:latin typeface="+mn-lt"/>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4948297"/>
                  </a:ext>
                </a:extLst>
              </a:tr>
              <a:tr h="1081166">
                <a:tc>
                  <a:txBody>
                    <a:bodyPr/>
                    <a:lstStyle/>
                    <a:p>
                      <a:pPr marL="0" marR="0" lvl="3" indent="0" algn="l" defTabSz="914400" rtl="0" eaLnBrk="1" fontAlgn="b" latinLnBrk="0" hangingPunct="1">
                        <a:lnSpc>
                          <a:spcPct val="100000"/>
                        </a:lnSpc>
                        <a:spcBef>
                          <a:spcPts val="0"/>
                        </a:spcBef>
                        <a:spcAft>
                          <a:spcPts val="0"/>
                        </a:spcAft>
                        <a:buClrTx/>
                        <a:buSzTx/>
                        <a:buFontTx/>
                        <a:buNone/>
                        <a:tabLst/>
                        <a:defRPr/>
                      </a:pPr>
                      <a:r>
                        <a:rPr lang="en-IN" sz="1600" b="0" i="0" u="none" strike="noStrike" cap="none" dirty="0">
                          <a:solidFill>
                            <a:srgbClr val="000000"/>
                          </a:solidFill>
                          <a:effectLst/>
                          <a:latin typeface="+mn-lt"/>
                          <a:ea typeface="Arial"/>
                          <a:cs typeface="Arial"/>
                          <a:sym typeface="Arial"/>
                        </a:rPr>
                        <a:t>Data rate up to 33.6 k</a:t>
                      </a:r>
                      <a:r>
                        <a:rPr lang="en-IN" sz="100" b="0" i="0" u="none" strike="noStrike" cap="none" dirty="0">
                          <a:solidFill>
                            <a:schemeClr val="bg1"/>
                          </a:solidFill>
                          <a:effectLst/>
                          <a:latin typeface="+mn-lt"/>
                          <a:ea typeface="Arial"/>
                          <a:cs typeface="Arial"/>
                          <a:sym typeface="Arial"/>
                        </a:rPr>
                        <a:t>ilo</a:t>
                      </a:r>
                      <a:r>
                        <a:rPr lang="en-IN" sz="1600" b="0" i="0" u="none" strike="noStrike" cap="none" dirty="0">
                          <a:solidFill>
                            <a:srgbClr val="000000"/>
                          </a:solidFill>
                          <a:effectLst/>
                          <a:latin typeface="+mn-lt"/>
                          <a:ea typeface="Arial"/>
                          <a:cs typeface="Arial"/>
                          <a:sym typeface="Arial"/>
                        </a:rPr>
                        <a:t>bit/s</a:t>
                      </a:r>
                      <a:r>
                        <a:rPr lang="en-IN" sz="100" b="0" i="0" u="none" strike="noStrike" cap="none" dirty="0">
                          <a:solidFill>
                            <a:schemeClr val="bg1"/>
                          </a:solidFill>
                          <a:effectLst/>
                          <a:latin typeface="+mn-lt"/>
                          <a:ea typeface="Arial"/>
                          <a:cs typeface="Arial"/>
                          <a:sym typeface="Arial"/>
                        </a:rPr>
                        <a:t>econd</a:t>
                      </a:r>
                      <a:r>
                        <a:rPr lang="en-IN" sz="1600" b="0" i="0" u="none" strike="noStrike" cap="none" dirty="0">
                          <a:solidFill>
                            <a:srgbClr val="000000"/>
                          </a:solidFill>
                          <a:effectLst/>
                          <a:latin typeface="+mn-lt"/>
                          <a:ea typeface="Arial"/>
                          <a:cs typeface="Arial"/>
                          <a:sym typeface="Arial"/>
                        </a:rPr>
                        <a:t> (dial-up via modem), 45 M</a:t>
                      </a:r>
                      <a:r>
                        <a:rPr lang="en-IN" sz="100" b="0" i="0" u="none" strike="noStrike" cap="none" dirty="0">
                          <a:solidFill>
                            <a:schemeClr val="bg1"/>
                          </a:solidFill>
                          <a:effectLst/>
                          <a:latin typeface="+mn-lt"/>
                          <a:ea typeface="Arial"/>
                          <a:cs typeface="Arial"/>
                          <a:sym typeface="Arial"/>
                        </a:rPr>
                        <a:t>ega</a:t>
                      </a:r>
                      <a:r>
                        <a:rPr lang="en-IN" sz="1600" b="0" i="0" u="none" strike="noStrike" cap="none" dirty="0">
                          <a:solidFill>
                            <a:srgbClr val="000000"/>
                          </a:solidFill>
                          <a:effectLst/>
                          <a:latin typeface="+mn-lt"/>
                          <a:ea typeface="Arial"/>
                          <a:cs typeface="Arial"/>
                          <a:sym typeface="Arial"/>
                        </a:rPr>
                        <a:t>bit/s</a:t>
                      </a:r>
                      <a:r>
                        <a:rPr lang="en-IN" sz="100" b="0" i="0" u="none" strike="noStrike" cap="none" dirty="0">
                          <a:solidFill>
                            <a:schemeClr val="bg1"/>
                          </a:solidFill>
                          <a:effectLst/>
                          <a:latin typeface="+mn-lt"/>
                          <a:ea typeface="Arial"/>
                          <a:cs typeface="Arial"/>
                          <a:sym typeface="Arial"/>
                        </a:rPr>
                        <a:t>econd</a:t>
                      </a:r>
                      <a:r>
                        <a:rPr lang="en-IN" sz="1600" b="0" i="0" u="none" strike="noStrike" cap="none" dirty="0">
                          <a:solidFill>
                            <a:srgbClr val="000000"/>
                          </a:solidFill>
                          <a:effectLst/>
                          <a:latin typeface="+mn-lt"/>
                          <a:ea typeface="Arial"/>
                          <a:cs typeface="Arial"/>
                          <a:sym typeface="Arial"/>
                        </a:rPr>
                        <a:t> (T3 circuit)</a:t>
                      </a:r>
                    </a:p>
                    <a:p>
                      <a:pPr lvl="3" algn="l" fontAlgn="b"/>
                      <a:endParaRPr lang="en-IN" sz="16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vl="3" algn="l" fontAlgn="b"/>
                      <a:r>
                        <a:rPr lang="en-IN" sz="1600" b="0" i="0" u="none" strike="noStrike" dirty="0">
                          <a:solidFill>
                            <a:srgbClr val="000000"/>
                          </a:solidFill>
                          <a:effectLst/>
                          <a:latin typeface="+mn-lt"/>
                        </a:rPr>
                        <a:t>Data rate up to 2500 M</a:t>
                      </a:r>
                      <a:r>
                        <a:rPr lang="en-IN" sz="100" b="0" i="0" u="none" strike="noStrike" dirty="0">
                          <a:solidFill>
                            <a:schemeClr val="bg1"/>
                          </a:solidFill>
                          <a:effectLst/>
                          <a:latin typeface="+mn-lt"/>
                        </a:rPr>
                        <a:t>ega</a:t>
                      </a:r>
                      <a:r>
                        <a:rPr lang="en-IN" sz="1600" b="0" i="0" u="none" strike="noStrike" dirty="0">
                          <a:solidFill>
                            <a:srgbClr val="000000"/>
                          </a:solidFill>
                          <a:effectLst/>
                          <a:latin typeface="+mn-lt"/>
                        </a:rPr>
                        <a:t>bit/s</a:t>
                      </a:r>
                      <a:r>
                        <a:rPr lang="en-IN" sz="100" b="0" i="0" u="none" strike="noStrike" dirty="0">
                          <a:solidFill>
                            <a:schemeClr val="bg1"/>
                          </a:solidFill>
                          <a:effectLst/>
                          <a:latin typeface="+mn-lt"/>
                        </a:rPr>
                        <a:t>econd</a:t>
                      </a:r>
                      <a:r>
                        <a:rPr lang="en-IN" sz="1600" b="0" i="0" u="none" strike="noStrike" dirty="0">
                          <a:solidFill>
                            <a:srgbClr val="000000"/>
                          </a:solidFill>
                          <a:effectLst/>
                          <a:latin typeface="+mn-lt"/>
                        </a:rPr>
                        <a:t> (A</a:t>
                      </a:r>
                      <a:r>
                        <a:rPr lang="en-IN" sz="100" b="0" i="0" u="none" strike="noStrike" dirty="0">
                          <a:solidFill>
                            <a:srgbClr val="000000"/>
                          </a:solidFill>
                          <a:effectLst/>
                          <a:latin typeface="+mn-lt"/>
                        </a:rPr>
                        <a:t> </a:t>
                      </a:r>
                      <a:r>
                        <a:rPr lang="en-IN" sz="1600" b="0" i="0" u="none" strike="noStrike" dirty="0">
                          <a:solidFill>
                            <a:srgbClr val="000000"/>
                          </a:solidFill>
                          <a:effectLst/>
                          <a:latin typeface="+mn-lt"/>
                        </a:rPr>
                        <a:t>T</a:t>
                      </a:r>
                      <a:r>
                        <a:rPr lang="en-IN" sz="100" b="0" i="0" u="none" strike="noStrike" dirty="0">
                          <a:solidFill>
                            <a:srgbClr val="000000"/>
                          </a:solidFill>
                          <a:effectLst/>
                          <a:latin typeface="+mn-lt"/>
                        </a:rPr>
                        <a:t> </a:t>
                      </a:r>
                      <a:r>
                        <a:rPr lang="en-IN" sz="1600" b="0" i="0" u="none" strike="noStrike" dirty="0">
                          <a:solidFill>
                            <a:srgbClr val="000000"/>
                          </a:solidFill>
                          <a:effectLst/>
                          <a:latin typeface="+mn-lt"/>
                        </a:rPr>
                        <a:t>M). 100 gigabyte (100 million bits per second) for Ethernet. WLAN is typically –108 M</a:t>
                      </a:r>
                      <a:r>
                        <a:rPr lang="en-IN" sz="100" b="0" i="0" u="none" strike="noStrike" dirty="0">
                          <a:solidFill>
                            <a:schemeClr val="bg1"/>
                          </a:solidFill>
                          <a:effectLst/>
                          <a:latin typeface="+mn-lt"/>
                        </a:rPr>
                        <a:t>ega</a:t>
                      </a:r>
                      <a:r>
                        <a:rPr lang="en-IN" sz="1600" b="0" i="0" u="none" strike="noStrike" dirty="0">
                          <a:solidFill>
                            <a:srgbClr val="000000"/>
                          </a:solidFill>
                          <a:effectLst/>
                          <a:latin typeface="+mn-lt"/>
                        </a:rPr>
                        <a:t>bit/s</a:t>
                      </a:r>
                      <a:r>
                        <a:rPr lang="en-IN" sz="100" b="0" i="0" u="none" strike="noStrike" dirty="0">
                          <a:solidFill>
                            <a:schemeClr val="bg1"/>
                          </a:solidFill>
                          <a:effectLst/>
                          <a:latin typeface="+mn-lt"/>
                        </a:rPr>
                        <a:t>econd</a:t>
                      </a:r>
                      <a:r>
                        <a:rPr lang="en-IN" sz="1600" b="0" i="0" u="none" strike="noStrike" dirty="0">
                          <a:solidFill>
                            <a:srgbClr val="000000"/>
                          </a:solidFill>
                          <a:effectLst/>
                          <a:latin typeface="+mn-lt"/>
                        </a:rPr>
                        <a:t>, although 802.11n standard is 600 M</a:t>
                      </a:r>
                      <a:r>
                        <a:rPr lang="en-IN" sz="100" b="0" i="0" u="none" strike="noStrike" dirty="0">
                          <a:solidFill>
                            <a:schemeClr val="bg1"/>
                          </a:solidFill>
                          <a:effectLst/>
                          <a:latin typeface="+mn-lt"/>
                        </a:rPr>
                        <a:t>ega</a:t>
                      </a:r>
                      <a:r>
                        <a:rPr lang="en-IN" sz="1600" b="0" i="0" u="none" strike="noStrike" dirty="0">
                          <a:solidFill>
                            <a:srgbClr val="000000"/>
                          </a:solidFill>
                          <a:effectLst/>
                          <a:latin typeface="+mn-lt"/>
                        </a:rPr>
                        <a:t>bits/s</a:t>
                      </a:r>
                      <a:r>
                        <a:rPr lang="en-IN" sz="100" b="0" i="0" u="none" strike="noStrike" dirty="0">
                          <a:solidFill>
                            <a:schemeClr val="bg1"/>
                          </a:solidFill>
                          <a:effectLst/>
                          <a:latin typeface="+mn-lt"/>
                        </a:rPr>
                        <a:t>econd</a:t>
                      </a:r>
                      <a:r>
                        <a:rPr lang="en-IN" sz="1600" b="0" i="0" u="none" strike="noStrike" dirty="0">
                          <a:solidFill>
                            <a:srgbClr val="000000"/>
                          </a:solidFill>
                          <a:effectLst/>
                          <a:latin typeface="+mn-lt"/>
                        </a:rPr>
                        <a: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2734744"/>
                  </a:ext>
                </a:extLst>
              </a:tr>
              <a:tr h="354842">
                <a:tc>
                  <a:txBody>
                    <a:bodyPr/>
                    <a:lstStyle/>
                    <a:p>
                      <a:pPr lvl="3" algn="l" fontAlgn="b"/>
                      <a:r>
                        <a:rPr lang="en-IN" sz="1600" b="0" i="0" u="none" strike="noStrike" dirty="0">
                          <a:solidFill>
                            <a:srgbClr val="000000"/>
                          </a:solidFill>
                          <a:effectLst/>
                          <a:latin typeface="+mn-lt"/>
                        </a:rPr>
                        <a:t>Complex protocol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vl="3" algn="l" fontAlgn="b"/>
                      <a:r>
                        <a:rPr lang="en-IN" sz="1600" b="0" i="0" u="none" strike="noStrike" dirty="0">
                          <a:solidFill>
                            <a:srgbClr val="000000"/>
                          </a:solidFill>
                          <a:effectLst/>
                          <a:latin typeface="+mn-lt"/>
                        </a:rPr>
                        <a:t>Simpler protocol</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2844412"/>
                  </a:ext>
                </a:extLst>
              </a:tr>
              <a:tr h="382137">
                <a:tc>
                  <a:txBody>
                    <a:bodyPr/>
                    <a:lstStyle/>
                    <a:p>
                      <a:pPr lvl="3" algn="l" fontAlgn="b"/>
                      <a:r>
                        <a:rPr lang="en-IN" sz="1600" b="0" i="0" u="none" strike="noStrike" dirty="0">
                          <a:solidFill>
                            <a:srgbClr val="000000"/>
                          </a:solidFill>
                          <a:effectLst/>
                          <a:latin typeface="+mn-lt"/>
                        </a:rPr>
                        <a:t>Use point-to-point routing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vl="3" algn="l" fontAlgn="b"/>
                      <a:r>
                        <a:rPr lang="en-IN" sz="1600" b="0" i="0" u="none" strike="noStrike" dirty="0">
                          <a:solidFill>
                            <a:srgbClr val="000000"/>
                          </a:solidFill>
                          <a:effectLst/>
                          <a:latin typeface="+mn-lt"/>
                        </a:rPr>
                        <a:t>Use broadcast routing</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7148795"/>
                  </a:ext>
                </a:extLst>
              </a:tr>
              <a:tr h="289950">
                <a:tc>
                  <a:txBody>
                    <a:bodyPr/>
                    <a:lstStyle/>
                    <a:p>
                      <a:pPr lvl="3" algn="l" fontAlgn="b"/>
                      <a:r>
                        <a:rPr lang="en-IN" sz="1600" b="0" i="0" u="none" strike="noStrike" dirty="0">
                          <a:solidFill>
                            <a:srgbClr val="000000"/>
                          </a:solidFill>
                          <a:effectLst/>
                          <a:latin typeface="+mn-lt"/>
                        </a:rPr>
                        <a:t>Use irregular topology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vl="3" algn="l" fontAlgn="b"/>
                      <a:r>
                        <a:rPr lang="en-IN" sz="1600" b="0" i="0" u="none" strike="noStrike" dirty="0">
                          <a:solidFill>
                            <a:srgbClr val="000000"/>
                          </a:solidFill>
                          <a:effectLst/>
                          <a:latin typeface="+mn-lt"/>
                        </a:rPr>
                        <a:t>Use bus or ring topology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0816308"/>
                  </a:ext>
                </a:extLst>
              </a:tr>
              <a:tr h="401670">
                <a:tc>
                  <a:txBody>
                    <a:bodyPr/>
                    <a:lstStyle/>
                    <a:p>
                      <a:pPr lvl="3" algn="l" fontAlgn="b"/>
                      <a:r>
                        <a:rPr lang="en-US" sz="1600" b="0" i="0" u="none" strike="noStrike" dirty="0">
                          <a:solidFill>
                            <a:schemeClr val="bg1"/>
                          </a:solidFill>
                          <a:effectLst/>
                          <a:latin typeface="+mn-lt"/>
                        </a:rPr>
                        <a:t>error rate about 1 in 10 to the fifth power</a:t>
                      </a:r>
                      <a:endParaRPr lang="en-IN" sz="1600" b="0" i="0" u="none" strike="noStrike" dirty="0">
                        <a:solidFill>
                          <a:schemeClr val="bg1"/>
                        </a:solidFill>
                        <a:effectLst/>
                        <a:latin typeface="+mn-lt"/>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3" algn="l" fontAlgn="b"/>
                      <a:r>
                        <a:rPr lang="en-US" sz="1600" b="0" i="0" u="none" strike="noStrike" cap="none" dirty="0">
                          <a:solidFill>
                            <a:schemeClr val="bg1"/>
                          </a:solidFill>
                          <a:effectLst/>
                          <a:latin typeface="+mn-lt"/>
                          <a:ea typeface="Arial"/>
                          <a:cs typeface="Arial"/>
                          <a:sym typeface="Arial"/>
                        </a:rPr>
                        <a:t>error rate about 1 per 10 to the ninth power.</a:t>
                      </a:r>
                      <a:endParaRPr lang="en-IN" sz="1600" b="0" i="0" u="none" strike="noStrike" baseline="30000" dirty="0">
                        <a:solidFill>
                          <a:schemeClr val="bg1"/>
                        </a:solidFill>
                        <a:effectLst/>
                        <a:latin typeface="+mn-lt"/>
                      </a:endParaRPr>
                    </a:p>
                  </a:txBody>
                  <a:tcPr marL="9525" marR="9525" marT="952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7163816"/>
                  </a:ext>
                </a:extLst>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1860588010"/>
              </p:ext>
            </p:extLst>
          </p:nvPr>
        </p:nvGraphicFramePr>
        <p:xfrm>
          <a:off x="471337" y="6026575"/>
          <a:ext cx="2033784" cy="271174"/>
        </p:xfrm>
        <a:graphic>
          <a:graphicData uri="http://schemas.openxmlformats.org/presentationml/2006/ole">
            <mc:AlternateContent xmlns:mc="http://schemas.openxmlformats.org/markup-compatibility/2006">
              <mc:Choice xmlns:v="urn:schemas-microsoft-com:vml" Requires="v">
                <p:oleObj spid="_x0000_s11782" name="Equation" r:id="rId3" imgW="1523880" imgH="203040" progId="Equation.DSMT4">
                  <p:embed/>
                </p:oleObj>
              </mc:Choice>
              <mc:Fallback>
                <p:oleObj name="Equation" r:id="rId3" imgW="1523880" imgH="203040" progId="Equation.DSMT4">
                  <p:embed/>
                  <p:pic>
                    <p:nvPicPr>
                      <p:cNvPr id="0" name=""/>
                      <p:cNvPicPr/>
                      <p:nvPr/>
                    </p:nvPicPr>
                    <p:blipFill>
                      <a:blip r:embed="rId4"/>
                      <a:stretch>
                        <a:fillRect/>
                      </a:stretch>
                    </p:blipFill>
                    <p:spPr>
                      <a:xfrm>
                        <a:off x="471337" y="6026575"/>
                        <a:ext cx="2033784" cy="271174"/>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426120763"/>
              </p:ext>
            </p:extLst>
          </p:nvPr>
        </p:nvGraphicFramePr>
        <p:xfrm>
          <a:off x="4412452" y="6028972"/>
          <a:ext cx="2074663" cy="276625"/>
        </p:xfrm>
        <a:graphic>
          <a:graphicData uri="http://schemas.openxmlformats.org/presentationml/2006/ole">
            <mc:AlternateContent xmlns:mc="http://schemas.openxmlformats.org/markup-compatibility/2006">
              <mc:Choice xmlns:v="urn:schemas-microsoft-com:vml" Requires="v">
                <p:oleObj spid="_x0000_s11783" name="Equation" r:id="rId5" imgW="1523880" imgH="203040" progId="Equation.DSMT4">
                  <p:embed/>
                </p:oleObj>
              </mc:Choice>
              <mc:Fallback>
                <p:oleObj name="Equation" r:id="rId5" imgW="1523880" imgH="203040" progId="Equation.DSMT4">
                  <p:embed/>
                  <p:pic>
                    <p:nvPicPr>
                      <p:cNvPr id="0" name=""/>
                      <p:cNvPicPr/>
                      <p:nvPr/>
                    </p:nvPicPr>
                    <p:blipFill>
                      <a:blip r:embed="rId6"/>
                      <a:stretch>
                        <a:fillRect/>
                      </a:stretch>
                    </p:blipFill>
                    <p:spPr>
                      <a:xfrm>
                        <a:off x="4412452" y="6028972"/>
                        <a:ext cx="2074663" cy="276625"/>
                      </a:xfrm>
                      <a:prstGeom prst="rect">
                        <a:avLst/>
                      </a:prstGeom>
                    </p:spPr>
                  </p:pic>
                </p:oleObj>
              </mc:Fallback>
            </mc:AlternateContent>
          </a:graphicData>
        </a:graphic>
      </p:graphicFrame>
    </p:spTree>
    <p:extLst>
      <p:ext uri="{BB962C8B-B14F-4D97-AF65-F5344CB8AC3E}">
        <p14:creationId xmlns:p14="http://schemas.microsoft.com/office/powerpoint/2010/main" val="154306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Learning Objectives</a:t>
            </a:r>
          </a:p>
        </p:txBody>
      </p:sp>
      <p:sp>
        <p:nvSpPr>
          <p:cNvPr id="3" name="Text Placeholder 2"/>
          <p:cNvSpPr>
            <a:spLocks noGrp="1"/>
          </p:cNvSpPr>
          <p:nvPr>
            <p:ph idx="1"/>
          </p:nvPr>
        </p:nvSpPr>
        <p:spPr>
          <a:xfrm>
            <a:off x="457200" y="1600201"/>
            <a:ext cx="8382000" cy="3749722"/>
          </a:xfrm>
        </p:spPr>
        <p:txBody>
          <a:bodyPr/>
          <a:lstStyle/>
          <a:p>
            <a:pPr marL="432000" indent="-432000" algn="just" eaLnBrk="1" hangingPunct="1">
              <a:buNone/>
            </a:pPr>
            <a:r>
              <a:rPr lang="en-US" altLang="en-US" sz="2400" b="1" dirty="0">
                <a:solidFill>
                  <a:schemeClr val="tx2"/>
                </a:solidFill>
                <a:latin typeface="+mn-lt"/>
              </a:rPr>
              <a:t>24.1</a:t>
            </a:r>
            <a:r>
              <a:rPr lang="en-US" altLang="en-US" sz="2400" dirty="0">
                <a:latin typeface="+mn-lt"/>
              </a:rPr>
              <a:t> Concepts.</a:t>
            </a:r>
          </a:p>
          <a:p>
            <a:pPr marL="0" indent="0" eaLnBrk="1" hangingPunct="1">
              <a:buNone/>
            </a:pPr>
            <a:r>
              <a:rPr lang="en-IN" altLang="en-US" sz="2400" b="1" dirty="0">
                <a:solidFill>
                  <a:schemeClr val="tx2"/>
                </a:solidFill>
                <a:latin typeface="+mn-lt"/>
              </a:rPr>
              <a:t>24.2</a:t>
            </a:r>
            <a:r>
              <a:rPr lang="en-IN" altLang="en-US" sz="2400" dirty="0">
                <a:latin typeface="+mn-lt"/>
              </a:rPr>
              <a:t> Advantages and disadvantages of distributed databases.</a:t>
            </a:r>
            <a:endParaRPr lang="en-US" altLang="en-US" sz="2400" dirty="0">
              <a:latin typeface="+mn-lt"/>
            </a:endParaRPr>
          </a:p>
          <a:p>
            <a:pPr marL="432000" indent="-432000" algn="just" eaLnBrk="1" hangingPunct="1">
              <a:buNone/>
            </a:pPr>
            <a:r>
              <a:rPr lang="en-US" altLang="en-US" sz="2400" b="1" dirty="0">
                <a:solidFill>
                  <a:schemeClr val="tx2"/>
                </a:solidFill>
                <a:latin typeface="+mn-lt"/>
              </a:rPr>
              <a:t>24.3</a:t>
            </a:r>
            <a:r>
              <a:rPr lang="en-US" altLang="en-US" sz="2400" dirty="0">
                <a:latin typeface="+mn-lt"/>
              </a:rPr>
              <a:t> Functions and architecture for a D</a:t>
            </a:r>
            <a:r>
              <a:rPr lang="en-US" altLang="en-US" sz="100" dirty="0">
                <a:latin typeface="+mn-lt"/>
              </a:rPr>
              <a:t> </a:t>
            </a:r>
            <a:r>
              <a:rPr lang="en-US" altLang="en-US" sz="2400" dirty="0">
                <a:latin typeface="+mn-lt"/>
              </a:rPr>
              <a:t>D</a:t>
            </a:r>
            <a:r>
              <a:rPr lang="en-US" altLang="en-US" sz="100" dirty="0">
                <a:latin typeface="+mn-lt"/>
              </a:rPr>
              <a:t> </a:t>
            </a:r>
            <a:r>
              <a:rPr lang="en-US" altLang="en-US" sz="2400" dirty="0">
                <a:latin typeface="+mn-lt"/>
              </a:rPr>
              <a:t>B</a:t>
            </a:r>
            <a:r>
              <a:rPr lang="en-US" altLang="en-US" sz="100" dirty="0">
                <a:latin typeface="+mn-lt"/>
              </a:rPr>
              <a:t> </a:t>
            </a:r>
            <a:r>
              <a:rPr lang="en-US" altLang="en-US" sz="2400" dirty="0">
                <a:latin typeface="+mn-lt"/>
              </a:rPr>
              <a:t>M</a:t>
            </a:r>
            <a:r>
              <a:rPr lang="en-US" altLang="en-US" sz="100" dirty="0">
                <a:latin typeface="+mn-lt"/>
              </a:rPr>
              <a:t> </a:t>
            </a:r>
            <a:r>
              <a:rPr lang="en-US" altLang="en-US" sz="2400" dirty="0">
                <a:latin typeface="+mn-lt"/>
              </a:rPr>
              <a:t>S.</a:t>
            </a:r>
          </a:p>
          <a:p>
            <a:pPr marL="432000" indent="-432000" algn="just" eaLnBrk="1" hangingPunct="1">
              <a:buNone/>
            </a:pPr>
            <a:r>
              <a:rPr lang="en-US" altLang="en-US" sz="2400" b="1" dirty="0">
                <a:solidFill>
                  <a:schemeClr val="tx2"/>
                </a:solidFill>
                <a:latin typeface="+mn-lt"/>
              </a:rPr>
              <a:t>24.4</a:t>
            </a:r>
            <a:r>
              <a:rPr lang="en-US" altLang="en-US" sz="2400" b="1" dirty="0">
                <a:latin typeface="+mn-lt"/>
              </a:rPr>
              <a:t> </a:t>
            </a:r>
            <a:r>
              <a:rPr lang="en-US" altLang="en-US" sz="2400" dirty="0">
                <a:latin typeface="+mn-lt"/>
              </a:rPr>
              <a:t>Distributed database design.</a:t>
            </a:r>
          </a:p>
          <a:p>
            <a:pPr marL="432000" indent="-432000" algn="just" eaLnBrk="1" hangingPunct="1">
              <a:buNone/>
            </a:pPr>
            <a:r>
              <a:rPr lang="en-US" altLang="en-US" sz="2400" b="1" dirty="0">
                <a:solidFill>
                  <a:schemeClr val="tx2"/>
                </a:solidFill>
                <a:latin typeface="+mn-lt"/>
              </a:rPr>
              <a:t>24.5</a:t>
            </a:r>
            <a:r>
              <a:rPr lang="en-US" altLang="en-US" sz="2400" dirty="0">
                <a:latin typeface="+mn-lt"/>
              </a:rPr>
              <a:t> Levels of transparency.</a:t>
            </a:r>
          </a:p>
          <a:p>
            <a:pPr marL="432000" indent="-432000" algn="just" eaLnBrk="1" hangingPunct="1">
              <a:buNone/>
            </a:pPr>
            <a:r>
              <a:rPr lang="en-US" altLang="en-US" sz="2400" b="1" dirty="0">
                <a:solidFill>
                  <a:schemeClr val="tx2"/>
                </a:solidFill>
                <a:latin typeface="+mn-lt"/>
              </a:rPr>
              <a:t>24.6</a:t>
            </a:r>
            <a:r>
              <a:rPr lang="en-US" altLang="en-US" sz="2400" dirty="0">
                <a:latin typeface="+mn-lt"/>
              </a:rPr>
              <a:t> Comparison criteria for D</a:t>
            </a:r>
            <a:r>
              <a:rPr lang="en-US" altLang="en-US" sz="100" dirty="0">
                <a:latin typeface="+mn-lt"/>
              </a:rPr>
              <a:t> </a:t>
            </a:r>
            <a:r>
              <a:rPr lang="en-US" altLang="en-US" sz="2400" dirty="0">
                <a:latin typeface="+mn-lt"/>
              </a:rPr>
              <a:t>D</a:t>
            </a:r>
            <a:r>
              <a:rPr lang="en-US" altLang="en-US" sz="100" dirty="0">
                <a:latin typeface="+mn-lt"/>
              </a:rPr>
              <a:t> </a:t>
            </a:r>
            <a:r>
              <a:rPr lang="en-US" altLang="en-US" sz="2400" dirty="0">
                <a:latin typeface="+mn-lt"/>
              </a:rPr>
              <a:t>B</a:t>
            </a:r>
            <a:r>
              <a:rPr lang="en-US" altLang="en-US" sz="100" dirty="0">
                <a:latin typeface="+mn-lt"/>
              </a:rPr>
              <a:t> </a:t>
            </a:r>
            <a:r>
              <a:rPr lang="en-US" altLang="en-US" sz="2400" dirty="0">
                <a:latin typeface="+mn-lt"/>
              </a:rPr>
              <a:t>M</a:t>
            </a:r>
            <a:r>
              <a:rPr lang="en-US" altLang="en-US" sz="100" dirty="0">
                <a:latin typeface="+mn-lt"/>
              </a:rPr>
              <a:t> </a:t>
            </a:r>
            <a:r>
              <a:rPr lang="en-US" altLang="en-US" sz="2400" dirty="0">
                <a:latin typeface="+mn-lt"/>
              </a:rPr>
              <a:t>Ss.</a:t>
            </a:r>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a D</a:t>
            </a:r>
            <a:r>
              <a:rPr lang="en-US" sz="100" dirty="0"/>
              <a:t> </a:t>
            </a:r>
            <a:r>
              <a:rPr lang="en-US" dirty="0"/>
              <a:t>D</a:t>
            </a:r>
            <a:r>
              <a:rPr lang="en-US" sz="100" dirty="0"/>
              <a:t> </a:t>
            </a:r>
            <a:r>
              <a:rPr lang="en-US" dirty="0"/>
              <a:t>B</a:t>
            </a:r>
            <a:r>
              <a:rPr lang="en-US" sz="100" dirty="0"/>
              <a:t> </a:t>
            </a:r>
            <a:r>
              <a:rPr lang="en-US" dirty="0"/>
              <a:t>M</a:t>
            </a:r>
            <a:r>
              <a:rPr lang="en-US" sz="100" dirty="0"/>
              <a:t> </a:t>
            </a:r>
            <a:r>
              <a:rPr lang="en-US" dirty="0"/>
              <a:t>S</a:t>
            </a:r>
          </a:p>
        </p:txBody>
      </p:sp>
      <p:sp>
        <p:nvSpPr>
          <p:cNvPr id="3" name="Text Placeholder 2"/>
          <p:cNvSpPr>
            <a:spLocks noGrp="1"/>
          </p:cNvSpPr>
          <p:nvPr>
            <p:ph type="body" idx="1"/>
          </p:nvPr>
        </p:nvSpPr>
        <p:spPr>
          <a:xfrm>
            <a:off x="457200" y="1600201"/>
            <a:ext cx="7772400" cy="3681484"/>
          </a:xfrm>
        </p:spPr>
        <p:txBody>
          <a:bodyPr/>
          <a:lstStyle/>
          <a:p>
            <a:pPr eaLnBrk="1" hangingPunct="1"/>
            <a:r>
              <a:rPr lang="en-US" altLang="en-US" sz="2400" dirty="0"/>
              <a:t>Expect D</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to have at least the functionality of a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a:t>
            </a:r>
          </a:p>
          <a:p>
            <a:pPr eaLnBrk="1" hangingPunct="1"/>
            <a:r>
              <a:rPr lang="en-US" altLang="en-US" sz="2400" dirty="0"/>
              <a:t>Also to have following functionality:</a:t>
            </a:r>
          </a:p>
          <a:p>
            <a:pPr lvl="1" eaLnBrk="1" hangingPunct="1"/>
            <a:r>
              <a:rPr lang="en-US" altLang="en-US" sz="2400" dirty="0"/>
              <a:t>Extended communication services.</a:t>
            </a:r>
          </a:p>
          <a:p>
            <a:pPr lvl="1" eaLnBrk="1" hangingPunct="1"/>
            <a:r>
              <a:rPr lang="en-US" altLang="en-US" sz="2400" dirty="0"/>
              <a:t>Extended Data Dictionary.</a:t>
            </a:r>
          </a:p>
          <a:p>
            <a:pPr lvl="1" eaLnBrk="1" hangingPunct="1"/>
            <a:r>
              <a:rPr lang="en-US" altLang="en-US" sz="2400" dirty="0"/>
              <a:t>Distributed query processing.</a:t>
            </a:r>
          </a:p>
          <a:p>
            <a:pPr lvl="1" eaLnBrk="1" hangingPunct="1"/>
            <a:r>
              <a:rPr lang="en-US" altLang="en-US" sz="2400" dirty="0"/>
              <a:t>Extended concurrency control.</a:t>
            </a:r>
          </a:p>
          <a:p>
            <a:pPr lvl="1" eaLnBrk="1" hangingPunct="1"/>
            <a:r>
              <a:rPr lang="en-US" altLang="en-US" sz="2400" dirty="0"/>
              <a:t>Extended recovery services.</a:t>
            </a:r>
          </a:p>
        </p:txBody>
      </p:sp>
    </p:spTree>
    <p:extLst>
      <p:ext uri="{BB962C8B-B14F-4D97-AF65-F5344CB8AC3E}">
        <p14:creationId xmlns:p14="http://schemas.microsoft.com/office/powerpoint/2010/main" val="4030944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133"/>
            <a:ext cx="8229600" cy="1097279"/>
          </a:xfrm>
        </p:spPr>
        <p:txBody>
          <a:bodyPr/>
          <a:lstStyle/>
          <a:p>
            <a:r>
              <a:rPr lang="en-US" dirty="0"/>
              <a:t>Reference Architecture for D</a:t>
            </a:r>
            <a:r>
              <a:rPr lang="en-US" sz="100" dirty="0"/>
              <a:t> </a:t>
            </a:r>
            <a:r>
              <a:rPr lang="en-US" dirty="0"/>
              <a:t>D</a:t>
            </a:r>
            <a:r>
              <a:rPr lang="en-US" sz="100" dirty="0"/>
              <a:t> </a:t>
            </a:r>
            <a:r>
              <a:rPr lang="en-US" dirty="0"/>
              <a:t>B</a:t>
            </a:r>
            <a:r>
              <a:rPr lang="en-US" sz="100" dirty="0"/>
              <a:t> </a:t>
            </a:r>
            <a:r>
              <a:rPr lang="en-US" dirty="0"/>
              <a:t>M</a:t>
            </a:r>
            <a:r>
              <a:rPr lang="en-US" sz="100" dirty="0"/>
              <a:t> </a:t>
            </a:r>
            <a:r>
              <a:rPr lang="en-US" dirty="0"/>
              <a:t>S </a:t>
            </a:r>
            <a:r>
              <a:rPr lang="en-US" sz="2000" b="0" dirty="0"/>
              <a:t>(1 of 2)</a:t>
            </a:r>
          </a:p>
        </p:txBody>
      </p:sp>
      <p:sp>
        <p:nvSpPr>
          <p:cNvPr id="3" name="Text Placeholder 2"/>
          <p:cNvSpPr>
            <a:spLocks noGrp="1"/>
          </p:cNvSpPr>
          <p:nvPr>
            <p:ph type="body" idx="1"/>
          </p:nvPr>
        </p:nvSpPr>
        <p:spPr>
          <a:xfrm>
            <a:off x="457200" y="1600200"/>
            <a:ext cx="7980218" cy="4525963"/>
          </a:xfrm>
        </p:spPr>
        <p:txBody>
          <a:bodyPr/>
          <a:lstStyle/>
          <a:p>
            <a:pPr eaLnBrk="1" hangingPunct="1"/>
            <a:r>
              <a:rPr lang="en-US" altLang="en-US" sz="2400" dirty="0"/>
              <a:t>Due to diversity, no accepted architecture equivalent to A</a:t>
            </a:r>
            <a:r>
              <a:rPr lang="en-US" altLang="en-US" sz="100" dirty="0"/>
              <a:t> </a:t>
            </a:r>
            <a:r>
              <a:rPr lang="en-US" altLang="en-US" sz="2400" dirty="0"/>
              <a:t>N</a:t>
            </a:r>
            <a:r>
              <a:rPr lang="en-US" altLang="en-US" sz="100" dirty="0"/>
              <a:t> </a:t>
            </a:r>
            <a:r>
              <a:rPr lang="en-US" altLang="en-US" sz="2400" dirty="0"/>
              <a:t>S</a:t>
            </a:r>
            <a:r>
              <a:rPr lang="en-US" altLang="en-US" sz="100" dirty="0"/>
              <a:t> </a:t>
            </a:r>
            <a:r>
              <a:rPr lang="en-US" altLang="en-US" sz="2400" dirty="0"/>
              <a:t>I/S</a:t>
            </a:r>
            <a:r>
              <a:rPr lang="en-US" altLang="en-US" sz="100" dirty="0"/>
              <a:t> </a:t>
            </a:r>
            <a:r>
              <a:rPr lang="en-US" altLang="en-US" sz="2400" dirty="0"/>
              <a:t>P</a:t>
            </a:r>
            <a:r>
              <a:rPr lang="en-US" altLang="en-US" sz="100" dirty="0"/>
              <a:t> </a:t>
            </a:r>
            <a:r>
              <a:rPr lang="en-US" altLang="en-US" sz="2400" dirty="0"/>
              <a:t>A</a:t>
            </a:r>
            <a:r>
              <a:rPr lang="en-US" altLang="en-US" sz="100" dirty="0"/>
              <a:t> </a:t>
            </a:r>
            <a:r>
              <a:rPr lang="en-US" altLang="en-US" sz="2400" dirty="0"/>
              <a:t>R</a:t>
            </a:r>
            <a:r>
              <a:rPr lang="en-US" altLang="en-US" sz="100" dirty="0"/>
              <a:t> </a:t>
            </a:r>
            <a:r>
              <a:rPr lang="en-US" altLang="en-US" sz="2400" dirty="0"/>
              <a:t>C3-level architecture.</a:t>
            </a:r>
          </a:p>
          <a:p>
            <a:pPr eaLnBrk="1" hangingPunct="1"/>
            <a:r>
              <a:rPr lang="en-US" altLang="en-US" sz="2400" dirty="0"/>
              <a:t>A reference architecture consists of:</a:t>
            </a:r>
          </a:p>
          <a:p>
            <a:pPr lvl="1" eaLnBrk="1" hangingPunct="1"/>
            <a:r>
              <a:rPr lang="en-US" altLang="en-US" sz="2400" dirty="0"/>
              <a:t>Set of global external schemas.</a:t>
            </a:r>
          </a:p>
          <a:p>
            <a:pPr lvl="1" eaLnBrk="1" hangingPunct="1"/>
            <a:r>
              <a:rPr lang="en-US" altLang="en-US" sz="2400" dirty="0"/>
              <a:t>Global conceptual schema (G</a:t>
            </a:r>
            <a:r>
              <a:rPr lang="en-US" altLang="en-US" sz="100" dirty="0"/>
              <a:t> </a:t>
            </a:r>
            <a:r>
              <a:rPr lang="en-US" altLang="en-US" sz="2400" dirty="0"/>
              <a:t>C</a:t>
            </a:r>
            <a:r>
              <a:rPr lang="en-US" altLang="en-US" sz="100" dirty="0"/>
              <a:t> </a:t>
            </a:r>
            <a:r>
              <a:rPr lang="en-US" altLang="en-US" sz="2400" dirty="0"/>
              <a:t>S).</a:t>
            </a:r>
          </a:p>
          <a:p>
            <a:pPr lvl="1" eaLnBrk="1" hangingPunct="1"/>
            <a:r>
              <a:rPr lang="en-US" altLang="en-US" sz="2400" dirty="0"/>
              <a:t>Fragmentation schema and allocation schema.</a:t>
            </a:r>
          </a:p>
          <a:p>
            <a:pPr lvl="1" eaLnBrk="1" hangingPunct="1"/>
            <a:r>
              <a:rPr lang="en-US" altLang="en-US" sz="2400" dirty="0"/>
              <a:t>Set of schemas for each local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conforming to 3-level A</a:t>
            </a:r>
            <a:r>
              <a:rPr lang="en-US" altLang="en-US" sz="100" dirty="0"/>
              <a:t> </a:t>
            </a:r>
            <a:r>
              <a:rPr lang="en-US" altLang="en-US" sz="2400" dirty="0"/>
              <a:t>N</a:t>
            </a:r>
            <a:r>
              <a:rPr lang="en-US" altLang="en-US" sz="100" dirty="0"/>
              <a:t> </a:t>
            </a:r>
            <a:r>
              <a:rPr lang="en-US" altLang="en-US" sz="2400" dirty="0"/>
              <a:t>S</a:t>
            </a:r>
            <a:r>
              <a:rPr lang="en-US" altLang="en-US" sz="100" dirty="0"/>
              <a:t> </a:t>
            </a:r>
            <a:r>
              <a:rPr lang="en-US" altLang="en-US" sz="2400" dirty="0"/>
              <a:t>I/S</a:t>
            </a:r>
            <a:r>
              <a:rPr lang="en-US" altLang="en-US" sz="100" dirty="0"/>
              <a:t> </a:t>
            </a:r>
            <a:r>
              <a:rPr lang="en-US" altLang="en-US" sz="2400" dirty="0"/>
              <a:t>P</a:t>
            </a:r>
            <a:r>
              <a:rPr lang="en-US" altLang="en-US" sz="100" dirty="0"/>
              <a:t> </a:t>
            </a:r>
            <a:r>
              <a:rPr lang="en-US" altLang="en-US" sz="2400" dirty="0"/>
              <a:t>A</a:t>
            </a:r>
            <a:r>
              <a:rPr lang="en-US" altLang="en-US" sz="100" dirty="0"/>
              <a:t> </a:t>
            </a:r>
            <a:r>
              <a:rPr lang="en-US" altLang="en-US" sz="2400" dirty="0"/>
              <a:t>R</a:t>
            </a:r>
            <a:r>
              <a:rPr lang="en-US" altLang="en-US" sz="100" dirty="0"/>
              <a:t> </a:t>
            </a:r>
            <a:r>
              <a:rPr lang="en-US" altLang="en-US" sz="2400" dirty="0"/>
              <a:t>C.</a:t>
            </a:r>
          </a:p>
          <a:p>
            <a:pPr eaLnBrk="1" hangingPunct="1"/>
            <a:r>
              <a:rPr lang="en-US" altLang="en-US" sz="2400" dirty="0"/>
              <a:t>Some levels may be missing, depending on levels of transparency supported.</a:t>
            </a:r>
          </a:p>
        </p:txBody>
      </p:sp>
    </p:spTree>
    <p:extLst>
      <p:ext uri="{BB962C8B-B14F-4D97-AF65-F5344CB8AC3E}">
        <p14:creationId xmlns:p14="http://schemas.microsoft.com/office/powerpoint/2010/main" val="2657510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029"/>
            <a:ext cx="8229600" cy="1066799"/>
          </a:xfrm>
        </p:spPr>
        <p:txBody>
          <a:bodyPr anchor="b"/>
          <a:lstStyle/>
          <a:p>
            <a:r>
              <a:rPr lang="en-US" dirty="0"/>
              <a:t>Reference Architecture for D</a:t>
            </a:r>
            <a:r>
              <a:rPr lang="en-US" sz="100" dirty="0"/>
              <a:t> </a:t>
            </a:r>
            <a:r>
              <a:rPr lang="en-US" dirty="0"/>
              <a:t>D</a:t>
            </a:r>
            <a:r>
              <a:rPr lang="en-US" sz="100" dirty="0"/>
              <a:t> </a:t>
            </a:r>
            <a:r>
              <a:rPr lang="en-US" dirty="0"/>
              <a:t>B</a:t>
            </a:r>
            <a:r>
              <a:rPr lang="en-US" sz="100" dirty="0"/>
              <a:t> </a:t>
            </a:r>
            <a:r>
              <a:rPr lang="en-US" dirty="0"/>
              <a:t>M</a:t>
            </a:r>
            <a:r>
              <a:rPr lang="en-US" sz="100" dirty="0"/>
              <a:t> </a:t>
            </a:r>
            <a:r>
              <a:rPr lang="en-US" dirty="0"/>
              <a:t>S </a:t>
            </a:r>
            <a:r>
              <a:rPr lang="en-US" sz="2000" b="0" dirty="0"/>
              <a:t>(2 of 2)</a:t>
            </a:r>
            <a:endParaRPr lang="en-US" dirty="0"/>
          </a:p>
        </p:txBody>
      </p:sp>
      <p:pic>
        <p:nvPicPr>
          <p:cNvPr id="4" name="Picture 4" descr="A tree diagram of the reference architecture for a D D B M S flows from top to bottom. The top of the diagram is three Global external schemas, S 1, S 2, and so on to S n. From here, the diagram flows downward and is expressed as the following list. Global conceptual schema. Fragmentation schema. Allocation schema. The allocation schema splits into three other schema, which proceed as follows. Local mapping schema. Local conceptual schema. Local internal schema.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098" y="1445519"/>
            <a:ext cx="4385804" cy="490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9998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Architecture for M</a:t>
            </a:r>
            <a:r>
              <a:rPr lang="en-US" sz="100" dirty="0"/>
              <a:t> </a:t>
            </a:r>
            <a:r>
              <a:rPr lang="en-US" dirty="0"/>
              <a:t>D</a:t>
            </a:r>
            <a:r>
              <a:rPr lang="en-US" sz="100" dirty="0"/>
              <a:t> </a:t>
            </a:r>
            <a:r>
              <a:rPr lang="en-US" dirty="0"/>
              <a:t>B</a:t>
            </a:r>
            <a:r>
              <a:rPr lang="en-US" sz="100" dirty="0"/>
              <a:t> </a:t>
            </a:r>
            <a:r>
              <a:rPr lang="en-US" dirty="0"/>
              <a:t>S</a:t>
            </a:r>
          </a:p>
        </p:txBody>
      </p:sp>
      <p:sp>
        <p:nvSpPr>
          <p:cNvPr id="3" name="Text Placeholder 2"/>
          <p:cNvSpPr>
            <a:spLocks noGrp="1"/>
          </p:cNvSpPr>
          <p:nvPr>
            <p:ph type="body" idx="1"/>
          </p:nvPr>
        </p:nvSpPr>
        <p:spPr>
          <a:xfrm>
            <a:off x="457200" y="1600200"/>
            <a:ext cx="8229600" cy="3708779"/>
          </a:xfrm>
        </p:spPr>
        <p:txBody>
          <a:bodyPr/>
          <a:lstStyle/>
          <a:p>
            <a:pPr eaLnBrk="1" hangingPunct="1"/>
            <a:r>
              <a:rPr lang="en-US" altLang="en-US" sz="2400" dirty="0"/>
              <a:t>In D</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G</a:t>
            </a:r>
            <a:r>
              <a:rPr lang="en-US" altLang="en-US" sz="100" dirty="0"/>
              <a:t> </a:t>
            </a:r>
            <a:r>
              <a:rPr lang="en-US" altLang="en-US" sz="2400" dirty="0"/>
              <a:t>C</a:t>
            </a:r>
            <a:r>
              <a:rPr lang="en-US" altLang="en-US" sz="100" dirty="0"/>
              <a:t> </a:t>
            </a:r>
            <a:r>
              <a:rPr lang="en-US" altLang="en-US" sz="2400" dirty="0"/>
              <a:t>S is union of all local conceptual schemas.</a:t>
            </a:r>
          </a:p>
          <a:p>
            <a:pPr eaLnBrk="1" hangingPunct="1"/>
            <a:r>
              <a:rPr lang="en-US" altLang="en-US" sz="2400" dirty="0"/>
              <a:t>In F</a:t>
            </a:r>
            <a:r>
              <a:rPr lang="en-US" altLang="en-US" sz="100" dirty="0"/>
              <a:t> </a:t>
            </a:r>
            <a:r>
              <a:rPr lang="en-US" altLang="en-US" sz="2400" dirty="0"/>
              <a:t>M</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S, G</a:t>
            </a:r>
            <a:r>
              <a:rPr lang="en-US" altLang="en-US" sz="100" dirty="0"/>
              <a:t> </a:t>
            </a:r>
            <a:r>
              <a:rPr lang="en-US" altLang="en-US" sz="2400" dirty="0"/>
              <a:t>C</a:t>
            </a:r>
            <a:r>
              <a:rPr lang="en-US" altLang="en-US" sz="100" dirty="0"/>
              <a:t> </a:t>
            </a:r>
            <a:r>
              <a:rPr lang="en-US" altLang="en-US" sz="2400" dirty="0"/>
              <a:t>S is subset of local conceptual schemas (L</a:t>
            </a:r>
            <a:r>
              <a:rPr lang="en-US" altLang="en-US" sz="100" dirty="0"/>
              <a:t> </a:t>
            </a:r>
            <a:r>
              <a:rPr lang="en-US" altLang="en-US" sz="2400" dirty="0"/>
              <a:t>C</a:t>
            </a:r>
            <a:r>
              <a:rPr lang="en-US" altLang="en-US" sz="100" dirty="0"/>
              <a:t> </a:t>
            </a:r>
            <a:r>
              <a:rPr lang="en-US" altLang="en-US" sz="2400" dirty="0"/>
              <a:t>S), consisting of data that each local system agrees to share.</a:t>
            </a:r>
          </a:p>
          <a:p>
            <a:pPr eaLnBrk="1" hangingPunct="1"/>
            <a:r>
              <a:rPr lang="en-US" altLang="en-US" sz="2400" dirty="0"/>
              <a:t>G</a:t>
            </a:r>
            <a:r>
              <a:rPr lang="en-US" altLang="en-US" sz="100" dirty="0"/>
              <a:t> </a:t>
            </a:r>
            <a:r>
              <a:rPr lang="en-US" altLang="en-US" sz="2400" dirty="0"/>
              <a:t>C</a:t>
            </a:r>
            <a:r>
              <a:rPr lang="en-US" altLang="en-US" sz="100" dirty="0"/>
              <a:t> </a:t>
            </a:r>
            <a:r>
              <a:rPr lang="en-US" altLang="en-US" sz="2400" dirty="0"/>
              <a:t>S of </a:t>
            </a:r>
            <a:r>
              <a:rPr lang="en-US" altLang="en-US" sz="2400" b="1" dirty="0"/>
              <a:t>tightly coupled system </a:t>
            </a:r>
            <a:r>
              <a:rPr lang="en-US" altLang="en-US" sz="2400" dirty="0"/>
              <a:t>involves integration of either parts of L</a:t>
            </a:r>
            <a:r>
              <a:rPr lang="en-US" altLang="en-US" sz="100" dirty="0"/>
              <a:t> </a:t>
            </a:r>
            <a:r>
              <a:rPr lang="en-US" altLang="en-US" sz="2400" dirty="0"/>
              <a:t>C</a:t>
            </a:r>
            <a:r>
              <a:rPr lang="en-US" altLang="en-US" sz="100" dirty="0"/>
              <a:t> </a:t>
            </a:r>
            <a:r>
              <a:rPr lang="en-US" altLang="en-US" sz="2400" dirty="0"/>
              <a:t>Ss or local external schemas.</a:t>
            </a:r>
          </a:p>
          <a:p>
            <a:pPr eaLnBrk="1" hangingPunct="1"/>
            <a:r>
              <a:rPr lang="en-US" altLang="en-US" sz="2400" dirty="0"/>
              <a:t>F</a:t>
            </a:r>
            <a:r>
              <a:rPr lang="en-US" altLang="en-US" sz="100" dirty="0"/>
              <a:t> </a:t>
            </a:r>
            <a:r>
              <a:rPr lang="en-US" altLang="en-US" sz="2400" dirty="0"/>
              <a:t>M</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S with no G</a:t>
            </a:r>
            <a:r>
              <a:rPr lang="en-US" altLang="en-US" sz="100" dirty="0"/>
              <a:t> </a:t>
            </a:r>
            <a:r>
              <a:rPr lang="en-US" altLang="en-US" sz="2400" dirty="0"/>
              <a:t>C</a:t>
            </a:r>
            <a:r>
              <a:rPr lang="en-US" altLang="en-US" sz="100" dirty="0"/>
              <a:t> </a:t>
            </a:r>
            <a:r>
              <a:rPr lang="en-US" altLang="en-US" sz="2400" dirty="0"/>
              <a:t>S is called </a:t>
            </a:r>
            <a:r>
              <a:rPr lang="en-US" altLang="en-US" sz="2400" b="1" dirty="0"/>
              <a:t>loosely coupled</a:t>
            </a:r>
            <a:r>
              <a:rPr lang="en-US" altLang="en-US" sz="2400" dirty="0"/>
              <a:t>.</a:t>
            </a:r>
          </a:p>
        </p:txBody>
      </p:sp>
    </p:spTree>
    <p:extLst>
      <p:ext uri="{BB962C8B-B14F-4D97-AF65-F5344CB8AC3E}">
        <p14:creationId xmlns:p14="http://schemas.microsoft.com/office/powerpoint/2010/main" val="2696731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113594" cy="1066799"/>
          </a:xfrm>
        </p:spPr>
        <p:txBody>
          <a:bodyPr anchor="t"/>
          <a:lstStyle/>
          <a:p>
            <a:r>
              <a:rPr lang="en-US" sz="3200" dirty="0"/>
              <a:t>Reference Architecture for Tightly-Coupled F</a:t>
            </a:r>
            <a:r>
              <a:rPr lang="en-US" sz="100" dirty="0"/>
              <a:t> </a:t>
            </a:r>
            <a:r>
              <a:rPr lang="en-US" sz="3200" dirty="0"/>
              <a:t>M</a:t>
            </a:r>
            <a:r>
              <a:rPr lang="en-US" sz="100" dirty="0"/>
              <a:t> </a:t>
            </a:r>
            <a:r>
              <a:rPr lang="en-US" sz="3200" dirty="0"/>
              <a:t>D</a:t>
            </a:r>
            <a:r>
              <a:rPr lang="en-US" sz="100" dirty="0"/>
              <a:t> </a:t>
            </a:r>
            <a:r>
              <a:rPr lang="en-US" sz="3200" dirty="0"/>
              <a:t>B</a:t>
            </a:r>
            <a:r>
              <a:rPr lang="en-US" sz="100" dirty="0"/>
              <a:t> </a:t>
            </a:r>
            <a:r>
              <a:rPr lang="en-US" sz="3200" dirty="0"/>
              <a:t>S</a:t>
            </a:r>
          </a:p>
        </p:txBody>
      </p:sp>
      <p:pic>
        <p:nvPicPr>
          <p:cNvPr id="4" name="Picture 4" descr="A tree diagram of the reference architecture for a tightly-coupled F M D B S flows from top to bottom. The top of the diagram is two schemas, S 1 and S n. They join in a global conceptual schema, which then splits to join two other schema. From here, the diagram flows downward and is expressed as the following list. Two local external schema, present before the global conceptual schema joins. Local conceptual schema. Local internal schema.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115" y="1431537"/>
            <a:ext cx="4269771" cy="4813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1750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Components of a D</a:t>
            </a:r>
            <a:r>
              <a:rPr lang="en-US" sz="100" dirty="0"/>
              <a:t> </a:t>
            </a:r>
            <a:r>
              <a:rPr lang="en-US" dirty="0"/>
              <a:t>D</a:t>
            </a:r>
            <a:r>
              <a:rPr lang="en-US" sz="100" dirty="0"/>
              <a:t> </a:t>
            </a:r>
            <a:r>
              <a:rPr lang="en-US" dirty="0"/>
              <a:t>B</a:t>
            </a:r>
            <a:r>
              <a:rPr lang="en-US" sz="100" dirty="0"/>
              <a:t> </a:t>
            </a:r>
            <a:r>
              <a:rPr lang="en-US" dirty="0"/>
              <a:t>M</a:t>
            </a:r>
            <a:r>
              <a:rPr lang="en-US" sz="100" dirty="0"/>
              <a:t> </a:t>
            </a:r>
            <a:r>
              <a:rPr lang="en-US" dirty="0"/>
              <a:t>S</a:t>
            </a:r>
          </a:p>
        </p:txBody>
      </p:sp>
      <p:pic>
        <p:nvPicPr>
          <p:cNvPr id="4" name="Picture 4" descr="A diagram illustrates the components of a D D B M S. The center node is the computer network. It has two sites directly branching off of it, Sites 1 and 3. On one side, Site 3 and the computer network both connect to one D D B M S component, which in turn connects to a G S C. Site 3 also connects to a D C component. On the other side, Site 1 and the computer network both connect to one D C component, and Site 1 also connects to a D D B M S component. A G S C is connected to the D D B M S, and an L D B M S in the same system is connected to a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107" y="1591441"/>
            <a:ext cx="6929786" cy="454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6041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 Design </a:t>
            </a:r>
            <a:r>
              <a:rPr lang="en-US" sz="2000" b="0" dirty="0"/>
              <a:t>(1 of 2)</a:t>
            </a:r>
          </a:p>
        </p:txBody>
      </p:sp>
      <p:sp>
        <p:nvSpPr>
          <p:cNvPr id="3" name="Text Placeholder 2"/>
          <p:cNvSpPr>
            <a:spLocks noGrp="1"/>
          </p:cNvSpPr>
          <p:nvPr>
            <p:ph type="body" idx="1"/>
          </p:nvPr>
        </p:nvSpPr>
        <p:spPr/>
        <p:txBody>
          <a:bodyPr/>
          <a:lstStyle/>
          <a:p>
            <a:pPr eaLnBrk="1" hangingPunct="1"/>
            <a:r>
              <a:rPr lang="en-US" altLang="en-US" sz="2400" dirty="0"/>
              <a:t>Three key issues:</a:t>
            </a:r>
          </a:p>
          <a:p>
            <a:pPr lvl="1" eaLnBrk="1" hangingPunct="1"/>
            <a:r>
              <a:rPr lang="en-US" altLang="en-US" sz="2400" dirty="0"/>
              <a:t>Fragmentation,</a:t>
            </a:r>
          </a:p>
          <a:p>
            <a:pPr lvl="1" eaLnBrk="1" hangingPunct="1"/>
            <a:r>
              <a:rPr lang="en-US" altLang="en-US" sz="2400" dirty="0"/>
              <a:t>Allocation,</a:t>
            </a:r>
          </a:p>
          <a:p>
            <a:pPr lvl="1" eaLnBrk="1" hangingPunct="1"/>
            <a:r>
              <a:rPr lang="en-US" altLang="en-US" sz="2400" dirty="0"/>
              <a:t>Replication.</a:t>
            </a:r>
          </a:p>
        </p:txBody>
      </p:sp>
    </p:spTree>
    <p:extLst>
      <p:ext uri="{BB962C8B-B14F-4D97-AF65-F5344CB8AC3E}">
        <p14:creationId xmlns:p14="http://schemas.microsoft.com/office/powerpoint/2010/main" val="3860484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 Design </a:t>
            </a:r>
            <a:r>
              <a:rPr lang="en-US" sz="2000" b="0" dirty="0"/>
              <a:t>(2 of 2)</a:t>
            </a:r>
          </a:p>
        </p:txBody>
      </p:sp>
      <p:sp>
        <p:nvSpPr>
          <p:cNvPr id="3" name="Text Placeholder 2"/>
          <p:cNvSpPr>
            <a:spLocks noGrp="1"/>
          </p:cNvSpPr>
          <p:nvPr>
            <p:ph type="body" idx="1"/>
          </p:nvPr>
        </p:nvSpPr>
        <p:spPr>
          <a:xfrm>
            <a:off x="457200" y="1600200"/>
            <a:ext cx="8229600" cy="3726543"/>
          </a:xfrm>
        </p:spPr>
        <p:txBody>
          <a:bodyPr/>
          <a:lstStyle/>
          <a:p>
            <a:pPr marL="0" lvl="1" indent="0" eaLnBrk="1" hangingPunct="1">
              <a:spcBef>
                <a:spcPts val="0"/>
              </a:spcBef>
              <a:buFontTx/>
              <a:buNone/>
            </a:pPr>
            <a:r>
              <a:rPr lang="en-US" altLang="en-US" sz="2400" b="1" dirty="0"/>
              <a:t>Fragmentation</a:t>
            </a:r>
          </a:p>
          <a:p>
            <a:pPr marL="0" lvl="1" indent="0">
              <a:spcBef>
                <a:spcPts val="1500"/>
              </a:spcBef>
              <a:buNone/>
            </a:pPr>
            <a:r>
              <a:rPr lang="en-US" altLang="en-US" sz="2400" dirty="0"/>
              <a:t>Relation may be divided into a number of sub-relations, which are then distributed.</a:t>
            </a:r>
          </a:p>
          <a:p>
            <a:pPr marL="0" lvl="1" indent="0" eaLnBrk="1" hangingPunct="1">
              <a:spcBef>
                <a:spcPts val="1500"/>
              </a:spcBef>
              <a:buFontTx/>
              <a:buNone/>
            </a:pPr>
            <a:r>
              <a:rPr lang="en-US" altLang="en-US" sz="2400" b="1" dirty="0"/>
              <a:t>Allocation</a:t>
            </a:r>
          </a:p>
          <a:p>
            <a:pPr marL="0" lvl="1" indent="0">
              <a:spcBef>
                <a:spcPts val="1500"/>
              </a:spcBef>
              <a:buNone/>
            </a:pPr>
            <a:r>
              <a:rPr lang="en-US" altLang="en-US" sz="2400" dirty="0"/>
              <a:t>Each fragment is stored at site with “optimal” distribution.</a:t>
            </a:r>
            <a:endParaRPr lang="en-US" altLang="en-US" sz="2400" b="1" dirty="0"/>
          </a:p>
          <a:p>
            <a:pPr marL="0" lvl="1" indent="0" eaLnBrk="1" hangingPunct="1">
              <a:spcBef>
                <a:spcPts val="1500"/>
              </a:spcBef>
              <a:buFontTx/>
              <a:buNone/>
            </a:pPr>
            <a:r>
              <a:rPr lang="en-US" altLang="en-US" sz="2400" b="1" dirty="0"/>
              <a:t>Replication</a:t>
            </a:r>
          </a:p>
          <a:p>
            <a:pPr marL="0" lvl="1" indent="0">
              <a:spcBef>
                <a:spcPts val="1500"/>
              </a:spcBef>
              <a:buNone/>
            </a:pPr>
            <a:r>
              <a:rPr lang="en-US" altLang="en-US" sz="2400" dirty="0"/>
              <a:t>Copy of fragment may be maintained at several sites.</a:t>
            </a:r>
          </a:p>
        </p:txBody>
      </p:sp>
    </p:spTree>
    <p:extLst>
      <p:ext uri="{BB962C8B-B14F-4D97-AF65-F5344CB8AC3E}">
        <p14:creationId xmlns:p14="http://schemas.microsoft.com/office/powerpoint/2010/main" val="1029325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Fragmentation </a:t>
            </a:r>
            <a:r>
              <a:rPr lang="en-US" sz="2000" b="0" dirty="0"/>
              <a:t>(1 of 2)</a:t>
            </a:r>
          </a:p>
        </p:txBody>
      </p:sp>
      <p:sp>
        <p:nvSpPr>
          <p:cNvPr id="3" name="Text Placeholder 2"/>
          <p:cNvSpPr>
            <a:spLocks noGrp="1"/>
          </p:cNvSpPr>
          <p:nvPr>
            <p:ph type="body" idx="1"/>
          </p:nvPr>
        </p:nvSpPr>
        <p:spPr/>
        <p:txBody>
          <a:bodyPr/>
          <a:lstStyle/>
          <a:p>
            <a:pPr eaLnBrk="1" hangingPunct="1"/>
            <a:r>
              <a:rPr lang="en-US" altLang="en-US" sz="2400" dirty="0"/>
              <a:t>Definition and allocation of fragments carried out strategically to achieve:</a:t>
            </a:r>
          </a:p>
          <a:p>
            <a:pPr lvl="1" eaLnBrk="1" hangingPunct="1"/>
            <a:r>
              <a:rPr lang="en-US" altLang="en-US" sz="2400" dirty="0"/>
              <a:t>Locality of Reference.</a:t>
            </a:r>
          </a:p>
          <a:p>
            <a:pPr lvl="1" eaLnBrk="1" hangingPunct="1"/>
            <a:r>
              <a:rPr lang="en-US" altLang="en-US" sz="2400" dirty="0"/>
              <a:t>Improved Reliability and Availability.</a:t>
            </a:r>
          </a:p>
          <a:p>
            <a:pPr lvl="1" eaLnBrk="1" hangingPunct="1"/>
            <a:r>
              <a:rPr lang="en-US" altLang="en-US" sz="2400" dirty="0"/>
              <a:t>Improved Performance.</a:t>
            </a:r>
          </a:p>
          <a:p>
            <a:pPr lvl="1" eaLnBrk="1" hangingPunct="1"/>
            <a:r>
              <a:rPr lang="en-US" altLang="en-US" sz="2400" dirty="0"/>
              <a:t>Balanced Storage Capacities and Costs.</a:t>
            </a:r>
          </a:p>
          <a:p>
            <a:pPr lvl="1" eaLnBrk="1" hangingPunct="1"/>
            <a:r>
              <a:rPr lang="en-US" altLang="en-US" sz="2400" dirty="0"/>
              <a:t>Minimal Communication Costs.</a:t>
            </a:r>
          </a:p>
          <a:p>
            <a:pPr eaLnBrk="1" hangingPunct="1"/>
            <a:r>
              <a:rPr lang="en-US" altLang="en-US" sz="2400" dirty="0"/>
              <a:t>Involves analyzing most important applications, based on quantitative/qualitative information.</a:t>
            </a:r>
          </a:p>
        </p:txBody>
      </p:sp>
    </p:spTree>
    <p:extLst>
      <p:ext uri="{BB962C8B-B14F-4D97-AF65-F5344CB8AC3E}">
        <p14:creationId xmlns:p14="http://schemas.microsoft.com/office/powerpoint/2010/main" val="3088399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Fragmentation </a:t>
            </a:r>
            <a:r>
              <a:rPr lang="en-US" sz="2000" b="0" dirty="0"/>
              <a:t>(2 of 2)</a:t>
            </a:r>
          </a:p>
        </p:txBody>
      </p:sp>
      <p:sp>
        <p:nvSpPr>
          <p:cNvPr id="3" name="Text Placeholder 2"/>
          <p:cNvSpPr>
            <a:spLocks noGrp="1"/>
          </p:cNvSpPr>
          <p:nvPr>
            <p:ph type="body" idx="1"/>
          </p:nvPr>
        </p:nvSpPr>
        <p:spPr/>
        <p:txBody>
          <a:bodyPr/>
          <a:lstStyle/>
          <a:p>
            <a:pPr eaLnBrk="1" hangingPunct="1"/>
            <a:r>
              <a:rPr lang="en-US" altLang="en-US" sz="2400" dirty="0"/>
              <a:t>Quantitative information may include:</a:t>
            </a:r>
          </a:p>
          <a:p>
            <a:pPr lvl="1" eaLnBrk="1" hangingPunct="1"/>
            <a:r>
              <a:rPr lang="en-US" altLang="en-US" sz="2400" dirty="0"/>
              <a:t>frequency with which an application is run;</a:t>
            </a:r>
          </a:p>
          <a:p>
            <a:pPr lvl="1" eaLnBrk="1" hangingPunct="1"/>
            <a:r>
              <a:rPr lang="en-US" altLang="en-US" sz="2400" dirty="0"/>
              <a:t>site from which an application is run;</a:t>
            </a:r>
          </a:p>
          <a:p>
            <a:pPr lvl="1" eaLnBrk="1" hangingPunct="1"/>
            <a:r>
              <a:rPr lang="en-US" altLang="en-US" sz="2400" dirty="0"/>
              <a:t>performance criteria for transactions and applications.</a:t>
            </a:r>
          </a:p>
          <a:p>
            <a:pPr eaLnBrk="1" hangingPunct="1"/>
            <a:r>
              <a:rPr lang="en-US" altLang="en-US" sz="2400" dirty="0"/>
              <a:t>Qualitative information may include transactions that are executed by application, type of access (read or write), and predicates of read operations.</a:t>
            </a:r>
          </a:p>
        </p:txBody>
      </p:sp>
    </p:spTree>
    <p:extLst>
      <p:ext uri="{BB962C8B-B14F-4D97-AF65-F5344CB8AC3E}">
        <p14:creationId xmlns:p14="http://schemas.microsoft.com/office/powerpoint/2010/main" val="1414219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t>
            </a:r>
            <a:r>
              <a:rPr lang="en-US" sz="2000" b="0" dirty="0"/>
              <a:t>(1 of 2)</a:t>
            </a:r>
          </a:p>
        </p:txBody>
      </p:sp>
      <p:sp>
        <p:nvSpPr>
          <p:cNvPr id="3" name="Text Placeholder 2"/>
          <p:cNvSpPr>
            <a:spLocks noGrp="1"/>
          </p:cNvSpPr>
          <p:nvPr>
            <p:ph type="body" idx="1"/>
          </p:nvPr>
        </p:nvSpPr>
        <p:spPr>
          <a:xfrm>
            <a:off x="457200" y="1600201"/>
            <a:ext cx="8229600" cy="3681484"/>
          </a:xfrm>
        </p:spPr>
        <p:txBody>
          <a:bodyPr/>
          <a:lstStyle/>
          <a:p>
            <a:pPr algn="just" eaLnBrk="1" hangingPunct="1">
              <a:buFont typeface="Monotype Sorts"/>
              <a:buNone/>
            </a:pPr>
            <a:r>
              <a:rPr lang="en-US" altLang="en-US" sz="2400" b="1" dirty="0"/>
              <a:t>Distributed Database</a:t>
            </a:r>
          </a:p>
          <a:p>
            <a:pPr marL="0" lvl="1" indent="0">
              <a:spcBef>
                <a:spcPts val="1500"/>
              </a:spcBef>
              <a:buNone/>
            </a:pPr>
            <a:r>
              <a:rPr lang="en-US" altLang="en-US" sz="2400" dirty="0"/>
              <a:t>A logically interrelated collection of shared data (and a description of this data), physically distributed over a computer network.</a:t>
            </a:r>
          </a:p>
          <a:p>
            <a:pPr algn="just" eaLnBrk="1" hangingPunct="1">
              <a:buFont typeface="Monotype Sorts"/>
              <a:buNone/>
            </a:pPr>
            <a:r>
              <a:rPr lang="en-US" altLang="en-US" sz="2400" b="1" dirty="0"/>
              <a:t>Distributed D</a:t>
            </a:r>
            <a:r>
              <a:rPr lang="en-US" altLang="en-US" sz="100" b="1" dirty="0"/>
              <a:t> </a:t>
            </a:r>
            <a:r>
              <a:rPr lang="en-US" altLang="en-US" sz="2400" b="1" dirty="0"/>
              <a:t>B</a:t>
            </a:r>
            <a:r>
              <a:rPr lang="en-US" altLang="en-US" sz="100" b="1" dirty="0"/>
              <a:t> </a:t>
            </a:r>
            <a:r>
              <a:rPr lang="en-US" altLang="en-US" sz="2400" b="1" dirty="0"/>
              <a:t>M</a:t>
            </a:r>
            <a:r>
              <a:rPr lang="en-US" altLang="en-US" sz="100" b="1" dirty="0"/>
              <a:t> </a:t>
            </a:r>
            <a:r>
              <a:rPr lang="en-US" altLang="en-US" sz="2400" b="1" dirty="0"/>
              <a:t>S</a:t>
            </a:r>
          </a:p>
          <a:p>
            <a:pPr marL="0" lvl="1" indent="0">
              <a:spcBef>
                <a:spcPts val="1500"/>
              </a:spcBef>
              <a:buNone/>
            </a:pPr>
            <a:r>
              <a:rPr lang="en-US" altLang="en-US" sz="2400" dirty="0"/>
              <a:t>Software system that permits the management of the distributed database and makes the distribution transparent to users.</a:t>
            </a:r>
          </a:p>
        </p:txBody>
      </p:sp>
    </p:spTree>
    <p:extLst>
      <p:ext uri="{BB962C8B-B14F-4D97-AF65-F5344CB8AC3E}">
        <p14:creationId xmlns:p14="http://schemas.microsoft.com/office/powerpoint/2010/main" val="4150102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Allocation </a:t>
            </a:r>
            <a:r>
              <a:rPr lang="en-US" sz="2000" b="0" dirty="0"/>
              <a:t>(1 of 2)</a:t>
            </a:r>
          </a:p>
        </p:txBody>
      </p:sp>
      <p:sp>
        <p:nvSpPr>
          <p:cNvPr id="3" name="Text Placeholder 2"/>
          <p:cNvSpPr>
            <a:spLocks noGrp="1"/>
          </p:cNvSpPr>
          <p:nvPr>
            <p:ph type="body" idx="1"/>
          </p:nvPr>
        </p:nvSpPr>
        <p:spPr/>
        <p:txBody>
          <a:bodyPr/>
          <a:lstStyle/>
          <a:p>
            <a:pPr eaLnBrk="1" hangingPunct="1"/>
            <a:r>
              <a:rPr lang="en-US" altLang="en-US" sz="2400" dirty="0"/>
              <a:t>Four alternative strategies regarding placement of data:</a:t>
            </a:r>
          </a:p>
          <a:p>
            <a:pPr lvl="1" eaLnBrk="1" hangingPunct="1"/>
            <a:r>
              <a:rPr lang="en-US" altLang="en-US" sz="2400" dirty="0"/>
              <a:t>Centralized,</a:t>
            </a:r>
          </a:p>
          <a:p>
            <a:pPr lvl="1" eaLnBrk="1" hangingPunct="1"/>
            <a:r>
              <a:rPr lang="en-US" altLang="en-US" sz="2400" dirty="0"/>
              <a:t>Partitioned (or Fragmented),</a:t>
            </a:r>
          </a:p>
          <a:p>
            <a:pPr lvl="1" eaLnBrk="1" hangingPunct="1"/>
            <a:r>
              <a:rPr lang="en-US" altLang="en-US" sz="2400" dirty="0"/>
              <a:t>Complete Replication,</a:t>
            </a:r>
          </a:p>
          <a:p>
            <a:pPr lvl="1" eaLnBrk="1" hangingPunct="1"/>
            <a:r>
              <a:rPr lang="en-US" altLang="en-US" sz="2400" dirty="0"/>
              <a:t>Selective Replication.</a:t>
            </a:r>
          </a:p>
        </p:txBody>
      </p:sp>
    </p:spTree>
    <p:extLst>
      <p:ext uri="{BB962C8B-B14F-4D97-AF65-F5344CB8AC3E}">
        <p14:creationId xmlns:p14="http://schemas.microsoft.com/office/powerpoint/2010/main" val="2006969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Allocation </a:t>
            </a:r>
            <a:r>
              <a:rPr lang="en-US" sz="2000" b="0" dirty="0"/>
              <a:t>(2 of 2)</a:t>
            </a:r>
            <a:endParaRPr lang="en-US" sz="2000" dirty="0"/>
          </a:p>
        </p:txBody>
      </p:sp>
      <p:sp>
        <p:nvSpPr>
          <p:cNvPr id="3" name="Text Placeholder 2"/>
          <p:cNvSpPr>
            <a:spLocks noGrp="1"/>
          </p:cNvSpPr>
          <p:nvPr>
            <p:ph type="body" idx="1"/>
          </p:nvPr>
        </p:nvSpPr>
        <p:spPr>
          <a:xfrm>
            <a:off x="457200" y="1600200"/>
            <a:ext cx="8229600" cy="3624943"/>
          </a:xfrm>
        </p:spPr>
        <p:txBody>
          <a:bodyPr/>
          <a:lstStyle/>
          <a:p>
            <a:pPr marL="0" indent="0">
              <a:buNone/>
            </a:pPr>
            <a:r>
              <a:rPr lang="en-US" altLang="en-US" sz="2400" b="1" dirty="0"/>
              <a:t>Centralized</a:t>
            </a:r>
            <a:r>
              <a:rPr lang="en-US" altLang="en-US" sz="2400" dirty="0"/>
              <a:t>: Consists of single database and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stored at one site with users distributed across the network.</a:t>
            </a:r>
          </a:p>
          <a:p>
            <a:pPr marL="0" indent="0">
              <a:buNone/>
            </a:pPr>
            <a:r>
              <a:rPr lang="en-US" altLang="en-US" sz="2400" b="1" dirty="0"/>
              <a:t>Partitioned</a:t>
            </a:r>
            <a:r>
              <a:rPr lang="en-US" altLang="en-US" sz="2400" dirty="0"/>
              <a:t>: Database partitioned into disjoint fragments, each fragment assigned to one site.</a:t>
            </a:r>
          </a:p>
          <a:p>
            <a:pPr marL="0" indent="0">
              <a:buNone/>
            </a:pPr>
            <a:r>
              <a:rPr lang="en-US" altLang="en-US" sz="2400" b="1" dirty="0"/>
              <a:t>Complete Replication</a:t>
            </a:r>
            <a:r>
              <a:rPr lang="en-US" altLang="en-US" sz="2400" dirty="0"/>
              <a:t>: Consists of maintaining complete copy of database at each site.</a:t>
            </a:r>
          </a:p>
          <a:p>
            <a:pPr marL="0" indent="0">
              <a:buNone/>
            </a:pPr>
            <a:r>
              <a:rPr lang="en-US" altLang="en-US" sz="2400" b="1" dirty="0"/>
              <a:t>Selective Replication</a:t>
            </a:r>
            <a:r>
              <a:rPr lang="en-US" altLang="en-US" sz="2400" dirty="0"/>
              <a:t>: Combination of partitioning, replication, and centralization.</a:t>
            </a:r>
          </a:p>
        </p:txBody>
      </p:sp>
    </p:spTree>
    <p:extLst>
      <p:ext uri="{BB962C8B-B14F-4D97-AF65-F5344CB8AC3E}">
        <p14:creationId xmlns:p14="http://schemas.microsoft.com/office/powerpoint/2010/main" val="3274506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Strategies for Data Distribution</a:t>
            </a:r>
          </a:p>
        </p:txBody>
      </p:sp>
      <p:graphicFrame>
        <p:nvGraphicFramePr>
          <p:cNvPr id="3" name="Table 2"/>
          <p:cNvGraphicFramePr>
            <a:graphicFrameLocks noGrp="1"/>
          </p:cNvGraphicFramePr>
          <p:nvPr>
            <p:extLst>
              <p:ext uri="{D42A27DB-BD31-4B8C-83A1-F6EECF244321}">
                <p14:modId xmlns:p14="http://schemas.microsoft.com/office/powerpoint/2010/main" val="2346010975"/>
              </p:ext>
            </p:extLst>
          </p:nvPr>
        </p:nvGraphicFramePr>
        <p:xfrm>
          <a:off x="595085" y="2050474"/>
          <a:ext cx="8225641" cy="2300809"/>
        </p:xfrm>
        <a:graphic>
          <a:graphicData uri="http://schemas.openxmlformats.org/drawingml/2006/table">
            <a:tbl>
              <a:tblPr firstRow="1" bandRow="1">
                <a:tableStyleId>{40F9630F-82C1-40B7-BC3A-925EFCFF5E92}</a:tableStyleId>
              </a:tblPr>
              <a:tblGrid>
                <a:gridCol w="1233715">
                  <a:extLst>
                    <a:ext uri="{9D8B030D-6E8A-4147-A177-3AD203B41FA5}">
                      <a16:colId xmlns:a16="http://schemas.microsoft.com/office/drawing/2014/main" val="1003458903"/>
                    </a:ext>
                  </a:extLst>
                </a:gridCol>
                <a:gridCol w="1030514">
                  <a:extLst>
                    <a:ext uri="{9D8B030D-6E8A-4147-A177-3AD203B41FA5}">
                      <a16:colId xmlns:a16="http://schemas.microsoft.com/office/drawing/2014/main" val="3874141003"/>
                    </a:ext>
                  </a:extLst>
                </a:gridCol>
                <a:gridCol w="1669143">
                  <a:extLst>
                    <a:ext uri="{9D8B030D-6E8A-4147-A177-3AD203B41FA5}">
                      <a16:colId xmlns:a16="http://schemas.microsoft.com/office/drawing/2014/main" val="1271641020"/>
                    </a:ext>
                  </a:extLst>
                </a:gridCol>
                <a:gridCol w="1422400">
                  <a:extLst>
                    <a:ext uri="{9D8B030D-6E8A-4147-A177-3AD203B41FA5}">
                      <a16:colId xmlns:a16="http://schemas.microsoft.com/office/drawing/2014/main" val="118576018"/>
                    </a:ext>
                  </a:extLst>
                </a:gridCol>
                <a:gridCol w="1046094">
                  <a:extLst>
                    <a:ext uri="{9D8B030D-6E8A-4147-A177-3AD203B41FA5}">
                      <a16:colId xmlns:a16="http://schemas.microsoft.com/office/drawing/2014/main" val="1779461322"/>
                    </a:ext>
                  </a:extLst>
                </a:gridCol>
                <a:gridCol w="1823775">
                  <a:extLst>
                    <a:ext uri="{9D8B030D-6E8A-4147-A177-3AD203B41FA5}">
                      <a16:colId xmlns:a16="http://schemas.microsoft.com/office/drawing/2014/main" val="2852426648"/>
                    </a:ext>
                  </a:extLst>
                </a:gridCol>
              </a:tblGrid>
              <a:tr h="419771">
                <a:tc>
                  <a:txBody>
                    <a:bodyPr/>
                    <a:lstStyle/>
                    <a:p>
                      <a:pPr algn="ctr" fontAlgn="b"/>
                      <a:r>
                        <a:rPr lang="en-IN" sz="1400" b="1" i="0" u="none" strike="noStrike" dirty="0">
                          <a:solidFill>
                            <a:schemeClr val="bg1"/>
                          </a:solidFill>
                          <a:effectLst/>
                          <a:latin typeface="+mn-lt"/>
                        </a:rPr>
                        <a:t>Blank</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1" i="0" u="none" strike="noStrike" cap="none" baseline="0" dirty="0">
                          <a:solidFill>
                            <a:schemeClr val="dk1"/>
                          </a:solidFill>
                          <a:latin typeface="+mn-lt"/>
                          <a:ea typeface="Arial"/>
                          <a:cs typeface="Arial"/>
                          <a:sym typeface="Arial"/>
                        </a:rPr>
                        <a:t>Locality of reference</a:t>
                      </a:r>
                      <a:endParaRPr lang="en-IN"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1" i="0" u="none" strike="noStrike" cap="none" baseline="0" dirty="0">
                          <a:solidFill>
                            <a:schemeClr val="dk1"/>
                          </a:solidFill>
                          <a:latin typeface="+mn-lt"/>
                          <a:ea typeface="Arial"/>
                          <a:cs typeface="Arial"/>
                          <a:sym typeface="Arial"/>
                        </a:rPr>
                        <a:t>Reliability and availability</a:t>
                      </a:r>
                      <a:endParaRPr lang="en-IN"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1" i="0" u="none" strike="noStrike" cap="none" baseline="0" dirty="0">
                          <a:solidFill>
                            <a:schemeClr val="dk1"/>
                          </a:solidFill>
                          <a:latin typeface="+mn-lt"/>
                          <a:ea typeface="Arial"/>
                          <a:cs typeface="Arial"/>
                          <a:sym typeface="Arial"/>
                        </a:rPr>
                        <a:t>Performance</a:t>
                      </a:r>
                      <a:endParaRPr lang="en-IN"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1" i="0" u="none" strike="noStrike" cap="none" baseline="0" dirty="0">
                          <a:solidFill>
                            <a:schemeClr val="dk1"/>
                          </a:solidFill>
                          <a:latin typeface="+mn-lt"/>
                          <a:ea typeface="Arial"/>
                          <a:cs typeface="Arial"/>
                          <a:sym typeface="Arial"/>
                        </a:rPr>
                        <a:t>Storage costs</a:t>
                      </a:r>
                      <a:endParaRPr lang="en-IN"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1" i="0" u="none" strike="noStrike" cap="none" baseline="0" dirty="0">
                          <a:solidFill>
                            <a:schemeClr val="dk1"/>
                          </a:solidFill>
                          <a:latin typeface="+mn-lt"/>
                          <a:ea typeface="Arial"/>
                          <a:cs typeface="Arial"/>
                          <a:sym typeface="Arial"/>
                        </a:rPr>
                        <a:t>Communication costs</a:t>
                      </a:r>
                      <a:endParaRPr lang="en-IN"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2326877"/>
                  </a:ext>
                </a:extLst>
              </a:tr>
              <a:tr h="411611">
                <a:tc>
                  <a:txBody>
                    <a:bodyPr/>
                    <a:lstStyle/>
                    <a:p>
                      <a:pPr algn="ctr" fontAlgn="b"/>
                      <a:r>
                        <a:rPr lang="en-IN" sz="1400" b="0" i="0" u="none" strike="noStrike" dirty="0">
                          <a:solidFill>
                            <a:srgbClr val="000000"/>
                          </a:solidFill>
                          <a:effectLst/>
                          <a:latin typeface="+mn-lt"/>
                        </a:rPr>
                        <a:t>Centralized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Lowest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Lowest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Unsatisfactory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Lowest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Highest</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6239556"/>
                  </a:ext>
                </a:extLst>
              </a:tr>
              <a:tr h="415699">
                <a:tc>
                  <a:txBody>
                    <a:bodyPr/>
                    <a:lstStyle/>
                    <a:p>
                      <a:pPr algn="ctr" fontAlgn="b"/>
                      <a:r>
                        <a:rPr lang="en-IN" sz="1400" b="0" i="0" u="none" strike="noStrike" dirty="0">
                          <a:solidFill>
                            <a:srgbClr val="000000"/>
                          </a:solidFill>
                          <a:effectLst/>
                          <a:latin typeface="+mn-lt"/>
                        </a:rPr>
                        <a:t>Fragmented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900" b="0" i="0" u="none" strike="noStrike" dirty="0">
                          <a:solidFill>
                            <a:schemeClr val="bg1"/>
                          </a:solidFill>
                          <a:effectLst/>
                          <a:latin typeface="+mn-lt"/>
                        </a:rPr>
                        <a:t>High superscript a</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Low for item; high for system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900" b="0" i="0" u="none" strike="noStrike" dirty="0">
                          <a:solidFill>
                            <a:schemeClr val="bg1"/>
                          </a:solidFill>
                          <a:effectLst/>
                          <a:latin typeface="+mn-lt"/>
                        </a:rPr>
                        <a:t> Satisfactory superscript a</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Lowest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900" b="0" i="0" u="none" strike="noStrike" dirty="0">
                          <a:solidFill>
                            <a:schemeClr val="bg1"/>
                          </a:solidFill>
                          <a:effectLst/>
                          <a:latin typeface="+mn-lt"/>
                        </a:rPr>
                        <a:t>Low superscript a</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1530138"/>
                  </a:ext>
                </a:extLst>
              </a:tr>
              <a:tr h="404615">
                <a:tc>
                  <a:txBody>
                    <a:bodyPr/>
                    <a:lstStyle/>
                    <a:p>
                      <a:pPr algn="ctr" fontAlgn="b"/>
                      <a:r>
                        <a:rPr lang="en-IN" sz="1400" b="0" i="0" u="none" strike="noStrike" dirty="0">
                          <a:solidFill>
                            <a:srgbClr val="000000"/>
                          </a:solidFill>
                          <a:effectLst/>
                          <a:latin typeface="+mn-lt"/>
                        </a:rPr>
                        <a:t>Complete replication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Highest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cap="none" dirty="0">
                          <a:solidFill>
                            <a:srgbClr val="000000"/>
                          </a:solidFill>
                          <a:effectLst/>
                          <a:latin typeface="+mn-lt"/>
                          <a:ea typeface="Arial"/>
                          <a:cs typeface="Arial"/>
                          <a:sym typeface="Arial"/>
                        </a:rPr>
                        <a:t>Highest</a:t>
                      </a:r>
                      <a:endParaRPr lang="en-IN" sz="1400" b="0" i="0" u="none" strike="noStrike" dirty="0">
                        <a:solidFill>
                          <a:srgbClr val="000000"/>
                        </a:solidFill>
                        <a:effectLst/>
                        <a:latin typeface="+mn-lt"/>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Best for read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Highest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High for update; low for read</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0690764"/>
                  </a:ext>
                </a:extLst>
              </a:tr>
              <a:tr h="580463">
                <a:tc>
                  <a:txBody>
                    <a:bodyPr/>
                    <a:lstStyle/>
                    <a:p>
                      <a:pPr algn="ctr" fontAlgn="b"/>
                      <a:r>
                        <a:rPr lang="en-IN" sz="1400" b="0" i="0" u="none" strike="noStrike" dirty="0">
                          <a:solidFill>
                            <a:srgbClr val="000000"/>
                          </a:solidFill>
                          <a:effectLst/>
                          <a:latin typeface="+mn-lt"/>
                        </a:rPr>
                        <a:t>Selective replication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800" b="0" i="0" u="none" strike="noStrike" dirty="0">
                          <a:solidFill>
                            <a:schemeClr val="bg1"/>
                          </a:solidFill>
                          <a:effectLst/>
                          <a:latin typeface="+mn-lt"/>
                        </a:rPr>
                        <a:t>High superscript a</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Low for item; high for system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800" b="0" i="0" u="none" strike="noStrike" dirty="0">
                          <a:solidFill>
                            <a:schemeClr val="bg1"/>
                          </a:solidFill>
                          <a:effectLst/>
                          <a:latin typeface="+mn-lt"/>
                        </a:rPr>
                        <a:t>Satisfactory superscript a</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IN" sz="1400" b="0" i="0" u="none" strike="noStrike" dirty="0">
                          <a:solidFill>
                            <a:srgbClr val="000000"/>
                          </a:solidFill>
                          <a:effectLst/>
                          <a:latin typeface="+mn-lt"/>
                        </a:rPr>
                        <a:t>Average </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100" b="0" i="0" u="none" strike="noStrike" cap="none" dirty="0">
                          <a:solidFill>
                            <a:schemeClr val="bg1"/>
                          </a:solidFill>
                          <a:effectLst/>
                          <a:latin typeface="+mn-lt"/>
                          <a:ea typeface="Arial"/>
                          <a:cs typeface="Arial"/>
                          <a:sym typeface="Arial"/>
                        </a:rPr>
                        <a:t>Low superscript a</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3361878"/>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1485721"/>
              </p:ext>
            </p:extLst>
          </p:nvPr>
        </p:nvGraphicFramePr>
        <p:xfrm>
          <a:off x="2135258" y="2993536"/>
          <a:ext cx="471817" cy="265398"/>
        </p:xfrm>
        <a:graphic>
          <a:graphicData uri="http://schemas.openxmlformats.org/presentationml/2006/ole">
            <mc:AlternateContent xmlns:mc="http://schemas.openxmlformats.org/markup-compatibility/2006">
              <mc:Choice xmlns:v="urn:schemas-microsoft-com:vml" Requires="v">
                <p:oleObj spid="_x0000_s14859" name="Equation" r:id="rId4" imgW="406080" imgH="228600" progId="Equation.DSMT4">
                  <p:embed/>
                </p:oleObj>
              </mc:Choice>
              <mc:Fallback>
                <p:oleObj name="Equation" r:id="rId4" imgW="406080" imgH="228600" progId="Equation.DSMT4">
                  <p:embed/>
                  <p:pic>
                    <p:nvPicPr>
                      <p:cNvPr id="0" name=""/>
                      <p:cNvPicPr/>
                      <p:nvPr/>
                    </p:nvPicPr>
                    <p:blipFill>
                      <a:blip r:embed="rId5"/>
                      <a:stretch>
                        <a:fillRect/>
                      </a:stretch>
                    </p:blipFill>
                    <p:spPr>
                      <a:xfrm>
                        <a:off x="2135258" y="2993536"/>
                        <a:ext cx="471817" cy="26539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901855729"/>
              </p:ext>
            </p:extLst>
          </p:nvPr>
        </p:nvGraphicFramePr>
        <p:xfrm>
          <a:off x="4671493" y="2950487"/>
          <a:ext cx="1016737" cy="278372"/>
        </p:xfrm>
        <a:graphic>
          <a:graphicData uri="http://schemas.openxmlformats.org/presentationml/2006/ole">
            <mc:AlternateContent xmlns:mc="http://schemas.openxmlformats.org/markup-compatibility/2006">
              <mc:Choice xmlns:v="urn:schemas-microsoft-com:vml" Requires="v">
                <p:oleObj spid="_x0000_s14860" name="Equation" r:id="rId6" imgW="901440" imgH="228600" progId="Equation.DSMT4">
                  <p:embed/>
                </p:oleObj>
              </mc:Choice>
              <mc:Fallback>
                <p:oleObj name="Equation" r:id="rId6" imgW="901440" imgH="228600" progId="Equation.DSMT4">
                  <p:embed/>
                  <p:pic>
                    <p:nvPicPr>
                      <p:cNvPr id="0" name=""/>
                      <p:cNvPicPr/>
                      <p:nvPr/>
                    </p:nvPicPr>
                    <p:blipFill>
                      <a:blip r:embed="rId7"/>
                      <a:stretch>
                        <a:fillRect/>
                      </a:stretch>
                    </p:blipFill>
                    <p:spPr>
                      <a:xfrm>
                        <a:off x="4671493" y="2950487"/>
                        <a:ext cx="1016737" cy="278372"/>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344341197"/>
              </p:ext>
            </p:extLst>
          </p:nvPr>
        </p:nvGraphicFramePr>
        <p:xfrm>
          <a:off x="7752648" y="2950487"/>
          <a:ext cx="404802" cy="232863"/>
        </p:xfrm>
        <a:graphic>
          <a:graphicData uri="http://schemas.openxmlformats.org/presentationml/2006/ole">
            <mc:AlternateContent xmlns:mc="http://schemas.openxmlformats.org/markup-compatibility/2006">
              <mc:Choice xmlns:v="urn:schemas-microsoft-com:vml" Requires="v">
                <p:oleObj spid="_x0000_s14861" name="Equation" r:id="rId8" imgW="380880" imgH="203040" progId="Equation.DSMT4">
                  <p:embed/>
                </p:oleObj>
              </mc:Choice>
              <mc:Fallback>
                <p:oleObj name="Equation" r:id="rId8" imgW="380880" imgH="203040" progId="Equation.DSMT4">
                  <p:embed/>
                  <p:pic>
                    <p:nvPicPr>
                      <p:cNvPr id="11" name="Object 10"/>
                      <p:cNvPicPr/>
                      <p:nvPr/>
                    </p:nvPicPr>
                    <p:blipFill>
                      <a:blip r:embed="rId9"/>
                      <a:stretch>
                        <a:fillRect/>
                      </a:stretch>
                    </p:blipFill>
                    <p:spPr>
                      <a:xfrm>
                        <a:off x="7752648" y="2950487"/>
                        <a:ext cx="404802" cy="23286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480447057"/>
              </p:ext>
            </p:extLst>
          </p:nvPr>
        </p:nvGraphicFramePr>
        <p:xfrm>
          <a:off x="2104546" y="3938702"/>
          <a:ext cx="444474" cy="250017"/>
        </p:xfrm>
        <a:graphic>
          <a:graphicData uri="http://schemas.openxmlformats.org/presentationml/2006/ole">
            <mc:AlternateContent xmlns:mc="http://schemas.openxmlformats.org/markup-compatibility/2006">
              <mc:Choice xmlns:v="urn:schemas-microsoft-com:vml" Requires="v">
                <p:oleObj spid="_x0000_s14862" name="Equation" r:id="rId10" imgW="406080" imgH="228600" progId="Equation.DSMT4">
                  <p:embed/>
                </p:oleObj>
              </mc:Choice>
              <mc:Fallback>
                <p:oleObj name="Equation" r:id="rId10" imgW="406080" imgH="228600" progId="Equation.DSMT4">
                  <p:embed/>
                  <p:pic>
                    <p:nvPicPr>
                      <p:cNvPr id="6" name="Object 5"/>
                      <p:cNvPicPr/>
                      <p:nvPr/>
                    </p:nvPicPr>
                    <p:blipFill>
                      <a:blip r:embed="rId5"/>
                      <a:stretch>
                        <a:fillRect/>
                      </a:stretch>
                    </p:blipFill>
                    <p:spPr>
                      <a:xfrm>
                        <a:off x="2104546" y="3938702"/>
                        <a:ext cx="444474" cy="250017"/>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58146516"/>
              </p:ext>
            </p:extLst>
          </p:nvPr>
        </p:nvGraphicFramePr>
        <p:xfrm>
          <a:off x="4729550" y="3947292"/>
          <a:ext cx="1016737" cy="278372"/>
        </p:xfrm>
        <a:graphic>
          <a:graphicData uri="http://schemas.openxmlformats.org/presentationml/2006/ole">
            <mc:AlternateContent xmlns:mc="http://schemas.openxmlformats.org/markup-compatibility/2006">
              <mc:Choice xmlns:v="urn:schemas-microsoft-com:vml" Requires="v">
                <p:oleObj spid="_x0000_s14863" name="Equation" r:id="rId11" imgW="901440" imgH="228600" progId="Equation.DSMT4">
                  <p:embed/>
                </p:oleObj>
              </mc:Choice>
              <mc:Fallback>
                <p:oleObj name="Equation" r:id="rId11" imgW="901440" imgH="228600" progId="Equation.DSMT4">
                  <p:embed/>
                  <p:pic>
                    <p:nvPicPr>
                      <p:cNvPr id="8" name="Object 7"/>
                      <p:cNvPicPr/>
                      <p:nvPr/>
                    </p:nvPicPr>
                    <p:blipFill>
                      <a:blip r:embed="rId12"/>
                      <a:stretch>
                        <a:fillRect/>
                      </a:stretch>
                    </p:blipFill>
                    <p:spPr>
                      <a:xfrm>
                        <a:off x="4729550" y="3947292"/>
                        <a:ext cx="1016737" cy="278372"/>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319981579"/>
              </p:ext>
            </p:extLst>
          </p:nvPr>
        </p:nvGraphicFramePr>
        <p:xfrm>
          <a:off x="7744429" y="3947292"/>
          <a:ext cx="421239" cy="242318"/>
        </p:xfrm>
        <a:graphic>
          <a:graphicData uri="http://schemas.openxmlformats.org/presentationml/2006/ole">
            <mc:AlternateContent xmlns:mc="http://schemas.openxmlformats.org/markup-compatibility/2006">
              <mc:Choice xmlns:v="urn:schemas-microsoft-com:vml" Requires="v">
                <p:oleObj spid="_x0000_s14864" name="Equation" r:id="rId13" imgW="380880" imgH="203040" progId="Equation.DSMT4">
                  <p:embed/>
                </p:oleObj>
              </mc:Choice>
              <mc:Fallback>
                <p:oleObj name="Equation" r:id="rId13" imgW="380880" imgH="203040" progId="Equation.DSMT4">
                  <p:embed/>
                  <p:pic>
                    <p:nvPicPr>
                      <p:cNvPr id="8" name="Object 7"/>
                      <p:cNvPicPr/>
                      <p:nvPr/>
                    </p:nvPicPr>
                    <p:blipFill>
                      <a:blip r:embed="rId9"/>
                      <a:stretch>
                        <a:fillRect/>
                      </a:stretch>
                    </p:blipFill>
                    <p:spPr>
                      <a:xfrm>
                        <a:off x="7744429" y="3947292"/>
                        <a:ext cx="421239" cy="242318"/>
                      </a:xfrm>
                      <a:prstGeom prst="rect">
                        <a:avLst/>
                      </a:prstGeom>
                    </p:spPr>
                  </p:pic>
                </p:oleObj>
              </mc:Fallback>
            </mc:AlternateContent>
          </a:graphicData>
        </a:graphic>
      </p:graphicFrame>
      <p:graphicFrame>
        <p:nvGraphicFramePr>
          <p:cNvPr id="14" name="Object 13" descr="superscript a Indicates"/>
          <p:cNvGraphicFramePr>
            <a:graphicFrameLocks noChangeAspect="1"/>
          </p:cNvGraphicFramePr>
          <p:nvPr>
            <p:extLst>
              <p:ext uri="{D42A27DB-BD31-4B8C-83A1-F6EECF244321}">
                <p14:modId xmlns:p14="http://schemas.microsoft.com/office/powerpoint/2010/main" val="74159971"/>
              </p:ext>
            </p:extLst>
          </p:nvPr>
        </p:nvGraphicFramePr>
        <p:xfrm>
          <a:off x="315377" y="4619932"/>
          <a:ext cx="1144518" cy="313503"/>
        </p:xfrm>
        <a:graphic>
          <a:graphicData uri="http://schemas.openxmlformats.org/presentationml/2006/ole">
            <mc:AlternateContent xmlns:mc="http://schemas.openxmlformats.org/markup-compatibility/2006">
              <mc:Choice xmlns:v="urn:schemas-microsoft-com:vml" Requires="v">
                <p:oleObj spid="_x0000_s14865" name="Equation" r:id="rId14" imgW="711000" imgH="203040" progId="Equation.DSMT4">
                  <p:embed/>
                </p:oleObj>
              </mc:Choice>
              <mc:Fallback>
                <p:oleObj name="Equation" r:id="rId14" imgW="711000" imgH="203040" progId="Equation.DSMT4">
                  <p:embed/>
                  <p:pic>
                    <p:nvPicPr>
                      <p:cNvPr id="0" name=""/>
                      <p:cNvPicPr/>
                      <p:nvPr/>
                    </p:nvPicPr>
                    <p:blipFill>
                      <a:blip r:embed="rId15"/>
                      <a:stretch>
                        <a:fillRect/>
                      </a:stretch>
                    </p:blipFill>
                    <p:spPr>
                      <a:xfrm>
                        <a:off x="315377" y="4619932"/>
                        <a:ext cx="1144518" cy="313503"/>
                      </a:xfrm>
                      <a:prstGeom prst="rect">
                        <a:avLst/>
                      </a:prstGeom>
                    </p:spPr>
                  </p:pic>
                </p:oleObj>
              </mc:Fallback>
            </mc:AlternateContent>
          </a:graphicData>
        </a:graphic>
      </p:graphicFrame>
      <p:sp>
        <p:nvSpPr>
          <p:cNvPr id="13" name="Text Placeholder 12"/>
          <p:cNvSpPr>
            <a:spLocks noGrp="1"/>
          </p:cNvSpPr>
          <p:nvPr>
            <p:ph type="body" idx="1"/>
          </p:nvPr>
        </p:nvSpPr>
        <p:spPr>
          <a:xfrm>
            <a:off x="1381971" y="4564049"/>
            <a:ext cx="2718081" cy="412127"/>
          </a:xfrm>
        </p:spPr>
        <p:txBody>
          <a:bodyPr/>
          <a:lstStyle/>
          <a:p>
            <a:pPr marL="0" indent="0">
              <a:buNone/>
            </a:pPr>
            <a:r>
              <a:rPr lang="en-IN" sz="1800" dirty="0"/>
              <a:t>subject to good design.</a:t>
            </a:r>
          </a:p>
        </p:txBody>
      </p:sp>
    </p:spTree>
    <p:extLst>
      <p:ext uri="{BB962C8B-B14F-4D97-AF65-F5344CB8AC3E}">
        <p14:creationId xmlns:p14="http://schemas.microsoft.com/office/powerpoint/2010/main" val="2024396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Fragment? </a:t>
            </a:r>
            <a:r>
              <a:rPr lang="en-US" sz="2000" b="0" dirty="0"/>
              <a:t>(1 of 3)</a:t>
            </a:r>
          </a:p>
        </p:txBody>
      </p:sp>
      <p:sp>
        <p:nvSpPr>
          <p:cNvPr id="3" name="Text Placeholder 2"/>
          <p:cNvSpPr>
            <a:spLocks noGrp="1"/>
          </p:cNvSpPr>
          <p:nvPr>
            <p:ph type="body" idx="1"/>
          </p:nvPr>
        </p:nvSpPr>
        <p:spPr>
          <a:xfrm>
            <a:off x="457200" y="1600200"/>
            <a:ext cx="8229600" cy="3532239"/>
          </a:xfrm>
        </p:spPr>
        <p:txBody>
          <a:bodyPr/>
          <a:lstStyle/>
          <a:p>
            <a:pPr eaLnBrk="1" hangingPunct="1"/>
            <a:r>
              <a:rPr lang="en-US" altLang="en-US" sz="2400" dirty="0"/>
              <a:t>Usage</a:t>
            </a:r>
          </a:p>
          <a:p>
            <a:pPr lvl="1" eaLnBrk="1" hangingPunct="1"/>
            <a:r>
              <a:rPr lang="en-US" altLang="en-US" sz="2400" dirty="0"/>
              <a:t>Applications work with views rather than entire relations.</a:t>
            </a:r>
          </a:p>
          <a:p>
            <a:pPr eaLnBrk="1" hangingPunct="1"/>
            <a:r>
              <a:rPr lang="en-US" altLang="en-US" sz="2400" dirty="0"/>
              <a:t>Efficiency</a:t>
            </a:r>
          </a:p>
          <a:p>
            <a:pPr lvl="1" eaLnBrk="1" hangingPunct="1"/>
            <a:r>
              <a:rPr lang="en-US" altLang="en-US" sz="2400" dirty="0"/>
              <a:t>Data is stored close to where it is most frequently used.</a:t>
            </a:r>
          </a:p>
          <a:p>
            <a:pPr lvl="1" eaLnBrk="1" hangingPunct="1"/>
            <a:r>
              <a:rPr lang="en-US" altLang="en-US" sz="2400" dirty="0"/>
              <a:t>Data that is not needed by local applications is not stored.</a:t>
            </a:r>
          </a:p>
        </p:txBody>
      </p:sp>
    </p:spTree>
    <p:extLst>
      <p:ext uri="{BB962C8B-B14F-4D97-AF65-F5344CB8AC3E}">
        <p14:creationId xmlns:p14="http://schemas.microsoft.com/office/powerpoint/2010/main" val="947983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Fragment? </a:t>
            </a:r>
            <a:r>
              <a:rPr lang="en-US" sz="2000" b="0" dirty="0"/>
              <a:t>(2 of 3)</a:t>
            </a:r>
          </a:p>
        </p:txBody>
      </p:sp>
      <p:sp>
        <p:nvSpPr>
          <p:cNvPr id="3" name="Text Placeholder 2"/>
          <p:cNvSpPr>
            <a:spLocks noGrp="1"/>
          </p:cNvSpPr>
          <p:nvPr>
            <p:ph type="body" idx="1"/>
          </p:nvPr>
        </p:nvSpPr>
        <p:spPr/>
        <p:txBody>
          <a:bodyPr/>
          <a:lstStyle/>
          <a:p>
            <a:pPr eaLnBrk="1" hangingPunct="1"/>
            <a:r>
              <a:rPr lang="en-US" altLang="en-US" sz="2400" dirty="0"/>
              <a:t>Parallelism</a:t>
            </a:r>
          </a:p>
          <a:p>
            <a:pPr lvl="1" eaLnBrk="1" hangingPunct="1"/>
            <a:r>
              <a:rPr lang="en-US" altLang="en-US" sz="2400" dirty="0"/>
              <a:t>With fragments as unit of distribution, transaction can be divided into several subqueries that operate on fragments.</a:t>
            </a:r>
          </a:p>
          <a:p>
            <a:pPr eaLnBrk="1" hangingPunct="1"/>
            <a:r>
              <a:rPr lang="en-US" altLang="en-US" sz="2400" dirty="0"/>
              <a:t>Security</a:t>
            </a:r>
          </a:p>
          <a:p>
            <a:pPr lvl="1" eaLnBrk="1" hangingPunct="1"/>
            <a:r>
              <a:rPr lang="en-US" altLang="en-US" sz="2400" dirty="0"/>
              <a:t>Data not required by local applications is not stored and so not available to unauthorized users.</a:t>
            </a:r>
          </a:p>
        </p:txBody>
      </p:sp>
    </p:spTree>
    <p:extLst>
      <p:ext uri="{BB962C8B-B14F-4D97-AF65-F5344CB8AC3E}">
        <p14:creationId xmlns:p14="http://schemas.microsoft.com/office/powerpoint/2010/main" val="1832079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Fragment? </a:t>
            </a:r>
            <a:r>
              <a:rPr lang="en-US" sz="2000" b="0" dirty="0"/>
              <a:t>(3 of 3)</a:t>
            </a:r>
            <a:endParaRPr lang="en-US" dirty="0"/>
          </a:p>
        </p:txBody>
      </p:sp>
      <p:sp>
        <p:nvSpPr>
          <p:cNvPr id="3" name="Text Placeholder 2"/>
          <p:cNvSpPr>
            <a:spLocks noGrp="1"/>
          </p:cNvSpPr>
          <p:nvPr>
            <p:ph type="body" idx="1"/>
          </p:nvPr>
        </p:nvSpPr>
        <p:spPr/>
        <p:txBody>
          <a:bodyPr/>
          <a:lstStyle/>
          <a:p>
            <a:pPr eaLnBrk="1" hangingPunct="1"/>
            <a:r>
              <a:rPr lang="en-US" altLang="en-US" sz="2400" dirty="0"/>
              <a:t>Disadvantages</a:t>
            </a:r>
          </a:p>
          <a:p>
            <a:pPr lvl="1" eaLnBrk="1" hangingPunct="1"/>
            <a:r>
              <a:rPr lang="en-US" altLang="en-US" sz="2400" dirty="0"/>
              <a:t>Performance,</a:t>
            </a:r>
          </a:p>
          <a:p>
            <a:pPr lvl="1" eaLnBrk="1" hangingPunct="1"/>
            <a:r>
              <a:rPr lang="en-US" altLang="en-US" sz="2400" dirty="0"/>
              <a:t>Integrity.</a:t>
            </a:r>
          </a:p>
        </p:txBody>
      </p:sp>
    </p:spTree>
    <p:extLst>
      <p:ext uri="{BB962C8B-B14F-4D97-AF65-F5344CB8AC3E}">
        <p14:creationId xmlns:p14="http://schemas.microsoft.com/office/powerpoint/2010/main" val="320808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Fragmentation </a:t>
            </a:r>
            <a:r>
              <a:rPr lang="en-US" sz="2000" b="0" dirty="0"/>
              <a:t>(1 of 3)</a:t>
            </a:r>
          </a:p>
        </p:txBody>
      </p:sp>
      <p:sp>
        <p:nvSpPr>
          <p:cNvPr id="3" name="Text Placeholder 2"/>
          <p:cNvSpPr>
            <a:spLocks noGrp="1"/>
          </p:cNvSpPr>
          <p:nvPr>
            <p:ph type="body" idx="1"/>
          </p:nvPr>
        </p:nvSpPr>
        <p:spPr/>
        <p:txBody>
          <a:bodyPr/>
          <a:lstStyle/>
          <a:p>
            <a:pPr eaLnBrk="1" hangingPunct="1"/>
            <a:r>
              <a:rPr lang="en-US" altLang="en-US" sz="2400" dirty="0"/>
              <a:t>Three correctness rules:</a:t>
            </a:r>
          </a:p>
          <a:p>
            <a:pPr lvl="1" eaLnBrk="1" hangingPunct="1"/>
            <a:r>
              <a:rPr lang="en-US" altLang="en-US" sz="2400" dirty="0"/>
              <a:t>Completeness,</a:t>
            </a:r>
          </a:p>
          <a:p>
            <a:pPr lvl="1" eaLnBrk="1" hangingPunct="1"/>
            <a:r>
              <a:rPr lang="en-US" altLang="en-US" sz="2400" dirty="0"/>
              <a:t>Reconstruction,</a:t>
            </a:r>
          </a:p>
          <a:p>
            <a:pPr lvl="1" eaLnBrk="1" hangingPunct="1"/>
            <a:r>
              <a:rPr lang="en-US" altLang="en-US" sz="2400" dirty="0"/>
              <a:t>Disjointness.</a:t>
            </a:r>
          </a:p>
        </p:txBody>
      </p:sp>
    </p:spTree>
    <p:extLst>
      <p:ext uri="{BB962C8B-B14F-4D97-AF65-F5344CB8AC3E}">
        <p14:creationId xmlns:p14="http://schemas.microsoft.com/office/powerpoint/2010/main" val="2973561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Fragmentation </a:t>
            </a:r>
            <a:r>
              <a:rPr lang="en-US" sz="2000" b="0" dirty="0"/>
              <a:t>(2 of 3)</a:t>
            </a:r>
            <a:endParaRPr lang="en-US" dirty="0"/>
          </a:p>
        </p:txBody>
      </p:sp>
      <p:sp>
        <p:nvSpPr>
          <p:cNvPr id="3" name="Text Placeholder 2"/>
          <p:cNvSpPr>
            <a:spLocks noGrp="1"/>
          </p:cNvSpPr>
          <p:nvPr>
            <p:ph type="body" idx="1"/>
          </p:nvPr>
        </p:nvSpPr>
        <p:spPr>
          <a:xfrm>
            <a:off x="457200" y="1543790"/>
            <a:ext cx="8229600" cy="487879"/>
          </a:xfrm>
        </p:spPr>
        <p:txBody>
          <a:bodyPr anchor="ctr"/>
          <a:lstStyle/>
          <a:p>
            <a:pPr marL="0" indent="0">
              <a:buNone/>
            </a:pPr>
            <a:r>
              <a:rPr lang="en-US" altLang="en-US" sz="2400" b="1" dirty="0"/>
              <a:t>Completeness</a:t>
            </a:r>
          </a:p>
        </p:txBody>
      </p:sp>
      <p:sp>
        <p:nvSpPr>
          <p:cNvPr id="5" name="Content Placeholder 4"/>
          <p:cNvSpPr>
            <a:spLocks noGrp="1"/>
          </p:cNvSpPr>
          <p:nvPr>
            <p:ph sz="quarter" idx="14"/>
          </p:nvPr>
        </p:nvSpPr>
        <p:spPr>
          <a:xfrm>
            <a:off x="471269" y="2182402"/>
            <a:ext cx="5987588" cy="348744"/>
          </a:xfrm>
        </p:spPr>
        <p:txBody>
          <a:bodyPr anchor="ctr"/>
          <a:lstStyle/>
          <a:p>
            <a:pPr marL="432" indent="0">
              <a:buNone/>
            </a:pPr>
            <a:r>
              <a:rPr lang="en-US" altLang="en-US" sz="2400" dirty="0"/>
              <a:t>If relation </a:t>
            </a:r>
            <a:r>
              <a:rPr lang="en-US" altLang="en-US" sz="2400" i="1" dirty="0"/>
              <a:t>R</a:t>
            </a:r>
            <a:r>
              <a:rPr lang="en-US" altLang="en-US" sz="2400" dirty="0"/>
              <a:t> is decomposed into fragments</a:t>
            </a:r>
            <a:endParaRPr lang="en-US" sz="2400" dirty="0"/>
          </a:p>
        </p:txBody>
      </p:sp>
      <p:graphicFrame>
        <p:nvGraphicFramePr>
          <p:cNvPr id="22" name="Object 21" descr="R sub 1, R sub 2, and so on to, R sub n"/>
          <p:cNvGraphicFramePr>
            <a:graphicFrameLocks noChangeAspect="1"/>
          </p:cNvGraphicFramePr>
          <p:nvPr>
            <p:extLst>
              <p:ext uri="{D42A27DB-BD31-4B8C-83A1-F6EECF244321}">
                <p14:modId xmlns:p14="http://schemas.microsoft.com/office/powerpoint/2010/main" val="1005534632"/>
              </p:ext>
            </p:extLst>
          </p:nvPr>
        </p:nvGraphicFramePr>
        <p:xfrm>
          <a:off x="6351271" y="2203773"/>
          <a:ext cx="1687265" cy="389017"/>
        </p:xfrm>
        <a:graphic>
          <a:graphicData uri="http://schemas.openxmlformats.org/presentationml/2006/ole">
            <mc:AlternateContent xmlns:mc="http://schemas.openxmlformats.org/markup-compatibility/2006">
              <mc:Choice xmlns:v="urn:schemas-microsoft-com:vml" Requires="v">
                <p:oleObj spid="_x0000_s1478" name="Equation" r:id="rId3" imgW="990360" imgH="228600" progId="Equation.DSMT4">
                  <p:embed/>
                </p:oleObj>
              </mc:Choice>
              <mc:Fallback>
                <p:oleObj name="Equation" r:id="rId3" imgW="990360" imgH="228600" progId="Equation.DSMT4">
                  <p:embed/>
                  <p:pic>
                    <p:nvPicPr>
                      <p:cNvPr id="0" name=""/>
                      <p:cNvPicPr/>
                      <p:nvPr/>
                    </p:nvPicPr>
                    <p:blipFill>
                      <a:blip r:embed="rId4"/>
                      <a:stretch>
                        <a:fillRect/>
                      </a:stretch>
                    </p:blipFill>
                    <p:spPr>
                      <a:xfrm>
                        <a:off x="6351271" y="2203773"/>
                        <a:ext cx="1687265" cy="389017"/>
                      </a:xfrm>
                      <a:prstGeom prst="rect">
                        <a:avLst/>
                      </a:prstGeom>
                    </p:spPr>
                  </p:pic>
                </p:oleObj>
              </mc:Fallback>
            </mc:AlternateContent>
          </a:graphicData>
        </a:graphic>
      </p:graphicFrame>
      <p:sp>
        <p:nvSpPr>
          <p:cNvPr id="6" name="Content Placeholder 5"/>
          <p:cNvSpPr>
            <a:spLocks noGrp="1"/>
          </p:cNvSpPr>
          <p:nvPr>
            <p:ph sz="quarter" idx="15"/>
          </p:nvPr>
        </p:nvSpPr>
        <p:spPr>
          <a:xfrm>
            <a:off x="458460" y="2618228"/>
            <a:ext cx="8229600" cy="647483"/>
          </a:xfrm>
        </p:spPr>
        <p:txBody>
          <a:bodyPr anchor="ctr"/>
          <a:lstStyle/>
          <a:p>
            <a:pPr marL="0" indent="0">
              <a:buNone/>
            </a:pPr>
            <a:r>
              <a:rPr lang="en-US" altLang="en-US" sz="2400" dirty="0"/>
              <a:t>each data item that can be found in </a:t>
            </a:r>
            <a:r>
              <a:rPr lang="en-US" altLang="en-US" sz="2400" i="1" dirty="0"/>
              <a:t>R</a:t>
            </a:r>
            <a:r>
              <a:rPr lang="en-US" altLang="en-US" sz="2400" dirty="0"/>
              <a:t> must appear in at least one fragment.</a:t>
            </a:r>
            <a:endParaRPr lang="en-US" sz="2400" dirty="0"/>
          </a:p>
        </p:txBody>
      </p:sp>
      <p:sp>
        <p:nvSpPr>
          <p:cNvPr id="8" name="Content Placeholder 7"/>
          <p:cNvSpPr>
            <a:spLocks noGrp="1"/>
          </p:cNvSpPr>
          <p:nvPr>
            <p:ph sz="quarter" idx="17"/>
          </p:nvPr>
        </p:nvSpPr>
        <p:spPr>
          <a:xfrm>
            <a:off x="471268" y="3470456"/>
            <a:ext cx="8229600" cy="2146570"/>
          </a:xfrm>
        </p:spPr>
        <p:txBody>
          <a:bodyPr anchor="ctr"/>
          <a:lstStyle/>
          <a:p>
            <a:pPr eaLnBrk="1" hangingPunct="1">
              <a:buFont typeface="Monotype Sorts"/>
              <a:buNone/>
            </a:pPr>
            <a:r>
              <a:rPr lang="en-US" altLang="en-US" sz="2400" b="1" dirty="0"/>
              <a:t>Reconstruction</a:t>
            </a:r>
          </a:p>
          <a:p>
            <a:pPr>
              <a:buFontTx/>
              <a:buChar char="•"/>
            </a:pPr>
            <a:r>
              <a:rPr lang="en-US" altLang="en-US" sz="2400" dirty="0"/>
              <a:t>Must be possible to define a relational operation that will reconstruct </a:t>
            </a:r>
            <a:r>
              <a:rPr lang="en-US" altLang="en-US" sz="2400" i="1" dirty="0"/>
              <a:t>R</a:t>
            </a:r>
            <a:r>
              <a:rPr lang="en-US" altLang="en-US" sz="2400" dirty="0"/>
              <a:t> from the fragments.</a:t>
            </a:r>
          </a:p>
          <a:p>
            <a:pPr eaLnBrk="1" hangingPunct="1"/>
            <a:r>
              <a:rPr lang="en-US" altLang="en-US" sz="2400" dirty="0"/>
              <a:t>Reconstruction for horizontal fragmentation is Union operation and Join for vertical.</a:t>
            </a:r>
          </a:p>
        </p:txBody>
      </p:sp>
    </p:spTree>
    <p:extLst>
      <p:ext uri="{BB962C8B-B14F-4D97-AF65-F5344CB8AC3E}">
        <p14:creationId xmlns:p14="http://schemas.microsoft.com/office/powerpoint/2010/main" val="2566571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Fragmentation </a:t>
            </a:r>
            <a:r>
              <a:rPr lang="en-US" sz="2000" b="0" dirty="0"/>
              <a:t>(3 of 3)</a:t>
            </a:r>
            <a:endParaRPr lang="en-US" dirty="0"/>
          </a:p>
        </p:txBody>
      </p:sp>
      <p:sp>
        <p:nvSpPr>
          <p:cNvPr id="3" name="Text Placeholder 2"/>
          <p:cNvSpPr>
            <a:spLocks noGrp="1"/>
          </p:cNvSpPr>
          <p:nvPr>
            <p:ph type="body" idx="1"/>
          </p:nvPr>
        </p:nvSpPr>
        <p:spPr>
          <a:xfrm>
            <a:off x="457200" y="1600201"/>
            <a:ext cx="8229600" cy="4176486"/>
          </a:xfrm>
        </p:spPr>
        <p:txBody>
          <a:bodyPr/>
          <a:lstStyle/>
          <a:p>
            <a:pPr algn="just" eaLnBrk="1" hangingPunct="1">
              <a:buFont typeface="Monotype Sorts"/>
              <a:buNone/>
            </a:pPr>
            <a:r>
              <a:rPr lang="en-US" altLang="en-US" sz="2400" b="1" dirty="0"/>
              <a:t>Disjointness</a:t>
            </a:r>
          </a:p>
          <a:p>
            <a:pPr>
              <a:buFontTx/>
              <a:buChar char="•"/>
            </a:pPr>
            <a:r>
              <a:rPr lang="en-US" altLang="en-US" sz="2400" dirty="0"/>
              <a:t>If data item </a:t>
            </a:r>
            <a:r>
              <a:rPr lang="en-US" altLang="en-US" sz="2400" i="1" dirty="0"/>
              <a:t>d</a:t>
            </a:r>
            <a:r>
              <a:rPr lang="en-US" altLang="en-US" sz="2400" i="1" baseline="-25000" dirty="0"/>
              <a:t>i</a:t>
            </a:r>
            <a:r>
              <a:rPr lang="en-US" altLang="en-US" sz="2400" dirty="0"/>
              <a:t> appears in fragment </a:t>
            </a:r>
            <a:r>
              <a:rPr lang="en-US" altLang="en-US" sz="2400" i="1" dirty="0"/>
              <a:t>R</a:t>
            </a:r>
            <a:r>
              <a:rPr lang="en-US" altLang="en-US" sz="2400" i="1" baseline="-25000" dirty="0"/>
              <a:t>i</a:t>
            </a:r>
            <a:r>
              <a:rPr lang="en-US" altLang="en-US" sz="2400" dirty="0"/>
              <a:t>, then it should not appear in any other fragment.</a:t>
            </a:r>
          </a:p>
          <a:p>
            <a:pPr>
              <a:buFontTx/>
              <a:buChar char="•"/>
            </a:pPr>
            <a:r>
              <a:rPr lang="en-US" altLang="en-US" sz="2400" dirty="0"/>
              <a:t>Exception: vertical fragmentation, where primary key attributes must be repeated to allow reconstruction.</a:t>
            </a:r>
          </a:p>
          <a:p>
            <a:pPr>
              <a:buFontTx/>
              <a:buChar char="•"/>
            </a:pPr>
            <a:r>
              <a:rPr lang="en-US" altLang="en-US" sz="2400" dirty="0"/>
              <a:t>For horizontal fragmentation, data item is a tuple.</a:t>
            </a:r>
          </a:p>
          <a:p>
            <a:pPr>
              <a:buFontTx/>
              <a:buChar char="•"/>
            </a:pPr>
            <a:r>
              <a:rPr lang="en-US" altLang="en-US" sz="2400" dirty="0"/>
              <a:t>For vertical fragmentation, data item is an attribute.</a:t>
            </a:r>
          </a:p>
        </p:txBody>
      </p:sp>
    </p:spTree>
    <p:extLst>
      <p:ext uri="{BB962C8B-B14F-4D97-AF65-F5344CB8AC3E}">
        <p14:creationId xmlns:p14="http://schemas.microsoft.com/office/powerpoint/2010/main" val="1017512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Fragmentation</a:t>
            </a:r>
          </a:p>
        </p:txBody>
      </p:sp>
      <p:sp>
        <p:nvSpPr>
          <p:cNvPr id="3" name="Text Placeholder 2"/>
          <p:cNvSpPr>
            <a:spLocks noGrp="1"/>
          </p:cNvSpPr>
          <p:nvPr>
            <p:ph type="body" idx="1"/>
          </p:nvPr>
        </p:nvSpPr>
        <p:spPr/>
        <p:txBody>
          <a:bodyPr/>
          <a:lstStyle/>
          <a:p>
            <a:pPr eaLnBrk="1" hangingPunct="1"/>
            <a:r>
              <a:rPr lang="en-US" altLang="en-US" sz="2400" dirty="0"/>
              <a:t>Four types of fragmentation:</a:t>
            </a:r>
          </a:p>
          <a:p>
            <a:pPr lvl="1" eaLnBrk="1" hangingPunct="1"/>
            <a:r>
              <a:rPr lang="en-US" altLang="en-US" sz="2400" dirty="0"/>
              <a:t>Horizontal,</a:t>
            </a:r>
          </a:p>
          <a:p>
            <a:pPr lvl="1" eaLnBrk="1" hangingPunct="1"/>
            <a:r>
              <a:rPr lang="en-US" altLang="en-US" sz="2400" dirty="0"/>
              <a:t>Vertical,</a:t>
            </a:r>
          </a:p>
          <a:p>
            <a:pPr lvl="1" eaLnBrk="1" hangingPunct="1"/>
            <a:r>
              <a:rPr lang="en-US" altLang="en-US" sz="2400" dirty="0"/>
              <a:t>Mixed,</a:t>
            </a:r>
          </a:p>
          <a:p>
            <a:pPr lvl="1" eaLnBrk="1" hangingPunct="1"/>
            <a:r>
              <a:rPr lang="en-US" altLang="en-US" sz="2400" dirty="0"/>
              <a:t>Derived.</a:t>
            </a:r>
          </a:p>
          <a:p>
            <a:pPr eaLnBrk="1" hangingPunct="1"/>
            <a:r>
              <a:rPr lang="en-US" altLang="en-US" sz="2400" dirty="0"/>
              <a:t>Other possibility is no fragmentation:</a:t>
            </a:r>
          </a:p>
          <a:p>
            <a:pPr lvl="1" eaLnBrk="1" hangingPunct="1"/>
            <a:r>
              <a:rPr lang="en-US" altLang="en-US" sz="2400" dirty="0"/>
              <a:t>If relation is small and not updated frequently, may be better not to fragment relation.</a:t>
            </a:r>
          </a:p>
        </p:txBody>
      </p:sp>
    </p:spTree>
    <p:extLst>
      <p:ext uri="{BB962C8B-B14F-4D97-AF65-F5344CB8AC3E}">
        <p14:creationId xmlns:p14="http://schemas.microsoft.com/office/powerpoint/2010/main" val="4131362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t>
            </a:r>
            <a:r>
              <a:rPr lang="en-US" sz="2000" b="0" dirty="0"/>
              <a:t>(2 of 2)</a:t>
            </a:r>
            <a:endParaRPr lang="en-US" dirty="0"/>
          </a:p>
        </p:txBody>
      </p:sp>
      <p:sp>
        <p:nvSpPr>
          <p:cNvPr id="3" name="Text Placeholder 2"/>
          <p:cNvSpPr>
            <a:spLocks noGrp="1"/>
          </p:cNvSpPr>
          <p:nvPr>
            <p:ph type="body" idx="1"/>
          </p:nvPr>
        </p:nvSpPr>
        <p:spPr>
          <a:xfrm>
            <a:off x="457199" y="1600200"/>
            <a:ext cx="8520545" cy="4525963"/>
          </a:xfrm>
        </p:spPr>
        <p:txBody>
          <a:bodyPr/>
          <a:lstStyle/>
          <a:p>
            <a:pPr eaLnBrk="1" hangingPunct="1"/>
            <a:r>
              <a:rPr lang="en-US" altLang="en-US" sz="2400" dirty="0"/>
              <a:t>Collection of logically-related shared data.</a:t>
            </a:r>
          </a:p>
          <a:p>
            <a:pPr eaLnBrk="1" hangingPunct="1"/>
            <a:r>
              <a:rPr lang="en-US" altLang="en-US" sz="2400" dirty="0"/>
              <a:t>Data split into fragments.</a:t>
            </a:r>
          </a:p>
          <a:p>
            <a:pPr eaLnBrk="1" hangingPunct="1"/>
            <a:r>
              <a:rPr lang="en-US" altLang="en-US" sz="2400" dirty="0"/>
              <a:t>Fragments may be replicated.</a:t>
            </a:r>
          </a:p>
          <a:p>
            <a:pPr eaLnBrk="1" hangingPunct="1"/>
            <a:r>
              <a:rPr lang="en-US" altLang="en-US" sz="2400" dirty="0"/>
              <a:t>Fragments/replicas allocated to sites.</a:t>
            </a:r>
          </a:p>
          <a:p>
            <a:pPr eaLnBrk="1" hangingPunct="1"/>
            <a:r>
              <a:rPr lang="en-US" altLang="en-US" sz="2400" dirty="0"/>
              <a:t>Sites linked by a communications network.</a:t>
            </a:r>
          </a:p>
          <a:p>
            <a:pPr eaLnBrk="1" hangingPunct="1"/>
            <a:r>
              <a:rPr lang="en-US" altLang="en-US" sz="2400" dirty="0"/>
              <a:t>Data at each site is under control of a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a:t>
            </a:r>
          </a:p>
          <a:p>
            <a:pPr eaLnBrk="1" hangingPunct="1"/>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Ss handle local applications autonomously.</a:t>
            </a:r>
          </a:p>
          <a:p>
            <a:pPr eaLnBrk="1" hangingPunct="1"/>
            <a:r>
              <a:rPr lang="en-US" altLang="en-US" sz="2400" dirty="0"/>
              <a:t>Each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participates in at least one global application.</a:t>
            </a:r>
          </a:p>
        </p:txBody>
      </p:sp>
    </p:spTree>
    <p:extLst>
      <p:ext uri="{BB962C8B-B14F-4D97-AF65-F5344CB8AC3E}">
        <p14:creationId xmlns:p14="http://schemas.microsoft.com/office/powerpoint/2010/main" val="1494815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Horizontal and Vertical Fragmentation</a:t>
            </a:r>
          </a:p>
        </p:txBody>
      </p:sp>
      <p:pic>
        <p:nvPicPr>
          <p:cNvPr id="4" name="Picture 4" descr="Two diagrams show horizontal and vertical fragmentation. Diagram a, is three rectangles each divided into three equal horizontal rectangles. In each part, either the top, middle, or bottom is shaded. Diagram b, is three rectangles each divided into three equal vertical rectangles. In each part, either the left, middle, or right is shaded."/>
          <p:cNvPicPr>
            <a:picLocks noChangeAspect="1" noChangeArrowheads="1"/>
          </p:cNvPicPr>
          <p:nvPr/>
        </p:nvPicPr>
        <p:blipFill rotWithShape="1">
          <a:blip r:embed="rId2">
            <a:extLst>
              <a:ext uri="{28A0092B-C50C-407E-A947-70E740481C1C}">
                <a14:useLocalDpi xmlns:a14="http://schemas.microsoft.com/office/drawing/2010/main" val="0"/>
              </a:ext>
            </a:extLst>
          </a:blip>
          <a:srcRect t="4565" r="2594"/>
          <a:stretch/>
        </p:blipFill>
        <p:spPr bwMode="auto">
          <a:xfrm>
            <a:off x="836701" y="1756229"/>
            <a:ext cx="7276785" cy="4149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1743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Mixed Fragmentation </a:t>
            </a:r>
            <a:r>
              <a:rPr lang="en-US" sz="2000" b="0" dirty="0"/>
              <a:t>(1 of 2)</a:t>
            </a:r>
          </a:p>
        </p:txBody>
      </p:sp>
      <p:pic>
        <p:nvPicPr>
          <p:cNvPr id="4" name="Picture 4" descr="Two diagrams mixed fragmentation. Diagram a illustrates vertical fragments that are horizontally fragmented. The rectangle is divided into two equal vertical rectangles. The left side is divided into three equal horizontal rectangles, and the right is divided in half. Diagram b illustrates horizontal fragments that are vertically fragmented. The rectangle is divided into three equal horizontal rectangles. The top is divided into three equal rectangles, the middle is divided in half, and the bottom is who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191" y="1867172"/>
            <a:ext cx="7838594" cy="2990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3074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Fragmentation </a:t>
            </a:r>
            <a:r>
              <a:rPr lang="en-US" sz="2000" b="0" dirty="0"/>
              <a:t>(1 of 2)</a:t>
            </a:r>
          </a:p>
        </p:txBody>
      </p:sp>
      <p:sp>
        <p:nvSpPr>
          <p:cNvPr id="4" name="Text Placeholder 3"/>
          <p:cNvSpPr>
            <a:spLocks noGrp="1"/>
          </p:cNvSpPr>
          <p:nvPr>
            <p:ph type="body" idx="1"/>
          </p:nvPr>
        </p:nvSpPr>
        <p:spPr>
          <a:xfrm>
            <a:off x="457200" y="1600200"/>
            <a:ext cx="8229600" cy="1142999"/>
          </a:xfrm>
        </p:spPr>
        <p:txBody>
          <a:bodyPr/>
          <a:lstStyle/>
          <a:p>
            <a:pPr marL="256032" indent="-256032" eaLnBrk="1" hangingPunct="1"/>
            <a:r>
              <a:rPr lang="en-US" altLang="en-US" sz="2400" dirty="0"/>
              <a:t>Consists of a subset of the tuples of a relation.</a:t>
            </a:r>
          </a:p>
          <a:p>
            <a:pPr marL="256032" indent="-256032" eaLnBrk="1" hangingPunct="1"/>
            <a:r>
              <a:rPr lang="en-US" altLang="en-US" sz="2400" dirty="0"/>
              <a:t>Defined using </a:t>
            </a:r>
            <a:r>
              <a:rPr lang="en-US" altLang="en-US" sz="2400" b="1" dirty="0"/>
              <a:t>Selection</a:t>
            </a:r>
            <a:r>
              <a:rPr lang="en-US" altLang="en-US" sz="2400" dirty="0"/>
              <a:t> operation of relational algebra:</a:t>
            </a:r>
          </a:p>
        </p:txBody>
      </p:sp>
      <p:graphicFrame>
        <p:nvGraphicFramePr>
          <p:cNvPr id="17" name="Object 16" descr="sigma sub p left parenthesis R right parenthesis"/>
          <p:cNvGraphicFramePr>
            <a:graphicFrameLocks noChangeAspect="1"/>
          </p:cNvGraphicFramePr>
          <p:nvPr>
            <p:extLst>
              <p:ext uri="{D42A27DB-BD31-4B8C-83A1-F6EECF244321}">
                <p14:modId xmlns:p14="http://schemas.microsoft.com/office/powerpoint/2010/main" val="102951802"/>
              </p:ext>
            </p:extLst>
          </p:nvPr>
        </p:nvGraphicFramePr>
        <p:xfrm>
          <a:off x="2164342" y="2870329"/>
          <a:ext cx="791958" cy="470226"/>
        </p:xfrm>
        <a:graphic>
          <a:graphicData uri="http://schemas.openxmlformats.org/presentationml/2006/ole">
            <mc:AlternateContent xmlns:mc="http://schemas.openxmlformats.org/markup-compatibility/2006">
              <mc:Choice xmlns:v="urn:schemas-microsoft-com:vml" Requires="v">
                <p:oleObj spid="_x0000_s3899" name="Equation" r:id="rId3" imgW="406080" imgH="241200" progId="Equation.DSMT4">
                  <p:embed/>
                </p:oleObj>
              </mc:Choice>
              <mc:Fallback>
                <p:oleObj name="Equation" r:id="rId3" imgW="406080" imgH="241200" progId="Equation.DSMT4">
                  <p:embed/>
                  <p:pic>
                    <p:nvPicPr>
                      <p:cNvPr id="0" name=""/>
                      <p:cNvPicPr/>
                      <p:nvPr/>
                    </p:nvPicPr>
                    <p:blipFill>
                      <a:blip r:embed="rId4"/>
                      <a:stretch>
                        <a:fillRect/>
                      </a:stretch>
                    </p:blipFill>
                    <p:spPr>
                      <a:xfrm>
                        <a:off x="2164342" y="2870329"/>
                        <a:ext cx="791958" cy="470226"/>
                      </a:xfrm>
                      <a:prstGeom prst="rect">
                        <a:avLst/>
                      </a:prstGeom>
                    </p:spPr>
                  </p:pic>
                </p:oleObj>
              </mc:Fallback>
            </mc:AlternateContent>
          </a:graphicData>
        </a:graphic>
      </p:graphicFrame>
      <p:sp>
        <p:nvSpPr>
          <p:cNvPr id="16" name="Content Placeholder 15"/>
          <p:cNvSpPr>
            <a:spLocks noGrp="1"/>
          </p:cNvSpPr>
          <p:nvPr>
            <p:ph sz="quarter" idx="16"/>
          </p:nvPr>
        </p:nvSpPr>
        <p:spPr>
          <a:xfrm>
            <a:off x="457200" y="3506122"/>
            <a:ext cx="8229600" cy="369191"/>
          </a:xfrm>
        </p:spPr>
        <p:txBody>
          <a:bodyPr anchor="ctr"/>
          <a:lstStyle/>
          <a:p>
            <a:pPr marL="256032" indent="-256032"/>
            <a:r>
              <a:rPr lang="en-US" altLang="en-US" sz="2400" dirty="0"/>
              <a:t>For example:</a:t>
            </a:r>
          </a:p>
        </p:txBody>
      </p:sp>
      <p:graphicFrame>
        <p:nvGraphicFramePr>
          <p:cNvPr id="29" name="Object 28" descr="P sub 1 = sigma sub, type = single quote House single quote, left parenthesis Property For Rent right parenthesis. P sub 2 = sigma sub, type = single quote Flat single quote, left parenthesis Property Fpr Rent right parenthesis"/>
          <p:cNvGraphicFramePr>
            <a:graphicFrameLocks noChangeAspect="1"/>
          </p:cNvGraphicFramePr>
          <p:nvPr>
            <p:extLst>
              <p:ext uri="{D42A27DB-BD31-4B8C-83A1-F6EECF244321}">
                <p14:modId xmlns:p14="http://schemas.microsoft.com/office/powerpoint/2010/main" val="4105400306"/>
              </p:ext>
            </p:extLst>
          </p:nvPr>
        </p:nvGraphicFramePr>
        <p:xfrm>
          <a:off x="2124744" y="4099192"/>
          <a:ext cx="4161360" cy="913852"/>
        </p:xfrm>
        <a:graphic>
          <a:graphicData uri="http://schemas.openxmlformats.org/presentationml/2006/ole">
            <mc:AlternateContent xmlns:mc="http://schemas.openxmlformats.org/markup-compatibility/2006">
              <mc:Choice xmlns:v="urn:schemas-microsoft-com:vml" Requires="v">
                <p:oleObj spid="_x0000_s3900" name="Equation" r:id="rId5" imgW="2197080" imgH="482400" progId="Equation.DSMT4">
                  <p:embed/>
                </p:oleObj>
              </mc:Choice>
              <mc:Fallback>
                <p:oleObj name="Equation" r:id="rId5" imgW="2197080" imgH="482400" progId="Equation.DSMT4">
                  <p:embed/>
                  <p:pic>
                    <p:nvPicPr>
                      <p:cNvPr id="0" name=""/>
                      <p:cNvPicPr/>
                      <p:nvPr/>
                    </p:nvPicPr>
                    <p:blipFill>
                      <a:blip r:embed="rId6"/>
                      <a:stretch>
                        <a:fillRect/>
                      </a:stretch>
                    </p:blipFill>
                    <p:spPr>
                      <a:xfrm>
                        <a:off x="2124744" y="4099192"/>
                        <a:ext cx="4161360" cy="913852"/>
                      </a:xfrm>
                      <a:prstGeom prst="rect">
                        <a:avLst/>
                      </a:prstGeom>
                    </p:spPr>
                  </p:pic>
                </p:oleObj>
              </mc:Fallback>
            </mc:AlternateContent>
          </a:graphicData>
        </a:graphic>
      </p:graphicFrame>
    </p:spTree>
    <p:extLst>
      <p:ext uri="{BB962C8B-B14F-4D97-AF65-F5344CB8AC3E}">
        <p14:creationId xmlns:p14="http://schemas.microsoft.com/office/powerpoint/2010/main" val="3743142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Horizontal Fragmentation </a:t>
            </a:r>
            <a:r>
              <a:rPr lang="en-US" sz="2000" b="0" dirty="0"/>
              <a:t>(2 of 2)</a:t>
            </a:r>
            <a:endParaRPr lang="en-US" dirty="0"/>
          </a:p>
        </p:txBody>
      </p:sp>
      <p:sp>
        <p:nvSpPr>
          <p:cNvPr id="3" name="Text Placeholder 2"/>
          <p:cNvSpPr>
            <a:spLocks noGrp="1"/>
          </p:cNvSpPr>
          <p:nvPr>
            <p:ph type="body" idx="1"/>
          </p:nvPr>
        </p:nvSpPr>
        <p:spPr>
          <a:xfrm>
            <a:off x="457200" y="1600200"/>
            <a:ext cx="8229600" cy="4525963"/>
          </a:xfrm>
        </p:spPr>
        <p:txBody>
          <a:bodyPr/>
          <a:lstStyle/>
          <a:p>
            <a:pPr eaLnBrk="1" hangingPunct="1"/>
            <a:r>
              <a:rPr lang="en-US" altLang="en-US" sz="2400" dirty="0"/>
              <a:t>This strategy is determined by looking at predicates used by transactions.</a:t>
            </a:r>
          </a:p>
          <a:p>
            <a:pPr eaLnBrk="1" hangingPunct="1"/>
            <a:r>
              <a:rPr lang="en-US" altLang="en-US" sz="2400" dirty="0"/>
              <a:t>Involves finding set of </a:t>
            </a:r>
            <a:r>
              <a:rPr lang="en-US" altLang="en-US" sz="2400" b="1" dirty="0"/>
              <a:t>minimal</a:t>
            </a:r>
            <a:r>
              <a:rPr lang="en-US" altLang="en-US" sz="2400" dirty="0"/>
              <a:t> (</a:t>
            </a:r>
            <a:r>
              <a:rPr lang="en-US" altLang="en-US" sz="2400" b="1" dirty="0"/>
              <a:t>complete and relevant</a:t>
            </a:r>
            <a:r>
              <a:rPr lang="en-US" altLang="en-US" sz="2400" dirty="0"/>
              <a:t>) predicates.</a:t>
            </a:r>
          </a:p>
          <a:p>
            <a:pPr eaLnBrk="1" hangingPunct="1"/>
            <a:r>
              <a:rPr lang="en-US" altLang="en-US" sz="2400" dirty="0"/>
              <a:t>Set of predicates is </a:t>
            </a:r>
            <a:r>
              <a:rPr lang="en-US" altLang="en-US" sz="2400" b="1" dirty="0"/>
              <a:t>complete</a:t>
            </a:r>
            <a:r>
              <a:rPr lang="en-US" altLang="en-US" sz="2400" dirty="0"/>
              <a:t>, if and only if, any two tuples in same fragment are referenced with same probability by any application.</a:t>
            </a:r>
          </a:p>
          <a:p>
            <a:pPr eaLnBrk="1" hangingPunct="1"/>
            <a:r>
              <a:rPr lang="en-US" altLang="en-US" sz="2400" dirty="0"/>
              <a:t>Predicate is </a:t>
            </a:r>
            <a:r>
              <a:rPr lang="en-US" altLang="en-US" sz="2400" b="1" dirty="0"/>
              <a:t>relevant</a:t>
            </a:r>
            <a:r>
              <a:rPr lang="en-US" altLang="en-US" sz="2400" dirty="0"/>
              <a:t> if there is at least one application that accesses fragments differently.</a:t>
            </a:r>
          </a:p>
        </p:txBody>
      </p:sp>
    </p:spTree>
    <p:extLst>
      <p:ext uri="{BB962C8B-B14F-4D97-AF65-F5344CB8AC3E}">
        <p14:creationId xmlns:p14="http://schemas.microsoft.com/office/powerpoint/2010/main" val="961830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dirty="0"/>
              <a:t>Vertical Fragmentation</a:t>
            </a:r>
          </a:p>
        </p:txBody>
      </p:sp>
      <p:sp>
        <p:nvSpPr>
          <p:cNvPr id="15" name="Text Placeholder 14"/>
          <p:cNvSpPr>
            <a:spLocks noGrp="1"/>
          </p:cNvSpPr>
          <p:nvPr>
            <p:ph type="body" idx="1"/>
          </p:nvPr>
        </p:nvSpPr>
        <p:spPr>
          <a:xfrm>
            <a:off x="457200" y="1600201"/>
            <a:ext cx="8229600" cy="1026885"/>
          </a:xfrm>
        </p:spPr>
        <p:txBody>
          <a:bodyPr/>
          <a:lstStyle/>
          <a:p>
            <a:pPr marL="256032" eaLnBrk="1" hangingPunct="1"/>
            <a:r>
              <a:rPr lang="en-US" altLang="en-US" sz="2400" dirty="0"/>
              <a:t>Consists of a subset of attributes of a relation.</a:t>
            </a:r>
          </a:p>
          <a:p>
            <a:pPr marL="256032" eaLnBrk="1" hangingPunct="1"/>
            <a:r>
              <a:rPr lang="en-US" altLang="en-US" sz="2400" dirty="0"/>
              <a:t>Defined using </a:t>
            </a:r>
            <a:r>
              <a:rPr lang="en-US" altLang="en-US" sz="2400" b="1" dirty="0"/>
              <a:t>Projection</a:t>
            </a:r>
            <a:r>
              <a:rPr lang="en-US" altLang="en-US" sz="2400" dirty="0"/>
              <a:t> operation of relational algebra:</a:t>
            </a:r>
          </a:p>
        </p:txBody>
      </p:sp>
      <p:graphicFrame>
        <p:nvGraphicFramePr>
          <p:cNvPr id="21" name="Object 20" descr="Pi sub a 1, and so on to, an left parenthesis R right parenthesis"/>
          <p:cNvGraphicFramePr>
            <a:graphicFrameLocks noChangeAspect="1"/>
          </p:cNvGraphicFramePr>
          <p:nvPr>
            <p:extLst>
              <p:ext uri="{D42A27DB-BD31-4B8C-83A1-F6EECF244321}">
                <p14:modId xmlns:p14="http://schemas.microsoft.com/office/powerpoint/2010/main" val="3778710492"/>
              </p:ext>
            </p:extLst>
          </p:nvPr>
        </p:nvGraphicFramePr>
        <p:xfrm>
          <a:off x="2415081" y="2733743"/>
          <a:ext cx="1302736" cy="434246"/>
        </p:xfrm>
        <a:graphic>
          <a:graphicData uri="http://schemas.openxmlformats.org/presentationml/2006/ole">
            <mc:AlternateContent xmlns:mc="http://schemas.openxmlformats.org/markup-compatibility/2006">
              <mc:Choice xmlns:v="urn:schemas-microsoft-com:vml" Requires="v">
                <p:oleObj spid="_x0000_s4916" name="Equation" r:id="rId3" imgW="723600" imgH="241200" progId="Equation.DSMT4">
                  <p:embed/>
                </p:oleObj>
              </mc:Choice>
              <mc:Fallback>
                <p:oleObj name="Equation" r:id="rId3" imgW="723600" imgH="241200" progId="Equation.DSMT4">
                  <p:embed/>
                  <p:pic>
                    <p:nvPicPr>
                      <p:cNvPr id="0" name=""/>
                      <p:cNvPicPr/>
                      <p:nvPr/>
                    </p:nvPicPr>
                    <p:blipFill>
                      <a:blip r:embed="rId4"/>
                      <a:stretch>
                        <a:fillRect/>
                      </a:stretch>
                    </p:blipFill>
                    <p:spPr>
                      <a:xfrm>
                        <a:off x="2415081" y="2733743"/>
                        <a:ext cx="1302736" cy="434246"/>
                      </a:xfrm>
                      <a:prstGeom prst="rect">
                        <a:avLst/>
                      </a:prstGeom>
                    </p:spPr>
                  </p:pic>
                </p:oleObj>
              </mc:Fallback>
            </mc:AlternateContent>
          </a:graphicData>
        </a:graphic>
      </p:graphicFrame>
      <p:sp>
        <p:nvSpPr>
          <p:cNvPr id="16" name="Content Placeholder 15"/>
          <p:cNvSpPr>
            <a:spLocks noGrp="1"/>
          </p:cNvSpPr>
          <p:nvPr>
            <p:ph sz="quarter" idx="13"/>
          </p:nvPr>
        </p:nvSpPr>
        <p:spPr>
          <a:xfrm>
            <a:off x="457200" y="3290659"/>
            <a:ext cx="8229600" cy="395970"/>
          </a:xfrm>
        </p:spPr>
        <p:txBody>
          <a:bodyPr anchor="ctr"/>
          <a:lstStyle/>
          <a:p>
            <a:pPr>
              <a:buFont typeface="Arial" panose="020B0604020202020204" pitchFamily="34" charset="0"/>
              <a:buChar char="•"/>
            </a:pPr>
            <a:r>
              <a:rPr lang="en-US" altLang="en-US" sz="2400" dirty="0"/>
              <a:t>For example:</a:t>
            </a:r>
            <a:endParaRPr lang="en-US" sz="2400" dirty="0"/>
          </a:p>
        </p:txBody>
      </p:sp>
      <p:graphicFrame>
        <p:nvGraphicFramePr>
          <p:cNvPr id="22" name="Object 21" descr="S sub 1 = Pi sub, staff N o, position, sex, D O B, salary, left parenthesis Staff right parenthesis. S sub 2 = Pi sub, staff N o, f Name, I Name, branch N o, left parenthesis Staff right parenthesis"/>
          <p:cNvGraphicFramePr>
            <a:graphicFrameLocks noChangeAspect="1"/>
          </p:cNvGraphicFramePr>
          <p:nvPr>
            <p:extLst>
              <p:ext uri="{D42A27DB-BD31-4B8C-83A1-F6EECF244321}">
                <p14:modId xmlns:p14="http://schemas.microsoft.com/office/powerpoint/2010/main" val="1278784259"/>
              </p:ext>
            </p:extLst>
          </p:nvPr>
        </p:nvGraphicFramePr>
        <p:xfrm>
          <a:off x="2415081" y="3863166"/>
          <a:ext cx="4313838" cy="930551"/>
        </p:xfrm>
        <a:graphic>
          <a:graphicData uri="http://schemas.openxmlformats.org/presentationml/2006/ole">
            <mc:AlternateContent xmlns:mc="http://schemas.openxmlformats.org/markup-compatibility/2006">
              <mc:Choice xmlns:v="urn:schemas-microsoft-com:vml" Requires="v">
                <p:oleObj spid="_x0000_s4917" name="Equation" r:id="rId5" imgW="2234880" imgH="482400" progId="Equation.DSMT4">
                  <p:embed/>
                </p:oleObj>
              </mc:Choice>
              <mc:Fallback>
                <p:oleObj name="Equation" r:id="rId5" imgW="2234880" imgH="482400" progId="Equation.DSMT4">
                  <p:embed/>
                  <p:pic>
                    <p:nvPicPr>
                      <p:cNvPr id="0" name=""/>
                      <p:cNvPicPr/>
                      <p:nvPr/>
                    </p:nvPicPr>
                    <p:blipFill>
                      <a:blip r:embed="rId6"/>
                      <a:stretch>
                        <a:fillRect/>
                      </a:stretch>
                    </p:blipFill>
                    <p:spPr>
                      <a:xfrm>
                        <a:off x="2415081" y="3863166"/>
                        <a:ext cx="4313838" cy="930551"/>
                      </a:xfrm>
                      <a:prstGeom prst="rect">
                        <a:avLst/>
                      </a:prstGeom>
                    </p:spPr>
                  </p:pic>
                </p:oleObj>
              </mc:Fallback>
            </mc:AlternateContent>
          </a:graphicData>
        </a:graphic>
      </p:graphicFrame>
      <p:sp>
        <p:nvSpPr>
          <p:cNvPr id="17" name="Content Placeholder 16"/>
          <p:cNvSpPr>
            <a:spLocks noGrp="1"/>
          </p:cNvSpPr>
          <p:nvPr>
            <p:ph sz="quarter" idx="14"/>
          </p:nvPr>
        </p:nvSpPr>
        <p:spPr>
          <a:xfrm>
            <a:off x="457200" y="5032499"/>
            <a:ext cx="8232775" cy="715156"/>
          </a:xfrm>
        </p:spPr>
        <p:txBody>
          <a:bodyPr anchor="ctr"/>
          <a:lstStyle/>
          <a:p>
            <a:pPr>
              <a:buFont typeface="Arial" panose="020B0604020202020204" pitchFamily="34" charset="0"/>
              <a:buChar char="•"/>
            </a:pPr>
            <a:r>
              <a:rPr lang="en-US" altLang="en-US" sz="2400" dirty="0"/>
              <a:t>Determined by establishing </a:t>
            </a:r>
            <a:r>
              <a:rPr lang="en-US" altLang="en-US" sz="2400" b="1" dirty="0"/>
              <a:t>affinity</a:t>
            </a:r>
            <a:r>
              <a:rPr lang="en-US" altLang="en-US" sz="2400" dirty="0"/>
              <a:t> of one attribute to another.</a:t>
            </a:r>
            <a:endParaRPr lang="en-US" sz="2400" dirty="0"/>
          </a:p>
        </p:txBody>
      </p:sp>
    </p:spTree>
    <p:extLst>
      <p:ext uri="{BB962C8B-B14F-4D97-AF65-F5344CB8AC3E}">
        <p14:creationId xmlns:p14="http://schemas.microsoft.com/office/powerpoint/2010/main" val="105068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Mixed Fragmentation </a:t>
            </a:r>
            <a:r>
              <a:rPr lang="en-US" sz="2000" b="0" dirty="0"/>
              <a:t>(2 of 2)</a:t>
            </a:r>
          </a:p>
        </p:txBody>
      </p:sp>
      <p:sp>
        <p:nvSpPr>
          <p:cNvPr id="3" name="Text Placeholder 2"/>
          <p:cNvSpPr>
            <a:spLocks noGrp="1"/>
          </p:cNvSpPr>
          <p:nvPr>
            <p:ph type="body" idx="1"/>
          </p:nvPr>
        </p:nvSpPr>
        <p:spPr>
          <a:xfrm>
            <a:off x="457200" y="1600200"/>
            <a:ext cx="8229600" cy="2184009"/>
          </a:xfrm>
        </p:spPr>
        <p:txBody>
          <a:bodyPr/>
          <a:lstStyle/>
          <a:p>
            <a:pPr eaLnBrk="1" hangingPunct="1"/>
            <a:r>
              <a:rPr lang="en-US" altLang="en-US" sz="2400" dirty="0"/>
              <a:t>Consists of a horizontal fragment that is vertically fragmented, or a vertical fragment that is horizontally fragmented.</a:t>
            </a:r>
          </a:p>
          <a:p>
            <a:pPr eaLnBrk="1" hangingPunct="1"/>
            <a:r>
              <a:rPr lang="en-US" altLang="en-US" sz="2400" dirty="0"/>
              <a:t>Defined using </a:t>
            </a:r>
            <a:r>
              <a:rPr lang="en-US" altLang="en-US" sz="2400" b="1" dirty="0"/>
              <a:t>Selection</a:t>
            </a:r>
            <a:r>
              <a:rPr lang="en-US" altLang="en-US" sz="2400" dirty="0"/>
              <a:t> and </a:t>
            </a:r>
            <a:r>
              <a:rPr lang="en-US" altLang="en-US" sz="2400" b="1" dirty="0"/>
              <a:t>Projection</a:t>
            </a:r>
            <a:r>
              <a:rPr lang="en-US" altLang="en-US" sz="2400" dirty="0"/>
              <a:t> operations of relational algebra:</a:t>
            </a:r>
          </a:p>
        </p:txBody>
      </p:sp>
      <p:graphicFrame>
        <p:nvGraphicFramePr>
          <p:cNvPr id="4" name="Object 3" descr="sigma sub p left parenthesis Pi sub a 1, and so on to a n, left parenthesis R right parenthesis right parenthesis, or, Pi sub a 1, and so on to, a n left parenthesis sigma sub p left parenthesis R right parenthesis right parenthesis"/>
          <p:cNvGraphicFramePr>
            <a:graphicFrameLocks noChangeAspect="1"/>
          </p:cNvGraphicFramePr>
          <p:nvPr>
            <p:extLst>
              <p:ext uri="{D42A27DB-BD31-4B8C-83A1-F6EECF244321}">
                <p14:modId xmlns:p14="http://schemas.microsoft.com/office/powerpoint/2010/main" val="3571935050"/>
              </p:ext>
            </p:extLst>
          </p:nvPr>
        </p:nvGraphicFramePr>
        <p:xfrm>
          <a:off x="2316163" y="4071759"/>
          <a:ext cx="3087687" cy="993775"/>
        </p:xfrm>
        <a:graphic>
          <a:graphicData uri="http://schemas.openxmlformats.org/presentationml/2006/ole">
            <mc:AlternateContent xmlns:mc="http://schemas.openxmlformats.org/markup-compatibility/2006">
              <mc:Choice xmlns:v="urn:schemas-microsoft-com:vml" Requires="v">
                <p:oleObj spid="_x0000_s5529" name="Equation" r:id="rId3" imgW="1498320" imgH="482400" progId="Equation.DSMT4">
                  <p:embed/>
                </p:oleObj>
              </mc:Choice>
              <mc:Fallback>
                <p:oleObj name="Equation" r:id="rId3" imgW="1498320" imgH="482400" progId="Equation.DSMT4">
                  <p:embed/>
                  <p:pic>
                    <p:nvPicPr>
                      <p:cNvPr id="0" name=""/>
                      <p:cNvPicPr/>
                      <p:nvPr/>
                    </p:nvPicPr>
                    <p:blipFill>
                      <a:blip r:embed="rId4"/>
                      <a:stretch>
                        <a:fillRect/>
                      </a:stretch>
                    </p:blipFill>
                    <p:spPr>
                      <a:xfrm>
                        <a:off x="2316163" y="4071759"/>
                        <a:ext cx="3087687" cy="993775"/>
                      </a:xfrm>
                      <a:prstGeom prst="rect">
                        <a:avLst/>
                      </a:prstGeom>
                    </p:spPr>
                  </p:pic>
                </p:oleObj>
              </mc:Fallback>
            </mc:AlternateContent>
          </a:graphicData>
        </a:graphic>
      </p:graphicFrame>
    </p:spTree>
    <p:extLst>
      <p:ext uri="{BB962C8B-B14F-4D97-AF65-F5344CB8AC3E}">
        <p14:creationId xmlns:p14="http://schemas.microsoft.com/office/powerpoint/2010/main" val="21161867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Mixed Fragmentation</a:t>
            </a:r>
          </a:p>
        </p:txBody>
      </p:sp>
      <p:graphicFrame>
        <p:nvGraphicFramePr>
          <p:cNvPr id="4" name="Object 3" descr="S sub 1 = Pi sub, staff N o, position, sex, D O B, salary, left parenthesis Staff right parenthesis. S sub 2 = Pi sub, staff N o, f Name, I Name, branch N o, left parenthesis Staff right parenthesis"/>
          <p:cNvGraphicFramePr>
            <a:graphicFrameLocks noChangeAspect="1"/>
          </p:cNvGraphicFramePr>
          <p:nvPr>
            <p:extLst>
              <p:ext uri="{D42A27DB-BD31-4B8C-83A1-F6EECF244321}">
                <p14:modId xmlns:p14="http://schemas.microsoft.com/office/powerpoint/2010/main" val="964169367"/>
              </p:ext>
            </p:extLst>
          </p:nvPr>
        </p:nvGraphicFramePr>
        <p:xfrm>
          <a:off x="731126" y="1819901"/>
          <a:ext cx="4736904" cy="1034497"/>
        </p:xfrm>
        <a:graphic>
          <a:graphicData uri="http://schemas.openxmlformats.org/presentationml/2006/ole">
            <mc:AlternateContent xmlns:mc="http://schemas.openxmlformats.org/markup-compatibility/2006">
              <mc:Choice xmlns:v="urn:schemas-microsoft-com:vml" Requires="v">
                <p:oleObj spid="_x0000_s6971" name="Equation" r:id="rId3" imgW="2209680" imgH="482400" progId="Equation.DSMT4">
                  <p:embed/>
                </p:oleObj>
              </mc:Choice>
              <mc:Fallback>
                <p:oleObj name="Equation" r:id="rId3" imgW="2209680" imgH="482400" progId="Equation.DSMT4">
                  <p:embed/>
                  <p:pic>
                    <p:nvPicPr>
                      <p:cNvPr id="0" name=""/>
                      <p:cNvPicPr/>
                      <p:nvPr/>
                    </p:nvPicPr>
                    <p:blipFill>
                      <a:blip r:embed="rId4"/>
                      <a:stretch>
                        <a:fillRect/>
                      </a:stretch>
                    </p:blipFill>
                    <p:spPr>
                      <a:xfrm>
                        <a:off x="731126" y="1819901"/>
                        <a:ext cx="4736904" cy="1034497"/>
                      </a:xfrm>
                      <a:prstGeom prst="rect">
                        <a:avLst/>
                      </a:prstGeom>
                    </p:spPr>
                  </p:pic>
                </p:oleObj>
              </mc:Fallback>
            </mc:AlternateContent>
          </a:graphicData>
        </a:graphic>
      </p:graphicFrame>
      <p:graphicFrame>
        <p:nvGraphicFramePr>
          <p:cNvPr id="5" name="Object 4" descr="S sub 21 = sigma branch N o = single quote B 0 0 3 single quote left parenthesis S sub 2 right parenthesis. S sub 22 = sigma branch N o = single quote B 0 0 5 single quote left parenthesis S sub 2 right parenthesis. S sub 23 = sigma branch N o = single quote B 0 0 7 single quote left parenthesis S sub 2 right parenthesis"/>
          <p:cNvGraphicFramePr>
            <a:graphicFrameLocks noChangeAspect="1"/>
          </p:cNvGraphicFramePr>
          <p:nvPr>
            <p:extLst>
              <p:ext uri="{D42A27DB-BD31-4B8C-83A1-F6EECF244321}">
                <p14:modId xmlns:p14="http://schemas.microsoft.com/office/powerpoint/2010/main" val="2823812624"/>
              </p:ext>
            </p:extLst>
          </p:nvPr>
        </p:nvGraphicFramePr>
        <p:xfrm>
          <a:off x="749423" y="3361649"/>
          <a:ext cx="3324149" cy="1565091"/>
        </p:xfrm>
        <a:graphic>
          <a:graphicData uri="http://schemas.openxmlformats.org/presentationml/2006/ole">
            <mc:AlternateContent xmlns:mc="http://schemas.openxmlformats.org/markup-compatibility/2006">
              <mc:Choice xmlns:v="urn:schemas-microsoft-com:vml" Requires="v">
                <p:oleObj spid="_x0000_s6972" name="Equation" r:id="rId5" imgW="1511280" imgH="711000" progId="Equation.DSMT4">
                  <p:embed/>
                </p:oleObj>
              </mc:Choice>
              <mc:Fallback>
                <p:oleObj name="Equation" r:id="rId5" imgW="1511280" imgH="711000" progId="Equation.DSMT4">
                  <p:embed/>
                  <p:pic>
                    <p:nvPicPr>
                      <p:cNvPr id="0" name=""/>
                      <p:cNvPicPr/>
                      <p:nvPr/>
                    </p:nvPicPr>
                    <p:blipFill>
                      <a:blip r:embed="rId6"/>
                      <a:stretch>
                        <a:fillRect/>
                      </a:stretch>
                    </p:blipFill>
                    <p:spPr>
                      <a:xfrm>
                        <a:off x="749423" y="3361649"/>
                        <a:ext cx="3324149" cy="1565091"/>
                      </a:xfrm>
                      <a:prstGeom prst="rect">
                        <a:avLst/>
                      </a:prstGeom>
                    </p:spPr>
                  </p:pic>
                </p:oleObj>
              </mc:Fallback>
            </mc:AlternateContent>
          </a:graphicData>
        </a:graphic>
      </p:graphicFrame>
    </p:spTree>
    <p:extLst>
      <p:ext uri="{BB962C8B-B14F-4D97-AF65-F5344CB8AC3E}">
        <p14:creationId xmlns:p14="http://schemas.microsoft.com/office/powerpoint/2010/main" val="814110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Horizontal Fragmentation </a:t>
            </a:r>
            <a:r>
              <a:rPr lang="en-US" sz="2000" b="0" dirty="0"/>
              <a:t>(1 of 2)</a:t>
            </a:r>
          </a:p>
        </p:txBody>
      </p:sp>
      <p:sp>
        <p:nvSpPr>
          <p:cNvPr id="3" name="Text Placeholder 2"/>
          <p:cNvSpPr>
            <a:spLocks noGrp="1"/>
          </p:cNvSpPr>
          <p:nvPr>
            <p:ph type="body" idx="1"/>
          </p:nvPr>
        </p:nvSpPr>
        <p:spPr>
          <a:xfrm>
            <a:off x="457200" y="1600201"/>
            <a:ext cx="8229600" cy="2347686"/>
          </a:xfrm>
        </p:spPr>
        <p:txBody>
          <a:bodyPr/>
          <a:lstStyle/>
          <a:p>
            <a:pPr eaLnBrk="1" hangingPunct="1"/>
            <a:r>
              <a:rPr lang="en-US" altLang="en-US" sz="2400" dirty="0"/>
              <a:t>A horizontal fragment that is based on horizontal fragmentation of a parent relation.</a:t>
            </a:r>
          </a:p>
          <a:p>
            <a:pPr eaLnBrk="1" hangingPunct="1"/>
            <a:r>
              <a:rPr lang="en-US" altLang="en-US" sz="2400" dirty="0"/>
              <a:t>Ensures that fragments that are frequently joined together are at same site.</a:t>
            </a:r>
          </a:p>
          <a:p>
            <a:pPr eaLnBrk="1" hangingPunct="1"/>
            <a:r>
              <a:rPr lang="en-US" altLang="en-US" sz="2400" dirty="0"/>
              <a:t>Defined using </a:t>
            </a:r>
            <a:r>
              <a:rPr lang="en-US" altLang="en-US" sz="2400" b="1" dirty="0"/>
              <a:t>Semijoin</a:t>
            </a:r>
            <a:r>
              <a:rPr lang="en-US" altLang="en-US" sz="2400" dirty="0"/>
              <a:t> operation of relational algebra:</a:t>
            </a:r>
          </a:p>
        </p:txBody>
      </p:sp>
      <p:graphicFrame>
        <p:nvGraphicFramePr>
          <p:cNvPr id="4" name="Object 3" descr="R sub i = R semi join sub F S sub i, 1 less than or equal to i less than or equal to w"/>
          <p:cNvGraphicFramePr>
            <a:graphicFrameLocks noChangeAspect="1"/>
          </p:cNvGraphicFramePr>
          <p:nvPr>
            <p:extLst>
              <p:ext uri="{D42A27DB-BD31-4B8C-83A1-F6EECF244321}">
                <p14:modId xmlns:p14="http://schemas.microsoft.com/office/powerpoint/2010/main" val="4090193736"/>
              </p:ext>
            </p:extLst>
          </p:nvPr>
        </p:nvGraphicFramePr>
        <p:xfrm>
          <a:off x="1811183" y="4235438"/>
          <a:ext cx="3430444" cy="516659"/>
        </p:xfrm>
        <a:graphic>
          <a:graphicData uri="http://schemas.openxmlformats.org/presentationml/2006/ole">
            <mc:AlternateContent xmlns:mc="http://schemas.openxmlformats.org/markup-compatibility/2006">
              <mc:Choice xmlns:v="urn:schemas-microsoft-com:vml" Requires="v">
                <p:oleObj spid="_x0000_s7575" name="Equation" r:id="rId3" imgW="1600200" imgH="241200" progId="Equation.DSMT4">
                  <p:embed/>
                </p:oleObj>
              </mc:Choice>
              <mc:Fallback>
                <p:oleObj name="Equation" r:id="rId3" imgW="1600200" imgH="241200" progId="Equation.DSMT4">
                  <p:embed/>
                  <p:pic>
                    <p:nvPicPr>
                      <p:cNvPr id="0" name=""/>
                      <p:cNvPicPr/>
                      <p:nvPr/>
                    </p:nvPicPr>
                    <p:blipFill>
                      <a:blip r:embed="rId4"/>
                      <a:stretch>
                        <a:fillRect/>
                      </a:stretch>
                    </p:blipFill>
                    <p:spPr>
                      <a:xfrm>
                        <a:off x="1811183" y="4235438"/>
                        <a:ext cx="3430444" cy="516659"/>
                      </a:xfrm>
                      <a:prstGeom prst="rect">
                        <a:avLst/>
                      </a:prstGeom>
                    </p:spPr>
                  </p:pic>
                </p:oleObj>
              </mc:Fallback>
            </mc:AlternateContent>
          </a:graphicData>
        </a:graphic>
      </p:graphicFrame>
    </p:spTree>
    <p:extLst>
      <p:ext uri="{BB962C8B-B14F-4D97-AF65-F5344CB8AC3E}">
        <p14:creationId xmlns:p14="http://schemas.microsoft.com/office/powerpoint/2010/main" val="2291073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Example - Derived Horizontal Fragmentation</a:t>
            </a:r>
          </a:p>
        </p:txBody>
      </p:sp>
      <p:graphicFrame>
        <p:nvGraphicFramePr>
          <p:cNvPr id="4" name="Object 3" descr="S sub 21 = sigma branch N o = single quote B 0 0 3 single quote left parenthesis S sub 2 right parenthesis. S sub 22 = sigma branch N o = single quote B 0 0 5 single quote left parenthesis S sub 2 right parenthesis. S sub 23 = sigma branch N o = single quote B 0 0 7 single quote left parenthesis S sub 2 right parenthesis"/>
          <p:cNvGraphicFramePr>
            <a:graphicFrameLocks noChangeAspect="1"/>
          </p:cNvGraphicFramePr>
          <p:nvPr>
            <p:extLst>
              <p:ext uri="{D42A27DB-BD31-4B8C-83A1-F6EECF244321}">
                <p14:modId xmlns:p14="http://schemas.microsoft.com/office/powerpoint/2010/main" val="3671189970"/>
              </p:ext>
            </p:extLst>
          </p:nvPr>
        </p:nvGraphicFramePr>
        <p:xfrm>
          <a:off x="747573" y="1832233"/>
          <a:ext cx="3250034" cy="1392871"/>
        </p:xfrm>
        <a:graphic>
          <a:graphicData uri="http://schemas.openxmlformats.org/presentationml/2006/ole">
            <mc:AlternateContent xmlns:mc="http://schemas.openxmlformats.org/markup-compatibility/2006">
              <mc:Choice xmlns:v="urn:schemas-microsoft-com:vml" Requires="v">
                <p:oleObj spid="_x0000_s9005" name="Equation" r:id="rId3" imgW="1600200" imgH="685800" progId="Equation.DSMT4">
                  <p:embed/>
                </p:oleObj>
              </mc:Choice>
              <mc:Fallback>
                <p:oleObj name="Equation" r:id="rId3" imgW="1600200" imgH="685800" progId="Equation.DSMT4">
                  <p:embed/>
                  <p:pic>
                    <p:nvPicPr>
                      <p:cNvPr id="0" name=""/>
                      <p:cNvPicPr/>
                      <p:nvPr/>
                    </p:nvPicPr>
                    <p:blipFill>
                      <a:blip r:embed="rId4"/>
                      <a:stretch>
                        <a:fillRect/>
                      </a:stretch>
                    </p:blipFill>
                    <p:spPr>
                      <a:xfrm>
                        <a:off x="747573" y="1832233"/>
                        <a:ext cx="3250034" cy="1392871"/>
                      </a:xfrm>
                      <a:prstGeom prst="rect">
                        <a:avLst/>
                      </a:prstGeom>
                    </p:spPr>
                  </p:pic>
                </p:oleObj>
              </mc:Fallback>
            </mc:AlternateContent>
          </a:graphicData>
        </a:graphic>
      </p:graphicFrame>
      <p:sp>
        <p:nvSpPr>
          <p:cNvPr id="3" name="Text Placeholder 2"/>
          <p:cNvSpPr>
            <a:spLocks noGrp="1"/>
          </p:cNvSpPr>
          <p:nvPr>
            <p:ph type="body" idx="1"/>
          </p:nvPr>
        </p:nvSpPr>
        <p:spPr>
          <a:xfrm>
            <a:off x="457200" y="3450458"/>
            <a:ext cx="8229600" cy="548640"/>
          </a:xfrm>
        </p:spPr>
        <p:txBody>
          <a:bodyPr/>
          <a:lstStyle/>
          <a:p>
            <a:pPr marL="0" indent="0">
              <a:buNone/>
            </a:pPr>
            <a:r>
              <a:rPr lang="en-US" altLang="en-US" sz="2400" dirty="0"/>
              <a:t>Could use derived fragmentation for Property:</a:t>
            </a:r>
          </a:p>
        </p:txBody>
      </p:sp>
      <p:graphicFrame>
        <p:nvGraphicFramePr>
          <p:cNvPr id="5" name="Object 4" descr="P sub i = Property for Rent semi join sub branch N o S sub i, 3 less than or equal to i less than or equal to 5"/>
          <p:cNvGraphicFramePr>
            <a:graphicFrameLocks noChangeAspect="1"/>
          </p:cNvGraphicFramePr>
          <p:nvPr>
            <p:extLst>
              <p:ext uri="{D42A27DB-BD31-4B8C-83A1-F6EECF244321}">
                <p14:modId xmlns:p14="http://schemas.microsoft.com/office/powerpoint/2010/main" val="1798974277"/>
              </p:ext>
            </p:extLst>
          </p:nvPr>
        </p:nvGraphicFramePr>
        <p:xfrm>
          <a:off x="935038" y="4224452"/>
          <a:ext cx="5445125" cy="469900"/>
        </p:xfrm>
        <a:graphic>
          <a:graphicData uri="http://schemas.openxmlformats.org/presentationml/2006/ole">
            <mc:AlternateContent xmlns:mc="http://schemas.openxmlformats.org/markup-compatibility/2006">
              <mc:Choice xmlns:v="urn:schemas-microsoft-com:vml" Requires="v">
                <p:oleObj spid="_x0000_s9006" name="Equation" r:id="rId5" imgW="2793960" imgH="241200" progId="Equation.DSMT4">
                  <p:embed/>
                </p:oleObj>
              </mc:Choice>
              <mc:Fallback>
                <p:oleObj name="Equation" r:id="rId5" imgW="2793960" imgH="241200" progId="Equation.DSMT4">
                  <p:embed/>
                  <p:pic>
                    <p:nvPicPr>
                      <p:cNvPr id="0" name=""/>
                      <p:cNvPicPr/>
                      <p:nvPr/>
                    </p:nvPicPr>
                    <p:blipFill>
                      <a:blip r:embed="rId6"/>
                      <a:stretch>
                        <a:fillRect/>
                      </a:stretch>
                    </p:blipFill>
                    <p:spPr>
                      <a:xfrm>
                        <a:off x="935038" y="4224452"/>
                        <a:ext cx="5445125" cy="469900"/>
                      </a:xfrm>
                      <a:prstGeom prst="rect">
                        <a:avLst/>
                      </a:prstGeom>
                    </p:spPr>
                  </p:pic>
                </p:oleObj>
              </mc:Fallback>
            </mc:AlternateContent>
          </a:graphicData>
        </a:graphic>
      </p:graphicFrame>
    </p:spTree>
    <p:extLst>
      <p:ext uri="{BB962C8B-B14F-4D97-AF65-F5344CB8AC3E}">
        <p14:creationId xmlns:p14="http://schemas.microsoft.com/office/powerpoint/2010/main" val="2863070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Horizontal Fragmentation </a:t>
            </a:r>
            <a:r>
              <a:rPr lang="en-US" sz="2000" b="0" dirty="0"/>
              <a:t>(2 of 2)</a:t>
            </a:r>
            <a:endParaRPr lang="en-US" dirty="0"/>
          </a:p>
        </p:txBody>
      </p:sp>
      <p:sp>
        <p:nvSpPr>
          <p:cNvPr id="3" name="Text Placeholder 2"/>
          <p:cNvSpPr>
            <a:spLocks noGrp="1"/>
          </p:cNvSpPr>
          <p:nvPr>
            <p:ph type="body" idx="1"/>
          </p:nvPr>
        </p:nvSpPr>
        <p:spPr>
          <a:xfrm>
            <a:off x="457200" y="1600200"/>
            <a:ext cx="8229600" cy="2249129"/>
          </a:xfrm>
        </p:spPr>
        <p:txBody>
          <a:bodyPr/>
          <a:lstStyle/>
          <a:p>
            <a:pPr eaLnBrk="1" hangingPunct="1"/>
            <a:r>
              <a:rPr lang="en-US" altLang="en-US" sz="2400" dirty="0"/>
              <a:t>If relation contains more than one foreign key, need to select one as parent.</a:t>
            </a:r>
          </a:p>
          <a:p>
            <a:pPr eaLnBrk="1" hangingPunct="1"/>
            <a:r>
              <a:rPr lang="en-US" altLang="en-US" sz="2400" dirty="0"/>
              <a:t>Choice can be based on fragmentation used most frequently or fragmentation with better join characteristics.</a:t>
            </a:r>
          </a:p>
        </p:txBody>
      </p:sp>
    </p:spTree>
    <p:extLst>
      <p:ext uri="{BB962C8B-B14F-4D97-AF65-F5344CB8AC3E}">
        <p14:creationId xmlns:p14="http://schemas.microsoft.com/office/powerpoint/2010/main" val="188785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Distributed D</a:t>
            </a:r>
            <a:r>
              <a:rPr lang="en-US" sz="100" dirty="0"/>
              <a:t> </a:t>
            </a:r>
            <a:r>
              <a:rPr lang="en-US" dirty="0"/>
              <a:t>B</a:t>
            </a:r>
            <a:r>
              <a:rPr lang="en-US" sz="100" dirty="0"/>
              <a:t> </a:t>
            </a:r>
            <a:r>
              <a:rPr lang="en-US" dirty="0"/>
              <a:t>M</a:t>
            </a:r>
            <a:r>
              <a:rPr lang="en-US" sz="100" dirty="0"/>
              <a:t> </a:t>
            </a:r>
            <a:r>
              <a:rPr lang="en-US" dirty="0"/>
              <a:t>S</a:t>
            </a:r>
          </a:p>
        </p:txBody>
      </p:sp>
      <p:pic>
        <p:nvPicPr>
          <p:cNvPr id="4" name="Picture 4" descr="A diagram illustrates a distributed database management system. The center node is the computer network. It has four nodes branching off of it, Sites 1, 2, 3, and 4. Sites 1, 2, and 4 each have a database branching off it, while Site 3 is on its o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160" y="1483158"/>
            <a:ext cx="5087681" cy="4828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36657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Distributed Database Design Methodology</a:t>
            </a:r>
            <a:endParaRPr lang="en-US" dirty="0"/>
          </a:p>
        </p:txBody>
      </p:sp>
      <p:sp>
        <p:nvSpPr>
          <p:cNvPr id="3" name="Text Placeholder 2"/>
          <p:cNvSpPr>
            <a:spLocks noGrp="1"/>
          </p:cNvSpPr>
          <p:nvPr>
            <p:ph type="body" idx="1"/>
          </p:nvPr>
        </p:nvSpPr>
        <p:spPr/>
        <p:txBody>
          <a:bodyPr/>
          <a:lstStyle/>
          <a:p>
            <a:pPr marL="432000" indent="-432000" eaLnBrk="1" hangingPunct="1">
              <a:buFont typeface="Monotype Sorts"/>
              <a:buAutoNum type="arabicPeriod"/>
            </a:pPr>
            <a:r>
              <a:rPr lang="en-US" altLang="en-US" sz="2400" dirty="0"/>
              <a:t>Use normal methodology to produce a design for the global relations.</a:t>
            </a:r>
          </a:p>
          <a:p>
            <a:pPr marL="432000" indent="-432000" eaLnBrk="1" hangingPunct="1">
              <a:buFont typeface="Monotype Sorts"/>
              <a:buAutoNum type="arabicPeriod"/>
            </a:pPr>
            <a:r>
              <a:rPr lang="en-GB" altLang="en-US" sz="2400" dirty="0"/>
              <a:t>Examine topology of system to determine where databases will be located.</a:t>
            </a:r>
          </a:p>
          <a:p>
            <a:pPr marL="432000" indent="-432000" eaLnBrk="1" hangingPunct="1">
              <a:buFont typeface="Monotype Sorts"/>
              <a:buAutoNum type="arabicPeriod"/>
            </a:pPr>
            <a:r>
              <a:rPr lang="en-GB" altLang="en-US" sz="2400" dirty="0"/>
              <a:t>Analyze most important transactions and identify appropriateness of horizontal/vertical fragmentation.</a:t>
            </a:r>
          </a:p>
          <a:p>
            <a:pPr marL="432000" indent="-432000" eaLnBrk="1" hangingPunct="1">
              <a:buFont typeface="Monotype Sorts"/>
              <a:buAutoNum type="arabicPeriod"/>
            </a:pPr>
            <a:r>
              <a:rPr lang="en-GB" altLang="en-US" sz="2400" dirty="0"/>
              <a:t>Decide which relations are not to be fragmented.</a:t>
            </a:r>
          </a:p>
          <a:p>
            <a:pPr marL="432000" indent="-432000" eaLnBrk="1" hangingPunct="1">
              <a:buFont typeface="Monotype Sorts"/>
              <a:buAutoNum type="arabicPeriod"/>
            </a:pPr>
            <a:r>
              <a:rPr lang="en-GB" altLang="en-US" sz="2400" dirty="0"/>
              <a:t>Examine relations on 1 side of relationships and determine a suitable fragmentation schema. Relations on many side may be suitable for derived fragmentation.</a:t>
            </a:r>
          </a:p>
        </p:txBody>
      </p:sp>
    </p:spTree>
    <p:extLst>
      <p:ext uri="{BB962C8B-B14F-4D97-AF65-F5344CB8AC3E}">
        <p14:creationId xmlns:p14="http://schemas.microsoft.com/office/powerpoint/2010/main" val="699438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Transparencies in a D</a:t>
            </a:r>
            <a:r>
              <a:rPr lang="en-US" sz="100" dirty="0"/>
              <a:t> </a:t>
            </a:r>
            <a:r>
              <a:rPr lang="en-US" dirty="0"/>
              <a:t>D</a:t>
            </a:r>
            <a:r>
              <a:rPr lang="en-US" sz="100" dirty="0"/>
              <a:t> </a:t>
            </a:r>
            <a:r>
              <a:rPr lang="en-US" dirty="0"/>
              <a:t>B</a:t>
            </a:r>
            <a:r>
              <a:rPr lang="en-US" sz="100" dirty="0"/>
              <a:t> </a:t>
            </a:r>
            <a:r>
              <a:rPr lang="en-US" dirty="0"/>
              <a:t>M</a:t>
            </a:r>
            <a:r>
              <a:rPr lang="en-US" sz="100" dirty="0"/>
              <a:t> </a:t>
            </a:r>
            <a:r>
              <a:rPr lang="en-US" dirty="0"/>
              <a:t>S </a:t>
            </a:r>
            <a:r>
              <a:rPr lang="en-US" sz="2000" b="0" dirty="0"/>
              <a:t>(1 of 2)</a:t>
            </a:r>
          </a:p>
        </p:txBody>
      </p:sp>
      <p:sp>
        <p:nvSpPr>
          <p:cNvPr id="3" name="Text Placeholder 2"/>
          <p:cNvSpPr>
            <a:spLocks noGrp="1"/>
          </p:cNvSpPr>
          <p:nvPr>
            <p:ph type="body" idx="1"/>
          </p:nvPr>
        </p:nvSpPr>
        <p:spPr/>
        <p:txBody>
          <a:bodyPr/>
          <a:lstStyle/>
          <a:p>
            <a:pPr eaLnBrk="1" hangingPunct="1"/>
            <a:r>
              <a:rPr lang="en-US" altLang="en-US" sz="2400" dirty="0"/>
              <a:t>Distribution Transparency</a:t>
            </a:r>
          </a:p>
          <a:p>
            <a:pPr lvl="1" eaLnBrk="1" hangingPunct="1"/>
            <a:r>
              <a:rPr lang="en-US" altLang="en-US" sz="2400" dirty="0"/>
              <a:t>Fragmentation Transparency</a:t>
            </a:r>
          </a:p>
          <a:p>
            <a:pPr lvl="1" eaLnBrk="1" hangingPunct="1"/>
            <a:r>
              <a:rPr lang="en-US" altLang="en-US" sz="2400" dirty="0"/>
              <a:t>Location Transparency</a:t>
            </a:r>
          </a:p>
          <a:p>
            <a:pPr lvl="1" eaLnBrk="1" hangingPunct="1"/>
            <a:r>
              <a:rPr lang="en-US" altLang="en-US" sz="2400" dirty="0"/>
              <a:t>Replication Transparency</a:t>
            </a:r>
          </a:p>
          <a:p>
            <a:pPr lvl="1" eaLnBrk="1" hangingPunct="1"/>
            <a:r>
              <a:rPr lang="en-US" altLang="en-US" sz="2400" dirty="0"/>
              <a:t>Local Mapping Transparency</a:t>
            </a:r>
          </a:p>
          <a:p>
            <a:pPr lvl="1" eaLnBrk="1" hangingPunct="1"/>
            <a:r>
              <a:rPr lang="en-US" altLang="en-US" sz="2400" dirty="0"/>
              <a:t>Naming Transparency</a:t>
            </a:r>
          </a:p>
        </p:txBody>
      </p:sp>
    </p:spTree>
    <p:extLst>
      <p:ext uri="{BB962C8B-B14F-4D97-AF65-F5344CB8AC3E}">
        <p14:creationId xmlns:p14="http://schemas.microsoft.com/office/powerpoint/2010/main" val="3087406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Transparencies in a D</a:t>
            </a:r>
            <a:r>
              <a:rPr lang="en-US" sz="100" dirty="0"/>
              <a:t> </a:t>
            </a:r>
            <a:r>
              <a:rPr lang="en-US" dirty="0"/>
              <a:t>D</a:t>
            </a:r>
            <a:r>
              <a:rPr lang="en-US" sz="100" dirty="0"/>
              <a:t> </a:t>
            </a:r>
            <a:r>
              <a:rPr lang="en-US" dirty="0"/>
              <a:t>B</a:t>
            </a:r>
            <a:r>
              <a:rPr lang="en-US" sz="100" dirty="0"/>
              <a:t> </a:t>
            </a:r>
            <a:r>
              <a:rPr lang="en-US" dirty="0"/>
              <a:t>M</a:t>
            </a:r>
            <a:r>
              <a:rPr lang="en-US" sz="100" dirty="0"/>
              <a:t> </a:t>
            </a:r>
            <a:r>
              <a:rPr lang="en-US" dirty="0"/>
              <a:t>S </a:t>
            </a:r>
            <a:r>
              <a:rPr lang="en-US" sz="2000" b="0" dirty="0"/>
              <a:t>(2 of 2)</a:t>
            </a:r>
            <a:endParaRPr lang="en-US" dirty="0"/>
          </a:p>
        </p:txBody>
      </p:sp>
      <p:sp>
        <p:nvSpPr>
          <p:cNvPr id="3" name="Text Placeholder 2"/>
          <p:cNvSpPr>
            <a:spLocks noGrp="1"/>
          </p:cNvSpPr>
          <p:nvPr>
            <p:ph type="body" idx="1"/>
          </p:nvPr>
        </p:nvSpPr>
        <p:spPr/>
        <p:txBody>
          <a:bodyPr/>
          <a:lstStyle/>
          <a:p>
            <a:pPr eaLnBrk="1" hangingPunct="1"/>
            <a:r>
              <a:rPr lang="en-US" altLang="en-US" sz="2400" dirty="0"/>
              <a:t>Transaction Transparency</a:t>
            </a:r>
          </a:p>
          <a:p>
            <a:pPr lvl="1" eaLnBrk="1" hangingPunct="1"/>
            <a:r>
              <a:rPr lang="en-US" altLang="en-US" sz="2400" dirty="0"/>
              <a:t>Concurrency Transparency</a:t>
            </a:r>
          </a:p>
          <a:p>
            <a:pPr lvl="1" eaLnBrk="1" hangingPunct="1"/>
            <a:r>
              <a:rPr lang="en-US" altLang="en-US" sz="2400" dirty="0"/>
              <a:t>Failure Transparency</a:t>
            </a:r>
          </a:p>
          <a:p>
            <a:pPr eaLnBrk="1" hangingPunct="1"/>
            <a:r>
              <a:rPr lang="en-US" altLang="en-US" sz="2400" dirty="0"/>
              <a:t>Performance Transparency</a:t>
            </a:r>
          </a:p>
          <a:p>
            <a:pPr lvl="1" eaLnBrk="1" hangingPunct="1"/>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Transparency</a:t>
            </a:r>
          </a:p>
          <a:p>
            <a:pPr eaLnBrk="1" hangingPunct="1"/>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Transparency</a:t>
            </a:r>
          </a:p>
        </p:txBody>
      </p:sp>
    </p:spTree>
    <p:extLst>
      <p:ext uri="{BB962C8B-B14F-4D97-AF65-F5344CB8AC3E}">
        <p14:creationId xmlns:p14="http://schemas.microsoft.com/office/powerpoint/2010/main" val="9020489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Transparency</a:t>
            </a:r>
          </a:p>
        </p:txBody>
      </p:sp>
      <p:sp>
        <p:nvSpPr>
          <p:cNvPr id="3" name="Text Placeholder 2"/>
          <p:cNvSpPr>
            <a:spLocks noGrp="1"/>
          </p:cNvSpPr>
          <p:nvPr>
            <p:ph type="body" idx="1"/>
          </p:nvPr>
        </p:nvSpPr>
        <p:spPr>
          <a:xfrm>
            <a:off x="457200" y="1600200"/>
            <a:ext cx="8229600" cy="4525963"/>
          </a:xfrm>
        </p:spPr>
        <p:txBody>
          <a:bodyPr/>
          <a:lstStyle/>
          <a:p>
            <a:pPr eaLnBrk="1" hangingPunct="1"/>
            <a:r>
              <a:rPr lang="en-US" altLang="en-US" sz="2400" dirty="0"/>
              <a:t>Distribution transparency allows user to perceive database as single, logical entity.</a:t>
            </a:r>
          </a:p>
          <a:p>
            <a:pPr eaLnBrk="1" hangingPunct="1"/>
            <a:r>
              <a:rPr lang="en-US" altLang="en-US" sz="2400" dirty="0"/>
              <a:t>If D</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exhibits distribution transparency, user does not need to know:</a:t>
            </a:r>
          </a:p>
          <a:p>
            <a:pPr lvl="1" eaLnBrk="1" hangingPunct="1"/>
            <a:r>
              <a:rPr lang="en-US" altLang="en-US" sz="2400" dirty="0"/>
              <a:t>data is fragmented (fragmentation transparency),</a:t>
            </a:r>
          </a:p>
          <a:p>
            <a:pPr lvl="1" eaLnBrk="1" hangingPunct="1"/>
            <a:r>
              <a:rPr lang="en-US" altLang="en-US" sz="2400" dirty="0"/>
              <a:t>location of data items (location transparency),</a:t>
            </a:r>
          </a:p>
          <a:p>
            <a:pPr lvl="1" eaLnBrk="1" hangingPunct="1"/>
            <a:r>
              <a:rPr lang="en-US" altLang="en-US" sz="2400" dirty="0"/>
              <a:t>otherwise call this local mapping transparency.</a:t>
            </a:r>
          </a:p>
          <a:p>
            <a:pPr eaLnBrk="1" hangingPunct="1"/>
            <a:r>
              <a:rPr lang="en-US" altLang="en-US" sz="2400" dirty="0"/>
              <a:t>With replication transparency, user is unaware of replication of fragments.</a:t>
            </a:r>
          </a:p>
        </p:txBody>
      </p:sp>
    </p:spTree>
    <p:extLst>
      <p:ext uri="{BB962C8B-B14F-4D97-AF65-F5344CB8AC3E}">
        <p14:creationId xmlns:p14="http://schemas.microsoft.com/office/powerpoint/2010/main" val="36585519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Transparency </a:t>
            </a:r>
            <a:r>
              <a:rPr lang="en-US" sz="2000" b="0" dirty="0"/>
              <a:t>(1 of 3)</a:t>
            </a:r>
          </a:p>
        </p:txBody>
      </p:sp>
      <p:sp>
        <p:nvSpPr>
          <p:cNvPr id="3" name="Text Placeholder 2"/>
          <p:cNvSpPr>
            <a:spLocks noGrp="1"/>
          </p:cNvSpPr>
          <p:nvPr>
            <p:ph type="body" idx="1"/>
          </p:nvPr>
        </p:nvSpPr>
        <p:spPr>
          <a:xfrm>
            <a:off x="457200" y="1600201"/>
            <a:ext cx="8229600" cy="4408714"/>
          </a:xfrm>
        </p:spPr>
        <p:txBody>
          <a:bodyPr/>
          <a:lstStyle/>
          <a:p>
            <a:pPr eaLnBrk="1" hangingPunct="1"/>
            <a:r>
              <a:rPr lang="en-US" altLang="en-US" sz="2400" dirty="0"/>
              <a:t>Each item in a D</a:t>
            </a:r>
            <a:r>
              <a:rPr lang="en-US" altLang="en-US" sz="100" dirty="0"/>
              <a:t> </a:t>
            </a:r>
            <a:r>
              <a:rPr lang="en-US" altLang="en-US" sz="2400" dirty="0"/>
              <a:t>D</a:t>
            </a:r>
            <a:r>
              <a:rPr lang="en-US" altLang="en-US" sz="100" dirty="0"/>
              <a:t> </a:t>
            </a:r>
            <a:r>
              <a:rPr lang="en-US" altLang="en-US" sz="2400" dirty="0"/>
              <a:t>B must have a unique name.</a:t>
            </a:r>
          </a:p>
          <a:p>
            <a:pPr eaLnBrk="1" hangingPunct="1"/>
            <a:r>
              <a:rPr lang="en-US" altLang="en-US" sz="2400" dirty="0"/>
              <a:t>D</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must ensure that no two sites create a database object with same name.</a:t>
            </a:r>
          </a:p>
          <a:p>
            <a:pPr eaLnBrk="1" hangingPunct="1"/>
            <a:r>
              <a:rPr lang="en-US" altLang="en-US" sz="2400" dirty="0"/>
              <a:t>One solution is to create central name server. However, this results in:</a:t>
            </a:r>
          </a:p>
          <a:p>
            <a:pPr lvl="1" eaLnBrk="1" hangingPunct="1"/>
            <a:r>
              <a:rPr lang="en-US" altLang="en-US" sz="2400" dirty="0"/>
              <a:t>loss of some local autonomy;</a:t>
            </a:r>
          </a:p>
          <a:p>
            <a:pPr lvl="1" eaLnBrk="1" hangingPunct="1"/>
            <a:r>
              <a:rPr lang="en-US" altLang="en-US" sz="2400" dirty="0"/>
              <a:t>central site may become a bottleneck;</a:t>
            </a:r>
          </a:p>
          <a:p>
            <a:pPr lvl="1" eaLnBrk="1" hangingPunct="1"/>
            <a:r>
              <a:rPr lang="en-US" altLang="en-US" sz="2400" dirty="0"/>
              <a:t>low availability; if the central site fails, remaining sites cannot create any new objects.</a:t>
            </a:r>
          </a:p>
        </p:txBody>
      </p:sp>
    </p:spTree>
    <p:extLst>
      <p:ext uri="{BB962C8B-B14F-4D97-AF65-F5344CB8AC3E}">
        <p14:creationId xmlns:p14="http://schemas.microsoft.com/office/powerpoint/2010/main" val="34557146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Transparency </a:t>
            </a:r>
            <a:r>
              <a:rPr lang="en-US" sz="2000" b="0" dirty="0"/>
              <a:t>(2 of 3)</a:t>
            </a:r>
            <a:endParaRPr lang="en-US" dirty="0"/>
          </a:p>
        </p:txBody>
      </p:sp>
      <p:sp>
        <p:nvSpPr>
          <p:cNvPr id="3" name="Text Placeholder 2"/>
          <p:cNvSpPr>
            <a:spLocks noGrp="1"/>
          </p:cNvSpPr>
          <p:nvPr>
            <p:ph type="body" idx="1"/>
          </p:nvPr>
        </p:nvSpPr>
        <p:spPr/>
        <p:txBody>
          <a:bodyPr/>
          <a:lstStyle/>
          <a:p>
            <a:pPr eaLnBrk="1" hangingPunct="1"/>
            <a:r>
              <a:rPr lang="en-US" altLang="en-US" sz="2400" dirty="0"/>
              <a:t>Alternative solution - prefix object with identifier of site that created it.</a:t>
            </a:r>
          </a:p>
          <a:p>
            <a:pPr eaLnBrk="1" hangingPunct="1"/>
            <a:r>
              <a:rPr lang="en-US" altLang="en-US" sz="2400" dirty="0"/>
              <a:t>For example, Branch created at site S</a:t>
            </a:r>
            <a:r>
              <a:rPr lang="en-US" altLang="en-US" sz="2400" baseline="-25000" dirty="0"/>
              <a:t>1</a:t>
            </a:r>
            <a:r>
              <a:rPr lang="en-US" altLang="en-US" sz="2400" dirty="0"/>
              <a:t> might be named S1.BRANCH.</a:t>
            </a:r>
          </a:p>
          <a:p>
            <a:pPr eaLnBrk="1" hangingPunct="1"/>
            <a:r>
              <a:rPr lang="en-US" altLang="en-US" sz="2400" dirty="0"/>
              <a:t>Also need to identify each fragment and its copies.</a:t>
            </a:r>
          </a:p>
          <a:p>
            <a:pPr eaLnBrk="1" hangingPunct="1"/>
            <a:r>
              <a:rPr lang="en-US" altLang="en-US" sz="2400" dirty="0"/>
              <a:t>Thus, copy 2 of fragment 3 of Branch created at site S</a:t>
            </a:r>
            <a:r>
              <a:rPr lang="en-US" altLang="en-US" sz="100" dirty="0"/>
              <a:t> </a:t>
            </a:r>
            <a:r>
              <a:rPr lang="en-US" altLang="en-US" sz="2400" baseline="-25000" dirty="0"/>
              <a:t>1</a:t>
            </a:r>
            <a:r>
              <a:rPr lang="en-US" altLang="en-US" sz="2400" dirty="0"/>
              <a:t> might be referred to as S1.BRANCH.F3.C2.</a:t>
            </a:r>
          </a:p>
          <a:p>
            <a:pPr eaLnBrk="1" hangingPunct="1"/>
            <a:r>
              <a:rPr lang="en-US" altLang="en-US" sz="2400" dirty="0"/>
              <a:t>However, this results in loss of distribution transparency.</a:t>
            </a:r>
          </a:p>
        </p:txBody>
      </p:sp>
    </p:spTree>
    <p:extLst>
      <p:ext uri="{BB962C8B-B14F-4D97-AF65-F5344CB8AC3E}">
        <p14:creationId xmlns:p14="http://schemas.microsoft.com/office/powerpoint/2010/main" val="10356223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Transparency </a:t>
            </a:r>
            <a:r>
              <a:rPr lang="en-US" sz="2000" b="0" dirty="0"/>
              <a:t>(3 of 3)</a:t>
            </a:r>
            <a:endParaRPr lang="en-US" dirty="0"/>
          </a:p>
        </p:txBody>
      </p:sp>
      <p:sp>
        <p:nvSpPr>
          <p:cNvPr id="3" name="Text Placeholder 2"/>
          <p:cNvSpPr>
            <a:spLocks noGrp="1"/>
          </p:cNvSpPr>
          <p:nvPr>
            <p:ph type="body" idx="1"/>
          </p:nvPr>
        </p:nvSpPr>
        <p:spPr>
          <a:xfrm>
            <a:off x="457199" y="1600201"/>
            <a:ext cx="8091715" cy="2809568"/>
          </a:xfrm>
        </p:spPr>
        <p:txBody>
          <a:bodyPr/>
          <a:lstStyle/>
          <a:p>
            <a:pPr eaLnBrk="1" hangingPunct="1"/>
            <a:r>
              <a:rPr lang="en-US" altLang="en-US" sz="2400" dirty="0"/>
              <a:t>An approach that resolves these problems uses aliases for each database object.</a:t>
            </a:r>
          </a:p>
          <a:p>
            <a:pPr eaLnBrk="1" hangingPunct="1"/>
            <a:r>
              <a:rPr lang="en-US" altLang="en-US" sz="2400" dirty="0"/>
              <a:t>Thus, S1.BRANCH.F3.C2 might be known as LocalBranch by user at site S</a:t>
            </a:r>
            <a:r>
              <a:rPr lang="en-US" altLang="en-US" sz="100" dirty="0"/>
              <a:t> </a:t>
            </a:r>
            <a:r>
              <a:rPr lang="en-US" altLang="en-US" sz="2400" baseline="-25000" dirty="0"/>
              <a:t>1</a:t>
            </a:r>
            <a:r>
              <a:rPr lang="en-US" altLang="en-US" sz="2400" dirty="0"/>
              <a:t>.</a:t>
            </a:r>
          </a:p>
          <a:p>
            <a:pPr eaLnBrk="1" hangingPunct="1"/>
            <a:r>
              <a:rPr lang="en-US" altLang="en-US" sz="2400" dirty="0"/>
              <a:t>D</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has task of mapping an alias to appropriate database object.</a:t>
            </a:r>
          </a:p>
        </p:txBody>
      </p:sp>
    </p:spTree>
    <p:extLst>
      <p:ext uri="{BB962C8B-B14F-4D97-AF65-F5344CB8AC3E}">
        <p14:creationId xmlns:p14="http://schemas.microsoft.com/office/powerpoint/2010/main" val="2576168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Transparency</a:t>
            </a:r>
          </a:p>
        </p:txBody>
      </p:sp>
      <p:sp>
        <p:nvSpPr>
          <p:cNvPr id="3" name="Text Placeholder 2"/>
          <p:cNvSpPr>
            <a:spLocks noGrp="1"/>
          </p:cNvSpPr>
          <p:nvPr>
            <p:ph type="body" idx="1"/>
          </p:nvPr>
        </p:nvSpPr>
        <p:spPr>
          <a:xfrm>
            <a:off x="457200" y="1600200"/>
            <a:ext cx="8229600" cy="4525963"/>
          </a:xfrm>
        </p:spPr>
        <p:txBody>
          <a:bodyPr/>
          <a:lstStyle/>
          <a:p>
            <a:r>
              <a:rPr lang="en-US" altLang="en-US" sz="2400" dirty="0"/>
              <a:t>Ensures that all distributed transactions maintain distributed database’s integrity and consistency.</a:t>
            </a:r>
          </a:p>
          <a:p>
            <a:r>
              <a:rPr lang="en-US" altLang="en-US" sz="2400" dirty="0"/>
              <a:t>Distributed transaction accesses data stored at more than one location.</a:t>
            </a:r>
          </a:p>
          <a:p>
            <a:r>
              <a:rPr lang="en-US" altLang="en-US" sz="2400" dirty="0"/>
              <a:t>Each transaction is divided into number of subtransactions, one for each site that has to be accessed.</a:t>
            </a:r>
          </a:p>
          <a:p>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must ensure the indivisibility of both the global transaction and each of the subtransactions.</a:t>
            </a:r>
          </a:p>
        </p:txBody>
      </p:sp>
    </p:spTree>
    <p:extLst>
      <p:ext uri="{BB962C8B-B14F-4D97-AF65-F5344CB8AC3E}">
        <p14:creationId xmlns:p14="http://schemas.microsoft.com/office/powerpoint/2010/main" val="12952421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Distributed Transaction</a:t>
            </a:r>
          </a:p>
        </p:txBody>
      </p:sp>
      <p:sp>
        <p:nvSpPr>
          <p:cNvPr id="4" name="Text Placeholder 3"/>
          <p:cNvSpPr>
            <a:spLocks noGrp="1"/>
          </p:cNvSpPr>
          <p:nvPr>
            <p:ph type="body" idx="1"/>
          </p:nvPr>
        </p:nvSpPr>
        <p:spPr>
          <a:xfrm>
            <a:off x="457200" y="1600200"/>
            <a:ext cx="8229600" cy="1534885"/>
          </a:xfrm>
        </p:spPr>
        <p:txBody>
          <a:bodyPr/>
          <a:lstStyle/>
          <a:p>
            <a:r>
              <a:rPr lang="en-US" altLang="en-US" sz="2400" dirty="0"/>
              <a:t>T prints out names of all staff, using schema defined above as S</a:t>
            </a:r>
            <a:r>
              <a:rPr lang="en-US" altLang="en-US" sz="100" dirty="0"/>
              <a:t> </a:t>
            </a:r>
            <a:r>
              <a:rPr lang="en-US" altLang="en-US" sz="2400" baseline="-25000" dirty="0"/>
              <a:t>1</a:t>
            </a:r>
            <a:r>
              <a:rPr lang="en-US" altLang="en-US" sz="2400" dirty="0"/>
              <a:t>, S</a:t>
            </a:r>
            <a:r>
              <a:rPr lang="en-US" altLang="en-US" sz="100" dirty="0"/>
              <a:t> </a:t>
            </a:r>
            <a:r>
              <a:rPr lang="en-US" altLang="en-US" sz="2400" baseline="-25000" dirty="0"/>
              <a:t>2</a:t>
            </a:r>
            <a:r>
              <a:rPr lang="en-US" altLang="en-US" sz="2400" dirty="0"/>
              <a:t>, S</a:t>
            </a:r>
            <a:r>
              <a:rPr lang="en-US" altLang="en-US" sz="100" dirty="0"/>
              <a:t> </a:t>
            </a:r>
            <a:r>
              <a:rPr lang="en-US" altLang="en-US" sz="2400" baseline="-25000" dirty="0"/>
              <a:t>21</a:t>
            </a:r>
            <a:r>
              <a:rPr lang="en-US" altLang="en-US" sz="2400" dirty="0"/>
              <a:t>, S</a:t>
            </a:r>
            <a:r>
              <a:rPr lang="en-US" altLang="en-US" sz="100" dirty="0"/>
              <a:t> </a:t>
            </a:r>
            <a:r>
              <a:rPr lang="en-US" altLang="en-US" sz="2400" baseline="-25000" dirty="0"/>
              <a:t>22</a:t>
            </a:r>
            <a:r>
              <a:rPr lang="en-US" altLang="en-US" sz="2400" dirty="0"/>
              <a:t>, and S</a:t>
            </a:r>
            <a:r>
              <a:rPr lang="en-US" altLang="en-US" sz="100" dirty="0"/>
              <a:t> </a:t>
            </a:r>
            <a:r>
              <a:rPr lang="en-US" altLang="en-US" sz="2400" baseline="-25000" dirty="0"/>
              <a:t>23</a:t>
            </a:r>
            <a:r>
              <a:rPr lang="en-US" altLang="en-US" sz="2400" dirty="0"/>
              <a:t>. Define three subtransactions T</a:t>
            </a:r>
            <a:r>
              <a:rPr lang="en-US" altLang="en-US" sz="100" dirty="0"/>
              <a:t> </a:t>
            </a:r>
            <a:r>
              <a:rPr lang="en-US" altLang="en-US" sz="2400" baseline="-25000" dirty="0"/>
              <a:t>S3</a:t>
            </a:r>
            <a:r>
              <a:rPr lang="en-US" altLang="en-US" sz="2400" dirty="0"/>
              <a:t>, T</a:t>
            </a:r>
            <a:r>
              <a:rPr lang="en-US" altLang="en-US" sz="100" dirty="0"/>
              <a:t> </a:t>
            </a:r>
            <a:r>
              <a:rPr lang="en-US" altLang="en-US" sz="2400" baseline="-25000" dirty="0"/>
              <a:t>S5</a:t>
            </a:r>
            <a:r>
              <a:rPr lang="en-US" altLang="en-US" sz="2400" dirty="0"/>
              <a:t>, and T</a:t>
            </a:r>
            <a:r>
              <a:rPr lang="en-US" altLang="en-US" sz="100" dirty="0"/>
              <a:t> </a:t>
            </a:r>
            <a:r>
              <a:rPr lang="en-US" altLang="en-US" sz="2400" baseline="-25000" dirty="0"/>
              <a:t>S7</a:t>
            </a:r>
            <a:r>
              <a:rPr lang="en-US" altLang="en-US" sz="2400" dirty="0"/>
              <a:t> to represent agents at sites 3, 5, and 7.</a:t>
            </a:r>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1880735073"/>
              </p:ext>
            </p:extLst>
          </p:nvPr>
        </p:nvGraphicFramePr>
        <p:xfrm>
          <a:off x="740229" y="3675317"/>
          <a:ext cx="7823200" cy="1930100"/>
        </p:xfrm>
        <a:graphic>
          <a:graphicData uri="http://schemas.openxmlformats.org/drawingml/2006/table">
            <a:tbl>
              <a:tblPr firstRow="1" bandRow="1">
                <a:tableStyleId>{40F9630F-82C1-40B7-BC3A-925EFCFF5E92}</a:tableStyleId>
              </a:tblPr>
              <a:tblGrid>
                <a:gridCol w="870857">
                  <a:extLst>
                    <a:ext uri="{9D8B030D-6E8A-4147-A177-3AD203B41FA5}">
                      <a16:colId xmlns:a16="http://schemas.microsoft.com/office/drawing/2014/main" val="228802856"/>
                    </a:ext>
                  </a:extLst>
                </a:gridCol>
                <a:gridCol w="2278743">
                  <a:extLst>
                    <a:ext uri="{9D8B030D-6E8A-4147-A177-3AD203B41FA5}">
                      <a16:colId xmlns:a16="http://schemas.microsoft.com/office/drawing/2014/main" val="518229554"/>
                    </a:ext>
                  </a:extLst>
                </a:gridCol>
                <a:gridCol w="2438400">
                  <a:extLst>
                    <a:ext uri="{9D8B030D-6E8A-4147-A177-3AD203B41FA5}">
                      <a16:colId xmlns:a16="http://schemas.microsoft.com/office/drawing/2014/main" val="4026540167"/>
                    </a:ext>
                  </a:extLst>
                </a:gridCol>
                <a:gridCol w="2235200">
                  <a:extLst>
                    <a:ext uri="{9D8B030D-6E8A-4147-A177-3AD203B41FA5}">
                      <a16:colId xmlns:a16="http://schemas.microsoft.com/office/drawing/2014/main" val="1833587810"/>
                    </a:ext>
                  </a:extLst>
                </a:gridCol>
              </a:tblGrid>
              <a:tr h="446740">
                <a:tc>
                  <a:txBody>
                    <a:bodyPr/>
                    <a:lstStyle/>
                    <a:p>
                      <a:r>
                        <a:rPr lang="en-US" sz="1600" dirty="0">
                          <a:latin typeface="+mn-lt"/>
                        </a:rPr>
                        <a:t>Time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en-US" sz="1600" dirty="0">
                          <a:latin typeface="+mn-lt"/>
                        </a:rPr>
                        <a:t>T</a:t>
                      </a:r>
                      <a:r>
                        <a:rPr lang="en-US" altLang="en-US" sz="1600" baseline="-25000" dirty="0">
                          <a:latin typeface="+mn-lt"/>
                        </a:rPr>
                        <a:t>S3</a:t>
                      </a:r>
                      <a:endParaRPr lang="en-US" sz="1600" baseline="-250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en-US" sz="1600" dirty="0">
                          <a:latin typeface="+mn-lt"/>
                        </a:rPr>
                        <a:t>T</a:t>
                      </a:r>
                      <a:r>
                        <a:rPr lang="en-US" altLang="en-US" sz="1600" baseline="-25000" dirty="0">
                          <a:latin typeface="+mn-lt"/>
                        </a:rPr>
                        <a:t>S5</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en-US" sz="1600" dirty="0">
                          <a:latin typeface="+mn-lt"/>
                        </a:rPr>
                        <a:t>T</a:t>
                      </a:r>
                      <a:r>
                        <a:rPr lang="en-US" altLang="en-US" sz="1600" baseline="-25000" dirty="0">
                          <a:latin typeface="+mn-lt"/>
                        </a:rPr>
                        <a:t>S7</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28931558"/>
                  </a:ext>
                </a:extLst>
              </a:tr>
              <a:tr h="370840">
                <a:tc>
                  <a:txBody>
                    <a:bodyPr/>
                    <a:lstStyle/>
                    <a:p>
                      <a:r>
                        <a:rPr lang="en-US" sz="1600" dirty="0">
                          <a:latin typeface="+mn-lt"/>
                        </a:rPr>
                        <a:t>t</a:t>
                      </a:r>
                      <a:r>
                        <a:rPr lang="en-US" sz="1600" baseline="-25000" dirty="0">
                          <a:latin typeface="+mn-lt"/>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mn-lt"/>
                        </a:rPr>
                        <a:t>begin_transaction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mn-lt"/>
                        </a:rPr>
                        <a:t>begin_transaction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mn-lt"/>
                        </a:rPr>
                        <a:t>begin_transaction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70639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latin typeface="+mn-lt"/>
                          <a:ea typeface="Arial"/>
                          <a:cs typeface="Arial"/>
                          <a:sym typeface="Arial"/>
                        </a:rPr>
                        <a:t>t</a:t>
                      </a:r>
                      <a:r>
                        <a:rPr lang="en-US" sz="1600" b="0" i="0" u="none" strike="noStrike" cap="none" baseline="-25000" dirty="0">
                          <a:solidFill>
                            <a:schemeClr val="dk1"/>
                          </a:solidFill>
                          <a:latin typeface="+mn-lt"/>
                          <a:ea typeface="Arial"/>
                          <a:cs typeface="Arial"/>
                          <a:sym typeface="Aria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87313" indent="0"/>
                      <a:r>
                        <a:rPr lang="en-US" sz="1600" dirty="0">
                          <a:latin typeface="+mn-lt"/>
                        </a:rPr>
                        <a:t>read(f</a:t>
                      </a:r>
                      <a:r>
                        <a:rPr lang="en-US" sz="100" dirty="0">
                          <a:latin typeface="+mn-lt"/>
                        </a:rPr>
                        <a:t> </a:t>
                      </a:r>
                      <a:r>
                        <a:rPr lang="en-US" sz="1600" dirty="0">
                          <a:latin typeface="+mn-lt"/>
                        </a:rPr>
                        <a:t>Name, l</a:t>
                      </a:r>
                      <a:r>
                        <a:rPr lang="en-US" sz="100" dirty="0">
                          <a:latin typeface="+mn-lt"/>
                        </a:rPr>
                        <a:t> </a:t>
                      </a:r>
                      <a:r>
                        <a:rPr lang="en-US" sz="1600" dirty="0">
                          <a:latin typeface="+mn-lt"/>
                        </a:rPr>
                        <a:t>Name)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87313" indent="0"/>
                      <a:r>
                        <a:rPr lang="en-US" sz="1600" dirty="0">
                          <a:latin typeface="+mn-lt"/>
                        </a:rPr>
                        <a:t>read(f</a:t>
                      </a:r>
                      <a:r>
                        <a:rPr lang="en-US" sz="100" dirty="0">
                          <a:latin typeface="+mn-lt"/>
                        </a:rPr>
                        <a:t> </a:t>
                      </a:r>
                      <a:r>
                        <a:rPr lang="en-US" sz="1600" dirty="0">
                          <a:latin typeface="+mn-lt"/>
                        </a:rPr>
                        <a:t>Name, l</a:t>
                      </a:r>
                      <a:r>
                        <a:rPr lang="en-US" sz="100" dirty="0">
                          <a:latin typeface="+mn-lt"/>
                        </a:rPr>
                        <a:t> </a:t>
                      </a:r>
                      <a:r>
                        <a:rPr lang="en-US" sz="1600" dirty="0">
                          <a:latin typeface="+mn-lt"/>
                        </a:rPr>
                        <a:t>Name)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87313"/>
                      <a:r>
                        <a:rPr lang="en-US" sz="1600" dirty="0">
                          <a:latin typeface="+mn-lt"/>
                        </a:rPr>
                        <a:t>read(f</a:t>
                      </a:r>
                      <a:r>
                        <a:rPr lang="en-US" sz="100" dirty="0">
                          <a:latin typeface="+mn-lt"/>
                        </a:rPr>
                        <a:t> </a:t>
                      </a:r>
                      <a:r>
                        <a:rPr lang="en-US" sz="1600" dirty="0">
                          <a:latin typeface="+mn-lt"/>
                        </a:rPr>
                        <a:t>Name, l</a:t>
                      </a:r>
                      <a:r>
                        <a:rPr lang="en-US" sz="100" dirty="0">
                          <a:latin typeface="+mn-lt"/>
                        </a:rPr>
                        <a:t> </a:t>
                      </a:r>
                      <a:r>
                        <a:rPr lang="en-US" sz="1600" dirty="0">
                          <a:latin typeface="+mn-lt"/>
                        </a:rPr>
                        <a:t>Name)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31427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latin typeface="+mn-lt"/>
                          <a:ea typeface="Arial"/>
                          <a:cs typeface="Arial"/>
                          <a:sym typeface="Arial"/>
                        </a:rPr>
                        <a:t>t</a:t>
                      </a:r>
                      <a:r>
                        <a:rPr lang="en-US" sz="1600" b="0" i="0" u="none" strike="noStrike" cap="none" baseline="-25000" dirty="0">
                          <a:solidFill>
                            <a:schemeClr val="dk1"/>
                          </a:solidFill>
                          <a:latin typeface="+mn-lt"/>
                          <a:ea typeface="Arial"/>
                          <a:cs typeface="Arial"/>
                          <a:sym typeface="Aria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87313" indent="0"/>
                      <a:r>
                        <a:rPr lang="en-US" sz="1600" dirty="0">
                          <a:latin typeface="+mn-lt"/>
                        </a:rPr>
                        <a:t>print(f</a:t>
                      </a:r>
                      <a:r>
                        <a:rPr lang="en-US" sz="100" dirty="0">
                          <a:latin typeface="+mn-lt"/>
                        </a:rPr>
                        <a:t> </a:t>
                      </a:r>
                      <a:r>
                        <a:rPr lang="en-US" sz="1600" dirty="0">
                          <a:latin typeface="+mn-lt"/>
                        </a:rPr>
                        <a:t>Name, l</a:t>
                      </a:r>
                      <a:r>
                        <a:rPr lang="en-US" sz="100" dirty="0">
                          <a:latin typeface="+mn-lt"/>
                        </a:rPr>
                        <a:t> </a:t>
                      </a:r>
                      <a:r>
                        <a:rPr lang="en-US" sz="1600" dirty="0">
                          <a:latin typeface="+mn-lt"/>
                        </a:rPr>
                        <a:t>Name)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87313"/>
                      <a:r>
                        <a:rPr lang="en-US" sz="1600" dirty="0">
                          <a:latin typeface="+mn-lt"/>
                        </a:rPr>
                        <a:t>print(f</a:t>
                      </a:r>
                      <a:r>
                        <a:rPr lang="en-US" sz="100" dirty="0">
                          <a:latin typeface="+mn-lt"/>
                        </a:rPr>
                        <a:t> </a:t>
                      </a:r>
                      <a:r>
                        <a:rPr lang="en-US" sz="1600" dirty="0">
                          <a:latin typeface="+mn-lt"/>
                        </a:rPr>
                        <a:t>Name, l</a:t>
                      </a:r>
                      <a:r>
                        <a:rPr lang="en-US" sz="100" dirty="0">
                          <a:latin typeface="+mn-lt"/>
                        </a:rPr>
                        <a:t> </a:t>
                      </a:r>
                      <a:r>
                        <a:rPr lang="en-US" sz="1600" dirty="0">
                          <a:latin typeface="+mn-lt"/>
                        </a:rPr>
                        <a:t>Name)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87313"/>
                      <a:r>
                        <a:rPr lang="en-US" sz="1600" dirty="0">
                          <a:latin typeface="+mn-lt"/>
                        </a:rPr>
                        <a:t>print(f</a:t>
                      </a:r>
                      <a:r>
                        <a:rPr lang="en-US" sz="100" dirty="0">
                          <a:latin typeface="+mn-lt"/>
                        </a:rPr>
                        <a:t> </a:t>
                      </a:r>
                      <a:r>
                        <a:rPr lang="en-US" sz="1600" dirty="0">
                          <a:latin typeface="+mn-lt"/>
                        </a:rPr>
                        <a:t>Name, l</a:t>
                      </a:r>
                      <a:r>
                        <a:rPr lang="en-US" sz="100" dirty="0">
                          <a:latin typeface="+mn-lt"/>
                        </a:rPr>
                        <a:t> </a:t>
                      </a:r>
                      <a:r>
                        <a:rPr lang="en-US" sz="1600" dirty="0">
                          <a:latin typeface="+mn-lt"/>
                        </a:rPr>
                        <a:t>Name)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77261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latin typeface="+mn-lt"/>
                          <a:ea typeface="Arial"/>
                          <a:cs typeface="Arial"/>
                          <a:sym typeface="Arial"/>
                        </a:rPr>
                        <a:t>t</a:t>
                      </a:r>
                      <a:r>
                        <a:rPr lang="en-US" sz="1600" b="0" i="0" u="none" strike="noStrike" cap="none" baseline="-25000" dirty="0">
                          <a:solidFill>
                            <a:schemeClr val="dk1"/>
                          </a:solidFill>
                          <a:latin typeface="+mn-lt"/>
                          <a:ea typeface="Arial"/>
                          <a:cs typeface="Arial"/>
                          <a:sym typeface="Aria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mn-lt"/>
                        </a:rPr>
                        <a:t>end_transaction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mn-lt"/>
                        </a:rPr>
                        <a:t>end_transaction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dirty="0">
                          <a:latin typeface="+mn-lt"/>
                        </a:rPr>
                        <a:t>end_transaction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0114133"/>
                  </a:ext>
                </a:extLst>
              </a:tr>
            </a:tbl>
          </a:graphicData>
        </a:graphic>
      </p:graphicFrame>
    </p:spTree>
    <p:extLst>
      <p:ext uri="{BB962C8B-B14F-4D97-AF65-F5344CB8AC3E}">
        <p14:creationId xmlns:p14="http://schemas.microsoft.com/office/powerpoint/2010/main" val="24476878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Transparency</a:t>
            </a:r>
          </a:p>
        </p:txBody>
      </p:sp>
      <p:sp>
        <p:nvSpPr>
          <p:cNvPr id="3" name="Text Placeholder 2"/>
          <p:cNvSpPr>
            <a:spLocks noGrp="1"/>
          </p:cNvSpPr>
          <p:nvPr>
            <p:ph type="body" idx="1"/>
          </p:nvPr>
        </p:nvSpPr>
        <p:spPr/>
        <p:txBody>
          <a:bodyPr/>
          <a:lstStyle/>
          <a:p>
            <a:pPr eaLnBrk="1" hangingPunct="1"/>
            <a:r>
              <a:rPr lang="en-US" altLang="en-US" sz="2400" dirty="0"/>
              <a:t>All transactions must execute independently and be logically consistent with results obtained if transactions executed one at a time, in some arbitrary serial order.</a:t>
            </a:r>
          </a:p>
          <a:p>
            <a:pPr eaLnBrk="1" hangingPunct="1"/>
            <a:r>
              <a:rPr lang="en-US" altLang="en-US" sz="2400" dirty="0"/>
              <a:t>Same fundamental principles as for centralized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a:t>
            </a:r>
          </a:p>
          <a:p>
            <a:pPr eaLnBrk="1" hangingPunct="1"/>
            <a:r>
              <a:rPr lang="en-US" altLang="en-US" sz="2400" dirty="0"/>
              <a:t>D</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must ensure both global and local transactions do not interfere with each other.</a:t>
            </a:r>
          </a:p>
          <a:p>
            <a:pPr eaLnBrk="1" hangingPunct="1"/>
            <a:r>
              <a:rPr lang="en-US" altLang="en-US" sz="2400" dirty="0"/>
              <a:t>Similarly, D</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must ensure consistency of all subtransactions of global transaction.</a:t>
            </a:r>
          </a:p>
        </p:txBody>
      </p:sp>
    </p:spTree>
    <p:extLst>
      <p:ext uri="{BB962C8B-B14F-4D97-AF65-F5344CB8AC3E}">
        <p14:creationId xmlns:p14="http://schemas.microsoft.com/office/powerpoint/2010/main" val="51337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Processing</a:t>
            </a:r>
          </a:p>
        </p:txBody>
      </p:sp>
      <p:sp>
        <p:nvSpPr>
          <p:cNvPr id="3" name="Text Placeholder 2"/>
          <p:cNvSpPr>
            <a:spLocks noGrp="1"/>
          </p:cNvSpPr>
          <p:nvPr>
            <p:ph type="body" idx="1"/>
          </p:nvPr>
        </p:nvSpPr>
        <p:spPr>
          <a:xfrm>
            <a:off x="457200" y="1600201"/>
            <a:ext cx="8229600" cy="815454"/>
          </a:xfrm>
        </p:spPr>
        <p:txBody>
          <a:bodyPr/>
          <a:lstStyle/>
          <a:p>
            <a:pPr marL="0" indent="0">
              <a:buNone/>
            </a:pPr>
            <a:r>
              <a:rPr lang="en-US" altLang="en-US" sz="2400" dirty="0"/>
              <a:t>A centralized database that can be accessed over a computer network.</a:t>
            </a:r>
          </a:p>
        </p:txBody>
      </p:sp>
      <p:pic>
        <p:nvPicPr>
          <p:cNvPr id="4" name="Picture 4" descr="A diagram illustrates a distributed processing system. The center node is the computer network. It has four nodes branching off of it, Sites 1, 2, 3, and 4. Site 2 has a database branching off it, while Sites 1, 3, and 4 stand al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490" y="2578272"/>
            <a:ext cx="4065020" cy="376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2730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721"/>
            <a:ext cx="8229600" cy="1097279"/>
          </a:xfrm>
        </p:spPr>
        <p:txBody>
          <a:bodyPr/>
          <a:lstStyle/>
          <a:p>
            <a:r>
              <a:rPr lang="en-US" dirty="0"/>
              <a:t>Classification of Transactions </a:t>
            </a:r>
            <a:r>
              <a:rPr lang="en-US" sz="2000" b="0" dirty="0"/>
              <a:t>(1 of 2)</a:t>
            </a:r>
          </a:p>
        </p:txBody>
      </p:sp>
      <p:sp>
        <p:nvSpPr>
          <p:cNvPr id="3" name="Text Placeholder 2"/>
          <p:cNvSpPr>
            <a:spLocks noGrp="1"/>
          </p:cNvSpPr>
          <p:nvPr>
            <p:ph type="body" idx="1"/>
          </p:nvPr>
        </p:nvSpPr>
        <p:spPr>
          <a:xfrm>
            <a:off x="457200" y="1600200"/>
            <a:ext cx="7994342" cy="4525963"/>
          </a:xfrm>
        </p:spPr>
        <p:txBody>
          <a:bodyPr/>
          <a:lstStyle/>
          <a:p>
            <a:pPr eaLnBrk="1" hangingPunct="1"/>
            <a:r>
              <a:rPr lang="en-US" altLang="en-US" sz="2400" dirty="0"/>
              <a:t>In I</a:t>
            </a:r>
            <a:r>
              <a:rPr lang="en-US" altLang="en-US" sz="100" dirty="0"/>
              <a:t> </a:t>
            </a:r>
            <a:r>
              <a:rPr lang="en-US" altLang="en-US" sz="2400" dirty="0"/>
              <a:t>B</a:t>
            </a:r>
            <a:r>
              <a:rPr lang="en-US" altLang="en-US" sz="100" dirty="0"/>
              <a:t> </a:t>
            </a:r>
            <a:r>
              <a:rPr lang="en-US" altLang="en-US" sz="2400" dirty="0"/>
              <a:t>M’s Distributed Relational Database Architecture (D</a:t>
            </a:r>
            <a:r>
              <a:rPr lang="en-US" altLang="en-US" sz="100" dirty="0"/>
              <a:t> </a:t>
            </a:r>
            <a:r>
              <a:rPr lang="en-US" altLang="en-US" sz="2400" dirty="0"/>
              <a:t>R</a:t>
            </a:r>
            <a:r>
              <a:rPr lang="en-US" altLang="en-US" sz="100" dirty="0"/>
              <a:t> </a:t>
            </a:r>
            <a:r>
              <a:rPr lang="en-US" altLang="en-US" sz="2400" dirty="0"/>
              <a:t>D</a:t>
            </a:r>
            <a:r>
              <a:rPr lang="en-US" altLang="en-US" sz="100" dirty="0"/>
              <a:t> </a:t>
            </a:r>
            <a:r>
              <a:rPr lang="en-US" altLang="en-US" sz="2400" dirty="0"/>
              <a:t>A), four types of transactions:</a:t>
            </a:r>
          </a:p>
          <a:p>
            <a:pPr lvl="1" eaLnBrk="1" hangingPunct="1"/>
            <a:r>
              <a:rPr lang="en-US" altLang="en-US" sz="2400" dirty="0"/>
              <a:t>Remote request</a:t>
            </a:r>
          </a:p>
          <a:p>
            <a:pPr lvl="1" eaLnBrk="1" hangingPunct="1"/>
            <a:r>
              <a:rPr lang="en-US" altLang="en-US" sz="2400" dirty="0"/>
              <a:t>Remote unit of work</a:t>
            </a:r>
          </a:p>
          <a:p>
            <a:pPr lvl="1" eaLnBrk="1" hangingPunct="1"/>
            <a:r>
              <a:rPr lang="en-US" altLang="en-US" sz="2400" dirty="0"/>
              <a:t>Distributed unit of work</a:t>
            </a:r>
          </a:p>
          <a:p>
            <a:pPr lvl="1" eaLnBrk="1" hangingPunct="1"/>
            <a:r>
              <a:rPr lang="en-US" altLang="en-US" sz="2400" dirty="0"/>
              <a:t>Distributed request.</a:t>
            </a:r>
          </a:p>
        </p:txBody>
      </p:sp>
    </p:spTree>
    <p:extLst>
      <p:ext uri="{BB962C8B-B14F-4D97-AF65-F5344CB8AC3E}">
        <p14:creationId xmlns:p14="http://schemas.microsoft.com/office/powerpoint/2010/main" val="19218224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825"/>
            <a:ext cx="8229600" cy="1066799"/>
          </a:xfrm>
        </p:spPr>
        <p:txBody>
          <a:bodyPr anchor="b"/>
          <a:lstStyle/>
          <a:p>
            <a:r>
              <a:rPr lang="en-US" dirty="0"/>
              <a:t>Classification of Transactions </a:t>
            </a:r>
            <a:r>
              <a:rPr lang="en-US" sz="2000" b="0" dirty="0"/>
              <a:t>(2 of 2)</a:t>
            </a:r>
            <a:endParaRPr lang="en-US" dirty="0"/>
          </a:p>
        </p:txBody>
      </p:sp>
      <p:pic>
        <p:nvPicPr>
          <p:cNvPr id="4" name="Picture 4" descr="Four diagrams illustrate four D R D A classifications of transactions. Diagram a is a remote request. The data flows from a single computer to a remote site, labeled Staff. The S Q L statement is as follows. Line 1 SELECT asterisk. Line 2 FROM Staff. Line 3 WHERE Salary greater than 20000. Diagram b is a remote unit of work. The data flows from a single computer to a remote site, labeled Staff Property For Rent. The S Q L statement is as follows. Line 1 UPDATE Staff. Line 2 SET salary equals salary times 1 period 05 semicolon. Line 3 UPDATE Property For Rent. Line 4 SET rent equals rent times 1 period 06 semicolon. Line 5 COMMIT semicolon. Diagram c is a distributed unit of work. The data flows from a single computer to two remote sites, labeled Staff and Property For Rent. The S Q L statement is as follows. Line 1 UPDATE Staff. Line 2 SET salary equals salary times 1 period 05 semicolon. Line 3 UPDATE Property For Rent. Line 4 SET rent equals rent times 1 period 06 semicolon. Line 5 COMMIT semicolon. Diagram d is a distributed request. The data flows from a single computer to two remote sites, labeled Staff and Property For Rent. The S Q L statement is as follows. Line 1 UPDATE Staff. Line 2 SET salary equals salary times 1 period 05 semicolon. Line 3 UPDATE Property For Rent. Line 4 SET rent equals rent times 1 period 06 semicolon. Line 5 SELECT asterisk. Line 6 FROM Staff s comma Property For Rent p f r. Line 7 WHERE s period staff No equals p f r period staff No semicolon. Line 8 COMMIT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058" y="1742799"/>
            <a:ext cx="7407884" cy="440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28263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Transparency </a:t>
            </a:r>
            <a:r>
              <a:rPr lang="en-US" sz="2000" b="0" dirty="0"/>
              <a:t>(1 of 2)</a:t>
            </a:r>
          </a:p>
        </p:txBody>
      </p:sp>
      <p:sp>
        <p:nvSpPr>
          <p:cNvPr id="3" name="Text Placeholder 2"/>
          <p:cNvSpPr>
            <a:spLocks noGrp="1"/>
          </p:cNvSpPr>
          <p:nvPr>
            <p:ph type="body" idx="1"/>
          </p:nvPr>
        </p:nvSpPr>
        <p:spPr>
          <a:xfrm>
            <a:off x="457200" y="1600201"/>
            <a:ext cx="8229600" cy="3370006"/>
          </a:xfrm>
        </p:spPr>
        <p:txBody>
          <a:bodyPr/>
          <a:lstStyle/>
          <a:p>
            <a:pPr eaLnBrk="1" hangingPunct="1"/>
            <a:r>
              <a:rPr lang="en-US" altLang="en-US" sz="2400" dirty="0"/>
              <a:t>Replication makes concurrency more complex.</a:t>
            </a:r>
          </a:p>
          <a:p>
            <a:pPr eaLnBrk="1" hangingPunct="1"/>
            <a:r>
              <a:rPr lang="en-US" altLang="en-US" sz="2400" dirty="0"/>
              <a:t>If a copy of a replicated data item is updated, update must be propagated to all copies.</a:t>
            </a:r>
          </a:p>
          <a:p>
            <a:pPr eaLnBrk="1" hangingPunct="1"/>
            <a:r>
              <a:rPr lang="en-US" altLang="en-US" sz="2400" dirty="0"/>
              <a:t>Could propagate changes as part of original transaction, making it an atomic operation.</a:t>
            </a:r>
          </a:p>
          <a:p>
            <a:pPr eaLnBrk="1" hangingPunct="1"/>
            <a:r>
              <a:rPr lang="en-US" altLang="en-US" sz="2400" dirty="0"/>
              <a:t>However, if one site holding copy is not reachable, then transaction is delayed until site is reachable.</a:t>
            </a:r>
          </a:p>
        </p:txBody>
      </p:sp>
    </p:spTree>
    <p:extLst>
      <p:ext uri="{BB962C8B-B14F-4D97-AF65-F5344CB8AC3E}">
        <p14:creationId xmlns:p14="http://schemas.microsoft.com/office/powerpoint/2010/main" val="29351076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Transparency </a:t>
            </a:r>
            <a:r>
              <a:rPr lang="en-US" sz="2000" b="0" dirty="0"/>
              <a:t>(2 of 2)</a:t>
            </a:r>
            <a:endParaRPr lang="en-US" dirty="0"/>
          </a:p>
        </p:txBody>
      </p:sp>
      <p:sp>
        <p:nvSpPr>
          <p:cNvPr id="3" name="Text Placeholder 2"/>
          <p:cNvSpPr>
            <a:spLocks noGrp="1"/>
          </p:cNvSpPr>
          <p:nvPr>
            <p:ph type="body" idx="1"/>
          </p:nvPr>
        </p:nvSpPr>
        <p:spPr>
          <a:xfrm>
            <a:off x="457200" y="1600201"/>
            <a:ext cx="8229600" cy="2912806"/>
          </a:xfrm>
        </p:spPr>
        <p:txBody>
          <a:bodyPr/>
          <a:lstStyle/>
          <a:p>
            <a:pPr eaLnBrk="1" hangingPunct="1"/>
            <a:r>
              <a:rPr lang="en-US" altLang="en-US" sz="2400" dirty="0"/>
              <a:t>Could limit update propagation to only those sites currently available. Remaining sites updated when they become available again.</a:t>
            </a:r>
          </a:p>
          <a:p>
            <a:pPr eaLnBrk="1" hangingPunct="1"/>
            <a:r>
              <a:rPr lang="en-US" altLang="en-US" sz="2400" dirty="0"/>
              <a:t>Could allow updates to copies to happen asynchronously, sometime after the original update. Delay in regaining consistency may range from a few seconds to several hours.</a:t>
            </a:r>
          </a:p>
        </p:txBody>
      </p:sp>
    </p:spTree>
    <p:extLst>
      <p:ext uri="{BB962C8B-B14F-4D97-AF65-F5344CB8AC3E}">
        <p14:creationId xmlns:p14="http://schemas.microsoft.com/office/powerpoint/2010/main" val="20466654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Transparency</a:t>
            </a:r>
          </a:p>
        </p:txBody>
      </p:sp>
      <p:sp>
        <p:nvSpPr>
          <p:cNvPr id="3" name="Text Placeholder 2"/>
          <p:cNvSpPr>
            <a:spLocks noGrp="1"/>
          </p:cNvSpPr>
          <p:nvPr>
            <p:ph type="body" idx="1"/>
          </p:nvPr>
        </p:nvSpPr>
        <p:spPr>
          <a:xfrm>
            <a:off x="457199" y="1600200"/>
            <a:ext cx="8340571" cy="4525963"/>
          </a:xfrm>
        </p:spPr>
        <p:txBody>
          <a:bodyPr/>
          <a:lstStyle/>
          <a:p>
            <a:pPr eaLnBrk="1" hangingPunct="1"/>
            <a:r>
              <a:rPr lang="en-US" altLang="en-US" sz="2400" dirty="0"/>
              <a:t>D</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must ensure atomicity and durability of global transaction.</a:t>
            </a:r>
          </a:p>
          <a:p>
            <a:pPr eaLnBrk="1" hangingPunct="1"/>
            <a:r>
              <a:rPr lang="en-US" altLang="en-US" sz="2400" dirty="0"/>
              <a:t>Means ensuring that subtransactions of global transaction either all commit or all abort.</a:t>
            </a:r>
          </a:p>
          <a:p>
            <a:pPr eaLnBrk="1" hangingPunct="1"/>
            <a:r>
              <a:rPr lang="en-US" altLang="en-US" sz="2400" dirty="0"/>
              <a:t>Thus, D</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must synchronize global transaction to ensure that all subtransactions have completed successfully before recording a final COMMIT for global transaction.</a:t>
            </a:r>
          </a:p>
          <a:p>
            <a:pPr eaLnBrk="1" hangingPunct="1"/>
            <a:r>
              <a:rPr lang="en-US" altLang="en-US" sz="2400" dirty="0"/>
              <a:t>Must do this in presence of site and network failures.</a:t>
            </a:r>
          </a:p>
        </p:txBody>
      </p:sp>
    </p:spTree>
    <p:extLst>
      <p:ext uri="{BB962C8B-B14F-4D97-AF65-F5344CB8AC3E}">
        <p14:creationId xmlns:p14="http://schemas.microsoft.com/office/powerpoint/2010/main" val="9471480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Transparency </a:t>
            </a:r>
            <a:r>
              <a:rPr lang="en-US" sz="2000" b="0" dirty="0"/>
              <a:t>(1 of 3)</a:t>
            </a:r>
            <a:endParaRPr lang="en-US" dirty="0"/>
          </a:p>
        </p:txBody>
      </p:sp>
      <p:sp>
        <p:nvSpPr>
          <p:cNvPr id="3" name="Text Placeholder 2"/>
          <p:cNvSpPr>
            <a:spLocks noGrp="1"/>
          </p:cNvSpPr>
          <p:nvPr>
            <p:ph type="body" idx="1"/>
          </p:nvPr>
        </p:nvSpPr>
        <p:spPr>
          <a:xfrm>
            <a:off x="457200" y="1600200"/>
            <a:ext cx="8229600" cy="2160639"/>
          </a:xfrm>
        </p:spPr>
        <p:txBody>
          <a:bodyPr/>
          <a:lstStyle/>
          <a:p>
            <a:pPr eaLnBrk="1" hangingPunct="1"/>
            <a:r>
              <a:rPr lang="en-US" altLang="en-US" sz="2400" dirty="0"/>
              <a:t>D</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must perform as if it were a centralized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a:t>
            </a:r>
          </a:p>
          <a:p>
            <a:pPr lvl="1" eaLnBrk="1" hangingPunct="1"/>
            <a:r>
              <a:rPr lang="en-US" altLang="en-US" sz="2400" dirty="0"/>
              <a:t>D</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should not suffer any performance degradation due to distributed architecture.</a:t>
            </a:r>
          </a:p>
          <a:p>
            <a:pPr lvl="1" eaLnBrk="1" hangingPunct="1"/>
            <a:r>
              <a:rPr lang="en-US" altLang="en-US" sz="2400" dirty="0"/>
              <a:t>D</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should determine most cost-effective strategy to execute a request.</a:t>
            </a:r>
          </a:p>
        </p:txBody>
      </p:sp>
    </p:spTree>
    <p:extLst>
      <p:ext uri="{BB962C8B-B14F-4D97-AF65-F5344CB8AC3E}">
        <p14:creationId xmlns:p14="http://schemas.microsoft.com/office/powerpoint/2010/main" val="32201347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Transparency </a:t>
            </a:r>
            <a:r>
              <a:rPr lang="en-US" sz="2000" b="0" dirty="0"/>
              <a:t>(2 of 3)</a:t>
            </a:r>
          </a:p>
        </p:txBody>
      </p:sp>
      <p:sp>
        <p:nvSpPr>
          <p:cNvPr id="3" name="Text Placeholder 2"/>
          <p:cNvSpPr>
            <a:spLocks noGrp="1"/>
          </p:cNvSpPr>
          <p:nvPr>
            <p:ph type="body" idx="1"/>
          </p:nvPr>
        </p:nvSpPr>
        <p:spPr/>
        <p:txBody>
          <a:bodyPr/>
          <a:lstStyle/>
          <a:p>
            <a:pPr eaLnBrk="1" hangingPunct="1"/>
            <a:r>
              <a:rPr lang="en-US" altLang="en-US" sz="2400" dirty="0"/>
              <a:t>Distributed Query Processor (D</a:t>
            </a:r>
            <a:r>
              <a:rPr lang="en-US" altLang="en-US" sz="100" dirty="0"/>
              <a:t> </a:t>
            </a:r>
            <a:r>
              <a:rPr lang="en-US" altLang="en-US" sz="2400" dirty="0"/>
              <a:t>Q</a:t>
            </a:r>
            <a:r>
              <a:rPr lang="en-US" altLang="en-US" sz="100" dirty="0"/>
              <a:t> </a:t>
            </a:r>
            <a:r>
              <a:rPr lang="en-US" altLang="en-US" sz="2400" dirty="0"/>
              <a:t>P) maps data request into ordered sequence of operations on local databases.</a:t>
            </a:r>
          </a:p>
          <a:p>
            <a:pPr eaLnBrk="1" hangingPunct="1"/>
            <a:r>
              <a:rPr lang="en-US" altLang="en-US" sz="2400" dirty="0"/>
              <a:t>Must consider fragmentation, replication, and allocation schemas.</a:t>
            </a:r>
          </a:p>
          <a:p>
            <a:pPr eaLnBrk="1" hangingPunct="1"/>
            <a:r>
              <a:rPr lang="en-US" altLang="en-US" sz="2400" dirty="0"/>
              <a:t>D</a:t>
            </a:r>
            <a:r>
              <a:rPr lang="en-US" altLang="en-US" sz="100" dirty="0"/>
              <a:t> </a:t>
            </a:r>
            <a:r>
              <a:rPr lang="en-US" altLang="en-US" sz="2400" dirty="0"/>
              <a:t>Q</a:t>
            </a:r>
            <a:r>
              <a:rPr lang="en-US" altLang="en-US" sz="100" dirty="0"/>
              <a:t> </a:t>
            </a:r>
            <a:r>
              <a:rPr lang="en-US" altLang="en-US" sz="2400" dirty="0"/>
              <a:t>P has to decide:</a:t>
            </a:r>
          </a:p>
          <a:p>
            <a:pPr lvl="1" eaLnBrk="1" hangingPunct="1"/>
            <a:r>
              <a:rPr lang="en-US" altLang="en-US" sz="2400" dirty="0"/>
              <a:t>which fragment to access;</a:t>
            </a:r>
          </a:p>
          <a:p>
            <a:pPr lvl="1" eaLnBrk="1" hangingPunct="1"/>
            <a:r>
              <a:rPr lang="en-US" altLang="en-US" sz="2400" dirty="0"/>
              <a:t>which copy of a fragment to use;</a:t>
            </a:r>
          </a:p>
          <a:p>
            <a:pPr lvl="1" eaLnBrk="1" hangingPunct="1"/>
            <a:r>
              <a:rPr lang="en-US" altLang="en-US" sz="2400" dirty="0"/>
              <a:t>which location to use.</a:t>
            </a:r>
          </a:p>
        </p:txBody>
      </p:sp>
    </p:spTree>
    <p:extLst>
      <p:ext uri="{BB962C8B-B14F-4D97-AF65-F5344CB8AC3E}">
        <p14:creationId xmlns:p14="http://schemas.microsoft.com/office/powerpoint/2010/main" val="3875024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Transparency </a:t>
            </a:r>
            <a:r>
              <a:rPr lang="en-US" sz="2000" b="0" dirty="0"/>
              <a:t>(3 of 3)</a:t>
            </a:r>
            <a:endParaRPr lang="en-US" dirty="0"/>
          </a:p>
        </p:txBody>
      </p:sp>
      <p:sp>
        <p:nvSpPr>
          <p:cNvPr id="3" name="Text Placeholder 2"/>
          <p:cNvSpPr>
            <a:spLocks noGrp="1"/>
          </p:cNvSpPr>
          <p:nvPr>
            <p:ph type="body" idx="1"/>
          </p:nvPr>
        </p:nvSpPr>
        <p:spPr>
          <a:xfrm>
            <a:off x="457200" y="1600200"/>
            <a:ext cx="8229600" cy="3163529"/>
          </a:xfrm>
        </p:spPr>
        <p:txBody>
          <a:bodyPr/>
          <a:lstStyle/>
          <a:p>
            <a:pPr eaLnBrk="1" hangingPunct="1"/>
            <a:r>
              <a:rPr lang="en-US" altLang="en-US" sz="2400" dirty="0"/>
              <a:t>D</a:t>
            </a:r>
            <a:r>
              <a:rPr lang="en-US" altLang="en-US" sz="100" dirty="0"/>
              <a:t> </a:t>
            </a:r>
            <a:r>
              <a:rPr lang="en-US" altLang="en-US" sz="2400" dirty="0"/>
              <a:t>Q</a:t>
            </a:r>
            <a:r>
              <a:rPr lang="en-US" altLang="en-US" sz="100" dirty="0"/>
              <a:t> </a:t>
            </a:r>
            <a:r>
              <a:rPr lang="en-US" altLang="en-US" sz="2400" dirty="0"/>
              <a:t>P produces execution strategy optimized with respect to some cost function.</a:t>
            </a:r>
          </a:p>
          <a:p>
            <a:pPr eaLnBrk="1" hangingPunct="1"/>
            <a:r>
              <a:rPr lang="en-US" altLang="en-US" sz="2400" dirty="0"/>
              <a:t>Typically, costs associated with a distributed request include:</a:t>
            </a:r>
          </a:p>
          <a:p>
            <a:pPr lvl="1" eaLnBrk="1" hangingPunct="1"/>
            <a:r>
              <a:rPr lang="en-US" altLang="en-US" sz="2400" dirty="0"/>
              <a:t>I/O cost;</a:t>
            </a:r>
          </a:p>
          <a:p>
            <a:pPr lvl="1" eaLnBrk="1" hangingPunct="1"/>
            <a:r>
              <a:rPr lang="en-US" altLang="en-US" sz="2400" dirty="0"/>
              <a:t>C</a:t>
            </a:r>
            <a:r>
              <a:rPr lang="en-US" altLang="en-US" sz="100" dirty="0"/>
              <a:t> </a:t>
            </a:r>
            <a:r>
              <a:rPr lang="en-US" altLang="en-US" sz="2400" dirty="0"/>
              <a:t>P</a:t>
            </a:r>
            <a:r>
              <a:rPr lang="en-US" altLang="en-US" sz="100" dirty="0"/>
              <a:t> </a:t>
            </a:r>
            <a:r>
              <a:rPr lang="en-US" altLang="en-US" sz="2400" dirty="0"/>
              <a:t>U cost;</a:t>
            </a:r>
          </a:p>
          <a:p>
            <a:pPr lvl="1" eaLnBrk="1" hangingPunct="1"/>
            <a:r>
              <a:rPr lang="en-US" altLang="en-US" sz="2400" dirty="0"/>
              <a:t>communication cost.</a:t>
            </a:r>
          </a:p>
        </p:txBody>
      </p:sp>
    </p:spTree>
    <p:extLst>
      <p:ext uri="{BB962C8B-B14F-4D97-AF65-F5344CB8AC3E}">
        <p14:creationId xmlns:p14="http://schemas.microsoft.com/office/powerpoint/2010/main" val="26220883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Transparency - Example </a:t>
            </a:r>
            <a:r>
              <a:rPr lang="en-US" sz="2000" b="0" dirty="0"/>
              <a:t>(1 of 3)</a:t>
            </a:r>
          </a:p>
        </p:txBody>
      </p:sp>
      <p:graphicFrame>
        <p:nvGraphicFramePr>
          <p:cNvPr id="4" name="Table 3"/>
          <p:cNvGraphicFramePr>
            <a:graphicFrameLocks noGrp="1"/>
          </p:cNvGraphicFramePr>
          <p:nvPr>
            <p:extLst>
              <p:ext uri="{D42A27DB-BD31-4B8C-83A1-F6EECF244321}">
                <p14:modId xmlns:p14="http://schemas.microsoft.com/office/powerpoint/2010/main" val="894434011"/>
              </p:ext>
            </p:extLst>
          </p:nvPr>
        </p:nvGraphicFramePr>
        <p:xfrm>
          <a:off x="966650" y="1867264"/>
          <a:ext cx="7106196" cy="1112520"/>
        </p:xfrm>
        <a:graphic>
          <a:graphicData uri="http://schemas.openxmlformats.org/drawingml/2006/table">
            <a:tbl>
              <a:tblPr firstRow="1" bandRow="1">
                <a:tableStyleId>{5940675A-B579-460E-94D1-54222C63F5DA}</a:tableStyleId>
              </a:tblPr>
              <a:tblGrid>
                <a:gridCol w="3553098">
                  <a:extLst>
                    <a:ext uri="{9D8B030D-6E8A-4147-A177-3AD203B41FA5}">
                      <a16:colId xmlns:a16="http://schemas.microsoft.com/office/drawing/2014/main" val="4220898994"/>
                    </a:ext>
                  </a:extLst>
                </a:gridCol>
                <a:gridCol w="3553098">
                  <a:extLst>
                    <a:ext uri="{9D8B030D-6E8A-4147-A177-3AD203B41FA5}">
                      <a16:colId xmlns:a16="http://schemas.microsoft.com/office/drawing/2014/main" val="2010736031"/>
                    </a:ext>
                  </a:extLst>
                </a:gridCol>
              </a:tblGrid>
              <a:tr h="370840">
                <a:tc>
                  <a:txBody>
                    <a:bodyPr/>
                    <a:lstStyle/>
                    <a:p>
                      <a:r>
                        <a:rPr lang="en-US" altLang="en-US" sz="1800" dirty="0"/>
                        <a:t>Property(</a:t>
                      </a:r>
                      <a:r>
                        <a:rPr lang="en-US" altLang="en-US" sz="1800" b="0" dirty="0"/>
                        <a:t>prop</a:t>
                      </a:r>
                      <a:r>
                        <a:rPr lang="en-US" altLang="en-US" sz="100" b="0" dirty="0"/>
                        <a:t> </a:t>
                      </a:r>
                      <a:r>
                        <a:rPr lang="en-US" altLang="en-US" sz="1800" b="0" dirty="0"/>
                        <a:t>N</a:t>
                      </a:r>
                      <a:r>
                        <a:rPr lang="en-US" altLang="en-US" sz="100" b="0" dirty="0"/>
                        <a:t> </a:t>
                      </a:r>
                      <a:r>
                        <a:rPr lang="en-US" altLang="en-US" sz="1800" b="0" dirty="0"/>
                        <a:t>o</a:t>
                      </a:r>
                      <a:r>
                        <a:rPr lang="en-US" altLang="en-US" sz="1800" dirty="0"/>
                        <a:t>, city) </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en-US" sz="1800" dirty="0"/>
                        <a:t>10000 records in London</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75995727"/>
                  </a:ext>
                </a:extLst>
              </a:tr>
              <a:tr h="370840">
                <a:tc>
                  <a:txBody>
                    <a:bodyPr/>
                    <a:lstStyle/>
                    <a:p>
                      <a:r>
                        <a:rPr lang="en-US" altLang="en-US" sz="1800" dirty="0"/>
                        <a:t>Client(</a:t>
                      </a:r>
                      <a:r>
                        <a:rPr lang="en-US" altLang="en-US" sz="1800" b="0" dirty="0"/>
                        <a:t>client</a:t>
                      </a:r>
                      <a:r>
                        <a:rPr lang="en-US" altLang="en-US" sz="100" b="0" dirty="0"/>
                        <a:t> </a:t>
                      </a:r>
                      <a:r>
                        <a:rPr lang="en-US" altLang="en-US" sz="1800" b="0" dirty="0"/>
                        <a:t>N</a:t>
                      </a:r>
                      <a:r>
                        <a:rPr lang="en-US" altLang="en-US" sz="100" b="0" dirty="0"/>
                        <a:t> </a:t>
                      </a:r>
                      <a:r>
                        <a:rPr lang="en-US" altLang="en-US" sz="1800" b="0" dirty="0"/>
                        <a:t>o</a:t>
                      </a:r>
                      <a:r>
                        <a:rPr lang="en-US" altLang="en-US" sz="1800" dirty="0"/>
                        <a:t>,max</a:t>
                      </a:r>
                      <a:r>
                        <a:rPr lang="en-US" altLang="en-US" sz="100" dirty="0"/>
                        <a:t> </a:t>
                      </a:r>
                      <a:r>
                        <a:rPr lang="en-US" altLang="en-US" sz="1800" dirty="0"/>
                        <a:t>Price)</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en-US" sz="1800" dirty="0"/>
                        <a:t>100000 records in Glasgow</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83164410"/>
                  </a:ext>
                </a:extLst>
              </a:tr>
              <a:tr h="370840">
                <a:tc>
                  <a:txBody>
                    <a:bodyPr/>
                    <a:lstStyle/>
                    <a:p>
                      <a:r>
                        <a:rPr lang="en-US" altLang="en-US" sz="1800" dirty="0"/>
                        <a:t>Viewing(</a:t>
                      </a:r>
                      <a:r>
                        <a:rPr lang="en-US" altLang="en-US" sz="1800" b="0" dirty="0"/>
                        <a:t>prop</a:t>
                      </a:r>
                      <a:r>
                        <a:rPr lang="en-US" altLang="en-US" sz="100" b="0" dirty="0"/>
                        <a:t> </a:t>
                      </a:r>
                      <a:r>
                        <a:rPr lang="en-US" altLang="en-US" sz="1800" b="0" dirty="0"/>
                        <a:t>N</a:t>
                      </a:r>
                      <a:r>
                        <a:rPr lang="en-US" altLang="en-US" sz="100" b="0" dirty="0"/>
                        <a:t> </a:t>
                      </a:r>
                      <a:r>
                        <a:rPr lang="en-US" altLang="en-US" sz="1800" b="0" dirty="0"/>
                        <a:t>o</a:t>
                      </a:r>
                      <a:r>
                        <a:rPr lang="en-US" altLang="en-US" sz="1800" dirty="0"/>
                        <a:t>, </a:t>
                      </a:r>
                      <a:r>
                        <a:rPr lang="en-US" altLang="en-US" sz="1800" b="0" dirty="0"/>
                        <a:t>client</a:t>
                      </a:r>
                      <a:r>
                        <a:rPr lang="en-US" altLang="en-US" sz="100" b="0" dirty="0"/>
                        <a:t> </a:t>
                      </a:r>
                      <a:r>
                        <a:rPr lang="en-US" altLang="en-US" sz="1800" b="0" dirty="0"/>
                        <a:t>No</a:t>
                      </a:r>
                      <a:r>
                        <a:rPr lang="en-US" altLang="en-US" sz="1800" dirty="0"/>
                        <a:t>)</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altLang="en-US" sz="1800" dirty="0"/>
                        <a:t>1000000 records in London</a:t>
                      </a: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9593434"/>
                  </a:ext>
                </a:extLst>
              </a:tr>
            </a:tbl>
          </a:graphicData>
        </a:graphic>
      </p:graphicFrame>
      <p:sp>
        <p:nvSpPr>
          <p:cNvPr id="3" name="Text Placeholder 2"/>
          <p:cNvSpPr>
            <a:spLocks noGrp="1"/>
          </p:cNvSpPr>
          <p:nvPr>
            <p:ph type="body" idx="1"/>
          </p:nvPr>
        </p:nvSpPr>
        <p:spPr>
          <a:xfrm>
            <a:off x="457200" y="3285309"/>
            <a:ext cx="8229600" cy="2279467"/>
          </a:xfrm>
        </p:spPr>
        <p:txBody>
          <a:bodyPr anchor="ctr"/>
          <a:lstStyle/>
          <a:p>
            <a:pPr algn="just" eaLnBrk="1" hangingPunct="1">
              <a:spcBef>
                <a:spcPts val="600"/>
              </a:spcBef>
              <a:spcAft>
                <a:spcPts val="600"/>
              </a:spcAft>
              <a:buFont typeface="Monotype Sorts"/>
              <a:buNone/>
            </a:pPr>
            <a:r>
              <a:rPr lang="en-US" altLang="en-US" sz="2200" dirty="0"/>
              <a:t>SELECT p.prop</a:t>
            </a:r>
            <a:r>
              <a:rPr lang="en-US" altLang="en-US" sz="100" dirty="0"/>
              <a:t> </a:t>
            </a:r>
            <a:r>
              <a:rPr lang="en-US" altLang="en-US" sz="2200" dirty="0"/>
              <a:t>N</a:t>
            </a:r>
            <a:r>
              <a:rPr lang="en-US" altLang="en-US" sz="100" dirty="0"/>
              <a:t> </a:t>
            </a:r>
            <a:r>
              <a:rPr lang="en-US" altLang="en-US" sz="2200" dirty="0"/>
              <a:t>o</a:t>
            </a:r>
          </a:p>
          <a:p>
            <a:pPr algn="just" eaLnBrk="1" hangingPunct="1">
              <a:spcBef>
                <a:spcPts val="600"/>
              </a:spcBef>
              <a:spcAft>
                <a:spcPts val="600"/>
              </a:spcAft>
              <a:buFont typeface="Monotype Sorts"/>
              <a:buNone/>
            </a:pPr>
            <a:r>
              <a:rPr lang="en-US" altLang="en-US" sz="2200" dirty="0"/>
              <a:t>FROM Property p INNER JOIN</a:t>
            </a:r>
          </a:p>
          <a:p>
            <a:pPr algn="just" eaLnBrk="1" hangingPunct="1">
              <a:spcBef>
                <a:spcPts val="600"/>
              </a:spcBef>
              <a:spcAft>
                <a:spcPts val="600"/>
              </a:spcAft>
              <a:buFont typeface="Monotype Sorts"/>
              <a:buNone/>
            </a:pPr>
            <a:r>
              <a:rPr lang="en-US" altLang="en-US" sz="2200" dirty="0"/>
              <a:t>(Client c INNER JOIN Viewing v ON c.client</a:t>
            </a:r>
            <a:r>
              <a:rPr lang="en-US" altLang="en-US" sz="100" dirty="0"/>
              <a:t> </a:t>
            </a:r>
            <a:r>
              <a:rPr lang="en-US" altLang="en-US" sz="2200" dirty="0"/>
              <a:t>N</a:t>
            </a:r>
            <a:r>
              <a:rPr lang="en-US" altLang="en-US" sz="100" dirty="0"/>
              <a:t> </a:t>
            </a:r>
            <a:r>
              <a:rPr lang="en-US" altLang="en-US" sz="2200" dirty="0"/>
              <a:t>o = v.client</a:t>
            </a:r>
            <a:r>
              <a:rPr lang="en-US" altLang="en-US" sz="100" dirty="0"/>
              <a:t> </a:t>
            </a:r>
            <a:r>
              <a:rPr lang="en-US" altLang="en-US" sz="2200" dirty="0"/>
              <a:t>N</a:t>
            </a:r>
            <a:r>
              <a:rPr lang="en-US" altLang="en-US" sz="100" dirty="0"/>
              <a:t> </a:t>
            </a:r>
            <a:r>
              <a:rPr lang="en-US" altLang="en-US" sz="2200" dirty="0"/>
              <a:t>o)</a:t>
            </a:r>
          </a:p>
          <a:p>
            <a:pPr algn="just" eaLnBrk="1" hangingPunct="1">
              <a:spcBef>
                <a:spcPts val="600"/>
              </a:spcBef>
              <a:spcAft>
                <a:spcPts val="600"/>
              </a:spcAft>
              <a:buFont typeface="Monotype Sorts"/>
              <a:buNone/>
            </a:pPr>
            <a:r>
              <a:rPr lang="en-US" altLang="en-US" sz="2200" dirty="0"/>
              <a:t>ON p.prop</a:t>
            </a:r>
            <a:r>
              <a:rPr lang="en-US" altLang="en-US" sz="100" dirty="0"/>
              <a:t> </a:t>
            </a:r>
            <a:r>
              <a:rPr lang="en-US" altLang="en-US" sz="2200" dirty="0"/>
              <a:t>N</a:t>
            </a:r>
            <a:r>
              <a:rPr lang="en-US" altLang="en-US" sz="100" dirty="0"/>
              <a:t> </a:t>
            </a:r>
            <a:r>
              <a:rPr lang="en-US" altLang="en-US" sz="2200" dirty="0"/>
              <a:t>o = v.prop</a:t>
            </a:r>
            <a:r>
              <a:rPr lang="en-US" altLang="en-US" sz="100" dirty="0"/>
              <a:t> </a:t>
            </a:r>
            <a:r>
              <a:rPr lang="en-US" altLang="en-US" sz="2200" dirty="0"/>
              <a:t>N</a:t>
            </a:r>
            <a:r>
              <a:rPr lang="en-US" altLang="en-US" sz="100" dirty="0"/>
              <a:t> </a:t>
            </a:r>
            <a:r>
              <a:rPr lang="en-US" altLang="en-US" sz="2200" dirty="0"/>
              <a:t>o</a:t>
            </a:r>
          </a:p>
          <a:p>
            <a:pPr algn="just" eaLnBrk="1" hangingPunct="1">
              <a:spcBef>
                <a:spcPts val="600"/>
              </a:spcBef>
              <a:spcAft>
                <a:spcPts val="600"/>
              </a:spcAft>
              <a:buFont typeface="Monotype Sorts"/>
              <a:buNone/>
            </a:pPr>
            <a:r>
              <a:rPr lang="en-US" altLang="en-US" sz="2200" dirty="0"/>
              <a:t>WHERE p.city = ‘Aberdeen’ AND c.max</a:t>
            </a:r>
            <a:r>
              <a:rPr lang="en-US" altLang="en-US" sz="100" dirty="0"/>
              <a:t> </a:t>
            </a:r>
            <a:r>
              <a:rPr lang="en-US" altLang="en-US" sz="2200" dirty="0"/>
              <a:t>Price &gt; 200000;</a:t>
            </a:r>
          </a:p>
        </p:txBody>
      </p:sp>
    </p:spTree>
    <p:extLst>
      <p:ext uri="{BB962C8B-B14F-4D97-AF65-F5344CB8AC3E}">
        <p14:creationId xmlns:p14="http://schemas.microsoft.com/office/powerpoint/2010/main" val="7963781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Transparency - Example </a:t>
            </a:r>
            <a:r>
              <a:rPr lang="en-US" sz="2000" b="0" dirty="0"/>
              <a:t>(2 of 3)</a:t>
            </a:r>
            <a:endParaRPr lang="en-US" dirty="0"/>
          </a:p>
        </p:txBody>
      </p:sp>
      <p:sp>
        <p:nvSpPr>
          <p:cNvPr id="3" name="Text Placeholder 2"/>
          <p:cNvSpPr>
            <a:spLocks noGrp="1"/>
          </p:cNvSpPr>
          <p:nvPr>
            <p:ph type="body" idx="1"/>
          </p:nvPr>
        </p:nvSpPr>
        <p:spPr>
          <a:xfrm>
            <a:off x="457200" y="1600200"/>
            <a:ext cx="8229600" cy="3116943"/>
          </a:xfrm>
        </p:spPr>
        <p:txBody>
          <a:bodyPr/>
          <a:lstStyle/>
          <a:p>
            <a:pPr eaLnBrk="1" hangingPunct="1">
              <a:buFont typeface="Monotype Sorts"/>
              <a:buNone/>
            </a:pPr>
            <a:r>
              <a:rPr lang="en-US" altLang="en-US" sz="2400" dirty="0"/>
              <a:t>Assume:</a:t>
            </a:r>
          </a:p>
          <a:p>
            <a:pPr>
              <a:buFontTx/>
              <a:buChar char="•"/>
            </a:pPr>
            <a:r>
              <a:rPr lang="en-US" altLang="en-US" sz="2400" dirty="0"/>
              <a:t>Each tuple in each relation is 100 characters long.</a:t>
            </a:r>
          </a:p>
          <a:p>
            <a:pPr>
              <a:buFontTx/>
              <a:buChar char="•"/>
            </a:pPr>
            <a:r>
              <a:rPr lang="en-US" altLang="en-US" sz="2400" dirty="0"/>
              <a:t>10 renters with maximum price greater than £200,000.</a:t>
            </a:r>
          </a:p>
          <a:p>
            <a:pPr>
              <a:buFontTx/>
              <a:buChar char="•"/>
            </a:pPr>
            <a:r>
              <a:rPr lang="en-US" altLang="en-US" sz="2400" dirty="0"/>
              <a:t>100 000 viewings for properties in Aberdeen.</a:t>
            </a:r>
          </a:p>
          <a:p>
            <a:pPr>
              <a:buFontTx/>
              <a:buChar char="•"/>
            </a:pPr>
            <a:r>
              <a:rPr lang="en-US" altLang="en-US" sz="2400" dirty="0"/>
              <a:t>Computation time negligible compared to communication time.</a:t>
            </a:r>
          </a:p>
        </p:txBody>
      </p:sp>
    </p:spTree>
    <p:extLst>
      <p:ext uri="{BB962C8B-B14F-4D97-AF65-F5344CB8AC3E}">
        <p14:creationId xmlns:p14="http://schemas.microsoft.com/office/powerpoint/2010/main" val="349049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D</a:t>
            </a:r>
            <a:r>
              <a:rPr lang="en-US" sz="100" dirty="0"/>
              <a:t> </a:t>
            </a:r>
            <a:r>
              <a:rPr lang="en-US" dirty="0"/>
              <a:t>B</a:t>
            </a:r>
            <a:r>
              <a:rPr lang="en-US" sz="100" dirty="0"/>
              <a:t> </a:t>
            </a:r>
            <a:r>
              <a:rPr lang="en-US" dirty="0"/>
              <a:t>M</a:t>
            </a:r>
            <a:r>
              <a:rPr lang="en-US" sz="100" dirty="0"/>
              <a:t> </a:t>
            </a:r>
            <a:r>
              <a:rPr lang="en-US" dirty="0"/>
              <a:t>S </a:t>
            </a:r>
            <a:r>
              <a:rPr lang="en-US" sz="2000" b="0" dirty="0"/>
              <a:t>(1 of 3)</a:t>
            </a:r>
          </a:p>
        </p:txBody>
      </p:sp>
      <p:sp>
        <p:nvSpPr>
          <p:cNvPr id="3" name="Text Placeholder 2"/>
          <p:cNvSpPr>
            <a:spLocks noGrp="1"/>
          </p:cNvSpPr>
          <p:nvPr>
            <p:ph type="body" idx="1"/>
          </p:nvPr>
        </p:nvSpPr>
        <p:spPr>
          <a:xfrm>
            <a:off x="457200" y="1600200"/>
            <a:ext cx="8229600" cy="3872552"/>
          </a:xfrm>
        </p:spPr>
        <p:txBody>
          <a:bodyPr/>
          <a:lstStyle/>
          <a:p>
            <a:pPr marL="0" indent="0">
              <a:spcBef>
                <a:spcPts val="600"/>
              </a:spcBef>
              <a:buNone/>
            </a:pPr>
            <a:r>
              <a:rPr lang="en-US" altLang="en-US" sz="2400" dirty="0"/>
              <a:t>A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running across multiple processors and disks designed to execute operations in parallel, whenever possible, to improve performance.</a:t>
            </a:r>
            <a:endParaRPr lang="en-US" altLang="en-US" sz="2400" dirty="0">
              <a:solidFill>
                <a:srgbClr val="000000"/>
              </a:solidFill>
            </a:endParaRPr>
          </a:p>
          <a:p>
            <a:r>
              <a:rPr lang="en-US" altLang="en-US" sz="2400" dirty="0"/>
              <a:t>Based on premise that single processor systems can no longer meet requirements for cost-effective scalability, reliability, and performance.</a:t>
            </a:r>
          </a:p>
          <a:p>
            <a:r>
              <a:rPr lang="en-US" altLang="en-US" sz="2400" dirty="0"/>
              <a:t>Parallel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Ss link multiple, smaller machines to achieve same throughput as single, larger machine, with greater scalability and reliability.</a:t>
            </a:r>
            <a:endParaRPr lang="en-US" altLang="en-US" sz="2400" dirty="0">
              <a:solidFill>
                <a:srgbClr val="000000"/>
              </a:solidFill>
            </a:endParaRPr>
          </a:p>
        </p:txBody>
      </p:sp>
    </p:spTree>
    <p:extLst>
      <p:ext uri="{BB962C8B-B14F-4D97-AF65-F5344CB8AC3E}">
        <p14:creationId xmlns:p14="http://schemas.microsoft.com/office/powerpoint/2010/main" val="35550908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Transparency - Example </a:t>
            </a:r>
            <a:r>
              <a:rPr lang="en-US" sz="2000" b="0" dirty="0"/>
              <a:t>(3 of 3)</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10886138"/>
              </p:ext>
            </p:extLst>
          </p:nvPr>
        </p:nvGraphicFramePr>
        <p:xfrm>
          <a:off x="589548" y="1602681"/>
          <a:ext cx="7964905" cy="3929772"/>
        </p:xfrm>
        <a:graphic>
          <a:graphicData uri="http://schemas.openxmlformats.org/drawingml/2006/table">
            <a:tbl>
              <a:tblPr firstRow="1" bandRow="1">
                <a:tableStyleId>{2D5ABB26-0587-4C30-8999-92F81FD0307C}</a:tableStyleId>
              </a:tblPr>
              <a:tblGrid>
                <a:gridCol w="5687210">
                  <a:extLst>
                    <a:ext uri="{9D8B030D-6E8A-4147-A177-3AD203B41FA5}">
                      <a16:colId xmlns:a16="http://schemas.microsoft.com/office/drawing/2014/main" val="206205593"/>
                    </a:ext>
                  </a:extLst>
                </a:gridCol>
                <a:gridCol w="2277695">
                  <a:extLst>
                    <a:ext uri="{9D8B030D-6E8A-4147-A177-3AD203B41FA5}">
                      <a16:colId xmlns:a16="http://schemas.microsoft.com/office/drawing/2014/main" val="640602331"/>
                    </a:ext>
                  </a:extLst>
                </a:gridCol>
              </a:tblGrid>
              <a:tr h="349446">
                <a:tc>
                  <a:txBody>
                    <a:bodyPr/>
                    <a:lstStyle/>
                    <a:p>
                      <a:r>
                        <a:rPr lang="en-US" sz="1400" b="1" u="none" strike="noStrike" cap="none" baseline="0" dirty="0">
                          <a:sym typeface="Arial"/>
                        </a:rPr>
                        <a:t>Strategy</a:t>
                      </a:r>
                      <a:endParaRPr lang="en-US" sz="1400"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t>Time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55793513"/>
                  </a:ext>
                </a:extLst>
              </a:tr>
              <a:tr h="349446">
                <a:tc>
                  <a:txBody>
                    <a:bodyPr/>
                    <a:lstStyle/>
                    <a:p>
                      <a:pPr marL="288000" indent="-288000">
                        <a:spcBef>
                          <a:spcPts val="0"/>
                        </a:spcBef>
                      </a:pPr>
                      <a:r>
                        <a:rPr lang="en-US" sz="1400" dirty="0"/>
                        <a:t>(1) </a:t>
                      </a:r>
                      <a:r>
                        <a:rPr lang="en-US" sz="1400" u="none" strike="noStrike" cap="none" baseline="0" dirty="0">
                          <a:sym typeface="Arial"/>
                        </a:rPr>
                        <a:t>Move the Client relation to London and process query there:</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u="none" strike="noStrike" cap="none" baseline="0" dirty="0">
                          <a:sym typeface="Arial"/>
                        </a:rPr>
                        <a:t>16.7 minutes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3781403"/>
                  </a:ext>
                </a:extLst>
              </a:tr>
              <a:tr h="488267">
                <a:tc>
                  <a:txBody>
                    <a:bodyPr/>
                    <a:lstStyle/>
                    <a:p>
                      <a:pPr marL="288000" indent="-288000"/>
                      <a:r>
                        <a:rPr lang="en-US" sz="1400" dirty="0"/>
                        <a:t>(2) </a:t>
                      </a:r>
                      <a:r>
                        <a:rPr lang="en-US" sz="1400" u="none" strike="noStrike" cap="none" baseline="0" dirty="0">
                          <a:sym typeface="Arial"/>
                        </a:rPr>
                        <a:t>Move the Property and Viewing relations to Glasgow and process query there</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u="none" strike="noStrike" cap="none" baseline="0" dirty="0">
                          <a:sym typeface="Arial"/>
                        </a:rPr>
                        <a:t>28 hours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8888967"/>
                  </a:ext>
                </a:extLst>
              </a:tr>
              <a:tr h="689319">
                <a:tc>
                  <a:txBody>
                    <a:bodyPr/>
                    <a:lstStyle/>
                    <a:p>
                      <a:pPr marL="288000" indent="-288000"/>
                      <a:r>
                        <a:rPr lang="en-US" sz="1400" dirty="0"/>
                        <a:t>(3) </a:t>
                      </a:r>
                      <a:r>
                        <a:rPr lang="en-US" sz="1400" u="none" strike="noStrike" cap="none" baseline="0" dirty="0">
                          <a:sym typeface="Arial"/>
                        </a:rPr>
                        <a:t>Join the Property and Viewing relations at London, select tuples for Aberdeen properties and, for each of these in turn, check at Glasgow to determine is associated maxPrice &gt; £200,000</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u="none" strike="noStrike" cap="none" baseline="0" dirty="0">
                          <a:sym typeface="Arial"/>
                        </a:rPr>
                        <a:t>2.3 days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5400242"/>
                  </a:ext>
                </a:extLst>
              </a:tr>
              <a:tr h="689319">
                <a:tc>
                  <a:txBody>
                    <a:bodyPr/>
                    <a:lstStyle/>
                    <a:p>
                      <a:pPr marL="288000" indent="-288000"/>
                      <a:r>
                        <a:rPr lang="en-US" sz="1400" dirty="0"/>
                        <a:t>(4) </a:t>
                      </a:r>
                      <a:r>
                        <a:rPr lang="en-US" sz="1400" u="none" strike="noStrike" cap="none" baseline="0" dirty="0">
                          <a:sym typeface="Arial"/>
                        </a:rPr>
                        <a:t>Select clients with maxPrice &gt; £200,000 at Glasgow and, for each one found, check at London for a viewing involving that client and an Aberdeen property</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u="none" strike="noStrike" cap="none" baseline="0" dirty="0">
                          <a:sym typeface="Arial"/>
                        </a:rPr>
                        <a:t>20 seconds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331166"/>
                  </a:ext>
                </a:extLst>
              </a:tr>
              <a:tr h="689319">
                <a:tc>
                  <a:txBody>
                    <a:bodyPr/>
                    <a:lstStyle/>
                    <a:p>
                      <a:pPr marL="288000" indent="-288000"/>
                      <a:r>
                        <a:rPr lang="en-US" sz="1400" dirty="0"/>
                        <a:t>(5) </a:t>
                      </a:r>
                      <a:r>
                        <a:rPr lang="en-US" sz="1400" u="none" strike="noStrike" cap="none" baseline="0" dirty="0">
                          <a:sym typeface="Arial"/>
                        </a:rPr>
                        <a:t>Join Property and Viewing relations at London, select Aberdeen properties, project result over propertyNo and clientNo, and move this result to Glasgow for matching with maxPrice &gt; £200,000</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u="none" strike="noStrike" cap="none" baseline="0" dirty="0">
                          <a:sym typeface="Arial"/>
                        </a:rPr>
                        <a:t>16.7 minutes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19743066"/>
                  </a:ext>
                </a:extLst>
              </a:tr>
              <a:tr h="488267">
                <a:tc>
                  <a:txBody>
                    <a:bodyPr/>
                    <a:lstStyle/>
                    <a:p>
                      <a:pPr marL="288000" indent="-288000"/>
                      <a:r>
                        <a:rPr lang="en-US" sz="1400" dirty="0"/>
                        <a:t>(6) </a:t>
                      </a:r>
                      <a:r>
                        <a:rPr lang="en-US" sz="1400" u="none" strike="noStrike" cap="none" baseline="0" dirty="0">
                          <a:sym typeface="Arial"/>
                        </a:rPr>
                        <a:t>Select clients with maxPrice &gt; £200,000 at Glasgow and move the result to London for matching with Aberdeen properties</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u="none" strike="noStrike" cap="none" baseline="0" dirty="0">
                          <a:sym typeface="Arial"/>
                        </a:rPr>
                        <a:t>1 second</a:t>
                      </a:r>
                      <a:endParaRPr lang="en-US" sz="1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42672228"/>
                  </a:ext>
                </a:extLst>
              </a:tr>
            </a:tbl>
          </a:graphicData>
        </a:graphic>
      </p:graphicFrame>
    </p:spTree>
    <p:extLst>
      <p:ext uri="{BB962C8B-B14F-4D97-AF65-F5344CB8AC3E}">
        <p14:creationId xmlns:p14="http://schemas.microsoft.com/office/powerpoint/2010/main" val="1599611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Date’s 12 Rules for a D</a:t>
            </a:r>
            <a:r>
              <a:rPr lang="en-US" sz="100" dirty="0"/>
              <a:t> </a:t>
            </a:r>
            <a:r>
              <a:rPr lang="en-US" dirty="0"/>
              <a:t>D</a:t>
            </a:r>
            <a:r>
              <a:rPr lang="en-US" sz="100" dirty="0"/>
              <a:t> </a:t>
            </a:r>
            <a:r>
              <a:rPr lang="en-US" dirty="0"/>
              <a:t>B</a:t>
            </a:r>
            <a:r>
              <a:rPr lang="en-US" sz="100" dirty="0"/>
              <a:t> </a:t>
            </a:r>
            <a:r>
              <a:rPr lang="en-US" dirty="0"/>
              <a:t>M</a:t>
            </a:r>
            <a:r>
              <a:rPr lang="en-US" sz="100" dirty="0"/>
              <a:t> </a:t>
            </a:r>
            <a:r>
              <a:rPr lang="en-US" dirty="0"/>
              <a:t>S </a:t>
            </a:r>
            <a:r>
              <a:rPr lang="en-US" sz="2000" b="0" dirty="0"/>
              <a:t>(1 of 2)</a:t>
            </a:r>
          </a:p>
        </p:txBody>
      </p:sp>
      <p:sp>
        <p:nvSpPr>
          <p:cNvPr id="3" name="Text Placeholder 2"/>
          <p:cNvSpPr>
            <a:spLocks noGrp="1"/>
          </p:cNvSpPr>
          <p:nvPr>
            <p:ph type="body" idx="1"/>
          </p:nvPr>
        </p:nvSpPr>
        <p:spPr>
          <a:xfrm>
            <a:off x="457200" y="1600200"/>
            <a:ext cx="8229600" cy="4673991"/>
          </a:xfrm>
        </p:spPr>
        <p:txBody>
          <a:bodyPr/>
          <a:lstStyle/>
          <a:p>
            <a:pPr eaLnBrk="1" hangingPunct="1">
              <a:buFont typeface="Monotype Sorts"/>
              <a:buNone/>
            </a:pPr>
            <a:r>
              <a:rPr lang="en-US" altLang="en-US" sz="2400" dirty="0">
                <a:solidFill>
                  <a:schemeClr val="tx2"/>
                </a:solidFill>
              </a:rPr>
              <a:t>0. </a:t>
            </a:r>
            <a:r>
              <a:rPr lang="en-US" altLang="en-US" sz="2400" dirty="0"/>
              <a:t>Fundamental Principle</a:t>
            </a:r>
          </a:p>
          <a:p>
            <a:pPr marL="401638" lvl="1" indent="0" eaLnBrk="1" hangingPunct="1">
              <a:buNone/>
            </a:pPr>
            <a:r>
              <a:rPr lang="en-US" altLang="en-US" sz="2400" dirty="0"/>
              <a:t>To the user, a distributed system should look exactly like a nondistributed system.</a:t>
            </a:r>
          </a:p>
          <a:p>
            <a:pPr marL="0" indent="0" eaLnBrk="1" hangingPunct="1">
              <a:buNone/>
            </a:pPr>
            <a:r>
              <a:rPr lang="en-US" altLang="en-US" sz="2400" dirty="0">
                <a:solidFill>
                  <a:schemeClr val="tx2"/>
                </a:solidFill>
              </a:rPr>
              <a:t>1. </a:t>
            </a:r>
            <a:r>
              <a:rPr lang="en-US" altLang="en-US" sz="2400" dirty="0"/>
              <a:t>Local Autonomy</a:t>
            </a:r>
          </a:p>
          <a:p>
            <a:pPr marL="0" indent="0" eaLnBrk="1" hangingPunct="1">
              <a:buNone/>
            </a:pPr>
            <a:r>
              <a:rPr lang="en-US" altLang="en-US" sz="2400" dirty="0">
                <a:solidFill>
                  <a:schemeClr val="tx2"/>
                </a:solidFill>
              </a:rPr>
              <a:t>2. </a:t>
            </a:r>
            <a:r>
              <a:rPr lang="en-US" altLang="en-US" sz="2400" dirty="0"/>
              <a:t>No Reliance on a Central Site</a:t>
            </a:r>
          </a:p>
          <a:p>
            <a:pPr marL="0" indent="0" eaLnBrk="1" hangingPunct="1">
              <a:buNone/>
            </a:pPr>
            <a:r>
              <a:rPr lang="en-US" altLang="en-US" sz="2400" dirty="0">
                <a:solidFill>
                  <a:schemeClr val="tx2"/>
                </a:solidFill>
              </a:rPr>
              <a:t>3. </a:t>
            </a:r>
            <a:r>
              <a:rPr lang="en-US" altLang="en-US" sz="2400" dirty="0"/>
              <a:t>Continuous Operation</a:t>
            </a:r>
          </a:p>
          <a:p>
            <a:pPr marL="0" indent="0" eaLnBrk="1" hangingPunct="1">
              <a:buNone/>
            </a:pPr>
            <a:r>
              <a:rPr lang="en-US" altLang="en-US" sz="2400" dirty="0">
                <a:solidFill>
                  <a:schemeClr val="tx2"/>
                </a:solidFill>
              </a:rPr>
              <a:t>4. </a:t>
            </a:r>
            <a:r>
              <a:rPr lang="en-US" altLang="en-US" sz="2400" dirty="0"/>
              <a:t>Location Independence</a:t>
            </a:r>
          </a:p>
          <a:p>
            <a:pPr marL="0" indent="0" eaLnBrk="1" hangingPunct="1">
              <a:buNone/>
            </a:pPr>
            <a:r>
              <a:rPr lang="en-US" altLang="en-US" sz="2400" dirty="0">
                <a:solidFill>
                  <a:schemeClr val="tx2"/>
                </a:solidFill>
              </a:rPr>
              <a:t>5. </a:t>
            </a:r>
            <a:r>
              <a:rPr lang="en-US" altLang="en-US" sz="2400" dirty="0"/>
              <a:t>Fragmentation Independence</a:t>
            </a:r>
          </a:p>
          <a:p>
            <a:pPr marL="0" indent="0" eaLnBrk="1" hangingPunct="1">
              <a:buNone/>
            </a:pPr>
            <a:r>
              <a:rPr lang="en-US" altLang="en-US" sz="2400" dirty="0">
                <a:solidFill>
                  <a:schemeClr val="tx2"/>
                </a:solidFill>
              </a:rPr>
              <a:t>6. </a:t>
            </a:r>
            <a:r>
              <a:rPr lang="en-US" altLang="en-US" sz="2400" dirty="0"/>
              <a:t>Replication Independence</a:t>
            </a:r>
          </a:p>
        </p:txBody>
      </p:sp>
    </p:spTree>
    <p:extLst>
      <p:ext uri="{BB962C8B-B14F-4D97-AF65-F5344CB8AC3E}">
        <p14:creationId xmlns:p14="http://schemas.microsoft.com/office/powerpoint/2010/main" val="37072473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Date’s 12 Rules for a D</a:t>
            </a:r>
            <a:r>
              <a:rPr lang="en-US" sz="100" dirty="0"/>
              <a:t> </a:t>
            </a:r>
            <a:r>
              <a:rPr lang="en-US" dirty="0"/>
              <a:t>D</a:t>
            </a:r>
            <a:r>
              <a:rPr lang="en-US" sz="100" dirty="0"/>
              <a:t> </a:t>
            </a:r>
            <a:r>
              <a:rPr lang="en-US" dirty="0"/>
              <a:t>B</a:t>
            </a:r>
            <a:r>
              <a:rPr lang="en-US" sz="100" dirty="0"/>
              <a:t> </a:t>
            </a:r>
            <a:r>
              <a:rPr lang="en-US" dirty="0"/>
              <a:t>M</a:t>
            </a:r>
            <a:r>
              <a:rPr lang="en-US" sz="100" dirty="0"/>
              <a:t> </a:t>
            </a:r>
            <a:r>
              <a:rPr lang="en-US" dirty="0"/>
              <a:t>S </a:t>
            </a:r>
            <a:r>
              <a:rPr lang="en-US" sz="2000" b="0" dirty="0"/>
              <a:t>(2 of 2)</a:t>
            </a:r>
          </a:p>
        </p:txBody>
      </p:sp>
      <p:sp>
        <p:nvSpPr>
          <p:cNvPr id="3" name="Text Placeholder 2"/>
          <p:cNvSpPr>
            <a:spLocks noGrp="1"/>
          </p:cNvSpPr>
          <p:nvPr>
            <p:ph type="body" idx="1"/>
          </p:nvPr>
        </p:nvSpPr>
        <p:spPr>
          <a:xfrm>
            <a:off x="457200" y="1600200"/>
            <a:ext cx="8229600" cy="3340768"/>
          </a:xfrm>
        </p:spPr>
        <p:txBody>
          <a:bodyPr/>
          <a:lstStyle/>
          <a:p>
            <a:pPr marL="0" indent="0" eaLnBrk="1" hangingPunct="1">
              <a:buNone/>
            </a:pPr>
            <a:r>
              <a:rPr lang="en-US" altLang="en-US" sz="2400" dirty="0">
                <a:solidFill>
                  <a:schemeClr val="tx2"/>
                </a:solidFill>
              </a:rPr>
              <a:t>7.</a:t>
            </a:r>
            <a:r>
              <a:rPr lang="en-US" altLang="en-US" sz="2400" dirty="0"/>
              <a:t> Distributed Query Processing</a:t>
            </a:r>
          </a:p>
          <a:p>
            <a:pPr marL="0" indent="0" eaLnBrk="1" hangingPunct="1">
              <a:buNone/>
            </a:pPr>
            <a:r>
              <a:rPr lang="en-US" altLang="en-US" sz="2400" dirty="0">
                <a:solidFill>
                  <a:schemeClr val="tx2"/>
                </a:solidFill>
              </a:rPr>
              <a:t>8.</a:t>
            </a:r>
            <a:r>
              <a:rPr lang="en-US" altLang="en-US" sz="2400" dirty="0"/>
              <a:t> Distributed Transaction Processing</a:t>
            </a:r>
          </a:p>
          <a:p>
            <a:pPr marL="0" indent="0" eaLnBrk="1" hangingPunct="1">
              <a:buNone/>
            </a:pPr>
            <a:r>
              <a:rPr lang="en-US" altLang="en-US" sz="2400" dirty="0">
                <a:solidFill>
                  <a:schemeClr val="tx2"/>
                </a:solidFill>
              </a:rPr>
              <a:t>9.</a:t>
            </a:r>
            <a:r>
              <a:rPr lang="en-US" altLang="en-US" sz="2400" dirty="0"/>
              <a:t> Hardware Independence</a:t>
            </a:r>
          </a:p>
          <a:p>
            <a:pPr marL="0" indent="0" eaLnBrk="1" hangingPunct="1">
              <a:buNone/>
            </a:pPr>
            <a:r>
              <a:rPr lang="en-US" altLang="en-US" sz="2400" dirty="0">
                <a:solidFill>
                  <a:schemeClr val="tx2"/>
                </a:solidFill>
              </a:rPr>
              <a:t>10.</a:t>
            </a:r>
            <a:r>
              <a:rPr lang="en-US" altLang="en-US" sz="2400" dirty="0"/>
              <a:t> Operating System Independence</a:t>
            </a:r>
          </a:p>
          <a:p>
            <a:pPr marL="0" indent="0" eaLnBrk="1" hangingPunct="1">
              <a:buNone/>
            </a:pPr>
            <a:r>
              <a:rPr lang="en-US" altLang="en-US" sz="2400" dirty="0">
                <a:solidFill>
                  <a:schemeClr val="tx2"/>
                </a:solidFill>
              </a:rPr>
              <a:t>11.</a:t>
            </a:r>
            <a:r>
              <a:rPr lang="en-US" altLang="en-US" sz="2400" dirty="0"/>
              <a:t> Network Independence</a:t>
            </a:r>
          </a:p>
          <a:p>
            <a:pPr marL="0" indent="0" eaLnBrk="1" hangingPunct="1">
              <a:buNone/>
            </a:pPr>
            <a:r>
              <a:rPr lang="en-US" altLang="en-US" sz="2400" dirty="0">
                <a:solidFill>
                  <a:schemeClr val="tx2"/>
                </a:solidFill>
              </a:rPr>
              <a:t>12.</a:t>
            </a:r>
            <a:r>
              <a:rPr lang="en-US" altLang="en-US" sz="2400" dirty="0"/>
              <a:t> Database Independence</a:t>
            </a:r>
          </a:p>
        </p:txBody>
      </p:sp>
      <p:sp>
        <p:nvSpPr>
          <p:cNvPr id="4" name="Text Placeholder 3"/>
          <p:cNvSpPr>
            <a:spLocks noGrp="1"/>
          </p:cNvSpPr>
          <p:nvPr>
            <p:ph type="body" idx="2"/>
          </p:nvPr>
        </p:nvSpPr>
        <p:spPr>
          <a:xfrm>
            <a:off x="457200" y="5069693"/>
            <a:ext cx="8229600" cy="403645"/>
          </a:xfrm>
        </p:spPr>
        <p:txBody>
          <a:bodyPr anchor="ctr"/>
          <a:lstStyle/>
          <a:p>
            <a:pPr>
              <a:buFont typeface="Arial" panose="020B0604020202020204" pitchFamily="34" charset="0"/>
              <a:buChar char="•"/>
            </a:pPr>
            <a:r>
              <a:rPr lang="en-US" altLang="en-US" sz="2400" dirty="0"/>
              <a:t>Last four rules are ideals.</a:t>
            </a:r>
          </a:p>
        </p:txBody>
      </p:sp>
    </p:spTree>
    <p:extLst>
      <p:ext uri="{BB962C8B-B14F-4D97-AF65-F5344CB8AC3E}">
        <p14:creationId xmlns:p14="http://schemas.microsoft.com/office/powerpoint/2010/main" val="4069660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D</a:t>
            </a:r>
            <a:r>
              <a:rPr lang="en-US" sz="100" dirty="0"/>
              <a:t> </a:t>
            </a:r>
            <a:r>
              <a:rPr lang="en-US" dirty="0"/>
              <a:t>B</a:t>
            </a:r>
            <a:r>
              <a:rPr lang="en-US" sz="100" dirty="0"/>
              <a:t> </a:t>
            </a:r>
            <a:r>
              <a:rPr lang="en-US" dirty="0"/>
              <a:t>M</a:t>
            </a:r>
            <a:r>
              <a:rPr lang="en-US" sz="100" dirty="0"/>
              <a:t> </a:t>
            </a:r>
            <a:r>
              <a:rPr lang="en-US" dirty="0"/>
              <a:t>S </a:t>
            </a:r>
            <a:r>
              <a:rPr lang="en-US" sz="2000" b="0" dirty="0"/>
              <a:t>(2 of 3)</a:t>
            </a:r>
            <a:endParaRPr lang="en-US" dirty="0"/>
          </a:p>
        </p:txBody>
      </p:sp>
      <p:sp>
        <p:nvSpPr>
          <p:cNvPr id="3" name="Text Placeholder 2"/>
          <p:cNvSpPr>
            <a:spLocks noGrp="1"/>
          </p:cNvSpPr>
          <p:nvPr>
            <p:ph type="body" idx="1"/>
          </p:nvPr>
        </p:nvSpPr>
        <p:spPr>
          <a:xfrm>
            <a:off x="457200" y="1600200"/>
            <a:ext cx="8229600" cy="1879979"/>
          </a:xfrm>
        </p:spPr>
        <p:txBody>
          <a:bodyPr/>
          <a:lstStyle/>
          <a:p>
            <a:pPr eaLnBrk="1" hangingPunct="1"/>
            <a:r>
              <a:rPr lang="en-US" altLang="en-US" sz="2400" dirty="0"/>
              <a:t>Main architectures for parallel 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Ss are:</a:t>
            </a:r>
          </a:p>
          <a:p>
            <a:pPr lvl="1" eaLnBrk="1" hangingPunct="1"/>
            <a:r>
              <a:rPr lang="en-US" altLang="en-US" sz="2400" dirty="0"/>
              <a:t>Shared memory,</a:t>
            </a:r>
          </a:p>
          <a:p>
            <a:pPr lvl="1" eaLnBrk="1" hangingPunct="1"/>
            <a:r>
              <a:rPr lang="en-US" altLang="en-US" sz="2400" dirty="0"/>
              <a:t>Shared disk,</a:t>
            </a:r>
          </a:p>
          <a:p>
            <a:pPr lvl="1" eaLnBrk="1" hangingPunct="1"/>
            <a:r>
              <a:rPr lang="en-US" altLang="en-US" sz="2400" dirty="0"/>
              <a:t>Shared nothing.</a:t>
            </a:r>
          </a:p>
        </p:txBody>
      </p:sp>
    </p:spTree>
    <p:extLst>
      <p:ext uri="{BB962C8B-B14F-4D97-AF65-F5344CB8AC3E}">
        <p14:creationId xmlns:p14="http://schemas.microsoft.com/office/powerpoint/2010/main" val="278742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D</a:t>
            </a:r>
            <a:r>
              <a:rPr lang="en-US" sz="100" dirty="0"/>
              <a:t> </a:t>
            </a:r>
            <a:r>
              <a:rPr lang="en-US" dirty="0"/>
              <a:t>B</a:t>
            </a:r>
            <a:r>
              <a:rPr lang="en-US" sz="100" dirty="0"/>
              <a:t> </a:t>
            </a:r>
            <a:r>
              <a:rPr lang="en-US" dirty="0"/>
              <a:t>M</a:t>
            </a:r>
            <a:r>
              <a:rPr lang="en-US" sz="100" dirty="0"/>
              <a:t> </a:t>
            </a:r>
            <a:r>
              <a:rPr lang="en-US" dirty="0"/>
              <a:t>S </a:t>
            </a:r>
            <a:r>
              <a:rPr lang="en-US" sz="2000" b="0" dirty="0"/>
              <a:t>(3 of 3)</a:t>
            </a:r>
            <a:endParaRPr lang="en-US" dirty="0"/>
          </a:p>
        </p:txBody>
      </p:sp>
      <p:sp>
        <p:nvSpPr>
          <p:cNvPr id="3" name="Text Placeholder 2"/>
          <p:cNvSpPr>
            <a:spLocks noGrp="1"/>
          </p:cNvSpPr>
          <p:nvPr>
            <p:ph type="body" idx="1"/>
          </p:nvPr>
        </p:nvSpPr>
        <p:spPr>
          <a:xfrm>
            <a:off x="457200" y="1600201"/>
            <a:ext cx="2449773" cy="1497841"/>
          </a:xfrm>
        </p:spPr>
        <p:txBody>
          <a:bodyPr/>
          <a:lstStyle/>
          <a:p>
            <a:pPr marL="0" indent="0" eaLnBrk="1" hangingPunct="1">
              <a:buNone/>
            </a:pPr>
            <a:r>
              <a:rPr lang="en-US" altLang="en-US" sz="2000" dirty="0"/>
              <a:t>(a) shared memory</a:t>
            </a:r>
          </a:p>
          <a:p>
            <a:pPr marL="0" indent="0" eaLnBrk="1" hangingPunct="1">
              <a:buNone/>
            </a:pPr>
            <a:r>
              <a:rPr lang="en-US" altLang="en-US" sz="2000" dirty="0"/>
              <a:t>(b) shared disk</a:t>
            </a:r>
          </a:p>
          <a:p>
            <a:pPr marL="0" indent="0" eaLnBrk="1" hangingPunct="1">
              <a:buNone/>
            </a:pPr>
            <a:r>
              <a:rPr lang="en-US" altLang="en-US" sz="2000" dirty="0"/>
              <a:t>(c) shared nothing</a:t>
            </a:r>
          </a:p>
        </p:txBody>
      </p:sp>
      <p:pic>
        <p:nvPicPr>
          <p:cNvPr id="5" name="Picture 4" descr="Three diagrams illustrate parallel database architectures. Diagram a is shared memory, Diagram b is a shared disk, and Diagram c has nothing shared. In Diagram A, shared memory, the center node is the interconnection network. It has eight nodes branching off of it, four C P Us, one labeled Memory, and three databases. In Diagram B, a shared disk, the center node is the interconnection network. It has seven nodes branching off of it, which are four C P Us and three databases. Each of the four C P Us has a memory node attached to it. In Diagram C, which has nothing shared, the center node is the interconnection network. It has four C P U nodes branching off of it, each of which has a memory node and a database attached to it."/>
          <p:cNvPicPr>
            <a:picLocks noChangeAspect="1" noChangeArrowheads="1"/>
          </p:cNvPicPr>
          <p:nvPr/>
        </p:nvPicPr>
        <p:blipFill rotWithShape="1">
          <a:blip r:embed="rId2">
            <a:extLst>
              <a:ext uri="{28A0092B-C50C-407E-A947-70E740481C1C}">
                <a14:useLocalDpi xmlns:a14="http://schemas.microsoft.com/office/drawing/2010/main" val="0"/>
              </a:ext>
            </a:extLst>
          </a:blip>
          <a:srcRect l="1679" b="2811"/>
          <a:stretch/>
        </p:blipFill>
        <p:spPr bwMode="auto">
          <a:xfrm>
            <a:off x="3034046" y="1592139"/>
            <a:ext cx="5708174" cy="465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5965830"/>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9789</TotalTime>
  <Words>3806</Words>
  <Application>Microsoft Macintosh PowerPoint</Application>
  <PresentationFormat>On-screen Show (4:3)</PresentationFormat>
  <Paragraphs>442</Paragraphs>
  <Slides>72</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72</vt:i4>
      </vt:variant>
    </vt:vector>
  </HeadingPairs>
  <TitlesOfParts>
    <vt:vector size="80" baseType="lpstr">
      <vt:lpstr>Arial</vt:lpstr>
      <vt:lpstr>Monotype Sorts</vt:lpstr>
      <vt:lpstr>Noto Sans Symbols</vt:lpstr>
      <vt:lpstr>Times New Roman</vt:lpstr>
      <vt:lpstr>Verdana</vt:lpstr>
      <vt:lpstr>508 Lecture</vt:lpstr>
      <vt:lpstr>1_508 Lecture</vt:lpstr>
      <vt:lpstr>Equation</vt:lpstr>
      <vt:lpstr>Database Systems: A Practical Approach to Design, Implementation, and Management</vt:lpstr>
      <vt:lpstr>Learning Objectives</vt:lpstr>
      <vt:lpstr>Concepts (1 of 2)</vt:lpstr>
      <vt:lpstr>Concepts (2 of 2)</vt:lpstr>
      <vt:lpstr>Distributed D B M S</vt:lpstr>
      <vt:lpstr>Distributed Processing</vt:lpstr>
      <vt:lpstr>Parallel D B M S (1 of 3)</vt:lpstr>
      <vt:lpstr>Parallel D B M S (2 of 3)</vt:lpstr>
      <vt:lpstr>Parallel D B M S (3 of 3)</vt:lpstr>
      <vt:lpstr>Advantages of D D B M Ss</vt:lpstr>
      <vt:lpstr>Disadvantages of D D B M Ss</vt:lpstr>
      <vt:lpstr>Types of D D B M S</vt:lpstr>
      <vt:lpstr>Homogeneous D D B M S</vt:lpstr>
      <vt:lpstr>Heterogeneous D D B M S</vt:lpstr>
      <vt:lpstr>Open Database Access and Interoperability (1 of 2)</vt:lpstr>
      <vt:lpstr>Open Database Access and Interoperability (2 of 2)</vt:lpstr>
      <vt:lpstr>Multidatabase System (M D B S)</vt:lpstr>
      <vt:lpstr>Overview of Networking (1 of 2)</vt:lpstr>
      <vt:lpstr>Overview of Networking (2 of 2)</vt:lpstr>
      <vt:lpstr>Functions of a D D B M S</vt:lpstr>
      <vt:lpstr>Reference Architecture for D D B M S (1 of 2)</vt:lpstr>
      <vt:lpstr>Reference Architecture for D D B M S (2 of 2)</vt:lpstr>
      <vt:lpstr>Reference Architecture for M D B S</vt:lpstr>
      <vt:lpstr>Reference Architecture for Tightly-Coupled F M D B S</vt:lpstr>
      <vt:lpstr>Components of a D D B M S</vt:lpstr>
      <vt:lpstr>Distributed Database Design (1 of 2)</vt:lpstr>
      <vt:lpstr>Distributed Database Design (2 of 2)</vt:lpstr>
      <vt:lpstr>Fragmentation (1 of 2)</vt:lpstr>
      <vt:lpstr>Fragmentation (2 of 2)</vt:lpstr>
      <vt:lpstr>Data Allocation (1 of 2)</vt:lpstr>
      <vt:lpstr>Data Allocation (2 of 2)</vt:lpstr>
      <vt:lpstr>Comparison of Strategies for Data Distribution</vt:lpstr>
      <vt:lpstr>Why Fragment? (1 of 3)</vt:lpstr>
      <vt:lpstr>Why Fragment? (2 of 3)</vt:lpstr>
      <vt:lpstr>Why Fragment? (3 of 3)</vt:lpstr>
      <vt:lpstr>Correctness of Fragmentation (1 of 3)</vt:lpstr>
      <vt:lpstr>Correctness of Fragmentation (2 of 3)</vt:lpstr>
      <vt:lpstr>Correctness of Fragmentation (3 of 3)</vt:lpstr>
      <vt:lpstr>Types of Fragmentation</vt:lpstr>
      <vt:lpstr>Horizontal and Vertical Fragmentation</vt:lpstr>
      <vt:lpstr>Mixed Fragmentation (1 of 2)</vt:lpstr>
      <vt:lpstr>Horizontal Fragmentation (1 of 2)</vt:lpstr>
      <vt:lpstr>Horizontal Fragmentation (2 of 2)</vt:lpstr>
      <vt:lpstr>Vertical Fragmentation</vt:lpstr>
      <vt:lpstr>Mixed Fragmentation (2 of 2)</vt:lpstr>
      <vt:lpstr>Example - Mixed Fragmentation</vt:lpstr>
      <vt:lpstr>Derived Horizontal Fragmentation (1 of 2)</vt:lpstr>
      <vt:lpstr>Example - Derived Horizontal Fragmentation</vt:lpstr>
      <vt:lpstr>Derived Horizontal Fragmentation (2 of 2)</vt:lpstr>
      <vt:lpstr>Distributed Database Design Methodology</vt:lpstr>
      <vt:lpstr>Transparencies in a D D B M S (1 of 2)</vt:lpstr>
      <vt:lpstr>Transparencies in a D D B M S (2 of 2)</vt:lpstr>
      <vt:lpstr>Distribution Transparency</vt:lpstr>
      <vt:lpstr>Naming Transparency (1 of 3)</vt:lpstr>
      <vt:lpstr>Naming Transparency (2 of 3)</vt:lpstr>
      <vt:lpstr>Naming Transparency (3 of 3)</vt:lpstr>
      <vt:lpstr>Transaction Transparency</vt:lpstr>
      <vt:lpstr>Example - Distributed Transaction</vt:lpstr>
      <vt:lpstr>Concurrency Transparency</vt:lpstr>
      <vt:lpstr>Classification of Transactions (1 of 2)</vt:lpstr>
      <vt:lpstr>Classification of Transactions (2 of 2)</vt:lpstr>
      <vt:lpstr>Concurrency Transparency (1 of 2)</vt:lpstr>
      <vt:lpstr>Concurrency Transparency (2 of 2)</vt:lpstr>
      <vt:lpstr>Failure Transparency</vt:lpstr>
      <vt:lpstr>Performance Transparency (1 of 3)</vt:lpstr>
      <vt:lpstr>Performance Transparency (2 of 3)</vt:lpstr>
      <vt:lpstr>Performance Transparency (3 of 3)</vt:lpstr>
      <vt:lpstr>Performance Transparency - Example (1 of 3)</vt:lpstr>
      <vt:lpstr>Performance Transparency - Example (2 of 3)</vt:lpstr>
      <vt:lpstr>Performance Transparency - Example (3 of 3)</vt:lpstr>
      <vt:lpstr>Date’s 12 Rules for a D D B M S (1 of 2)</vt:lpstr>
      <vt:lpstr>Date’s 12 Rules for a D D B M S (2 of 2)</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A Practical Approach to Design, Implementation, and Management, 6e</dc:title>
  <dc:subject>Computer Science</dc:subject>
  <dc:creator>Connolly/Begg</dc:creator>
  <cp:keywords>Database Systems</cp:keywords>
  <cp:lastModifiedBy>Sandra Fernando</cp:lastModifiedBy>
  <cp:revision>1172</cp:revision>
  <dcterms:modified xsi:type="dcterms:W3CDTF">2021-02-14T09:22:43Z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