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38" r:id="rId2"/>
    <p:sldMasterId id="2147483851" r:id="rId3"/>
    <p:sldMasterId id="2147483948" r:id="rId4"/>
  </p:sldMasterIdLst>
  <p:notesMasterIdLst>
    <p:notesMasterId r:id="rId30"/>
  </p:notesMasterIdLst>
  <p:handoutMasterIdLst>
    <p:handoutMasterId r:id="rId31"/>
  </p:handoutMasterIdLst>
  <p:sldIdLst>
    <p:sldId id="267" r:id="rId5"/>
    <p:sldId id="275"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8" r:id="rId24"/>
    <p:sldId id="302" r:id="rId25"/>
    <p:sldId id="279" r:id="rId26"/>
    <p:sldId id="289" r:id="rId27"/>
    <p:sldId id="269" r:id="rId28"/>
    <p:sldId id="272" r:id="rId29"/>
  </p:sldIdLst>
  <p:sldSz cx="18288000" cy="10288588"/>
  <p:notesSz cx="6858000" cy="9144000"/>
  <p:defaultTextStyle>
    <a:defPPr>
      <a:defRPr lang="en-US"/>
    </a:defPPr>
    <a:lvl1pPr marL="0" algn="l" defTabSz="1626718" rtl="0" eaLnBrk="1" latinLnBrk="0" hangingPunct="1">
      <a:defRPr sz="3202" kern="1200">
        <a:solidFill>
          <a:schemeClr val="tx1"/>
        </a:solidFill>
        <a:latin typeface="+mn-lt"/>
        <a:ea typeface="+mn-ea"/>
        <a:cs typeface="+mn-cs"/>
      </a:defRPr>
    </a:lvl1pPr>
    <a:lvl2pPr marL="813359" algn="l" defTabSz="1626718" rtl="0" eaLnBrk="1" latinLnBrk="0" hangingPunct="1">
      <a:defRPr sz="3202" kern="1200">
        <a:solidFill>
          <a:schemeClr val="tx1"/>
        </a:solidFill>
        <a:latin typeface="+mn-lt"/>
        <a:ea typeface="+mn-ea"/>
        <a:cs typeface="+mn-cs"/>
      </a:defRPr>
    </a:lvl2pPr>
    <a:lvl3pPr marL="1626718" algn="l" defTabSz="1626718" rtl="0" eaLnBrk="1" latinLnBrk="0" hangingPunct="1">
      <a:defRPr sz="3202" kern="1200">
        <a:solidFill>
          <a:schemeClr val="tx1"/>
        </a:solidFill>
        <a:latin typeface="+mn-lt"/>
        <a:ea typeface="+mn-ea"/>
        <a:cs typeface="+mn-cs"/>
      </a:defRPr>
    </a:lvl3pPr>
    <a:lvl4pPr marL="2440076" algn="l" defTabSz="1626718" rtl="0" eaLnBrk="1" latinLnBrk="0" hangingPunct="1">
      <a:defRPr sz="3202" kern="1200">
        <a:solidFill>
          <a:schemeClr val="tx1"/>
        </a:solidFill>
        <a:latin typeface="+mn-lt"/>
        <a:ea typeface="+mn-ea"/>
        <a:cs typeface="+mn-cs"/>
      </a:defRPr>
    </a:lvl4pPr>
    <a:lvl5pPr marL="3253435" algn="l" defTabSz="1626718" rtl="0" eaLnBrk="1" latinLnBrk="0" hangingPunct="1">
      <a:defRPr sz="3202" kern="1200">
        <a:solidFill>
          <a:schemeClr val="tx1"/>
        </a:solidFill>
        <a:latin typeface="+mn-lt"/>
        <a:ea typeface="+mn-ea"/>
        <a:cs typeface="+mn-cs"/>
      </a:defRPr>
    </a:lvl5pPr>
    <a:lvl6pPr marL="4066794" algn="l" defTabSz="1626718" rtl="0" eaLnBrk="1" latinLnBrk="0" hangingPunct="1">
      <a:defRPr sz="3202" kern="1200">
        <a:solidFill>
          <a:schemeClr val="tx1"/>
        </a:solidFill>
        <a:latin typeface="+mn-lt"/>
        <a:ea typeface="+mn-ea"/>
        <a:cs typeface="+mn-cs"/>
      </a:defRPr>
    </a:lvl6pPr>
    <a:lvl7pPr marL="4880153" algn="l" defTabSz="1626718" rtl="0" eaLnBrk="1" latinLnBrk="0" hangingPunct="1">
      <a:defRPr sz="3202" kern="1200">
        <a:solidFill>
          <a:schemeClr val="tx1"/>
        </a:solidFill>
        <a:latin typeface="+mn-lt"/>
        <a:ea typeface="+mn-ea"/>
        <a:cs typeface="+mn-cs"/>
      </a:defRPr>
    </a:lvl7pPr>
    <a:lvl8pPr marL="5693512" algn="l" defTabSz="1626718" rtl="0" eaLnBrk="1" latinLnBrk="0" hangingPunct="1">
      <a:defRPr sz="3202" kern="1200">
        <a:solidFill>
          <a:schemeClr val="tx1"/>
        </a:solidFill>
        <a:latin typeface="+mn-lt"/>
        <a:ea typeface="+mn-ea"/>
        <a:cs typeface="+mn-cs"/>
      </a:defRPr>
    </a:lvl8pPr>
    <a:lvl9pPr marL="6506870" algn="l" defTabSz="1626718" rtl="0" eaLnBrk="1" latinLnBrk="0" hangingPunct="1">
      <a:defRPr sz="32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C86480"/>
    <a:srgbClr val="69C2E9"/>
    <a:srgbClr val="858588"/>
    <a:srgbClr val="5E779C"/>
    <a:srgbClr val="CBC8C8"/>
    <a:srgbClr val="FEF2BE"/>
    <a:srgbClr val="BFE0D4"/>
    <a:srgbClr val="FFE2C3"/>
    <a:srgbClr val="B6D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1" autoAdjust="0"/>
    <p:restoredTop sz="86590" autoAdjust="0"/>
  </p:normalViewPr>
  <p:slideViewPr>
    <p:cSldViewPr snapToGrid="0">
      <p:cViewPr varScale="1">
        <p:scale>
          <a:sx n="50" d="100"/>
          <a:sy n="50" d="100"/>
        </p:scale>
        <p:origin x="320" y="192"/>
      </p:cViewPr>
      <p:guideLst>
        <p:guide orient="horz" pos="3240"/>
        <p:guide pos="5760"/>
      </p:guideLst>
    </p:cSldViewPr>
  </p:slideViewPr>
  <p:outlineViewPr>
    <p:cViewPr>
      <p:scale>
        <a:sx n="33" d="100"/>
        <a:sy n="33" d="100"/>
      </p:scale>
      <p:origin x="0" y="-2568"/>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283385-CAFD-8745-8543-EA3BF7FEF0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4CFF7A-A39C-E546-AF7E-A3A5FC803A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3356-639E-F44D-97F6-77E05DC3366D}" type="datetimeFigureOut">
              <a:rPr lang="en-US" smtClean="0"/>
              <a:t>8/21/23</a:t>
            </a:fld>
            <a:endParaRPr lang="en-US"/>
          </a:p>
        </p:txBody>
      </p:sp>
      <p:sp>
        <p:nvSpPr>
          <p:cNvPr id="4" name="Footer Placeholder 3">
            <a:extLst>
              <a:ext uri="{FF2B5EF4-FFF2-40B4-BE49-F238E27FC236}">
                <a16:creationId xmlns:a16="http://schemas.microsoft.com/office/drawing/2014/main" id="{E2767530-70F2-D34A-AB3F-3D7514F94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2AAD12-AEAC-5A42-B085-0C8284F2C4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C36F0-DD85-C04E-8FF4-5C424DEF99CD}" type="slidenum">
              <a:rPr lang="en-US" smtClean="0"/>
              <a:t>‹#›</a:t>
            </a:fld>
            <a:endParaRPr lang="en-US"/>
          </a:p>
        </p:txBody>
      </p:sp>
    </p:spTree>
    <p:extLst>
      <p:ext uri="{BB962C8B-B14F-4D97-AF65-F5344CB8AC3E}">
        <p14:creationId xmlns:p14="http://schemas.microsoft.com/office/powerpoint/2010/main" val="32208450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0:34:35.848"/>
    </inkml:context>
    <inkml:brush xml:id="br0">
      <inkml:brushProperty name="width" value="0.05" units="cm"/>
      <inkml:brushProperty name="height" value="0.05" units="cm"/>
      <inkml:brushProperty name="color" value="#E71224"/>
    </inkml:brush>
  </inkml:definitions>
  <inkml:trace contextRef="#ctx0" brushRef="#br0">578 527 24575,'32'0'0,"15"-5"0,18 0 0,-10-7 0,9-8 0,-15-3 0,12-3 0,-6 4 0,-10 6 0,-7 1 0,-5 1 0,0-1 0,-1 3 0,-6 1 0,-4 3 0,-6 1 0,-2-1 0,1 4 0,-3-2 0,1 1 0,-2 1 0,-1-3 0,2 2 0,1 2 0,1-1 0,1 1 0,2-2 0,3 0 0,4-5 0,-7 8 0,5-5 0,-8 4 0,3-2 0,0 0 0,-2 2 0,1 3 0,0-2 0,1-2 0,0-1 0,0-1 0,-1 0 0,-1 1 0,-1-1 0,2 0 0,-1 0 0,1-1 0,2 2 0,-1-1 0,0 0 0,2 0 0,0-1 0,2 0 0,3-2 0,2-1 0,3 1 0,0 1 0,0 1 0,0 2 0,1 1 0,3 0 0,0 0 0,0-1 0,0 1 0,0 0 0,0-2 0,4-3 0,2 3 0,1 2 0,-1-1 0,-4 1 0,-2-1 0,0 1 0,-3 4 0,-2 0 0,0 0 0,-4 0 0,4 0 0,0 0 0,1 0 0,4 0 0,0-4 0,0 0 0,0-1 0,1 2 0,-1 3 0,0 0 0,0 0 0,2 0 0,4 0 0,4 0 0,2 0 0,0 0 0,1 0 0,1 0 0,5 0 0,2 0 0,3 0 0,0 0 0,-1 0 0,-4 0 0,-2 0 0,0 0 0,-3 0 0,-2 0 0,-1 0 0,-4 0 0,1 0 0,3 0 0,-5 0 0,1 0 0,3 0 0,-3 0 0,5 0 0,2 0 0,1 0 0,6 0 0,6 0 0,4 0 0,6 0 0,0 0 0,0 0 0,6 0 0,-4 0 0,4 0 0,5 0 0,4 0 0,6 0 0,5 0 0,-4 0 0,6 0 0,0 0 0,-7 0 0,-7 0 0,-9 1 0,-5 3 0,-12 5 0,-2 5 0,-11 8 0,-5 0 0,-3 4 0,-3 3 0,-1 0 0,0 4 0,0 0 0,0 0 0,0 3 0,1 3 0,-3 1 0,-4-1 0,-5-3 0,-8-3 0,-2 0 0,-4 0 0,-2 0 0,-2 0 0,-4 1 0,0-1 0,0-1 0,0 1 0,0-12 0,-5 2 0,-7-10 0,-5 3 0,-7 2 0,-3 2 0,-3 1 0,-3 0 0,0-1 0,-3 1 0,-3 2 0,-6-2 0,-6-1 0,-7-3 0,-2-1 0,-2-1 0,1 0 0,2 1 0,0 1 0,5 0 0,2-1 0,6-1 0,0-2 0,1 0 0,6-1 0,-5 2 0,3 4 0,-9-4 0,-8-2 0,-7 1 0,-10 2 0,-2 1 0,-5-2 0,1 0 0,4-1 0,7 1 0,8-4 0,8-1 0,5-2 0,6-1 0,4 2 0,-2-3 0,-2-1 0,-7 1 0,-5 0 0,-1-1 0,-8 0 0,-1 0 0,-6 2 0,1 0 0,6 2 0,7-2 0,11-1 0,7 3 0,5-3 0,1 0 0,2 3 0,2-4 0,1 0 0,-5 0 0,-5 0 0,-4 1 0,-2-1 0,4 0 0,0 0 0,0 1 0,15 2 0,-7-1 0,13 2 0,-7 0 0,-3-2 0,3 2 0,-2 0 0,1 1 0,3-3 0,0 1 0,0-3 0,2 4 0,-3 1 0,0-1 0,4 0 0,-1 0 0,-2 0 0,8 0 0,-9-1 0,4 5 0,5-7 0,-12 5 0,7-4 0,-9 2 0,-19 9 0,18-10 0,-17 6 0,21-9 0,-10 1 0,-2-1 0,-1 0 0,1 0 0,3 1 0,2-2 0,1-1 0,0-2 0,0 0 0,2 0 0,2 0 0,2 0 0,2 0 0,1 0 0,1 0 0,1 0 0,-2 0 0,-8 0 0,13 0 0,-10 0 0,12 0 0,-5 0 0,-2 0 0,-3 0 0,-1 0 0,-4 0 0,-1 0 0,0 0 0,0 0 0,0 0 0,-3 0 0,-7 0 0,-7 0 0,-6 0 0,-2 0 0,4 0 0,2 0 0,-1 0 0,1 0 0,-6 0 0,1 0 0,0 0 0,5 0 0,-4 0 0,-1 0 0,-2-5 0,-3-5 0,5-5 0,0-6 0,-2 1 0,-4 0 0,-1 0 0,0 0 0,6-2 0,7 1 0,6-3 0,6-1 0,3-1 0,5-3 0,2 2 0,4 0 0,4-2 0,5 0 0,3 1 0,5 0 0,3 2 0,1 3 0,4 0 0,0 5 0,0 3 0,0 0 0,0 3 0,0-3 0,0 3 0,0 0 0,0 0 0,0 0 0,0 0 0,7 0 0,-2 2 0,9-1 0,-4 1 0,3-1 0,0 0 0,2 0 0,0-1 0,0-4 0,1 0 0,-1-2 0,-2 2 0,-1 1 0,-4 1 0,2 3 0,1 0 0,-2 1 0,3-2 0,-1 2 0,0-2 0,1-3 0,-3 8 0,2-9 0,-3 8 0,1-3 0,-2-1 0,5 2 0,-7 2 0,10-2 0,-11 4 0,7-1 0,-4 3 0,1-6 0,0 8 0,0-9 0,-1 4 0,3-2 0,0-3 0,-1 1 0,1 1 0,-2-1 0,5 3 0,-5 4 0,3-3 0,-4 2 0,2 1 0,1-9 0,4 2 0,-1 0 0,-2-1 0,-3 7 0,-2 1 0,-2 0 0,0 1 0,-1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0:34:40.982"/>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10:34:48.420"/>
    </inkml:context>
    <inkml:brush xml:id="br0">
      <inkml:brushProperty name="width" value="0.05" units="cm"/>
      <inkml:brushProperty name="height" value="0.05" units="cm"/>
      <inkml:brushProperty name="color" value="#E71224"/>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8A5F1-FC73-4832-98BA-D0BD25E5A626}" type="datetimeFigureOut">
              <a:rPr lang="en-GB" smtClean="0"/>
              <a:t>21/08/2023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B3ABF-D706-4959-ACF4-B467BEA00A52}" type="slidenum">
              <a:rPr lang="en-GB" smtClean="0"/>
              <a:t>‹#›</a:t>
            </a:fld>
            <a:endParaRPr lang="en-GB"/>
          </a:p>
        </p:txBody>
      </p:sp>
    </p:spTree>
    <p:extLst>
      <p:ext uri="{BB962C8B-B14F-4D97-AF65-F5344CB8AC3E}">
        <p14:creationId xmlns:p14="http://schemas.microsoft.com/office/powerpoint/2010/main" val="2005905106"/>
      </p:ext>
    </p:extLst>
  </p:cSld>
  <p:clrMap bg1="lt1" tx1="dk1" bg2="lt2" tx2="dk2" accent1="accent1" accent2="accent2" accent3="accent3" accent4="accent4" accent5="accent5" accent6="accent6" hlink="hlink" folHlink="folHlink"/>
  <p:notesStyle>
    <a:lvl1pPr marL="0" algn="l" defTabSz="1626718" rtl="0" eaLnBrk="1" latinLnBrk="0" hangingPunct="1">
      <a:defRPr sz="2135" kern="1200">
        <a:solidFill>
          <a:schemeClr val="tx1"/>
        </a:solidFill>
        <a:latin typeface="+mn-lt"/>
        <a:ea typeface="+mn-ea"/>
        <a:cs typeface="+mn-cs"/>
      </a:defRPr>
    </a:lvl1pPr>
    <a:lvl2pPr marL="813359" algn="l" defTabSz="1626718" rtl="0" eaLnBrk="1" latinLnBrk="0" hangingPunct="1">
      <a:defRPr sz="2135" kern="1200">
        <a:solidFill>
          <a:schemeClr val="tx1"/>
        </a:solidFill>
        <a:latin typeface="+mn-lt"/>
        <a:ea typeface="+mn-ea"/>
        <a:cs typeface="+mn-cs"/>
      </a:defRPr>
    </a:lvl2pPr>
    <a:lvl3pPr marL="1626718" algn="l" defTabSz="1626718" rtl="0" eaLnBrk="1" latinLnBrk="0" hangingPunct="1">
      <a:defRPr sz="2135" kern="1200">
        <a:solidFill>
          <a:schemeClr val="tx1"/>
        </a:solidFill>
        <a:latin typeface="+mn-lt"/>
        <a:ea typeface="+mn-ea"/>
        <a:cs typeface="+mn-cs"/>
      </a:defRPr>
    </a:lvl3pPr>
    <a:lvl4pPr marL="2440076" algn="l" defTabSz="1626718" rtl="0" eaLnBrk="1" latinLnBrk="0" hangingPunct="1">
      <a:defRPr sz="2135" kern="1200">
        <a:solidFill>
          <a:schemeClr val="tx1"/>
        </a:solidFill>
        <a:latin typeface="+mn-lt"/>
        <a:ea typeface="+mn-ea"/>
        <a:cs typeface="+mn-cs"/>
      </a:defRPr>
    </a:lvl4pPr>
    <a:lvl5pPr marL="3253435" algn="l" defTabSz="1626718" rtl="0" eaLnBrk="1" latinLnBrk="0" hangingPunct="1">
      <a:defRPr sz="2135" kern="1200">
        <a:solidFill>
          <a:schemeClr val="tx1"/>
        </a:solidFill>
        <a:latin typeface="+mn-lt"/>
        <a:ea typeface="+mn-ea"/>
        <a:cs typeface="+mn-cs"/>
      </a:defRPr>
    </a:lvl5pPr>
    <a:lvl6pPr marL="4066794" algn="l" defTabSz="1626718" rtl="0" eaLnBrk="1" latinLnBrk="0" hangingPunct="1">
      <a:defRPr sz="2135" kern="1200">
        <a:solidFill>
          <a:schemeClr val="tx1"/>
        </a:solidFill>
        <a:latin typeface="+mn-lt"/>
        <a:ea typeface="+mn-ea"/>
        <a:cs typeface="+mn-cs"/>
      </a:defRPr>
    </a:lvl6pPr>
    <a:lvl7pPr marL="4880153" algn="l" defTabSz="1626718" rtl="0" eaLnBrk="1" latinLnBrk="0" hangingPunct="1">
      <a:defRPr sz="2135" kern="1200">
        <a:solidFill>
          <a:schemeClr val="tx1"/>
        </a:solidFill>
        <a:latin typeface="+mn-lt"/>
        <a:ea typeface="+mn-ea"/>
        <a:cs typeface="+mn-cs"/>
      </a:defRPr>
    </a:lvl7pPr>
    <a:lvl8pPr marL="5693512" algn="l" defTabSz="1626718" rtl="0" eaLnBrk="1" latinLnBrk="0" hangingPunct="1">
      <a:defRPr sz="2135" kern="1200">
        <a:solidFill>
          <a:schemeClr val="tx1"/>
        </a:solidFill>
        <a:latin typeface="+mn-lt"/>
        <a:ea typeface="+mn-ea"/>
        <a:cs typeface="+mn-cs"/>
      </a:defRPr>
    </a:lvl8pPr>
    <a:lvl9pPr marL="6506870" algn="l" defTabSz="1626718" rtl="0" eaLnBrk="1" latinLnBrk="0" hangingPunct="1">
      <a:defRPr sz="2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BB3ABF-D706-4959-ACF4-B467BEA00A52}" type="slidenum">
              <a:rPr lang="en-GB" smtClean="0"/>
              <a:t>1</a:t>
            </a:fld>
            <a:endParaRPr lang="en-GB"/>
          </a:p>
        </p:txBody>
      </p:sp>
    </p:spTree>
    <p:extLst>
      <p:ext uri="{BB962C8B-B14F-4D97-AF65-F5344CB8AC3E}">
        <p14:creationId xmlns:p14="http://schemas.microsoft.com/office/powerpoint/2010/main" val="133844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basic white">
    <p:bg>
      <p:bgPr>
        <a:solidFill>
          <a:srgbClr val="B6D3F0"/>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5E4B13-61E0-6240-A456-1476E3920D42}"/>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484E7E6F-09F3-114B-ADBA-C4230F9F7CE1}"/>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48BC4001-3417-BF4F-B60B-111A81D16807}"/>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38029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slide 2">
    <p:bg>
      <p:bgPr>
        <a:solidFill>
          <a:srgbClr val="B6D3F0"/>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983837" y="3681414"/>
            <a:ext cx="16320326"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0" name="Text Placeholder 19">
            <a:extLst>
              <a:ext uri="{FF2B5EF4-FFF2-40B4-BE49-F238E27FC236}">
                <a16:creationId xmlns:a16="http://schemas.microsoft.com/office/drawing/2014/main" id="{813F82FF-D33F-5841-B848-1F835E2492B2}"/>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1" name="Text Placeholder 19">
            <a:extLst>
              <a:ext uri="{FF2B5EF4-FFF2-40B4-BE49-F238E27FC236}">
                <a16:creationId xmlns:a16="http://schemas.microsoft.com/office/drawing/2014/main" id="{57421528-94F5-D446-BE42-CE7068EF964A}"/>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39331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slide 2">
    <p:bg>
      <p:bgPr>
        <a:solidFill>
          <a:srgbClr val="FFE2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9" name="Title 1">
            <a:extLst>
              <a:ext uri="{FF2B5EF4-FFF2-40B4-BE49-F238E27FC236}">
                <a16:creationId xmlns:a16="http://schemas.microsoft.com/office/drawing/2014/main" id="{6A95AE48-D2CA-F041-A335-BD379ECAE579}"/>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0" name="Text Placeholder 19">
            <a:extLst>
              <a:ext uri="{FF2B5EF4-FFF2-40B4-BE49-F238E27FC236}">
                <a16:creationId xmlns:a16="http://schemas.microsoft.com/office/drawing/2014/main" id="{5D0FE3A4-782D-1845-A5E3-0B621F127B80}"/>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2" name="Text Placeholder 19">
            <a:extLst>
              <a:ext uri="{FF2B5EF4-FFF2-40B4-BE49-F238E27FC236}">
                <a16:creationId xmlns:a16="http://schemas.microsoft.com/office/drawing/2014/main" id="{966E48E5-13A4-B148-8F34-6D9F59B5B0D7}"/>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60195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slide 2">
    <p:bg>
      <p:bgPr>
        <a:solidFill>
          <a:srgbClr val="FEF2B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2" name="Title 1">
            <a:extLst>
              <a:ext uri="{FF2B5EF4-FFF2-40B4-BE49-F238E27FC236}">
                <a16:creationId xmlns:a16="http://schemas.microsoft.com/office/drawing/2014/main" id="{583E3FDF-522F-E143-9479-04B617B13F38}"/>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5" name="Text Placeholder 19">
            <a:extLst>
              <a:ext uri="{FF2B5EF4-FFF2-40B4-BE49-F238E27FC236}">
                <a16:creationId xmlns:a16="http://schemas.microsoft.com/office/drawing/2014/main" id="{E7E073E2-E034-6B45-BB0D-E8FEB972A2F4}"/>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6" name="Text Placeholder 19">
            <a:extLst>
              <a:ext uri="{FF2B5EF4-FFF2-40B4-BE49-F238E27FC236}">
                <a16:creationId xmlns:a16="http://schemas.microsoft.com/office/drawing/2014/main" id="{624672BE-CB5D-1740-9139-30DA44B7765D}"/>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18726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44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basic white">
    <p:bg>
      <p:bgPr>
        <a:solidFill>
          <a:srgbClr val="FFE2C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F382B-AD57-014F-9276-B43AA968FC78}"/>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2A58A597-313D-E541-83E8-4A278668766C}"/>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6FF83422-BCB9-1845-B2A5-64B504EE138A}"/>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89641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basic white">
    <p:bg>
      <p:bgPr>
        <a:solidFill>
          <a:srgbClr val="FEF2BE"/>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4" name="Subtitle 2"/>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5" name="Text Placeholder 19">
            <a:extLst>
              <a:ext uri="{FF2B5EF4-FFF2-40B4-BE49-F238E27FC236}">
                <a16:creationId xmlns:a16="http://schemas.microsoft.com/office/drawing/2014/main" id="{B37F5458-2C23-E140-904D-A2D191910E2F}"/>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4157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icture white">
    <p:bg>
      <p:bgPr>
        <a:solidFill>
          <a:srgbClr val="B6D3F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62C7F-53EF-A749-920D-760B86FA26D0}"/>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10" name="Picture Placeholder 2">
            <a:extLst>
              <a:ext uri="{FF2B5EF4-FFF2-40B4-BE49-F238E27FC236}">
                <a16:creationId xmlns:a16="http://schemas.microsoft.com/office/drawing/2014/main" id="{A12ADEA5-6460-BD48-B25B-82C5D6A54074}"/>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1" name="Text Placeholder 3">
            <a:extLst>
              <a:ext uri="{FF2B5EF4-FFF2-40B4-BE49-F238E27FC236}">
                <a16:creationId xmlns:a16="http://schemas.microsoft.com/office/drawing/2014/main" id="{2547E039-E0F9-F94C-BC91-95B8B7201C60}"/>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2" name="Text Placeholder 19">
            <a:extLst>
              <a:ext uri="{FF2B5EF4-FFF2-40B4-BE49-F238E27FC236}">
                <a16:creationId xmlns:a16="http://schemas.microsoft.com/office/drawing/2014/main" id="{EFE378AC-3F88-1847-A231-B458EA3E927E}"/>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70512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icture white">
    <p:bg>
      <p:bgPr>
        <a:solidFill>
          <a:srgbClr val="FFE2C3"/>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8ADA29-D7BA-5844-A948-7CE535848A16}"/>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9" name="Picture Placeholder 2">
            <a:extLst>
              <a:ext uri="{FF2B5EF4-FFF2-40B4-BE49-F238E27FC236}">
                <a16:creationId xmlns:a16="http://schemas.microsoft.com/office/drawing/2014/main" id="{404819D7-1D23-8A48-9A66-FD5E5F22F4A1}"/>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0" name="Text Placeholder 3">
            <a:extLst>
              <a:ext uri="{FF2B5EF4-FFF2-40B4-BE49-F238E27FC236}">
                <a16:creationId xmlns:a16="http://schemas.microsoft.com/office/drawing/2014/main" id="{7A097186-465E-D449-B79A-418B24D92BDA}"/>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1" name="Text Placeholder 19">
            <a:extLst>
              <a:ext uri="{FF2B5EF4-FFF2-40B4-BE49-F238E27FC236}">
                <a16:creationId xmlns:a16="http://schemas.microsoft.com/office/drawing/2014/main" id="{10D9FE3D-609A-F243-A420-A884DADDAD9F}"/>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9314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picture white">
    <p:bg>
      <p:bgPr>
        <a:solidFill>
          <a:srgbClr val="FEF2B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6" name="Picture Placeholder 2"/>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7" name="Text Placeholder 3"/>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8" name="Text Placeholder 19">
            <a:extLst>
              <a:ext uri="{FF2B5EF4-FFF2-40B4-BE49-F238E27FC236}">
                <a16:creationId xmlns:a16="http://schemas.microsoft.com/office/drawing/2014/main" id="{CAFD536F-B2D4-764A-9D15-D0B23E9C3E5A}"/>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26643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white">
    <p:bg>
      <p:bgPr>
        <a:solidFill>
          <a:srgbClr val="B6D3F0"/>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34" name="Title 1"/>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Tree>
    <p:extLst>
      <p:ext uri="{BB962C8B-B14F-4D97-AF65-F5344CB8AC3E}">
        <p14:creationId xmlns:p14="http://schemas.microsoft.com/office/powerpoint/2010/main" val="7789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d white">
    <p:bg>
      <p:bgPr>
        <a:solidFill>
          <a:srgbClr val="FFE2C3"/>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E896FE63-FC48-C44A-A1A6-DA6B7E05F9D8}"/>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887A45AE-849E-BA4E-B5FF-B76F9DC5D15A}"/>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4545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End white">
    <p:bg>
      <p:bgPr>
        <a:solidFill>
          <a:srgbClr val="FEF2B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FD9085FB-8C7E-8047-9AFD-0400116C5595}"/>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538DE194-F0A3-2548-B4E9-C04B216C7EF5}"/>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52657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257300" y="2738861"/>
            <a:ext cx="15773400" cy="6528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191942"/>
      </p:ext>
    </p:extLst>
  </p:cSld>
  <p:clrMap bg1="lt1" tx1="dk1" bg2="lt2" tx2="dk2" accent1="accent1" accent2="accent2" accent3="accent3" accent4="accent4" accent5="accent5" accent6="accent6" hlink="hlink" folHlink="folHlink"/>
  <p:sldLayoutIdLst>
    <p:sldLayoutId id="2147484042" r:id="rId1"/>
    <p:sldLayoutId id="2147484032" r:id="rId2"/>
    <p:sldLayoutId id="2147484034"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8924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9"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4873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0"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a:t>‹#›</a:t>
            </a:fld>
            <a:endParaRPr lang="en-US"/>
          </a:p>
        </p:txBody>
      </p:sp>
    </p:spTree>
    <p:extLst>
      <p:ext uri="{BB962C8B-B14F-4D97-AF65-F5344CB8AC3E}">
        <p14:creationId xmlns:p14="http://schemas.microsoft.com/office/powerpoint/2010/main" val="4493613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8" r:id="rId3"/>
    <p:sldLayoutId id="2147483955" r:id="rId4"/>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s://learn.microsoft.com/en-us/aspnet/core/introduction-to-aspnet-core?view=aspnetcore-7.0"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2459-0FBC-8C40-861B-A81F614EBDD9}"/>
              </a:ext>
            </a:extLst>
          </p:cNvPr>
          <p:cNvSpPr>
            <a:spLocks noGrp="1"/>
          </p:cNvSpPr>
          <p:nvPr>
            <p:ph type="title"/>
          </p:nvPr>
        </p:nvSpPr>
        <p:spPr>
          <a:xfrm>
            <a:off x="983835" y="2074128"/>
            <a:ext cx="16320325" cy="4676322"/>
          </a:xfrm>
        </p:spPr>
        <p:txBody>
          <a:bodyPr>
            <a:normAutofit fontScale="90000"/>
          </a:bodyPr>
          <a:lstStyle/>
          <a:p>
            <a:br>
              <a:rPr lang="en-GB" dirty="0"/>
            </a:br>
            <a:r>
              <a:rPr lang="en-GB" dirty="0"/>
              <a:t>Data and Web Application</a:t>
            </a:r>
            <a:br>
              <a:rPr lang="en-GB" dirty="0"/>
            </a:br>
            <a:r>
              <a:rPr lang="en-GB" dirty="0"/>
              <a:t>CC6012 </a:t>
            </a:r>
            <a:br>
              <a:rPr lang="en-GB" dirty="0"/>
            </a:br>
            <a:br>
              <a:rPr lang="en-GB" dirty="0"/>
            </a:br>
            <a:br>
              <a:rPr lang="en-GB" dirty="0"/>
            </a:br>
            <a:br>
              <a:rPr lang="en-GB" dirty="0"/>
            </a:br>
            <a:endParaRPr lang="en-GB" dirty="0"/>
          </a:p>
        </p:txBody>
      </p:sp>
      <p:sp>
        <p:nvSpPr>
          <p:cNvPr id="4" name="Text Placeholder 3">
            <a:extLst>
              <a:ext uri="{FF2B5EF4-FFF2-40B4-BE49-F238E27FC236}">
                <a16:creationId xmlns:a16="http://schemas.microsoft.com/office/drawing/2014/main" id="{0CD61FDB-1774-2D45-B9D0-08B05BE4A7E1}"/>
              </a:ext>
            </a:extLst>
          </p:cNvPr>
          <p:cNvSpPr>
            <a:spLocks noGrp="1"/>
          </p:cNvSpPr>
          <p:nvPr>
            <p:ph type="body" sz="quarter" idx="12"/>
          </p:nvPr>
        </p:nvSpPr>
        <p:spPr>
          <a:xfrm>
            <a:off x="983837" y="7179392"/>
            <a:ext cx="16320326" cy="882713"/>
          </a:xfrm>
        </p:spPr>
        <p:txBody>
          <a:bodyPr/>
          <a:lstStyle/>
          <a:p>
            <a:r>
              <a:rPr lang="en-US" dirty="0"/>
              <a:t>Sandra Fernando</a:t>
            </a:r>
          </a:p>
        </p:txBody>
      </p:sp>
    </p:spTree>
    <p:extLst>
      <p:ext uri="{BB962C8B-B14F-4D97-AF65-F5344CB8AC3E}">
        <p14:creationId xmlns:p14="http://schemas.microsoft.com/office/powerpoint/2010/main" val="296315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C0BEB-F260-E79D-011A-D4059A9FCC2C}"/>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Filters</a:t>
            </a:r>
            <a:endParaRPr lang="en-GB" dirty="0"/>
          </a:p>
        </p:txBody>
      </p:sp>
      <p:sp>
        <p:nvSpPr>
          <p:cNvPr id="3" name="Subtitle 2">
            <a:extLst>
              <a:ext uri="{FF2B5EF4-FFF2-40B4-BE49-F238E27FC236}">
                <a16:creationId xmlns:a16="http://schemas.microsoft.com/office/drawing/2014/main" id="{8E3732A4-7B23-0148-F4EA-0667F83D46F6}"/>
              </a:ext>
            </a:extLst>
          </p:cNvPr>
          <p:cNvSpPr>
            <a:spLocks noGrp="1"/>
          </p:cNvSpPr>
          <p:nvPr>
            <p:ph type="subTitle" idx="1"/>
          </p:nvPr>
        </p:nvSpPr>
        <p:spPr/>
        <p:txBody>
          <a:bodyPr/>
          <a:lstStyle/>
          <a:p>
            <a:pPr algn="just"/>
            <a:r>
              <a:rPr lang="en-GB" dirty="0"/>
              <a:t>Filters help developers encapsulate cross-cutting concerns, like exception handling or authorization. Filters enable running custom pre- and post-processing logic for action methods, and can be configured to run at certain points within the execution pipeline for a given request. Filters can be applied to controllers or actions as attributes (or can be run globally). Several filters (such as Authorize) are included in the framework. [Authorize] is the attribute that is used to create MVC authorization filters.</a:t>
            </a:r>
          </a:p>
          <a:p>
            <a:pPr algn="just"/>
            <a:endParaRPr lang="en-GB" dirty="0"/>
          </a:p>
          <a:p>
            <a:pPr algn="just"/>
            <a:endParaRPr lang="en-GB" dirty="0"/>
          </a:p>
          <a:p>
            <a:pPr algn="just"/>
            <a:endParaRPr lang="en-GB" dirty="0"/>
          </a:p>
          <a:p>
            <a:pPr algn="just"/>
            <a:r>
              <a:rPr lang="en-GB" dirty="0"/>
              <a:t>[Authorize]</a:t>
            </a:r>
          </a:p>
          <a:p>
            <a:pPr algn="just"/>
            <a:r>
              <a:rPr lang="en-GB" dirty="0"/>
              <a:t>public class </a:t>
            </a:r>
            <a:r>
              <a:rPr lang="en-GB" dirty="0" err="1"/>
              <a:t>AccountController</a:t>
            </a:r>
            <a:r>
              <a:rPr lang="en-GB" dirty="0"/>
              <a:t> : Controller</a:t>
            </a:r>
          </a:p>
        </p:txBody>
      </p:sp>
      <p:sp>
        <p:nvSpPr>
          <p:cNvPr id="4" name="Text Placeholder 3">
            <a:extLst>
              <a:ext uri="{FF2B5EF4-FFF2-40B4-BE49-F238E27FC236}">
                <a16:creationId xmlns:a16="http://schemas.microsoft.com/office/drawing/2014/main" id="{96B07CE5-BE12-799D-2124-7DBFFF430FEF}"/>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3146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3A0F-F575-B9D8-765A-1FEE3542784D}"/>
              </a:ext>
            </a:extLst>
          </p:cNvPr>
          <p:cNvSpPr>
            <a:spLocks noGrp="1"/>
          </p:cNvSpPr>
          <p:nvPr>
            <p:ph type="ctrTitle"/>
          </p:nvPr>
        </p:nvSpPr>
        <p:spPr/>
        <p:txBody>
          <a:bodyPr/>
          <a:lstStyle/>
          <a:p>
            <a:r>
              <a:rPr lang="en-GB" b="1" i="0" dirty="0" err="1">
                <a:solidFill>
                  <a:srgbClr val="111827"/>
                </a:solidFill>
                <a:effectLst/>
                <a:latin typeface="Söhne Mono"/>
              </a:rPr>
              <a:t>ApplicationDbContext</a:t>
            </a:r>
            <a:endParaRPr lang="en-GB" dirty="0"/>
          </a:p>
        </p:txBody>
      </p:sp>
      <p:sp>
        <p:nvSpPr>
          <p:cNvPr id="3" name="Subtitle 2">
            <a:extLst>
              <a:ext uri="{FF2B5EF4-FFF2-40B4-BE49-F238E27FC236}">
                <a16:creationId xmlns:a16="http://schemas.microsoft.com/office/drawing/2014/main" id="{199990AD-9786-50F7-C94A-339FE9616BC5}"/>
              </a:ext>
            </a:extLst>
          </p:cNvPr>
          <p:cNvSpPr>
            <a:spLocks noGrp="1"/>
          </p:cNvSpPr>
          <p:nvPr>
            <p:ph type="subTitle" idx="1"/>
          </p:nvPr>
        </p:nvSpPr>
        <p:spPr/>
        <p:txBody>
          <a:bodyPr/>
          <a:lstStyle/>
          <a:p>
            <a:pPr algn="just"/>
            <a:r>
              <a:rPr lang="en-GB" dirty="0" err="1"/>
              <a:t>ApplicationDbContext</a:t>
            </a:r>
            <a:r>
              <a:rPr lang="en-GB" dirty="0"/>
              <a:t> is a class in ASP.NET applications that inherits from </a:t>
            </a:r>
            <a:r>
              <a:rPr lang="en-GB" dirty="0" err="1"/>
              <a:t>DbContext</a:t>
            </a:r>
            <a:r>
              <a:rPr lang="en-GB" dirty="0"/>
              <a:t>, which is a part of the Entity Framework. Entity Framework is an Object-Relational Mapping (ORM) framework that simplifies database interactions by allowing developers to work with databases using object-oriented principles instead of writing raw SQL queries.</a:t>
            </a:r>
          </a:p>
          <a:p>
            <a:pPr algn="just"/>
            <a:endParaRPr lang="en-GB" dirty="0"/>
          </a:p>
          <a:p>
            <a:pPr algn="just"/>
            <a:r>
              <a:rPr lang="en-GB" dirty="0"/>
              <a:t>In the context of ASP.NET applications, specifically those that use Entity Framework for data access, the </a:t>
            </a:r>
            <a:r>
              <a:rPr lang="en-GB" dirty="0" err="1"/>
              <a:t>ApplicationDbContext</a:t>
            </a:r>
            <a:r>
              <a:rPr lang="en-GB" dirty="0"/>
              <a:t> class serves as the primary point of interaction between the application's code and the underlying database. It is responsible for representing the database schema as a set of .NET classes and allows developers to perform CRUD (Create, Read, Update, Delete) operations on the database using C# or other .NET languages.</a:t>
            </a:r>
          </a:p>
        </p:txBody>
      </p:sp>
      <p:sp>
        <p:nvSpPr>
          <p:cNvPr id="4" name="Text Placeholder 3">
            <a:extLst>
              <a:ext uri="{FF2B5EF4-FFF2-40B4-BE49-F238E27FC236}">
                <a16:creationId xmlns:a16="http://schemas.microsoft.com/office/drawing/2014/main" id="{BC6399F1-6B49-1332-A823-91089B83D63F}"/>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82125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E89D-7276-EA77-8D72-79C883DAF38A}"/>
              </a:ext>
            </a:extLst>
          </p:cNvPr>
          <p:cNvSpPr>
            <a:spLocks noGrp="1"/>
          </p:cNvSpPr>
          <p:nvPr>
            <p:ph type="ctrTitle"/>
          </p:nvPr>
        </p:nvSpPr>
        <p:spPr/>
        <p:txBody>
          <a:bodyPr/>
          <a:lstStyle/>
          <a:p>
            <a:pPr algn="just"/>
            <a:r>
              <a:rPr lang="en-GB" dirty="0"/>
              <a:t>SQLite</a:t>
            </a:r>
          </a:p>
        </p:txBody>
      </p:sp>
      <p:sp>
        <p:nvSpPr>
          <p:cNvPr id="3" name="Subtitle 2">
            <a:extLst>
              <a:ext uri="{FF2B5EF4-FFF2-40B4-BE49-F238E27FC236}">
                <a16:creationId xmlns:a16="http://schemas.microsoft.com/office/drawing/2014/main" id="{B0A95E51-A29C-AB4F-58BA-24DC4CBBDBF4}"/>
              </a:ext>
            </a:extLst>
          </p:cNvPr>
          <p:cNvSpPr>
            <a:spLocks noGrp="1"/>
          </p:cNvSpPr>
          <p:nvPr>
            <p:ph type="subTitle" idx="1"/>
          </p:nvPr>
        </p:nvSpPr>
        <p:spPr/>
        <p:txBody>
          <a:bodyPr/>
          <a:lstStyle/>
          <a:p>
            <a:pPr algn="just"/>
            <a:r>
              <a:rPr lang="en-GB" dirty="0"/>
              <a:t>SQLite is a database engine written in the C programming language. It is not a standalone app; rather, it is a library that software developers embed in their apps. As such, it belongs to the family of embedded databases</a:t>
            </a:r>
          </a:p>
        </p:txBody>
      </p:sp>
      <p:sp>
        <p:nvSpPr>
          <p:cNvPr id="4" name="Text Placeholder 3">
            <a:extLst>
              <a:ext uri="{FF2B5EF4-FFF2-40B4-BE49-F238E27FC236}">
                <a16:creationId xmlns:a16="http://schemas.microsoft.com/office/drawing/2014/main" id="{5212B68C-DEB2-78B0-EDA0-23FB6B68828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636600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26C1-C2A5-00A0-D7A9-97E03D117E5F}"/>
              </a:ext>
            </a:extLst>
          </p:cNvPr>
          <p:cNvSpPr>
            <a:spLocks noGrp="1"/>
          </p:cNvSpPr>
          <p:nvPr>
            <p:ph type="ctrTitle"/>
          </p:nvPr>
        </p:nvSpPr>
        <p:spPr/>
        <p:txBody>
          <a:bodyPr/>
          <a:lstStyle/>
          <a:p>
            <a:r>
              <a:rPr lang="en-GB" dirty="0"/>
              <a:t>Scaffold CRUD operations</a:t>
            </a:r>
          </a:p>
        </p:txBody>
      </p:sp>
      <p:sp>
        <p:nvSpPr>
          <p:cNvPr id="3" name="Subtitle 2">
            <a:extLst>
              <a:ext uri="{FF2B5EF4-FFF2-40B4-BE49-F238E27FC236}">
                <a16:creationId xmlns:a16="http://schemas.microsoft.com/office/drawing/2014/main" id="{1770FAF1-B208-5E0E-A6A0-0A92BC011F7F}"/>
              </a:ext>
            </a:extLst>
          </p:cNvPr>
          <p:cNvSpPr>
            <a:spLocks noGrp="1"/>
          </p:cNvSpPr>
          <p:nvPr>
            <p:ph type="subTitle" idx="1"/>
          </p:nvPr>
        </p:nvSpPr>
        <p:spPr/>
        <p:txBody>
          <a:bodyPr/>
          <a:lstStyle/>
          <a:p>
            <a:pPr algn="just"/>
            <a:r>
              <a:rPr lang="en-GB" dirty="0"/>
              <a:t>Scaffolding is a technique used by many MVC frameworks like ASP.NET MVC, Ruby on Rails, Cake PHP and Node. JS etc., to generate code for basic CRUD (create, read, update, and delete) operations against your database effectively. Further you can edit or customize this auto generated code according to your need</a:t>
            </a:r>
          </a:p>
          <a:p>
            <a:pPr algn="just"/>
            <a:endParaRPr lang="en-GB" dirty="0"/>
          </a:p>
          <a:p>
            <a:pPr algn="just"/>
            <a:endParaRPr lang="en-GB" dirty="0"/>
          </a:p>
          <a:p>
            <a:pPr algn="just"/>
            <a:r>
              <a:rPr lang="en-GB" dirty="0"/>
              <a:t>Scaffolding consists of page templates, entity page templates, field page templates, and filter templates. These templates are called Scaffold templates and allow you to quickly build a functional data-driven Website.</a:t>
            </a:r>
          </a:p>
          <a:p>
            <a:pPr algn="just"/>
            <a:endParaRPr lang="en-GB" dirty="0"/>
          </a:p>
          <a:p>
            <a:pPr algn="just"/>
            <a:r>
              <a:rPr lang="en-GB" dirty="0"/>
              <a:t>Scaffold templates are used to generate code for basic CRUD operations within your ASP.NET MVC applications against your database with the help Entity Framework. These templates use the Visual Studio T4 templating system to generate views for basic CRUD operations with the help of Entity Framework.</a:t>
            </a:r>
          </a:p>
        </p:txBody>
      </p:sp>
      <p:sp>
        <p:nvSpPr>
          <p:cNvPr id="4" name="Text Placeholder 3">
            <a:extLst>
              <a:ext uri="{FF2B5EF4-FFF2-40B4-BE49-F238E27FC236}">
                <a16:creationId xmlns:a16="http://schemas.microsoft.com/office/drawing/2014/main" id="{7A952E3A-5809-48F4-F6BF-D4BC2C482C64}"/>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147972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B056-E90F-E0CC-41BB-337352E67C37}"/>
              </a:ext>
            </a:extLst>
          </p:cNvPr>
          <p:cNvSpPr>
            <a:spLocks noGrp="1"/>
          </p:cNvSpPr>
          <p:nvPr>
            <p:ph type="ctrTitle"/>
          </p:nvPr>
        </p:nvSpPr>
        <p:spPr/>
        <p:txBody>
          <a:bodyPr>
            <a:normAutofit/>
          </a:bodyPr>
          <a:lstStyle/>
          <a:p>
            <a:r>
              <a:rPr lang="en-GB" dirty="0"/>
              <a:t>Get started with ASP.NET Core MVC</a:t>
            </a:r>
          </a:p>
        </p:txBody>
      </p:sp>
      <p:sp>
        <p:nvSpPr>
          <p:cNvPr id="3" name="Subtitle 2">
            <a:extLst>
              <a:ext uri="{FF2B5EF4-FFF2-40B4-BE49-F238E27FC236}">
                <a16:creationId xmlns:a16="http://schemas.microsoft.com/office/drawing/2014/main" id="{D04CB3F6-5C7E-1701-CD78-A91015E17059}"/>
              </a:ext>
            </a:extLst>
          </p:cNvPr>
          <p:cNvSpPr>
            <a:spLocks noGrp="1"/>
          </p:cNvSpPr>
          <p:nvPr>
            <p:ph type="subTitle" idx="1"/>
          </p:nvPr>
        </p:nvSpPr>
        <p:spPr>
          <a:xfrm>
            <a:off x="1029600" y="2160000"/>
            <a:ext cx="3505824" cy="1278144"/>
          </a:xfrm>
        </p:spPr>
        <p:txBody>
          <a:bodyPr/>
          <a:lstStyle/>
          <a:p>
            <a:r>
              <a:rPr lang="en-GB" b="1" i="0" dirty="0">
                <a:solidFill>
                  <a:srgbClr val="161616"/>
                </a:solidFill>
                <a:effectLst/>
                <a:latin typeface="Segoe UI" panose="020B0502040204020203" pitchFamily="34" charset="0"/>
              </a:rPr>
              <a:t>Prerequisites:</a:t>
            </a:r>
          </a:p>
          <a:p>
            <a:r>
              <a:rPr lang="en-GB" b="1" dirty="0">
                <a:solidFill>
                  <a:srgbClr val="161616"/>
                </a:solidFill>
                <a:latin typeface="Segoe UI" panose="020B0502040204020203" pitchFamily="34" charset="0"/>
              </a:rPr>
              <a:t>Visual Studio 2022</a:t>
            </a:r>
            <a:endParaRPr lang="en-GB" dirty="0"/>
          </a:p>
        </p:txBody>
      </p:sp>
      <p:pic>
        <p:nvPicPr>
          <p:cNvPr id="1028" name="Picture 4" descr="VS22 installer workloads">
            <a:extLst>
              <a:ext uri="{FF2B5EF4-FFF2-40B4-BE49-F238E27FC236}">
                <a16:creationId xmlns:a16="http://schemas.microsoft.com/office/drawing/2014/main" id="{7AFFAEF1-FE46-693C-354C-FED7A96D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5424" y="1942560"/>
            <a:ext cx="12859143" cy="7504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69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A5EE-F31A-6C09-A3D3-BB8D0D39D6D2}"/>
              </a:ext>
            </a:extLst>
          </p:cNvPr>
          <p:cNvSpPr>
            <a:spLocks noGrp="1"/>
          </p:cNvSpPr>
          <p:nvPr>
            <p:ph type="ctrTitle"/>
          </p:nvPr>
        </p:nvSpPr>
        <p:spPr/>
        <p:txBody>
          <a:bodyPr>
            <a:normAutofit/>
          </a:bodyPr>
          <a:lstStyle/>
          <a:p>
            <a:r>
              <a:rPr lang="en-GB" dirty="0"/>
              <a:t>Create a web app</a:t>
            </a:r>
          </a:p>
        </p:txBody>
      </p:sp>
      <p:pic>
        <p:nvPicPr>
          <p:cNvPr id="2050" name="Picture 2" descr="Additional info dialog">
            <a:extLst>
              <a:ext uri="{FF2B5EF4-FFF2-40B4-BE49-F238E27FC236}">
                <a16:creationId xmlns:a16="http://schemas.microsoft.com/office/drawing/2014/main" id="{D31126EB-5F39-42A3-648C-BE572EBC6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833" y="3021905"/>
            <a:ext cx="9654045" cy="67829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28F629-9889-044E-E133-98DBFF0ECFE9}"/>
              </a:ext>
            </a:extLst>
          </p:cNvPr>
          <p:cNvSpPr txBox="1"/>
          <p:nvPr/>
        </p:nvSpPr>
        <p:spPr>
          <a:xfrm>
            <a:off x="948150" y="1575034"/>
            <a:ext cx="16861867" cy="1446871"/>
          </a:xfrm>
          <a:prstGeom prst="rect">
            <a:avLst/>
          </a:prstGeom>
          <a:noFill/>
        </p:spPr>
        <p:txBody>
          <a:bodyPr wrap="square" rtlCol="0">
            <a:spAutoFit/>
          </a:bodyPr>
          <a:lstStyle/>
          <a:p>
            <a:pPr algn="l">
              <a:buFont typeface="Arial" panose="020B0604020202020204" pitchFamily="34" charset="0"/>
              <a:buChar char="•"/>
            </a:pPr>
            <a:r>
              <a:rPr lang="en-GB" sz="2800" dirty="0"/>
              <a:t>Start Visual Studio and select Create a new project.</a:t>
            </a:r>
          </a:p>
          <a:p>
            <a:pPr algn="l">
              <a:buFont typeface="Arial" panose="020B0604020202020204" pitchFamily="34" charset="0"/>
              <a:buChar char="•"/>
            </a:pPr>
            <a:r>
              <a:rPr lang="en-GB" sz="2800" dirty="0"/>
              <a:t>In the Create a new project dialog, select ASP.NET Core Web App (Model-View-Controller) &gt; Next.</a:t>
            </a:r>
          </a:p>
          <a:p>
            <a:endParaRPr lang="en-GB"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BFF4A04-128B-2938-2AA5-BD99119F3724}"/>
                  </a:ext>
                </a:extLst>
              </p14:cNvPr>
              <p14:cNvContentPartPr/>
              <p14:nvPr/>
            </p14:nvContentPartPr>
            <p14:xfrm>
              <a:off x="5122831" y="5049057"/>
              <a:ext cx="2302920" cy="632160"/>
            </p14:xfrm>
          </p:contentPart>
        </mc:Choice>
        <mc:Fallback>
          <p:pic>
            <p:nvPicPr>
              <p:cNvPr id="6" name="Ink 5">
                <a:extLst>
                  <a:ext uri="{FF2B5EF4-FFF2-40B4-BE49-F238E27FC236}">
                    <a16:creationId xmlns:a16="http://schemas.microsoft.com/office/drawing/2014/main" id="{9BFF4A04-128B-2938-2AA5-BD99119F3724}"/>
                  </a:ext>
                </a:extLst>
              </p:cNvPr>
              <p:cNvPicPr/>
              <p:nvPr/>
            </p:nvPicPr>
            <p:blipFill>
              <a:blip r:embed="rId4"/>
              <a:stretch>
                <a:fillRect/>
              </a:stretch>
            </p:blipFill>
            <p:spPr>
              <a:xfrm>
                <a:off x="5113831" y="5040057"/>
                <a:ext cx="232056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4823A30C-C686-8C85-6C5B-4FDD5C6BC08A}"/>
                  </a:ext>
                </a:extLst>
              </p14:cNvPr>
              <p14:cNvContentPartPr/>
              <p14:nvPr/>
            </p14:nvContentPartPr>
            <p14:xfrm>
              <a:off x="4978865" y="6112735"/>
              <a:ext cx="360" cy="360"/>
            </p14:xfrm>
          </p:contentPart>
        </mc:Choice>
        <mc:Fallback>
          <p:pic>
            <p:nvPicPr>
              <p:cNvPr id="7" name="Ink 6">
                <a:extLst>
                  <a:ext uri="{FF2B5EF4-FFF2-40B4-BE49-F238E27FC236}">
                    <a16:creationId xmlns:a16="http://schemas.microsoft.com/office/drawing/2014/main" id="{4823A30C-C686-8C85-6C5B-4FDD5C6BC08A}"/>
                  </a:ext>
                </a:extLst>
              </p:cNvPr>
              <p:cNvPicPr/>
              <p:nvPr/>
            </p:nvPicPr>
            <p:blipFill>
              <a:blip r:embed="rId6"/>
              <a:stretch>
                <a:fillRect/>
              </a:stretch>
            </p:blipFill>
            <p:spPr>
              <a:xfrm>
                <a:off x="4970225" y="610373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D9464B3E-BC99-5301-C2D5-203094D3878D}"/>
                  </a:ext>
                </a:extLst>
              </p14:cNvPr>
              <p14:cNvContentPartPr/>
              <p14:nvPr/>
            </p14:nvContentPartPr>
            <p14:xfrm>
              <a:off x="1345745" y="9058615"/>
              <a:ext cx="360" cy="360"/>
            </p14:xfrm>
          </p:contentPart>
        </mc:Choice>
        <mc:Fallback>
          <p:pic>
            <p:nvPicPr>
              <p:cNvPr id="8" name="Ink 7">
                <a:extLst>
                  <a:ext uri="{FF2B5EF4-FFF2-40B4-BE49-F238E27FC236}">
                    <a16:creationId xmlns:a16="http://schemas.microsoft.com/office/drawing/2014/main" id="{D9464B3E-BC99-5301-C2D5-203094D3878D}"/>
                  </a:ext>
                </a:extLst>
              </p:cNvPr>
              <p:cNvPicPr/>
              <p:nvPr/>
            </p:nvPicPr>
            <p:blipFill>
              <a:blip r:embed="rId6"/>
              <a:stretch>
                <a:fillRect/>
              </a:stretch>
            </p:blipFill>
            <p:spPr>
              <a:xfrm>
                <a:off x="1337105" y="9049975"/>
                <a:ext cx="18000" cy="18000"/>
              </a:xfrm>
              <a:prstGeom prst="rect">
                <a:avLst/>
              </a:prstGeom>
            </p:spPr>
          </p:pic>
        </mc:Fallback>
      </mc:AlternateContent>
      <p:sp>
        <p:nvSpPr>
          <p:cNvPr id="9" name="TextBox 8">
            <a:extLst>
              <a:ext uri="{FF2B5EF4-FFF2-40B4-BE49-F238E27FC236}">
                <a16:creationId xmlns:a16="http://schemas.microsoft.com/office/drawing/2014/main" id="{B25106D6-F089-2AD7-03D8-F4DD23F291CB}"/>
              </a:ext>
            </a:extLst>
          </p:cNvPr>
          <p:cNvSpPr txBox="1"/>
          <p:nvPr/>
        </p:nvSpPr>
        <p:spPr>
          <a:xfrm>
            <a:off x="1345745" y="5228939"/>
            <a:ext cx="3837370" cy="400110"/>
          </a:xfrm>
          <a:prstGeom prst="rect">
            <a:avLst/>
          </a:prstGeom>
          <a:noFill/>
        </p:spPr>
        <p:txBody>
          <a:bodyPr wrap="square" rtlCol="0">
            <a:spAutoFit/>
          </a:bodyPr>
          <a:lstStyle/>
          <a:p>
            <a:r>
              <a:rPr lang="en-GB" sz="2000" dirty="0">
                <a:solidFill>
                  <a:srgbClr val="FF0000"/>
                </a:solidFill>
              </a:rPr>
              <a:t>Select Individual authentication</a:t>
            </a:r>
          </a:p>
        </p:txBody>
      </p:sp>
    </p:spTree>
    <p:extLst>
      <p:ext uri="{BB962C8B-B14F-4D97-AF65-F5344CB8AC3E}">
        <p14:creationId xmlns:p14="http://schemas.microsoft.com/office/powerpoint/2010/main" val="2180376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B720-4007-D7C5-068E-E1A63BA3AA2C}"/>
              </a:ext>
            </a:extLst>
          </p:cNvPr>
          <p:cNvSpPr>
            <a:spLocks noGrp="1"/>
          </p:cNvSpPr>
          <p:nvPr>
            <p:ph type="ctrTitle"/>
          </p:nvPr>
        </p:nvSpPr>
        <p:spPr/>
        <p:txBody>
          <a:bodyPr>
            <a:normAutofit/>
          </a:bodyPr>
          <a:lstStyle/>
          <a:p>
            <a:r>
              <a:rPr lang="en-GB" dirty="0"/>
              <a:t>Run the app</a:t>
            </a:r>
          </a:p>
        </p:txBody>
      </p:sp>
      <p:sp>
        <p:nvSpPr>
          <p:cNvPr id="3" name="Subtitle 2">
            <a:extLst>
              <a:ext uri="{FF2B5EF4-FFF2-40B4-BE49-F238E27FC236}">
                <a16:creationId xmlns:a16="http://schemas.microsoft.com/office/drawing/2014/main" id="{2D3B0D34-FC1C-40E9-6688-DEED66407C46}"/>
              </a:ext>
            </a:extLst>
          </p:cNvPr>
          <p:cNvSpPr>
            <a:spLocks noGrp="1"/>
          </p:cNvSpPr>
          <p:nvPr>
            <p:ph type="subTitle" idx="1"/>
          </p:nvPr>
        </p:nvSpPr>
        <p:spPr>
          <a:xfrm>
            <a:off x="1029600" y="2160000"/>
            <a:ext cx="5663808" cy="3728736"/>
          </a:xfrm>
        </p:spPr>
        <p:txBody>
          <a:bodyPr>
            <a:normAutofit fontScale="92500" lnSpcReduction="20000"/>
          </a:bodyPr>
          <a:lstStyle/>
          <a:p>
            <a:pPr algn="just"/>
            <a:r>
              <a:rPr lang="en-GB" dirty="0"/>
              <a:t>Select Ctrl+F5 to run the app without the debugger.</a:t>
            </a:r>
          </a:p>
          <a:p>
            <a:pPr algn="just"/>
            <a:endParaRPr lang="en-GB" dirty="0"/>
          </a:p>
          <a:p>
            <a:pPr algn="just"/>
            <a:r>
              <a:rPr lang="en-GB" dirty="0"/>
              <a:t>Visual Studio displays the following dialog when a project is not yet configured to use SSL: Select Yes if you trust the IIS Express SSL certificate.</a:t>
            </a:r>
          </a:p>
          <a:p>
            <a:pPr algn="just"/>
            <a:br>
              <a:rPr lang="en-GB" dirty="0"/>
            </a:br>
            <a:endParaRPr lang="en-GB" dirty="0"/>
          </a:p>
        </p:txBody>
      </p:sp>
      <p:sp>
        <p:nvSpPr>
          <p:cNvPr id="4" name="Text Placeholder 3">
            <a:extLst>
              <a:ext uri="{FF2B5EF4-FFF2-40B4-BE49-F238E27FC236}">
                <a16:creationId xmlns:a16="http://schemas.microsoft.com/office/drawing/2014/main" id="{25506843-16BB-3E94-EC12-7F6207F42F9A}"/>
              </a:ext>
            </a:extLst>
          </p:cNvPr>
          <p:cNvSpPr>
            <a:spLocks noGrp="1"/>
          </p:cNvSpPr>
          <p:nvPr>
            <p:ph type="body" sz="quarter" idx="11"/>
          </p:nvPr>
        </p:nvSpPr>
        <p:spPr/>
        <p:txBody>
          <a:bodyPr/>
          <a:lstStyle/>
          <a:p>
            <a:endParaRPr lang="en-GB"/>
          </a:p>
        </p:txBody>
      </p:sp>
      <p:pic>
        <p:nvPicPr>
          <p:cNvPr id="3074" name="Picture 2" descr="This project is configured to use SSL. To avoid SSL warnings in the browser you can choose to trust the self-signed certificate that IIS Express has generated. Would you like to trust the IIS Express SSL certificate?">
            <a:extLst>
              <a:ext uri="{FF2B5EF4-FFF2-40B4-BE49-F238E27FC236}">
                <a16:creationId xmlns:a16="http://schemas.microsoft.com/office/drawing/2014/main" id="{8B1637E7-C815-B10D-1127-9B6703EBE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752" y="2622059"/>
            <a:ext cx="6299200" cy="264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647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D7D0-06E6-2CFE-2E88-5746DF2B661A}"/>
              </a:ext>
            </a:extLst>
          </p:cNvPr>
          <p:cNvSpPr>
            <a:spLocks noGrp="1"/>
          </p:cNvSpPr>
          <p:nvPr>
            <p:ph type="ctrTitle"/>
          </p:nvPr>
        </p:nvSpPr>
        <p:spPr/>
        <p:txBody>
          <a:bodyPr/>
          <a:lstStyle/>
          <a:p>
            <a:r>
              <a:rPr lang="en-GB" dirty="0"/>
              <a:t>Run the app</a:t>
            </a:r>
          </a:p>
        </p:txBody>
      </p:sp>
      <p:sp>
        <p:nvSpPr>
          <p:cNvPr id="3" name="Subtitle 2">
            <a:extLst>
              <a:ext uri="{FF2B5EF4-FFF2-40B4-BE49-F238E27FC236}">
                <a16:creationId xmlns:a16="http://schemas.microsoft.com/office/drawing/2014/main" id="{55555186-965F-4CA6-F38C-9E574F6ADAE3}"/>
              </a:ext>
            </a:extLst>
          </p:cNvPr>
          <p:cNvSpPr>
            <a:spLocks noGrp="1"/>
          </p:cNvSpPr>
          <p:nvPr>
            <p:ph type="subTitle" idx="1"/>
          </p:nvPr>
        </p:nvSpPr>
        <p:spPr>
          <a:xfrm>
            <a:off x="1029600" y="2160000"/>
            <a:ext cx="7785216" cy="6513216"/>
          </a:xfrm>
        </p:spPr>
        <p:txBody>
          <a:bodyPr/>
          <a:lstStyle/>
          <a:p>
            <a:r>
              <a:rPr lang="en-GB" b="0" i="0" dirty="0">
                <a:solidFill>
                  <a:srgbClr val="161616"/>
                </a:solidFill>
                <a:effectLst/>
                <a:latin typeface="Segoe UI" panose="020B0502040204020203" pitchFamily="34" charset="0"/>
              </a:rPr>
              <a:t>You can debug the app by selecting the </a:t>
            </a:r>
            <a:r>
              <a:rPr lang="en-GB" b="1" i="0" dirty="0">
                <a:solidFill>
                  <a:srgbClr val="161616"/>
                </a:solidFill>
                <a:effectLst/>
                <a:latin typeface="Segoe UI" panose="020B0502040204020203" pitchFamily="34" charset="0"/>
              </a:rPr>
              <a:t>https</a:t>
            </a:r>
            <a:r>
              <a:rPr lang="en-GB" b="0" i="0" dirty="0">
                <a:solidFill>
                  <a:srgbClr val="161616"/>
                </a:solidFill>
                <a:effectLst/>
                <a:latin typeface="Segoe UI" panose="020B0502040204020203" pitchFamily="34" charset="0"/>
              </a:rPr>
              <a:t> button in the toolbar:</a:t>
            </a:r>
            <a:endParaRPr lang="en-GB" dirty="0"/>
          </a:p>
        </p:txBody>
      </p:sp>
      <p:sp>
        <p:nvSpPr>
          <p:cNvPr id="4" name="Text Placeholder 3">
            <a:extLst>
              <a:ext uri="{FF2B5EF4-FFF2-40B4-BE49-F238E27FC236}">
                <a16:creationId xmlns:a16="http://schemas.microsoft.com/office/drawing/2014/main" id="{69E1FA92-1EC2-51A5-1121-DEC3EBF84177}"/>
              </a:ext>
            </a:extLst>
          </p:cNvPr>
          <p:cNvSpPr>
            <a:spLocks noGrp="1"/>
          </p:cNvSpPr>
          <p:nvPr>
            <p:ph type="body" sz="quarter" idx="11"/>
          </p:nvPr>
        </p:nvSpPr>
        <p:spPr/>
        <p:txBody>
          <a:bodyPr/>
          <a:lstStyle/>
          <a:p>
            <a:endParaRPr lang="en-GB"/>
          </a:p>
        </p:txBody>
      </p:sp>
      <p:pic>
        <p:nvPicPr>
          <p:cNvPr id="4100" name="Picture 4" descr="Home or Index page">
            <a:extLst>
              <a:ext uri="{FF2B5EF4-FFF2-40B4-BE49-F238E27FC236}">
                <a16:creationId xmlns:a16="http://schemas.microsoft.com/office/drawing/2014/main" id="{0869DD0C-D9E9-0788-3128-7BD82F5DF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800" y="2148666"/>
            <a:ext cx="8722739" cy="597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3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F66C-7DD3-6365-352E-CC161A234EE4}"/>
              </a:ext>
            </a:extLst>
          </p:cNvPr>
          <p:cNvSpPr>
            <a:spLocks noGrp="1"/>
          </p:cNvSpPr>
          <p:nvPr>
            <p:ph type="ctrTitle"/>
          </p:nvPr>
        </p:nvSpPr>
        <p:spPr/>
        <p:txBody>
          <a:bodyPr>
            <a:normAutofit/>
          </a:bodyPr>
          <a:lstStyle/>
          <a:p>
            <a:r>
              <a:rPr lang="en-GB" dirty="0"/>
              <a:t>Part 2, add a controller to an ASP.NET Core MVC app</a:t>
            </a:r>
          </a:p>
        </p:txBody>
      </p:sp>
      <p:sp>
        <p:nvSpPr>
          <p:cNvPr id="3" name="Subtitle 2">
            <a:extLst>
              <a:ext uri="{FF2B5EF4-FFF2-40B4-BE49-F238E27FC236}">
                <a16:creationId xmlns:a16="http://schemas.microsoft.com/office/drawing/2014/main" id="{A53BFB32-17F6-2618-E87E-A8B684A78183}"/>
              </a:ext>
            </a:extLst>
          </p:cNvPr>
          <p:cNvSpPr>
            <a:spLocks noGrp="1"/>
          </p:cNvSpPr>
          <p:nvPr>
            <p:ph type="subTitle" idx="1"/>
          </p:nvPr>
        </p:nvSpPr>
        <p:spPr>
          <a:xfrm>
            <a:off x="1029600" y="2159999"/>
            <a:ext cx="16310250" cy="7333977"/>
          </a:xfrm>
        </p:spPr>
        <p:txBody>
          <a:bodyPr>
            <a:normAutofit fontScale="92500" lnSpcReduction="20000"/>
          </a:bodyPr>
          <a:lstStyle/>
          <a:p>
            <a:r>
              <a:rPr lang="en-GB" dirty="0"/>
              <a:t>The Model-View-Controller (MVC) architectural pattern separates an app into three main components: Model, View, and Controller. The MVC pattern helps you create apps that are more testable and easier to update than traditional monolithic apps.</a:t>
            </a:r>
          </a:p>
          <a:p>
            <a:endParaRPr lang="en-GB" dirty="0"/>
          </a:p>
          <a:p>
            <a:pPr algn="l"/>
            <a:r>
              <a:rPr lang="en-GB" dirty="0"/>
              <a:t>MVC-based apps contain:</a:t>
            </a:r>
          </a:p>
          <a:p>
            <a:pPr algn="l">
              <a:buFont typeface="Arial" panose="020B0604020202020204" pitchFamily="34" charset="0"/>
              <a:buChar char="•"/>
            </a:pPr>
            <a:r>
              <a:rPr lang="en-GB" dirty="0"/>
              <a:t>Models: Classes that represent the data of the app. The model classes use validation logic to enforce business rules for that data. Typically, model objects retrieve and store model state in a database. In this tutorial, a Movie model retrieves movie data from a database, provides it to the view or updates it. Updated data is written to a database.</a:t>
            </a:r>
          </a:p>
          <a:p>
            <a:pPr algn="l">
              <a:buFont typeface="Arial" panose="020B0604020202020204" pitchFamily="34" charset="0"/>
              <a:buChar char="•"/>
            </a:pPr>
            <a:r>
              <a:rPr lang="en-GB" dirty="0"/>
              <a:t>Views: Views are the components that display the app's user interface (UI). Generally, this UI displays the model data.</a:t>
            </a:r>
          </a:p>
          <a:p>
            <a:pPr algn="l">
              <a:buFont typeface="Arial" panose="020B0604020202020204" pitchFamily="34" charset="0"/>
              <a:buChar char="•"/>
            </a:pPr>
            <a:r>
              <a:rPr lang="en-GB" dirty="0"/>
              <a:t>Controllers: Classes that:</a:t>
            </a:r>
          </a:p>
          <a:p>
            <a:pPr marL="742950" lvl="1" indent="-285750" algn="l">
              <a:buFont typeface="Arial" panose="020B0604020202020204" pitchFamily="34" charset="0"/>
              <a:buChar char="•"/>
            </a:pPr>
            <a:r>
              <a:rPr lang="en-GB" dirty="0"/>
              <a:t>Handle browser requests.</a:t>
            </a:r>
          </a:p>
          <a:p>
            <a:pPr marL="742950" lvl="1" indent="-285750" algn="l">
              <a:buFont typeface="Arial" panose="020B0604020202020204" pitchFamily="34" charset="0"/>
              <a:buChar char="•"/>
            </a:pPr>
            <a:r>
              <a:rPr lang="en-GB" dirty="0"/>
              <a:t>Retrieve model data.</a:t>
            </a:r>
          </a:p>
          <a:p>
            <a:pPr marL="742950" lvl="1" indent="-285750" algn="l">
              <a:buFont typeface="Arial" panose="020B0604020202020204" pitchFamily="34" charset="0"/>
              <a:buChar char="•"/>
            </a:pPr>
            <a:r>
              <a:rPr lang="en-GB" dirty="0"/>
              <a:t>Call view templates that return a response.</a:t>
            </a:r>
          </a:p>
          <a:p>
            <a:pPr marL="742950" lvl="1" indent="-285750" algn="l">
              <a:buFont typeface="Arial" panose="020B0604020202020204" pitchFamily="34" charset="0"/>
              <a:buChar char="•"/>
            </a:pPr>
            <a:endParaRPr lang="en-GB" dirty="0"/>
          </a:p>
          <a:p>
            <a:pPr algn="l"/>
            <a:r>
              <a:rPr lang="en-GB" dirty="0"/>
              <a:t>In an MVC app, the view only displays information. The controller handles and responds to user input and interaction. For example, the controller handles URL segments and query-string values, and passes these values to the model. The model might use these values to query the database. </a:t>
            </a:r>
          </a:p>
        </p:txBody>
      </p:sp>
    </p:spTree>
    <p:extLst>
      <p:ext uri="{BB962C8B-B14F-4D97-AF65-F5344CB8AC3E}">
        <p14:creationId xmlns:p14="http://schemas.microsoft.com/office/powerpoint/2010/main" val="770893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DED1-C0E5-3998-0615-45CEA11EC578}"/>
              </a:ext>
            </a:extLst>
          </p:cNvPr>
          <p:cNvSpPr>
            <a:spLocks noGrp="1"/>
          </p:cNvSpPr>
          <p:nvPr>
            <p:ph type="ctrTitle"/>
          </p:nvPr>
        </p:nvSpPr>
        <p:spPr/>
        <p:txBody>
          <a:bodyPr/>
          <a:lstStyle/>
          <a:p>
            <a:r>
              <a:rPr lang="en-GB" dirty="0"/>
              <a:t>Example</a:t>
            </a:r>
          </a:p>
        </p:txBody>
      </p:sp>
      <p:sp>
        <p:nvSpPr>
          <p:cNvPr id="3" name="Subtitle 2">
            <a:extLst>
              <a:ext uri="{FF2B5EF4-FFF2-40B4-BE49-F238E27FC236}">
                <a16:creationId xmlns:a16="http://schemas.microsoft.com/office/drawing/2014/main" id="{A0EAA111-B810-A1A0-2409-DFAC5504799A}"/>
              </a:ext>
            </a:extLst>
          </p:cNvPr>
          <p:cNvSpPr>
            <a:spLocks noGrp="1"/>
          </p:cNvSpPr>
          <p:nvPr>
            <p:ph type="subTitle" idx="1"/>
          </p:nvPr>
        </p:nvSpPr>
        <p:spPr/>
        <p:txBody>
          <a:bodyPr>
            <a:normAutofit/>
          </a:bodyPr>
          <a:lstStyle/>
          <a:p>
            <a:pPr algn="l">
              <a:buFont typeface="Arial" panose="020B0604020202020204" pitchFamily="34" charset="0"/>
              <a:buChar char="•"/>
            </a:pPr>
            <a:r>
              <a:rPr lang="en-GB" sz="4000" dirty="0"/>
              <a:t>https://localhost:5001/Home/Privacy: specifies the Home controller and the Privacy action.</a:t>
            </a:r>
          </a:p>
          <a:p>
            <a:pPr algn="l"/>
            <a:endParaRPr lang="en-GB" sz="4000" dirty="0"/>
          </a:p>
          <a:p>
            <a:pPr algn="l">
              <a:buFont typeface="Arial" panose="020B0604020202020204" pitchFamily="34" charset="0"/>
              <a:buChar char="•"/>
            </a:pPr>
            <a:r>
              <a:rPr lang="en-GB" sz="4000" dirty="0"/>
              <a:t>https://localhost:5001/Movies/Edit/5: is a request to edit the movie with ID=5 using the Movies controller and the Edit action, which are detailed later in the tutorial.</a:t>
            </a:r>
          </a:p>
          <a:p>
            <a:endParaRPr lang="en-GB" sz="4000" dirty="0"/>
          </a:p>
        </p:txBody>
      </p:sp>
      <p:sp>
        <p:nvSpPr>
          <p:cNvPr id="4" name="Text Placeholder 3">
            <a:extLst>
              <a:ext uri="{FF2B5EF4-FFF2-40B4-BE49-F238E27FC236}">
                <a16:creationId xmlns:a16="http://schemas.microsoft.com/office/drawing/2014/main" id="{4A13DE5A-15FE-1913-A80C-EAF01B2039D0}"/>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86529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C834-D2AB-419D-7293-141C1CAA16DD}"/>
              </a:ext>
            </a:extLst>
          </p:cNvPr>
          <p:cNvSpPr>
            <a:spLocks noGrp="1"/>
          </p:cNvSpPr>
          <p:nvPr>
            <p:ph type="ctrTitle"/>
          </p:nvPr>
        </p:nvSpPr>
        <p:spPr/>
        <p:txBody>
          <a:bodyPr/>
          <a:lstStyle/>
          <a:p>
            <a:r>
              <a:rPr lang="en-GB" dirty="0"/>
              <a:t>Content</a:t>
            </a:r>
          </a:p>
        </p:txBody>
      </p:sp>
      <p:sp>
        <p:nvSpPr>
          <p:cNvPr id="7" name="TextBox 6">
            <a:extLst>
              <a:ext uri="{FF2B5EF4-FFF2-40B4-BE49-F238E27FC236}">
                <a16:creationId xmlns:a16="http://schemas.microsoft.com/office/drawing/2014/main" id="{4331C988-B85E-BC35-1E47-C79231FE4B88}"/>
              </a:ext>
            </a:extLst>
          </p:cNvPr>
          <p:cNvSpPr txBox="1"/>
          <p:nvPr/>
        </p:nvSpPr>
        <p:spPr>
          <a:xfrm>
            <a:off x="1346200" y="2136910"/>
            <a:ext cx="8102600" cy="7122078"/>
          </a:xfrm>
          <a:prstGeom prst="rect">
            <a:avLst/>
          </a:prstGeom>
          <a:noFill/>
        </p:spPr>
        <p:txBody>
          <a:bodyPr wrap="square" rtlCol="0">
            <a:spAutoFit/>
          </a:bodyPr>
          <a:lstStyle/>
          <a:p>
            <a:pPr marL="514350" indent="-514350">
              <a:lnSpc>
                <a:spcPct val="150000"/>
              </a:lnSpc>
              <a:buFont typeface="Arial" panose="020B0604020202020204" pitchFamily="34" charset="0"/>
              <a:buChar char="•"/>
            </a:pPr>
            <a:r>
              <a:rPr lang="en-GB" sz="2800" dirty="0"/>
              <a:t>Model </a:t>
            </a:r>
          </a:p>
          <a:p>
            <a:pPr marL="514350" indent="-514350">
              <a:lnSpc>
                <a:spcPct val="150000"/>
              </a:lnSpc>
              <a:buFont typeface="Arial" panose="020B0604020202020204" pitchFamily="34" charset="0"/>
              <a:buChar char="•"/>
            </a:pPr>
            <a:r>
              <a:rPr lang="en-GB" sz="2800" dirty="0"/>
              <a:t>View</a:t>
            </a:r>
          </a:p>
          <a:p>
            <a:pPr marL="514350" indent="-514350">
              <a:lnSpc>
                <a:spcPct val="150000"/>
              </a:lnSpc>
              <a:buFont typeface="Arial" panose="020B0604020202020204" pitchFamily="34" charset="0"/>
              <a:buChar char="•"/>
            </a:pPr>
            <a:r>
              <a:rPr lang="en-GB" sz="2800" dirty="0"/>
              <a:t>Controller</a:t>
            </a:r>
          </a:p>
          <a:p>
            <a:pPr marL="514350" indent="-514350">
              <a:lnSpc>
                <a:spcPct val="150000"/>
              </a:lnSpc>
              <a:buFont typeface="Arial" panose="020B0604020202020204" pitchFamily="34" charset="0"/>
              <a:buChar char="•"/>
            </a:pPr>
            <a:r>
              <a:rPr lang="en-GB" sz="2800" dirty="0"/>
              <a:t>Routing</a:t>
            </a:r>
          </a:p>
          <a:p>
            <a:pPr marL="514350" indent="-514350">
              <a:lnSpc>
                <a:spcPct val="150000"/>
              </a:lnSpc>
              <a:buFont typeface="Arial" panose="020B0604020202020204" pitchFamily="34" charset="0"/>
              <a:buChar char="•"/>
            </a:pPr>
            <a:r>
              <a:rPr lang="en-GB" sz="2800" dirty="0"/>
              <a:t>Model Binding</a:t>
            </a:r>
          </a:p>
          <a:p>
            <a:pPr marL="514350" indent="-514350">
              <a:lnSpc>
                <a:spcPct val="150000"/>
              </a:lnSpc>
              <a:buFont typeface="Arial" panose="020B0604020202020204" pitchFamily="34" charset="0"/>
              <a:buChar char="•"/>
            </a:pPr>
            <a:r>
              <a:rPr lang="en-GB" sz="2800" dirty="0"/>
              <a:t>Dependency Injection</a:t>
            </a:r>
          </a:p>
          <a:p>
            <a:pPr marL="514350" indent="-514350">
              <a:lnSpc>
                <a:spcPct val="150000"/>
              </a:lnSpc>
              <a:buFont typeface="Arial" panose="020B0604020202020204" pitchFamily="34" charset="0"/>
              <a:buChar char="•"/>
            </a:pPr>
            <a:r>
              <a:rPr lang="en-GB" sz="2800" dirty="0"/>
              <a:t>Filters</a:t>
            </a:r>
          </a:p>
          <a:p>
            <a:pPr marL="514350" indent="-514350">
              <a:lnSpc>
                <a:spcPct val="150000"/>
              </a:lnSpc>
              <a:buFont typeface="Arial" panose="020B0604020202020204" pitchFamily="34" charset="0"/>
              <a:buChar char="•"/>
            </a:pPr>
            <a:r>
              <a:rPr lang="en-GB" sz="2800" dirty="0" err="1"/>
              <a:t>DBCotext</a:t>
            </a:r>
            <a:endParaRPr lang="en-GB" sz="2800" dirty="0"/>
          </a:p>
          <a:p>
            <a:pPr marL="514350" indent="-514350">
              <a:lnSpc>
                <a:spcPct val="150000"/>
              </a:lnSpc>
              <a:buFont typeface="Arial" panose="020B0604020202020204" pitchFamily="34" charset="0"/>
              <a:buChar char="•"/>
            </a:pPr>
            <a:r>
              <a:rPr lang="en-GB" sz="2800" dirty="0"/>
              <a:t>SQLite</a:t>
            </a:r>
          </a:p>
          <a:p>
            <a:pPr marL="514350" indent="-514350">
              <a:lnSpc>
                <a:spcPct val="150000"/>
              </a:lnSpc>
              <a:buFont typeface="Arial" panose="020B0604020202020204" pitchFamily="34" charset="0"/>
              <a:buChar char="•"/>
            </a:pPr>
            <a:r>
              <a:rPr lang="en-GB" sz="2800" dirty="0"/>
              <a:t>CRUD</a:t>
            </a:r>
          </a:p>
          <a:p>
            <a:pPr marL="514350" indent="-514350">
              <a:lnSpc>
                <a:spcPct val="150000"/>
              </a:lnSpc>
              <a:buFont typeface="Arial" panose="020B0604020202020204" pitchFamily="34" charset="0"/>
              <a:buChar char="•"/>
            </a:pPr>
            <a:r>
              <a:rPr lang="en-GB" sz="2800" dirty="0"/>
              <a:t>Getting started with MVC</a:t>
            </a:r>
          </a:p>
        </p:txBody>
      </p:sp>
    </p:spTree>
    <p:extLst>
      <p:ext uri="{BB962C8B-B14F-4D97-AF65-F5344CB8AC3E}">
        <p14:creationId xmlns:p14="http://schemas.microsoft.com/office/powerpoint/2010/main" val="427701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3F32A-03EA-414C-C7BB-173AC05C99C2}"/>
              </a:ext>
            </a:extLst>
          </p:cNvPr>
          <p:cNvSpPr>
            <a:spLocks noGrp="1"/>
          </p:cNvSpPr>
          <p:nvPr>
            <p:ph type="ctrTitle"/>
          </p:nvPr>
        </p:nvSpPr>
        <p:spPr/>
        <p:txBody>
          <a:bodyPr/>
          <a:lstStyle/>
          <a:p>
            <a:r>
              <a:rPr lang="en-GB" dirty="0"/>
              <a:t>MVC architectural pattern</a:t>
            </a:r>
          </a:p>
        </p:txBody>
      </p:sp>
      <p:sp>
        <p:nvSpPr>
          <p:cNvPr id="3" name="Subtitle 2">
            <a:extLst>
              <a:ext uri="{FF2B5EF4-FFF2-40B4-BE49-F238E27FC236}">
                <a16:creationId xmlns:a16="http://schemas.microsoft.com/office/drawing/2014/main" id="{1501FA3E-AC24-07FF-AF58-9E0550D74FE8}"/>
              </a:ext>
            </a:extLst>
          </p:cNvPr>
          <p:cNvSpPr>
            <a:spLocks noGrp="1"/>
          </p:cNvSpPr>
          <p:nvPr>
            <p:ph type="subTitle" idx="1"/>
          </p:nvPr>
        </p:nvSpPr>
        <p:spPr/>
        <p:txBody>
          <a:bodyPr/>
          <a:lstStyle/>
          <a:p>
            <a:pPr algn="just"/>
            <a:r>
              <a:rPr lang="en-GB" dirty="0"/>
              <a:t>The MVC architectural pattern separates an app into three main groups of components: Models, Views, and Controllers. This pattern helps to achieve separation of concerns: The UI logic belongs in the view. Input logic belongs in the controller. Business logic belongs in the model. This separation helps manage complexity when building an app, because it enables work on one aspect of the implementation at a time without impacting the code of another. For example, you can work on the view code without depending on the business logic code.</a:t>
            </a:r>
          </a:p>
        </p:txBody>
      </p:sp>
      <p:sp>
        <p:nvSpPr>
          <p:cNvPr id="4" name="Text Placeholder 3">
            <a:extLst>
              <a:ext uri="{FF2B5EF4-FFF2-40B4-BE49-F238E27FC236}">
                <a16:creationId xmlns:a16="http://schemas.microsoft.com/office/drawing/2014/main" id="{25CAE1D9-3609-CE34-DEB1-31D8A3601968}"/>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566579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028263E-63F6-5367-F87B-3779F50C15EA}"/>
              </a:ext>
            </a:extLst>
          </p:cNvPr>
          <p:cNvSpPr>
            <a:spLocks noGrp="1"/>
          </p:cNvSpPr>
          <p:nvPr>
            <p:ph type="subTitle" idx="1"/>
          </p:nvPr>
        </p:nvSpPr>
        <p:spPr>
          <a:xfrm>
            <a:off x="1029600" y="3252200"/>
            <a:ext cx="16310250" cy="964200"/>
          </a:xfrm>
        </p:spPr>
        <p:txBody>
          <a:bodyPr>
            <a:normAutofit/>
          </a:bodyPr>
          <a:lstStyle/>
          <a:p>
            <a:pPr algn="ctr"/>
            <a:r>
              <a:rPr lang="en-GB" sz="4000" dirty="0"/>
              <a:t>Class Demo (part 1-3)</a:t>
            </a:r>
          </a:p>
        </p:txBody>
      </p:sp>
      <p:sp>
        <p:nvSpPr>
          <p:cNvPr id="4" name="Text Placeholder 3">
            <a:extLst>
              <a:ext uri="{FF2B5EF4-FFF2-40B4-BE49-F238E27FC236}">
                <a16:creationId xmlns:a16="http://schemas.microsoft.com/office/drawing/2014/main" id="{BCB9D560-6B38-574A-3333-C327C7078B94}"/>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1531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4358-99D2-069D-7955-AC383E7C73A0}"/>
              </a:ext>
            </a:extLst>
          </p:cNvPr>
          <p:cNvSpPr>
            <a:spLocks noGrp="1"/>
          </p:cNvSpPr>
          <p:nvPr>
            <p:ph type="ctrTitle"/>
          </p:nvPr>
        </p:nvSpPr>
        <p:spPr/>
        <p:txBody>
          <a:bodyPr/>
          <a:lstStyle/>
          <a:p>
            <a:r>
              <a:rPr lang="en-GB" dirty="0"/>
              <a:t>Download Link </a:t>
            </a:r>
          </a:p>
        </p:txBody>
      </p:sp>
      <p:sp>
        <p:nvSpPr>
          <p:cNvPr id="3" name="Subtitle 2">
            <a:extLst>
              <a:ext uri="{FF2B5EF4-FFF2-40B4-BE49-F238E27FC236}">
                <a16:creationId xmlns:a16="http://schemas.microsoft.com/office/drawing/2014/main" id="{C1894886-B998-6CA5-68CE-0FA5DA3BF4CD}"/>
              </a:ext>
            </a:extLst>
          </p:cNvPr>
          <p:cNvSpPr>
            <a:spLocks noGrp="1"/>
          </p:cNvSpPr>
          <p:nvPr>
            <p:ph type="subTitle" idx="1"/>
          </p:nvPr>
        </p:nvSpPr>
        <p:spPr/>
        <p:txBody>
          <a:bodyPr/>
          <a:lstStyle/>
          <a:p>
            <a:r>
              <a:rPr lang="en-GB" dirty="0"/>
              <a:t>Free Community Edition VS2022 for Web Application</a:t>
            </a:r>
          </a:p>
          <a:p>
            <a:endParaRPr lang="en-GB" dirty="0"/>
          </a:p>
          <a:p>
            <a:r>
              <a:rPr lang="en-GB" dirty="0">
                <a:hlinkClick r:id="rId2"/>
              </a:rPr>
              <a:t>https://visualstudio.microsoft.com/vs/community/</a:t>
            </a:r>
            <a:endParaRPr lang="en-GB" dirty="0"/>
          </a:p>
          <a:p>
            <a:endParaRPr lang="en-GB" dirty="0"/>
          </a:p>
          <a:p>
            <a:endParaRPr lang="en-GB" dirty="0"/>
          </a:p>
          <a:p>
            <a:endParaRPr lang="en-GB" dirty="0"/>
          </a:p>
        </p:txBody>
      </p:sp>
      <p:sp>
        <p:nvSpPr>
          <p:cNvPr id="4" name="Text Placeholder 3">
            <a:extLst>
              <a:ext uri="{FF2B5EF4-FFF2-40B4-BE49-F238E27FC236}">
                <a16:creationId xmlns:a16="http://schemas.microsoft.com/office/drawing/2014/main" id="{21EAB20E-39E3-BE5E-8AB6-01067FCB3822}"/>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46225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77A2-0532-E26E-E08A-5C4E575B1263}"/>
              </a:ext>
            </a:extLst>
          </p:cNvPr>
          <p:cNvSpPr>
            <a:spLocks noGrp="1"/>
          </p:cNvSpPr>
          <p:nvPr>
            <p:ph type="ctrTitle"/>
          </p:nvPr>
        </p:nvSpPr>
        <p:spPr/>
        <p:txBody>
          <a:bodyPr/>
          <a:lstStyle/>
          <a:p>
            <a:r>
              <a:rPr lang="en-GB" dirty="0"/>
              <a:t>Tutorial Activity</a:t>
            </a:r>
          </a:p>
        </p:txBody>
      </p:sp>
      <p:sp>
        <p:nvSpPr>
          <p:cNvPr id="3" name="Subtitle 2">
            <a:extLst>
              <a:ext uri="{FF2B5EF4-FFF2-40B4-BE49-F238E27FC236}">
                <a16:creationId xmlns:a16="http://schemas.microsoft.com/office/drawing/2014/main" id="{1BFBD430-B55D-9F46-7247-7932488372F0}"/>
              </a:ext>
            </a:extLst>
          </p:cNvPr>
          <p:cNvSpPr>
            <a:spLocks noGrp="1"/>
          </p:cNvSpPr>
          <p:nvPr>
            <p:ph type="subTitle" idx="1"/>
          </p:nvPr>
        </p:nvSpPr>
        <p:spPr/>
        <p:txBody>
          <a:bodyPr/>
          <a:lstStyle/>
          <a:p>
            <a:endParaRPr lang="en-GB" dirty="0">
              <a:latin typeface="+mn-lt"/>
            </a:endParaRPr>
          </a:p>
          <a:p>
            <a:pPr marL="514350" indent="-514350">
              <a:buFont typeface="+mj-lt"/>
              <a:buAutoNum type="arabicPeriod"/>
            </a:pPr>
            <a:r>
              <a:rPr lang="en-GB" dirty="0">
                <a:latin typeface="+mn-lt"/>
              </a:rPr>
              <a:t>Login to VM 6012 and check if Visual Studio is working</a:t>
            </a:r>
          </a:p>
          <a:p>
            <a:pPr marL="514350" indent="-514350">
              <a:buFont typeface="+mj-lt"/>
              <a:buAutoNum type="arabicPeriod"/>
            </a:pPr>
            <a:endParaRPr lang="en-GB" dirty="0">
              <a:latin typeface="+mn-lt"/>
            </a:endParaRPr>
          </a:p>
          <a:p>
            <a:pPr marL="514350" indent="-514350">
              <a:buFont typeface="+mj-lt"/>
              <a:buAutoNum type="arabicPeriod"/>
            </a:pPr>
            <a:r>
              <a:rPr lang="en-GB" dirty="0">
                <a:latin typeface="+mn-lt"/>
              </a:rPr>
              <a:t>Complete part 1 -3 in the book ‘Get started with ASP.NET Core MVC </a:t>
            </a:r>
          </a:p>
          <a:p>
            <a:endParaRPr lang="en-GB" dirty="0">
              <a:latin typeface="+mn-lt"/>
            </a:endParaRPr>
          </a:p>
        </p:txBody>
      </p:sp>
      <p:sp>
        <p:nvSpPr>
          <p:cNvPr id="4" name="Text Placeholder 3">
            <a:extLst>
              <a:ext uri="{FF2B5EF4-FFF2-40B4-BE49-F238E27FC236}">
                <a16:creationId xmlns:a16="http://schemas.microsoft.com/office/drawing/2014/main" id="{97495671-154A-8A24-02EE-FE506A39385A}"/>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41027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E89-79CE-464E-8AFE-A94EECB9ED3E}"/>
              </a:ext>
            </a:extLst>
          </p:cNvPr>
          <p:cNvSpPr>
            <a:spLocks noGrp="1"/>
          </p:cNvSpPr>
          <p:nvPr>
            <p:ph type="ctrTitle"/>
          </p:nvPr>
        </p:nvSpPr>
        <p:spPr/>
        <p:txBody>
          <a:bodyPr/>
          <a:lstStyle/>
          <a:p>
            <a:r>
              <a:rPr lang="en-US" dirty="0"/>
              <a:t>Reference </a:t>
            </a:r>
          </a:p>
        </p:txBody>
      </p:sp>
      <p:sp>
        <p:nvSpPr>
          <p:cNvPr id="3" name="Subtitle 2">
            <a:extLst>
              <a:ext uri="{FF2B5EF4-FFF2-40B4-BE49-F238E27FC236}">
                <a16:creationId xmlns:a16="http://schemas.microsoft.com/office/drawing/2014/main" id="{DE0BDE36-1D85-0447-A19C-B96A7327572F}"/>
              </a:ext>
            </a:extLst>
          </p:cNvPr>
          <p:cNvSpPr>
            <a:spLocks noGrp="1"/>
          </p:cNvSpPr>
          <p:nvPr>
            <p:ph type="subTitle" idx="1"/>
          </p:nvPr>
        </p:nvSpPr>
        <p:spPr>
          <a:xfrm>
            <a:off x="1029600" y="1596791"/>
            <a:ext cx="16310250" cy="7170691"/>
          </a:xfrm>
        </p:spPr>
        <p:txBody>
          <a:bodyPr>
            <a:normAutofit/>
          </a:bodyPr>
          <a:lstStyle/>
          <a:p>
            <a:endParaRPr lang="en-US" dirty="0"/>
          </a:p>
          <a:p>
            <a:endParaRPr lang="en-GB" dirty="0">
              <a:latin typeface="+mj-lt"/>
            </a:endParaRPr>
          </a:p>
          <a:p>
            <a:r>
              <a:rPr lang="en-US" dirty="0"/>
              <a:t>Recommended Reading:</a:t>
            </a:r>
          </a:p>
          <a:p>
            <a:endParaRPr lang="en-GB" dirty="0">
              <a:latin typeface="+mj-lt"/>
            </a:endParaRPr>
          </a:p>
          <a:p>
            <a:endParaRPr lang="en-GB" dirty="0">
              <a:latin typeface="+mj-lt"/>
            </a:endParaRPr>
          </a:p>
          <a:p>
            <a:r>
              <a:rPr lang="en-GB" dirty="0">
                <a:latin typeface="+mj-lt"/>
              </a:rPr>
              <a:t>Microsoft - </a:t>
            </a:r>
            <a:r>
              <a:rPr lang="en-GB" dirty="0">
                <a:latin typeface="+mj-lt"/>
                <a:hlinkClick r:id="rId2"/>
              </a:rPr>
              <a:t>https://learn.microsoft.com/en-us/aspnet/core/introduction-to-aspnet-core?view=aspnetcore-7.0</a:t>
            </a:r>
            <a:endParaRPr lang="en-GB" dirty="0">
              <a:latin typeface="+mj-lt"/>
            </a:endParaRPr>
          </a:p>
          <a:p>
            <a:endParaRPr lang="en-GB" dirty="0">
              <a:effectLst/>
              <a:latin typeface="+mj-lt"/>
            </a:endParaRPr>
          </a:p>
          <a:p>
            <a:endParaRPr lang="en-GB" dirty="0">
              <a:effectLst/>
              <a:latin typeface="Helvetica Neue" panose="02000503000000020004" pitchFamily="2" charset="0"/>
            </a:endParaRP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8430A29C-CC23-EF4D-A7D3-BF49F49340E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5712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79D-42F0-624E-BD50-6DF4E1663D35}"/>
              </a:ext>
            </a:extLst>
          </p:cNvPr>
          <p:cNvSpPr>
            <a:spLocks noGrp="1"/>
          </p:cNvSpPr>
          <p:nvPr>
            <p:ph type="title"/>
          </p:nvPr>
        </p:nvSpPr>
        <p:spPr/>
        <p:txBody>
          <a:bodyPr/>
          <a:lstStyle/>
          <a:p>
            <a:r>
              <a:rPr lang="en-US"/>
              <a:t>Thank you for Listening… </a:t>
            </a:r>
          </a:p>
        </p:txBody>
      </p:sp>
      <p:sp>
        <p:nvSpPr>
          <p:cNvPr id="3" name="Text Placeholder 2">
            <a:extLst>
              <a:ext uri="{FF2B5EF4-FFF2-40B4-BE49-F238E27FC236}">
                <a16:creationId xmlns:a16="http://schemas.microsoft.com/office/drawing/2014/main" id="{7840DCDB-1267-FD4A-A863-7475681D60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74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39D4-2D8F-00BC-7E62-5A9A58B415DA}"/>
              </a:ext>
            </a:extLst>
          </p:cNvPr>
          <p:cNvSpPr>
            <a:spLocks noGrp="1"/>
          </p:cNvSpPr>
          <p:nvPr>
            <p:ph type="ctrTitle"/>
          </p:nvPr>
        </p:nvSpPr>
        <p:spPr/>
        <p:txBody>
          <a:bodyPr/>
          <a:lstStyle/>
          <a:p>
            <a:r>
              <a:rPr lang="en-GB" dirty="0"/>
              <a:t>M-V-C</a:t>
            </a:r>
          </a:p>
        </p:txBody>
      </p:sp>
      <p:pic>
        <p:nvPicPr>
          <p:cNvPr id="6" name="Picture 5" descr="A diagram of a model&#10;&#10;Description automatically generated">
            <a:extLst>
              <a:ext uri="{FF2B5EF4-FFF2-40B4-BE49-F238E27FC236}">
                <a16:creationId xmlns:a16="http://schemas.microsoft.com/office/drawing/2014/main" id="{F6ADBA1C-1952-5734-DB53-5B2C5B26E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36" y="2233191"/>
            <a:ext cx="6139296" cy="5481514"/>
          </a:xfrm>
          <a:prstGeom prst="rect">
            <a:avLst/>
          </a:prstGeom>
        </p:spPr>
      </p:pic>
      <p:sp>
        <p:nvSpPr>
          <p:cNvPr id="8" name="TextBox 7">
            <a:extLst>
              <a:ext uri="{FF2B5EF4-FFF2-40B4-BE49-F238E27FC236}">
                <a16:creationId xmlns:a16="http://schemas.microsoft.com/office/drawing/2014/main" id="{0AA91698-2348-887F-B616-4B5E11EC5B91}"/>
              </a:ext>
            </a:extLst>
          </p:cNvPr>
          <p:cNvSpPr txBox="1"/>
          <p:nvPr/>
        </p:nvSpPr>
        <p:spPr>
          <a:xfrm>
            <a:off x="8114400" y="2275239"/>
            <a:ext cx="9656064" cy="5019964"/>
          </a:xfrm>
          <a:prstGeom prst="rect">
            <a:avLst/>
          </a:prstGeom>
          <a:noFill/>
        </p:spPr>
        <p:txBody>
          <a:bodyPr wrap="square">
            <a:spAutoFit/>
          </a:bodyPr>
          <a:lstStyle/>
          <a:p>
            <a:pPr algn="just"/>
            <a:r>
              <a:rPr lang="en-GB" dirty="0"/>
              <a:t>The Model-View-Controller (MVC) architectural pattern separates an application into three main groups of components: Models, Views, and Controllers. This pattern helps to achieve </a:t>
            </a:r>
            <a:r>
              <a:rPr lang="en-GB" dirty="0" err="1"/>
              <a:t>seperation</a:t>
            </a:r>
            <a:r>
              <a:rPr lang="en-GB" dirty="0"/>
              <a:t>. Using this pattern, user requests are routed to a Controller which is responsible for working with the Model to perform user actions and/or retrieve results of queries. The Controller chooses the View to display to the user,  and provides it with any Model data it requires.</a:t>
            </a:r>
          </a:p>
        </p:txBody>
      </p:sp>
    </p:spTree>
    <p:extLst>
      <p:ext uri="{BB962C8B-B14F-4D97-AF65-F5344CB8AC3E}">
        <p14:creationId xmlns:p14="http://schemas.microsoft.com/office/powerpoint/2010/main" val="345145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65D5E-016A-2D28-8392-5688D840F2EA}"/>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Model Responsibilities</a:t>
            </a:r>
            <a:endParaRPr lang="en-GB" dirty="0"/>
          </a:p>
        </p:txBody>
      </p:sp>
      <p:sp>
        <p:nvSpPr>
          <p:cNvPr id="3" name="Subtitle 2">
            <a:extLst>
              <a:ext uri="{FF2B5EF4-FFF2-40B4-BE49-F238E27FC236}">
                <a16:creationId xmlns:a16="http://schemas.microsoft.com/office/drawing/2014/main" id="{046854A4-F59C-A5A2-667F-2EBB62AA189E}"/>
              </a:ext>
            </a:extLst>
          </p:cNvPr>
          <p:cNvSpPr>
            <a:spLocks noGrp="1"/>
          </p:cNvSpPr>
          <p:nvPr>
            <p:ph type="subTitle" idx="1"/>
          </p:nvPr>
        </p:nvSpPr>
        <p:spPr/>
        <p:txBody>
          <a:bodyPr/>
          <a:lstStyle/>
          <a:p>
            <a:pPr algn="just"/>
            <a:r>
              <a:rPr lang="en-GB" dirty="0"/>
              <a:t>The Model in an MVC application represents the state of the application and any business logic or operations that should be performed by it. Business logic should be encapsulated in the model, along with any implementation logic for persisting the state of the application. Strongly-typed views typically use </a:t>
            </a:r>
            <a:r>
              <a:rPr lang="en-GB" dirty="0" err="1"/>
              <a:t>ViewModel</a:t>
            </a:r>
            <a:r>
              <a:rPr lang="en-GB" dirty="0"/>
              <a:t> types designed to contain the data to display on that view. The controller creates and populates these </a:t>
            </a:r>
            <a:r>
              <a:rPr lang="en-GB" dirty="0" err="1"/>
              <a:t>ViewModel</a:t>
            </a:r>
            <a:r>
              <a:rPr lang="en-GB" dirty="0"/>
              <a:t> instances from the model.</a:t>
            </a:r>
          </a:p>
          <a:p>
            <a:pPr algn="just"/>
            <a:br>
              <a:rPr lang="en-GB" dirty="0"/>
            </a:br>
            <a:endParaRPr lang="en-GB" dirty="0"/>
          </a:p>
          <a:p>
            <a:pPr algn="just"/>
            <a:endParaRPr lang="en-GB" dirty="0"/>
          </a:p>
        </p:txBody>
      </p:sp>
      <p:sp>
        <p:nvSpPr>
          <p:cNvPr id="4" name="Text Placeholder 3">
            <a:extLst>
              <a:ext uri="{FF2B5EF4-FFF2-40B4-BE49-F238E27FC236}">
                <a16:creationId xmlns:a16="http://schemas.microsoft.com/office/drawing/2014/main" id="{F80636DC-C8CA-B525-7519-2D7D8460B169}"/>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443546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09145-6974-2C40-1F1F-C417A9AF7668}"/>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View Responsibilities</a:t>
            </a:r>
            <a:endParaRPr lang="en-GB" dirty="0"/>
          </a:p>
        </p:txBody>
      </p:sp>
      <p:sp>
        <p:nvSpPr>
          <p:cNvPr id="3" name="Subtitle 2">
            <a:extLst>
              <a:ext uri="{FF2B5EF4-FFF2-40B4-BE49-F238E27FC236}">
                <a16:creationId xmlns:a16="http://schemas.microsoft.com/office/drawing/2014/main" id="{81B0AE0B-4DA3-DBF2-7A92-B2F834963251}"/>
              </a:ext>
            </a:extLst>
          </p:cNvPr>
          <p:cNvSpPr>
            <a:spLocks noGrp="1"/>
          </p:cNvSpPr>
          <p:nvPr>
            <p:ph type="subTitle" idx="1"/>
          </p:nvPr>
        </p:nvSpPr>
        <p:spPr/>
        <p:txBody>
          <a:bodyPr/>
          <a:lstStyle/>
          <a:p>
            <a:pPr algn="just"/>
            <a:r>
              <a:rPr lang="en-GB" dirty="0"/>
              <a:t>Views are responsible for presenting content through the user interface. They use the Razor view pages to embed .NET code in HTML markup. There should be minimal logic within views, and any logic in them should relate to presenting content. If you find the need to perform a great deal of logic in view files in order to display data from a complex model, one can use  using view </a:t>
            </a:r>
            <a:r>
              <a:rPr lang="en-GB" dirty="0" err="1"/>
              <a:t>componets</a:t>
            </a:r>
            <a:r>
              <a:rPr lang="en-GB" dirty="0"/>
              <a:t>, </a:t>
            </a:r>
            <a:r>
              <a:rPr lang="en-GB" dirty="0" err="1"/>
              <a:t>ViewModel</a:t>
            </a:r>
            <a:r>
              <a:rPr lang="en-GB" dirty="0"/>
              <a:t>, or view template to simplify the view.</a:t>
            </a:r>
          </a:p>
          <a:p>
            <a:pPr algn="just"/>
            <a:endParaRPr lang="en-GB" dirty="0"/>
          </a:p>
          <a:p>
            <a:pPr algn="just"/>
            <a:endParaRPr lang="en-GB" dirty="0"/>
          </a:p>
          <a:p>
            <a:pPr algn="just"/>
            <a:r>
              <a:rPr lang="en-GB" b="1" i="0" dirty="0">
                <a:solidFill>
                  <a:srgbClr val="161616"/>
                </a:solidFill>
                <a:effectLst/>
                <a:latin typeface="Segoe UI" panose="020B0502040204020203" pitchFamily="34" charset="0"/>
              </a:rPr>
              <a:t>Razor page</a:t>
            </a:r>
            <a:r>
              <a:rPr lang="en-GB" b="0" i="0" dirty="0">
                <a:solidFill>
                  <a:srgbClr val="161616"/>
                </a:solidFill>
                <a:effectLst/>
                <a:latin typeface="Segoe UI" panose="020B0502040204020203" pitchFamily="34" charset="0"/>
              </a:rPr>
              <a:t> is a compact, expressive and fluid template markup language for defining views using embedded C# code. Razor is used to dynamically generate web content on the server. You can cleanly mix server code with client side content and code.</a:t>
            </a:r>
            <a:endParaRPr lang="en-GB" dirty="0"/>
          </a:p>
        </p:txBody>
      </p:sp>
      <p:sp>
        <p:nvSpPr>
          <p:cNvPr id="4" name="Text Placeholder 3">
            <a:extLst>
              <a:ext uri="{FF2B5EF4-FFF2-40B4-BE49-F238E27FC236}">
                <a16:creationId xmlns:a16="http://schemas.microsoft.com/office/drawing/2014/main" id="{DE6686D9-84D3-87CC-6ED1-61A5D04E738E}"/>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041755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36979-6DDC-7BE7-C534-0F80D9FB6D11}"/>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Controller Responsibilities</a:t>
            </a:r>
            <a:endParaRPr lang="en-GB" dirty="0"/>
          </a:p>
        </p:txBody>
      </p:sp>
      <p:sp>
        <p:nvSpPr>
          <p:cNvPr id="3" name="Subtitle 2">
            <a:extLst>
              <a:ext uri="{FF2B5EF4-FFF2-40B4-BE49-F238E27FC236}">
                <a16:creationId xmlns:a16="http://schemas.microsoft.com/office/drawing/2014/main" id="{D9EC5C55-9B28-E3F4-F11E-A0B9CCD5EA44}"/>
              </a:ext>
            </a:extLst>
          </p:cNvPr>
          <p:cNvSpPr>
            <a:spLocks noGrp="1"/>
          </p:cNvSpPr>
          <p:nvPr>
            <p:ph type="subTitle" idx="1"/>
          </p:nvPr>
        </p:nvSpPr>
        <p:spPr/>
        <p:txBody>
          <a:bodyPr/>
          <a:lstStyle/>
          <a:p>
            <a:pPr algn="just"/>
            <a:r>
              <a:rPr lang="en-GB" dirty="0"/>
              <a:t>Controllers are the components that handle user interaction, work with the model, and ultimately select a view to render. In an MVC application, the view only displays information; the controller handles and responds to user input and interaction. In the MVC pattern, the controller is the initial entry point, and is responsible for selecting which model types to work with and which view to render (hence its name - it controls how the app responds to a given request).</a:t>
            </a:r>
          </a:p>
        </p:txBody>
      </p:sp>
      <p:sp>
        <p:nvSpPr>
          <p:cNvPr id="4" name="Text Placeholder 3">
            <a:extLst>
              <a:ext uri="{FF2B5EF4-FFF2-40B4-BE49-F238E27FC236}">
                <a16:creationId xmlns:a16="http://schemas.microsoft.com/office/drawing/2014/main" id="{1A6552F9-77C0-202D-F2F5-A0850FABA4BA}"/>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45527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4A65-FBDD-5AAF-FBE8-FB5999F7A487}"/>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Routing</a:t>
            </a:r>
            <a:endParaRPr lang="en-GB" dirty="0"/>
          </a:p>
        </p:txBody>
      </p:sp>
      <p:sp>
        <p:nvSpPr>
          <p:cNvPr id="3" name="Subtitle 2">
            <a:extLst>
              <a:ext uri="{FF2B5EF4-FFF2-40B4-BE49-F238E27FC236}">
                <a16:creationId xmlns:a16="http://schemas.microsoft.com/office/drawing/2014/main" id="{C04F5769-42AE-EB34-014A-7C8E300FA04E}"/>
              </a:ext>
            </a:extLst>
          </p:cNvPr>
          <p:cNvSpPr>
            <a:spLocks noGrp="1"/>
          </p:cNvSpPr>
          <p:nvPr>
            <p:ph type="subTitle" idx="1"/>
          </p:nvPr>
        </p:nvSpPr>
        <p:spPr/>
        <p:txBody>
          <a:bodyPr/>
          <a:lstStyle/>
          <a:p>
            <a:pPr algn="just"/>
            <a:r>
              <a:rPr lang="en-GB" dirty="0"/>
              <a:t>ASP.NET Core MVC is built on top of ASP.NET core Routing, a powerful URL-mapping component that lets you build applications that have comprehensible and searchable URLs. This enables you to define your application's URL naming patterns that work well for search engine optimization (SEO) and for link generation, without regard for how the files on your web server are organized. You can define your routes using a convenient route template syntax that supports route value constraints, defaults and optional values.</a:t>
            </a:r>
          </a:p>
        </p:txBody>
      </p:sp>
      <p:sp>
        <p:nvSpPr>
          <p:cNvPr id="4" name="Text Placeholder 3">
            <a:extLst>
              <a:ext uri="{FF2B5EF4-FFF2-40B4-BE49-F238E27FC236}">
                <a16:creationId xmlns:a16="http://schemas.microsoft.com/office/drawing/2014/main" id="{78775EDA-BA96-2EDA-FB57-B789A15D77CF}"/>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544780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C49B-70C1-CBAB-D2E4-3DB0B7F85FE2}"/>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Model binding</a:t>
            </a:r>
            <a:endParaRPr lang="en-GB" dirty="0"/>
          </a:p>
        </p:txBody>
      </p:sp>
      <p:sp>
        <p:nvSpPr>
          <p:cNvPr id="3" name="Subtitle 2">
            <a:extLst>
              <a:ext uri="{FF2B5EF4-FFF2-40B4-BE49-F238E27FC236}">
                <a16:creationId xmlns:a16="http://schemas.microsoft.com/office/drawing/2014/main" id="{94B416E6-CB5C-78FF-686B-FAC718BC76C7}"/>
              </a:ext>
            </a:extLst>
          </p:cNvPr>
          <p:cNvSpPr>
            <a:spLocks noGrp="1"/>
          </p:cNvSpPr>
          <p:nvPr>
            <p:ph type="subTitle" idx="1"/>
          </p:nvPr>
        </p:nvSpPr>
        <p:spPr/>
        <p:txBody>
          <a:bodyPr/>
          <a:lstStyle/>
          <a:p>
            <a:pPr algn="l"/>
            <a:r>
              <a:rPr lang="en-GB" b="0" i="0" dirty="0">
                <a:solidFill>
                  <a:srgbClr val="161616"/>
                </a:solidFill>
                <a:effectLst/>
                <a:latin typeface="Segoe UI" panose="020B0502040204020203" pitchFamily="34" charset="0"/>
              </a:rPr>
              <a:t>ASP.NET Core MVC model binding converts client request data (form values, route data, query string parameters, HTTP headers) into objects that the controller can handle. As a result, your controller logic doesn't have to do the work of figuring out the incoming request data; it simply has the data as parameters to its action methods.</a:t>
            </a:r>
          </a:p>
          <a:p>
            <a:pPr algn="l"/>
            <a:br>
              <a:rPr lang="en-GB" b="0" i="0" dirty="0">
                <a:solidFill>
                  <a:srgbClr val="161616"/>
                </a:solidFill>
                <a:effectLst/>
                <a:latin typeface="Segoe UI" panose="020B0502040204020203" pitchFamily="34" charset="0"/>
              </a:rPr>
            </a:br>
            <a:endParaRPr lang="en-GB" b="0" i="0" dirty="0">
              <a:solidFill>
                <a:srgbClr val="161616"/>
              </a:solidFill>
              <a:effectLst/>
              <a:latin typeface="Segoe UI" panose="020B0502040204020203" pitchFamily="34" charset="0"/>
            </a:endParaRPr>
          </a:p>
          <a:p>
            <a:r>
              <a:rPr lang="en-GB" dirty="0"/>
              <a:t>public async Task&lt;</a:t>
            </a:r>
            <a:r>
              <a:rPr lang="en-GB" dirty="0" err="1"/>
              <a:t>IActionResult</a:t>
            </a:r>
            <a:r>
              <a:rPr lang="en-GB" dirty="0"/>
              <a:t>&gt; Login(</a:t>
            </a:r>
            <a:r>
              <a:rPr lang="en-GB" dirty="0" err="1"/>
              <a:t>LoginViewModel</a:t>
            </a:r>
            <a:r>
              <a:rPr lang="en-GB" dirty="0"/>
              <a:t> model, string </a:t>
            </a:r>
            <a:r>
              <a:rPr lang="en-GB" dirty="0" err="1"/>
              <a:t>returnUrl</a:t>
            </a:r>
            <a:r>
              <a:rPr lang="en-GB" dirty="0"/>
              <a:t> = null) { ... }</a:t>
            </a:r>
          </a:p>
        </p:txBody>
      </p:sp>
      <p:sp>
        <p:nvSpPr>
          <p:cNvPr id="4" name="Text Placeholder 3">
            <a:extLst>
              <a:ext uri="{FF2B5EF4-FFF2-40B4-BE49-F238E27FC236}">
                <a16:creationId xmlns:a16="http://schemas.microsoft.com/office/drawing/2014/main" id="{AA92336D-DE22-9289-0F19-3B4896EB448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360447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255B-DB3F-CFC2-4773-0C9607035FC0}"/>
              </a:ext>
            </a:extLst>
          </p:cNvPr>
          <p:cNvSpPr>
            <a:spLocks noGrp="1"/>
          </p:cNvSpPr>
          <p:nvPr>
            <p:ph type="ctrTitle"/>
          </p:nvPr>
        </p:nvSpPr>
        <p:spPr/>
        <p:txBody>
          <a:bodyPr>
            <a:normAutofit/>
          </a:bodyPr>
          <a:lstStyle/>
          <a:p>
            <a:r>
              <a:rPr lang="en-GB" b="1" i="0" dirty="0">
                <a:solidFill>
                  <a:srgbClr val="161616"/>
                </a:solidFill>
                <a:effectLst/>
                <a:latin typeface="Segoe UI" panose="020B0502040204020203" pitchFamily="34" charset="0"/>
              </a:rPr>
              <a:t>Dependency injection</a:t>
            </a:r>
            <a:endParaRPr lang="en-GB" dirty="0"/>
          </a:p>
        </p:txBody>
      </p:sp>
      <p:sp>
        <p:nvSpPr>
          <p:cNvPr id="3" name="Subtitle 2">
            <a:extLst>
              <a:ext uri="{FF2B5EF4-FFF2-40B4-BE49-F238E27FC236}">
                <a16:creationId xmlns:a16="http://schemas.microsoft.com/office/drawing/2014/main" id="{17182403-7B2D-732F-C710-2BBEF39A20B0}"/>
              </a:ext>
            </a:extLst>
          </p:cNvPr>
          <p:cNvSpPr>
            <a:spLocks noGrp="1"/>
          </p:cNvSpPr>
          <p:nvPr>
            <p:ph type="subTitle" idx="1"/>
          </p:nvPr>
        </p:nvSpPr>
        <p:spPr/>
        <p:txBody>
          <a:bodyPr/>
          <a:lstStyle/>
          <a:p>
            <a:pPr algn="just"/>
            <a:r>
              <a:rPr lang="en-GB" dirty="0"/>
              <a:t>A dependency is an object that another object depends  on. </a:t>
            </a:r>
          </a:p>
          <a:p>
            <a:pPr algn="just"/>
            <a:endParaRPr lang="en-GB" dirty="0"/>
          </a:p>
          <a:p>
            <a:pPr algn="just"/>
            <a:r>
              <a:rPr lang="en-GB" dirty="0"/>
              <a:t>n a large project with multiple classes depending on the base class, the configuration code becomes scattered across the app.</a:t>
            </a:r>
          </a:p>
          <a:p>
            <a:pPr algn="just"/>
            <a:endParaRPr lang="en-GB" dirty="0"/>
          </a:p>
          <a:p>
            <a:pPr algn="just"/>
            <a:r>
              <a:rPr lang="en-GB" dirty="0"/>
              <a:t>Injection of the service into the constructor of the class where it's used. The framework takes on the responsibility of creating an instance of the dependency and disposing of it when it's no longer needed.</a:t>
            </a:r>
          </a:p>
          <a:p>
            <a:endParaRPr lang="en-GB" dirty="0"/>
          </a:p>
        </p:txBody>
      </p:sp>
      <p:sp>
        <p:nvSpPr>
          <p:cNvPr id="4" name="Text Placeholder 3">
            <a:extLst>
              <a:ext uri="{FF2B5EF4-FFF2-40B4-BE49-F238E27FC236}">
                <a16:creationId xmlns:a16="http://schemas.microsoft.com/office/drawing/2014/main" id="{324CD9FD-02E2-299B-426B-4D4D78BCE23A}"/>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789980575"/>
      </p:ext>
    </p:extLst>
  </p:cSld>
  <p:clrMapOvr>
    <a:masterClrMapping/>
  </p:clrMapOvr>
</p:sld>
</file>

<file path=ppt/theme/theme1.xml><?xml version="1.0" encoding="utf-8"?>
<a:theme xmlns:a="http://schemas.openxmlformats.org/drawingml/2006/main" name="Content slides - basic">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pictur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anks and keep in touch slid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1691</Words>
  <Application>Microsoft Macintosh PowerPoint</Application>
  <PresentationFormat>Custom</PresentationFormat>
  <Paragraphs>113</Paragraphs>
  <Slides>25</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25</vt:i4>
      </vt:variant>
    </vt:vector>
  </HeadingPairs>
  <TitlesOfParts>
    <vt:vector size="35" baseType="lpstr">
      <vt:lpstr>Arial</vt:lpstr>
      <vt:lpstr>Calibri</vt:lpstr>
      <vt:lpstr>Calibri Light</vt:lpstr>
      <vt:lpstr>Helvetica Neue</vt:lpstr>
      <vt:lpstr>Segoe UI</vt:lpstr>
      <vt:lpstr>Söhne Mono</vt:lpstr>
      <vt:lpstr>Content slides - basic</vt:lpstr>
      <vt:lpstr>Content slide picture</vt:lpstr>
      <vt:lpstr>Thanks and keep in touch slide</vt:lpstr>
      <vt:lpstr>Title slide</vt:lpstr>
      <vt:lpstr> Data and Web Application CC6012     </vt:lpstr>
      <vt:lpstr>Content</vt:lpstr>
      <vt:lpstr>M-V-C</vt:lpstr>
      <vt:lpstr>Model Responsibilities</vt:lpstr>
      <vt:lpstr>View Responsibilities</vt:lpstr>
      <vt:lpstr>Controller Responsibilities</vt:lpstr>
      <vt:lpstr>Routing</vt:lpstr>
      <vt:lpstr>Model binding</vt:lpstr>
      <vt:lpstr>Dependency injection</vt:lpstr>
      <vt:lpstr>Filters</vt:lpstr>
      <vt:lpstr>ApplicationDbContext</vt:lpstr>
      <vt:lpstr>SQLite</vt:lpstr>
      <vt:lpstr>Scaffold CRUD operations</vt:lpstr>
      <vt:lpstr>Get started with ASP.NET Core MVC</vt:lpstr>
      <vt:lpstr>Create a web app</vt:lpstr>
      <vt:lpstr>Run the app</vt:lpstr>
      <vt:lpstr>Run the app</vt:lpstr>
      <vt:lpstr>Part 2, add a controller to an ASP.NET Core MVC app</vt:lpstr>
      <vt:lpstr>Example</vt:lpstr>
      <vt:lpstr>MVC architectural pattern</vt:lpstr>
      <vt:lpstr>PowerPoint Presentation</vt:lpstr>
      <vt:lpstr>Download Link </vt:lpstr>
      <vt:lpstr>Tutorial Activity</vt:lpstr>
      <vt:lpstr>Reference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analysis 3 - predictive statistics (e.g. Classification and Linear regression)  </dc:title>
  <dc:creator>Sandra Fernando</dc:creator>
  <cp:lastModifiedBy>Sandra Fernando</cp:lastModifiedBy>
  <cp:revision>176</cp:revision>
  <dcterms:created xsi:type="dcterms:W3CDTF">2021-09-05T16:07:31Z</dcterms:created>
  <dcterms:modified xsi:type="dcterms:W3CDTF">2023-08-21T10:43:01Z</dcterms:modified>
</cp:coreProperties>
</file>