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9" r:id="rId13"/>
    <p:sldId id="270" r:id="rId14"/>
    <p:sldId id="265" r:id="rId15"/>
    <p:sldId id="271" r:id="rId16"/>
    <p:sldId id="272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3E2DB-0D4D-4687-80A3-91FFE2DA0F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83C4781-13A0-4514-9764-72AE5B1C6108}">
      <dgm:prSet/>
      <dgm:spPr/>
      <dgm:t>
        <a:bodyPr/>
        <a:lstStyle/>
        <a:p>
          <a:r>
            <a:rPr lang="en-US"/>
            <a:t>Think of OOP as designing real-world objects in code.</a:t>
          </a:r>
        </a:p>
      </dgm:t>
    </dgm:pt>
    <dgm:pt modelId="{68D53A07-7B73-48BC-8ED6-5C58EC4E4DD8}" type="parTrans" cxnId="{22399CDF-257C-4BF1-BB9F-76334CAFAD05}">
      <dgm:prSet/>
      <dgm:spPr/>
      <dgm:t>
        <a:bodyPr/>
        <a:lstStyle/>
        <a:p>
          <a:endParaRPr lang="en-US"/>
        </a:p>
      </dgm:t>
    </dgm:pt>
    <dgm:pt modelId="{1A57C3B6-3579-4CFF-B390-F8A910142BB6}" type="sibTrans" cxnId="{22399CDF-257C-4BF1-BB9F-76334CAFAD05}">
      <dgm:prSet/>
      <dgm:spPr/>
      <dgm:t>
        <a:bodyPr/>
        <a:lstStyle/>
        <a:p>
          <a:endParaRPr lang="en-US"/>
        </a:p>
      </dgm:t>
    </dgm:pt>
    <dgm:pt modelId="{E55B4D6C-4A56-42B1-B63B-0A22418D40B8}">
      <dgm:prSet/>
      <dgm:spPr/>
      <dgm:t>
        <a:bodyPr/>
        <a:lstStyle/>
        <a:p>
          <a:r>
            <a:rPr lang="en-US"/>
            <a:t>Example: A Car has properties (color, speed) and actions (drive, stop).</a:t>
          </a:r>
        </a:p>
      </dgm:t>
    </dgm:pt>
    <dgm:pt modelId="{2E0D7AD8-2F32-464D-B9A3-6B5F81B86713}" type="parTrans" cxnId="{96217E08-2250-4CA7-985F-EA6EA01EAF59}">
      <dgm:prSet/>
      <dgm:spPr/>
      <dgm:t>
        <a:bodyPr/>
        <a:lstStyle/>
        <a:p>
          <a:endParaRPr lang="en-US"/>
        </a:p>
      </dgm:t>
    </dgm:pt>
    <dgm:pt modelId="{5FA5E989-9B3C-4FD5-8FF3-9FB3402B9C8E}" type="sibTrans" cxnId="{96217E08-2250-4CA7-985F-EA6EA01EAF59}">
      <dgm:prSet/>
      <dgm:spPr/>
      <dgm:t>
        <a:bodyPr/>
        <a:lstStyle/>
        <a:p>
          <a:endParaRPr lang="en-US"/>
        </a:p>
      </dgm:t>
    </dgm:pt>
    <dgm:pt modelId="{AB2753AA-EAD2-4D3F-8FC0-1634F690237A}" type="pres">
      <dgm:prSet presAssocID="{ECC3E2DB-0D4D-4687-80A3-91FFE2DA0F16}" presName="root" presStyleCnt="0">
        <dgm:presLayoutVars>
          <dgm:dir/>
          <dgm:resizeHandles val="exact"/>
        </dgm:presLayoutVars>
      </dgm:prSet>
      <dgm:spPr/>
    </dgm:pt>
    <dgm:pt modelId="{BC904209-F1D2-4BD9-BC92-93208FD601F4}" type="pres">
      <dgm:prSet presAssocID="{C83C4781-13A0-4514-9764-72AE5B1C6108}" presName="compNode" presStyleCnt="0"/>
      <dgm:spPr/>
    </dgm:pt>
    <dgm:pt modelId="{5F39D80D-A93F-4BE6-898D-8A0D7E598C06}" type="pres">
      <dgm:prSet presAssocID="{C83C4781-13A0-4514-9764-72AE5B1C61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4E877A13-7077-4BA7-B8BD-CDB5B61EFEFE}" type="pres">
      <dgm:prSet presAssocID="{C83C4781-13A0-4514-9764-72AE5B1C6108}" presName="spaceRect" presStyleCnt="0"/>
      <dgm:spPr/>
    </dgm:pt>
    <dgm:pt modelId="{7666F6BC-0ED1-491E-B51B-030C01FA03E4}" type="pres">
      <dgm:prSet presAssocID="{C83C4781-13A0-4514-9764-72AE5B1C6108}" presName="textRect" presStyleLbl="revTx" presStyleIdx="0" presStyleCnt="2">
        <dgm:presLayoutVars>
          <dgm:chMax val="1"/>
          <dgm:chPref val="1"/>
        </dgm:presLayoutVars>
      </dgm:prSet>
      <dgm:spPr/>
    </dgm:pt>
    <dgm:pt modelId="{FF11C484-C362-4CE5-8D0F-9E1DDCCDC3AA}" type="pres">
      <dgm:prSet presAssocID="{1A57C3B6-3579-4CFF-B390-F8A910142BB6}" presName="sibTrans" presStyleCnt="0"/>
      <dgm:spPr/>
    </dgm:pt>
    <dgm:pt modelId="{C2EF84B5-E7FA-45B7-9C33-066A0A50E27E}" type="pres">
      <dgm:prSet presAssocID="{E55B4D6C-4A56-42B1-B63B-0A22418D40B8}" presName="compNode" presStyleCnt="0"/>
      <dgm:spPr/>
    </dgm:pt>
    <dgm:pt modelId="{A7ABA538-78F0-4BEA-8A76-FF9F158DC6A7}" type="pres">
      <dgm:prSet presAssocID="{E55B4D6C-4A56-42B1-B63B-0A22418D40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CD0562AB-8AC4-448F-8497-DEAF2CC70C8B}" type="pres">
      <dgm:prSet presAssocID="{E55B4D6C-4A56-42B1-B63B-0A22418D40B8}" presName="spaceRect" presStyleCnt="0"/>
      <dgm:spPr/>
    </dgm:pt>
    <dgm:pt modelId="{BBFA6E60-E3BA-4EF0-8881-174C3ED8A793}" type="pres">
      <dgm:prSet presAssocID="{E55B4D6C-4A56-42B1-B63B-0A22418D40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217E08-2250-4CA7-985F-EA6EA01EAF59}" srcId="{ECC3E2DB-0D4D-4687-80A3-91FFE2DA0F16}" destId="{E55B4D6C-4A56-42B1-B63B-0A22418D40B8}" srcOrd="1" destOrd="0" parTransId="{2E0D7AD8-2F32-464D-B9A3-6B5F81B86713}" sibTransId="{5FA5E989-9B3C-4FD5-8FF3-9FB3402B9C8E}"/>
    <dgm:cxn modelId="{04D6A261-98B4-417C-9E63-0FE9331D66DA}" type="presOf" srcId="{ECC3E2DB-0D4D-4687-80A3-91FFE2DA0F16}" destId="{AB2753AA-EAD2-4D3F-8FC0-1634F690237A}" srcOrd="0" destOrd="0" presId="urn:microsoft.com/office/officeart/2018/2/layout/IconLabelList"/>
    <dgm:cxn modelId="{561C5192-D562-477C-8477-1B4F6C7116C3}" type="presOf" srcId="{E55B4D6C-4A56-42B1-B63B-0A22418D40B8}" destId="{BBFA6E60-E3BA-4EF0-8881-174C3ED8A793}" srcOrd="0" destOrd="0" presId="urn:microsoft.com/office/officeart/2018/2/layout/IconLabelList"/>
    <dgm:cxn modelId="{869975B1-1926-402C-9CE6-427CD5431DED}" type="presOf" srcId="{C83C4781-13A0-4514-9764-72AE5B1C6108}" destId="{7666F6BC-0ED1-491E-B51B-030C01FA03E4}" srcOrd="0" destOrd="0" presId="urn:microsoft.com/office/officeart/2018/2/layout/IconLabelList"/>
    <dgm:cxn modelId="{22399CDF-257C-4BF1-BB9F-76334CAFAD05}" srcId="{ECC3E2DB-0D4D-4687-80A3-91FFE2DA0F16}" destId="{C83C4781-13A0-4514-9764-72AE5B1C6108}" srcOrd="0" destOrd="0" parTransId="{68D53A07-7B73-48BC-8ED6-5C58EC4E4DD8}" sibTransId="{1A57C3B6-3579-4CFF-B390-F8A910142BB6}"/>
    <dgm:cxn modelId="{A0B9E5AB-FA1F-4057-8AB6-5EFCF2D29C98}" type="presParOf" srcId="{AB2753AA-EAD2-4D3F-8FC0-1634F690237A}" destId="{BC904209-F1D2-4BD9-BC92-93208FD601F4}" srcOrd="0" destOrd="0" presId="urn:microsoft.com/office/officeart/2018/2/layout/IconLabelList"/>
    <dgm:cxn modelId="{39CE586C-5C47-4DF4-9EA5-F774DEC32869}" type="presParOf" srcId="{BC904209-F1D2-4BD9-BC92-93208FD601F4}" destId="{5F39D80D-A93F-4BE6-898D-8A0D7E598C06}" srcOrd="0" destOrd="0" presId="urn:microsoft.com/office/officeart/2018/2/layout/IconLabelList"/>
    <dgm:cxn modelId="{600706E9-6CCC-490D-B7E3-D53144340CB0}" type="presParOf" srcId="{BC904209-F1D2-4BD9-BC92-93208FD601F4}" destId="{4E877A13-7077-4BA7-B8BD-CDB5B61EFEFE}" srcOrd="1" destOrd="0" presId="urn:microsoft.com/office/officeart/2018/2/layout/IconLabelList"/>
    <dgm:cxn modelId="{D4C115E8-F70C-426A-995A-52A5F53C0D23}" type="presParOf" srcId="{BC904209-F1D2-4BD9-BC92-93208FD601F4}" destId="{7666F6BC-0ED1-491E-B51B-030C01FA03E4}" srcOrd="2" destOrd="0" presId="urn:microsoft.com/office/officeart/2018/2/layout/IconLabelList"/>
    <dgm:cxn modelId="{11B0FD47-2C86-4403-97BD-4EDB8F15C30A}" type="presParOf" srcId="{AB2753AA-EAD2-4D3F-8FC0-1634F690237A}" destId="{FF11C484-C362-4CE5-8D0F-9E1DDCCDC3AA}" srcOrd="1" destOrd="0" presId="urn:microsoft.com/office/officeart/2018/2/layout/IconLabelList"/>
    <dgm:cxn modelId="{8D1D8F86-EE96-4FB8-B9EF-632B2C7DE236}" type="presParOf" srcId="{AB2753AA-EAD2-4D3F-8FC0-1634F690237A}" destId="{C2EF84B5-E7FA-45B7-9C33-066A0A50E27E}" srcOrd="2" destOrd="0" presId="urn:microsoft.com/office/officeart/2018/2/layout/IconLabelList"/>
    <dgm:cxn modelId="{BECE35CC-9C8D-495E-BC58-EA3E8AF0D145}" type="presParOf" srcId="{C2EF84B5-E7FA-45B7-9C33-066A0A50E27E}" destId="{A7ABA538-78F0-4BEA-8A76-FF9F158DC6A7}" srcOrd="0" destOrd="0" presId="urn:microsoft.com/office/officeart/2018/2/layout/IconLabelList"/>
    <dgm:cxn modelId="{75201630-1E0E-4B35-A00B-F7B8E595C000}" type="presParOf" srcId="{C2EF84B5-E7FA-45B7-9C33-066A0A50E27E}" destId="{CD0562AB-8AC4-448F-8497-DEAF2CC70C8B}" srcOrd="1" destOrd="0" presId="urn:microsoft.com/office/officeart/2018/2/layout/IconLabelList"/>
    <dgm:cxn modelId="{7EC23682-BA25-42AF-AB06-5AD0FC6103FB}" type="presParOf" srcId="{C2EF84B5-E7FA-45B7-9C33-066A0A50E27E}" destId="{BBFA6E60-E3BA-4EF0-8881-174C3ED8A7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9D80D-A93F-4BE6-898D-8A0D7E598C06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6F6BC-0ED1-491E-B51B-030C01FA03E4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Think of OOP as designing real-world objects in code.</a:t>
          </a:r>
        </a:p>
      </dsp:txBody>
      <dsp:txXfrm>
        <a:off x="85060" y="2776702"/>
        <a:ext cx="3690000" cy="720000"/>
      </dsp:txXfrm>
    </dsp:sp>
    <dsp:sp modelId="{A7ABA538-78F0-4BEA-8A76-FF9F158DC6A7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A6E60-E3BA-4EF0-8881-174C3ED8A793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Example: A Car has properties (color, speed) and actions (drive, stop).</a:t>
          </a:r>
        </a:p>
      </dsp:txBody>
      <dsp:txXfrm>
        <a:off x="4420810" y="2776702"/>
        <a:ext cx="369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CS6004 Week 5 – OOP Advanced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Dr. Rattapol Kasemrat</a:t>
            </a:r>
          </a:p>
          <a:p>
            <a:pPr algn="l"/>
            <a:r>
              <a:rPr lang="en-US" dirty="0"/>
              <a:t>London Metropolitan University 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48F3C-C4B8-F4CC-FC3A-5B255834C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1077D01-4938-7D75-0DAC-387C7404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41" y="607624"/>
            <a:ext cx="5782026" cy="1146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19FBD8-840F-95C3-D248-4A3B98AAA156}"/>
              </a:ext>
            </a:extLst>
          </p:cNvPr>
          <p:cNvSpPr txBox="1"/>
          <p:nvPr/>
        </p:nvSpPr>
        <p:spPr>
          <a:xfrm>
            <a:off x="925032" y="2114269"/>
            <a:ext cx="4572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Example 2 : using as</a:t>
            </a:r>
          </a:p>
          <a:p>
            <a:endParaRPr lang="th-TH" sz="1600" dirty="0"/>
          </a:p>
          <a:p>
            <a:r>
              <a:rPr lang="en-US" sz="1600" dirty="0"/>
              <a:t>Person p = new Student();</a:t>
            </a:r>
          </a:p>
          <a:p>
            <a:endParaRPr lang="en-US" sz="1600" dirty="0"/>
          </a:p>
          <a:p>
            <a:r>
              <a:rPr lang="en-US" sz="1600" dirty="0"/>
              <a:t>Student s = p as Student;</a:t>
            </a:r>
          </a:p>
          <a:p>
            <a:endParaRPr lang="en-US" sz="1600" dirty="0"/>
          </a:p>
          <a:p>
            <a:r>
              <a:rPr lang="en-US" sz="1600" dirty="0"/>
              <a:t>if (s != null)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s.Study</a:t>
            </a:r>
            <a:r>
              <a:rPr lang="en-US" sz="1600" dirty="0"/>
              <a:t>();  // Output: Student is studying...</a:t>
            </a:r>
          </a:p>
          <a:p>
            <a:r>
              <a:rPr lang="en-US" sz="1600" dirty="0"/>
              <a:t>}</a:t>
            </a:r>
          </a:p>
          <a:p>
            <a:endParaRPr lang="th-TH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C60336-8304-52FE-4F02-36FC134EC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04" y="4973678"/>
            <a:ext cx="5498754" cy="127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2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498"/>
            <a:ext cx="8229600" cy="1143000"/>
          </a:xfrm>
        </p:spPr>
        <p:txBody>
          <a:bodyPr>
            <a:normAutofit/>
          </a:bodyPr>
          <a:lstStyle/>
          <a:p>
            <a:r>
              <a:rPr dirty="0"/>
              <a:t>Delegates and Events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C3306-CA03-0445-B34D-92E35454E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9" y="1310913"/>
            <a:ext cx="5465648" cy="2444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FEC619-B39C-9705-A7AB-9FBDA33A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57" y="4081822"/>
            <a:ext cx="7502148" cy="20535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D6246D-3882-46DF-6A32-34C29801A822}"/>
              </a:ext>
            </a:extLst>
          </p:cNvPr>
          <p:cNvSpPr txBox="1"/>
          <p:nvPr/>
        </p:nvSpPr>
        <p:spPr>
          <a:xfrm>
            <a:off x="467832" y="4094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Code Example – Step by Step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229C0-965A-55E7-9D44-A6F0E1DCE910}"/>
              </a:ext>
            </a:extLst>
          </p:cNvPr>
          <p:cNvSpPr txBox="1"/>
          <p:nvPr/>
        </p:nvSpPr>
        <p:spPr>
          <a:xfrm>
            <a:off x="467832" y="84398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Step 1: Create a Delegate</a:t>
            </a:r>
            <a:endParaRPr lang="th-TH" sz="14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7DAF8-B51F-F0F7-0F5B-13846A6FE787}"/>
              </a:ext>
            </a:extLst>
          </p:cNvPr>
          <p:cNvSpPr txBox="1"/>
          <p:nvPr/>
        </p:nvSpPr>
        <p:spPr>
          <a:xfrm>
            <a:off x="866552" y="1308731"/>
            <a:ext cx="8346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delegate void Alert(); // Defines a delegate that can point to any method with "void Name()" signature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8D0B2C-E55E-631E-7879-7C41DC2286A7}"/>
              </a:ext>
            </a:extLst>
          </p:cNvPr>
          <p:cNvSpPr txBox="1"/>
          <p:nvPr/>
        </p:nvSpPr>
        <p:spPr>
          <a:xfrm>
            <a:off x="467832" y="2047997"/>
            <a:ext cx="4603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Step 2: Create an Event</a:t>
            </a:r>
            <a:endParaRPr lang="th-TH" sz="14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943ED-2A2E-CCFF-5854-E4565F330E80}"/>
              </a:ext>
            </a:extLst>
          </p:cNvPr>
          <p:cNvSpPr txBox="1"/>
          <p:nvPr/>
        </p:nvSpPr>
        <p:spPr>
          <a:xfrm>
            <a:off x="435935" y="6083578"/>
            <a:ext cx="4603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Step 3: Subscribe to the Event</a:t>
            </a:r>
            <a:endParaRPr lang="th-TH" sz="1400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5D601-812F-E73C-F64B-C05904C0D593}"/>
              </a:ext>
            </a:extLst>
          </p:cNvPr>
          <p:cNvSpPr txBox="1"/>
          <p:nvPr/>
        </p:nvSpPr>
        <p:spPr>
          <a:xfrm>
            <a:off x="866552" y="2865638"/>
            <a:ext cx="7341782" cy="2332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AlarmSystem</a:t>
            </a:r>
            <a:endParaRPr lang="en-US" sz="1400" dirty="0"/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public event Alert </a:t>
            </a:r>
            <a:r>
              <a:rPr lang="en-US" sz="1400" dirty="0" err="1"/>
              <a:t>OnAlarm</a:t>
            </a:r>
            <a:r>
              <a:rPr lang="en-US" sz="1400" dirty="0"/>
              <a:t>; // Event based on the Alert delegate</a:t>
            </a:r>
          </a:p>
          <a:p>
            <a:endParaRPr lang="en-US" sz="1400" dirty="0"/>
          </a:p>
          <a:p>
            <a:r>
              <a:rPr lang="en-US" sz="1400" dirty="0"/>
              <a:t>    public void </a:t>
            </a:r>
            <a:r>
              <a:rPr lang="en-US" sz="1400" dirty="0" err="1"/>
              <a:t>TriggerAlarm</a:t>
            </a:r>
            <a:r>
              <a:rPr lang="en-US" sz="1400" dirty="0"/>
              <a:t>()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Console.WriteLine</a:t>
            </a:r>
            <a:r>
              <a:rPr lang="en-US" sz="1400" dirty="0"/>
              <a:t>("</a:t>
            </a:r>
            <a:r>
              <a:rPr lang="th-TH" sz="1400" dirty="0"/>
              <a:t>🔔 </a:t>
            </a:r>
            <a:r>
              <a:rPr lang="en-US" sz="1400" dirty="0"/>
              <a:t>Alarm triggered!"); // Inform that the alarm has been triggered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OnAlarm</a:t>
            </a:r>
            <a:r>
              <a:rPr lang="en-US" sz="1400" dirty="0"/>
              <a:t>?.Invoke(); // If there are any subscribers, notify them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271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AA97A9-2AE7-BDA0-D36E-ECD37F40DF34}"/>
              </a:ext>
            </a:extLst>
          </p:cNvPr>
          <p:cNvSpPr txBox="1"/>
          <p:nvPr/>
        </p:nvSpPr>
        <p:spPr>
          <a:xfrm>
            <a:off x="373852" y="242262"/>
            <a:ext cx="8106471" cy="5219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Program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static void Main()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AlarmSystem</a:t>
            </a:r>
            <a:r>
              <a:rPr lang="en-US" sz="1400" dirty="0"/>
              <a:t> alarm = new </a:t>
            </a:r>
            <a:r>
              <a:rPr lang="en-US" sz="1400" dirty="0" err="1"/>
              <a:t>AlarmSystem</a:t>
            </a:r>
            <a:r>
              <a:rPr lang="en-US" sz="1400" dirty="0"/>
              <a:t>(); // Create a new </a:t>
            </a:r>
            <a:r>
              <a:rPr lang="en-US" sz="1400" dirty="0" err="1"/>
              <a:t>AlarmSystem</a:t>
            </a:r>
            <a:r>
              <a:rPr lang="en-US" sz="1400" dirty="0"/>
              <a:t> object</a:t>
            </a:r>
          </a:p>
          <a:p>
            <a:endParaRPr lang="en-US" sz="1400" dirty="0"/>
          </a:p>
          <a:p>
            <a:r>
              <a:rPr lang="en-US" sz="1400" dirty="0"/>
              <a:t>        // Subscribe methods to the event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alarm.OnAlarm</a:t>
            </a:r>
            <a:r>
              <a:rPr lang="en-US" sz="1400" dirty="0"/>
              <a:t> += </a:t>
            </a:r>
            <a:r>
              <a:rPr lang="en-US" sz="1400" dirty="0" err="1"/>
              <a:t>SendText</a:t>
            </a:r>
            <a:r>
              <a:rPr lang="en-US" sz="1400" dirty="0"/>
              <a:t>; // Add </a:t>
            </a:r>
            <a:r>
              <a:rPr lang="en-US" sz="1400" dirty="0" err="1"/>
              <a:t>SendText</a:t>
            </a:r>
            <a:r>
              <a:rPr lang="en-US" sz="1400" dirty="0"/>
              <a:t> method to the </a:t>
            </a:r>
            <a:r>
              <a:rPr lang="en-US" sz="1400" dirty="0" err="1"/>
              <a:t>OnAlarm</a:t>
            </a:r>
            <a:r>
              <a:rPr lang="en-US" sz="1400" dirty="0"/>
              <a:t> event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alarm.OnAlarm</a:t>
            </a:r>
            <a:r>
              <a:rPr lang="en-US" sz="1400" dirty="0"/>
              <a:t> += </a:t>
            </a:r>
            <a:r>
              <a:rPr lang="en-US" sz="1400" dirty="0" err="1"/>
              <a:t>CallSecurity</a:t>
            </a:r>
            <a:r>
              <a:rPr lang="en-US" sz="1400" dirty="0"/>
              <a:t>; // Add </a:t>
            </a:r>
            <a:r>
              <a:rPr lang="en-US" sz="1400" dirty="0" err="1"/>
              <a:t>CallSecurity</a:t>
            </a:r>
            <a:r>
              <a:rPr lang="en-US" sz="1400" dirty="0"/>
              <a:t> method to the </a:t>
            </a:r>
            <a:r>
              <a:rPr lang="en-US" sz="1400" dirty="0" err="1"/>
              <a:t>OnAlarm</a:t>
            </a:r>
            <a:r>
              <a:rPr lang="en-US" sz="1400" dirty="0"/>
              <a:t> event</a:t>
            </a:r>
          </a:p>
          <a:p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alarm.TriggerAlarm</a:t>
            </a:r>
            <a:r>
              <a:rPr lang="en-US" sz="1400" dirty="0"/>
              <a:t>(); // Trigger the alarm, which notifies all subscribers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static void </a:t>
            </a:r>
            <a:r>
              <a:rPr lang="en-US" sz="1400" dirty="0" err="1"/>
              <a:t>SendText</a:t>
            </a:r>
            <a:r>
              <a:rPr lang="en-US" sz="1400" dirty="0"/>
              <a:t>()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Console.WriteLine</a:t>
            </a:r>
            <a:r>
              <a:rPr lang="en-US" sz="1400" dirty="0"/>
              <a:t>("</a:t>
            </a:r>
            <a:r>
              <a:rPr lang="th-TH" sz="1400" dirty="0"/>
              <a:t>📲 </a:t>
            </a:r>
            <a:r>
              <a:rPr lang="en-US" sz="1400" dirty="0"/>
              <a:t>Sending text alert..."); // Simulates sending a text message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static void </a:t>
            </a:r>
            <a:r>
              <a:rPr lang="en-US" sz="1400" dirty="0" err="1"/>
              <a:t>CallSecurity</a:t>
            </a:r>
            <a:r>
              <a:rPr lang="en-US" sz="1400" dirty="0"/>
              <a:t>()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Console.WriteLine</a:t>
            </a:r>
            <a:r>
              <a:rPr lang="en-US" sz="1400" dirty="0"/>
              <a:t>("</a:t>
            </a:r>
            <a:r>
              <a:rPr lang="th-TH" sz="1400" dirty="0"/>
              <a:t>🚓 </a:t>
            </a:r>
            <a:r>
              <a:rPr lang="en-US" sz="1400" dirty="0"/>
              <a:t>Calling security..."); // Simulates calling security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FC55A-B19E-1FA5-A5DD-B6869C1496A7}"/>
              </a:ext>
            </a:extLst>
          </p:cNvPr>
          <p:cNvSpPr txBox="1"/>
          <p:nvPr/>
        </p:nvSpPr>
        <p:spPr>
          <a:xfrm>
            <a:off x="1915573" y="5360010"/>
            <a:ext cx="3200397" cy="12557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h-TH" dirty="0"/>
              <a:t>🔔 Alarm triggered!</a:t>
            </a:r>
          </a:p>
          <a:p>
            <a:r>
              <a:rPr lang="th-TH" dirty="0"/>
              <a:t>📱 Sending text alert...</a:t>
            </a:r>
          </a:p>
          <a:p>
            <a:r>
              <a:rPr lang="th-TH" dirty="0"/>
              <a:t>🚓 Calling security...</a:t>
            </a:r>
          </a:p>
        </p:txBody>
      </p:sp>
    </p:spTree>
    <p:extLst>
      <p:ext uri="{BB962C8B-B14F-4D97-AF65-F5344CB8AC3E}">
        <p14:creationId xmlns:p14="http://schemas.microsoft.com/office/powerpoint/2010/main" val="318343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456"/>
            <a:ext cx="8229600" cy="1143000"/>
          </a:xfrm>
        </p:spPr>
        <p:txBody>
          <a:bodyPr/>
          <a:lstStyle/>
          <a:p>
            <a:r>
              <a:rPr dirty="0" err="1"/>
              <a:t>IComparable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40B30-F2A2-BD5D-7D48-6E260E4EB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71" y="1243219"/>
            <a:ext cx="8292655" cy="1650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8049B-7DB5-3C0C-8F9C-0BA371F8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35" y="3252779"/>
            <a:ext cx="7976729" cy="19841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991DE1-2F5D-ECDE-C278-D50AD95A2B7B}"/>
              </a:ext>
            </a:extLst>
          </p:cNvPr>
          <p:cNvSpPr txBox="1"/>
          <p:nvPr/>
        </p:nvSpPr>
        <p:spPr>
          <a:xfrm>
            <a:off x="393404" y="547913"/>
            <a:ext cx="8102009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h-TH" sz="1400" dirty="0"/>
          </a:p>
          <a:p>
            <a:r>
              <a:rPr lang="en-US" sz="1400" u="sng" dirty="0"/>
              <a:t>Step 1: Create the student Class</a:t>
            </a:r>
          </a:p>
          <a:p>
            <a:endParaRPr lang="th-TH" sz="1400" dirty="0"/>
          </a:p>
          <a:p>
            <a:r>
              <a:rPr lang="th-TH" sz="1400" dirty="0"/>
              <a:t>using System;</a:t>
            </a:r>
          </a:p>
          <a:p>
            <a:r>
              <a:rPr lang="th-TH" sz="1400" dirty="0"/>
              <a:t>using System.Collections.Generic;</a:t>
            </a:r>
          </a:p>
          <a:p>
            <a:endParaRPr lang="th-TH" sz="1400" dirty="0"/>
          </a:p>
          <a:p>
            <a:r>
              <a:rPr lang="th-TH" sz="1400" dirty="0"/>
              <a:t>class Student : IComparable</a:t>
            </a:r>
          </a:p>
          <a:p>
            <a:r>
              <a:rPr lang="th-TH" sz="1400" dirty="0"/>
              <a:t>{</a:t>
            </a:r>
          </a:p>
          <a:p>
            <a:r>
              <a:rPr lang="th-TH" sz="1400" dirty="0"/>
              <a:t>    public string Name { get; set; }       </a:t>
            </a:r>
            <a:r>
              <a:rPr lang="th-TH" sz="1400" dirty="0">
                <a:solidFill>
                  <a:srgbClr val="FF0000"/>
                </a:solidFill>
              </a:rPr>
              <a:t>// Student name</a:t>
            </a:r>
          </a:p>
          <a:p>
            <a:r>
              <a:rPr lang="th-TH" sz="1400" dirty="0"/>
              <a:t>    public int Score { get; set; }         </a:t>
            </a:r>
            <a:r>
              <a:rPr lang="th-TH" sz="1400" dirty="0">
                <a:solidFill>
                  <a:srgbClr val="FF0000"/>
                </a:solidFill>
              </a:rPr>
              <a:t>// Score to compare</a:t>
            </a:r>
          </a:p>
          <a:p>
            <a:endParaRPr lang="th-TH" sz="1400" dirty="0"/>
          </a:p>
          <a:p>
            <a:r>
              <a:rPr lang="th-TH" sz="1400" dirty="0"/>
              <a:t>    </a:t>
            </a:r>
            <a:r>
              <a:rPr lang="th-TH" sz="1400" dirty="0">
                <a:solidFill>
                  <a:srgbClr val="FF0000"/>
                </a:solidFill>
              </a:rPr>
              <a:t>// CompareTo helps decide how to sort this object compared to another</a:t>
            </a:r>
          </a:p>
          <a:p>
            <a:endParaRPr lang="th-TH" sz="1400" dirty="0"/>
          </a:p>
          <a:p>
            <a:r>
              <a:rPr lang="th-TH" sz="1400" dirty="0"/>
              <a:t>    public int </a:t>
            </a:r>
            <a:r>
              <a:rPr lang="th-TH" sz="1400" dirty="0">
                <a:highlight>
                  <a:srgbClr val="FFFF00"/>
                </a:highlight>
              </a:rPr>
              <a:t>CompareTo</a:t>
            </a:r>
            <a:r>
              <a:rPr lang="th-TH" sz="1400" dirty="0"/>
              <a:t>(object obj)</a:t>
            </a:r>
          </a:p>
          <a:p>
            <a:r>
              <a:rPr lang="th-TH" sz="1400" dirty="0"/>
              <a:t>    {</a:t>
            </a:r>
          </a:p>
          <a:p>
            <a:r>
              <a:rPr lang="th-TH" sz="1400" dirty="0"/>
              <a:t>        Student other = obj as Student;    </a:t>
            </a:r>
            <a:r>
              <a:rPr lang="th-TH" sz="1400" dirty="0">
                <a:solidFill>
                  <a:srgbClr val="FF0000"/>
                </a:solidFill>
              </a:rPr>
              <a:t>// Try to convert the object to Student</a:t>
            </a:r>
          </a:p>
          <a:p>
            <a:endParaRPr lang="th-TH" sz="1400" dirty="0"/>
          </a:p>
          <a:p>
            <a:r>
              <a:rPr lang="th-TH" sz="1400" dirty="0"/>
              <a:t>        if (other == null)</a:t>
            </a:r>
          </a:p>
          <a:p>
            <a:r>
              <a:rPr lang="th-TH" sz="1400" dirty="0"/>
              <a:t>            return 0;                      </a:t>
            </a:r>
            <a:r>
              <a:rPr lang="th-TH" sz="1400" dirty="0">
                <a:solidFill>
                  <a:srgbClr val="FF0000"/>
                </a:solidFill>
              </a:rPr>
              <a:t>// If it’s not a student, return 0 (equal)</a:t>
            </a:r>
          </a:p>
          <a:p>
            <a:endParaRPr lang="th-TH" sz="1400" dirty="0"/>
          </a:p>
          <a:p>
            <a:r>
              <a:rPr lang="th-TH" sz="1400" dirty="0"/>
              <a:t>        return this.Score.</a:t>
            </a:r>
            <a:r>
              <a:rPr lang="th-TH" sz="1400" dirty="0">
                <a:highlight>
                  <a:srgbClr val="FFFF00"/>
                </a:highlight>
              </a:rPr>
              <a:t>CompareTo</a:t>
            </a:r>
            <a:r>
              <a:rPr lang="th-TH" sz="1400" dirty="0"/>
              <a:t>(other.Score); // Compare scores (low to high)</a:t>
            </a:r>
          </a:p>
          <a:p>
            <a:r>
              <a:rPr lang="th-TH" sz="1400" dirty="0"/>
              <a:t>    }</a:t>
            </a:r>
          </a:p>
          <a:p>
            <a:r>
              <a:rPr lang="th-TH" sz="1400" dirty="0"/>
              <a:t>}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372ABB-3FB8-1AF3-1A04-09166AE8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57" y="5352840"/>
            <a:ext cx="521090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32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DD1D05-2D0D-0233-C37A-F06EF9DFB7F0}"/>
              </a:ext>
            </a:extLst>
          </p:cNvPr>
          <p:cNvSpPr txBox="1"/>
          <p:nvPr/>
        </p:nvSpPr>
        <p:spPr>
          <a:xfrm>
            <a:off x="467833" y="562948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Bob - 95</a:t>
            </a:r>
          </a:p>
          <a:p>
            <a:r>
              <a:rPr lang="th-TH" dirty="0"/>
              <a:t>Alice - 85</a:t>
            </a:r>
          </a:p>
          <a:p>
            <a:r>
              <a:rPr lang="th-TH" dirty="0"/>
              <a:t>Charlie - 75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81EE4-348D-BE30-4897-7EDD5C0BC26E}"/>
              </a:ext>
            </a:extLst>
          </p:cNvPr>
          <p:cNvSpPr txBox="1"/>
          <p:nvPr/>
        </p:nvSpPr>
        <p:spPr>
          <a:xfrm>
            <a:off x="361507" y="5149353"/>
            <a:ext cx="4572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✅ </a:t>
            </a:r>
            <a:r>
              <a:rPr lang="en-US" dirty="0"/>
              <a:t>Output: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9E0EA-CFD5-9ED1-169A-CBB1EF2AB73E}"/>
              </a:ext>
            </a:extLst>
          </p:cNvPr>
          <p:cNvSpPr txBox="1"/>
          <p:nvPr/>
        </p:nvSpPr>
        <p:spPr>
          <a:xfrm>
            <a:off x="914400" y="954535"/>
            <a:ext cx="632637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/>
              <a:t>class Program</a:t>
            </a:r>
          </a:p>
          <a:p>
            <a:r>
              <a:rPr lang="th-TH" sz="1400" dirty="0"/>
              <a:t>{</a:t>
            </a:r>
          </a:p>
          <a:p>
            <a:r>
              <a:rPr lang="th-TH" sz="1400" dirty="0"/>
              <a:t>    static void Main()</a:t>
            </a:r>
          </a:p>
          <a:p>
            <a:r>
              <a:rPr lang="th-TH" sz="1400" dirty="0"/>
              <a:t>    {</a:t>
            </a:r>
          </a:p>
          <a:p>
            <a:r>
              <a:rPr lang="th-TH" sz="1400" dirty="0"/>
              <a:t>        List&lt;Student&gt; students = new List&lt;Student&gt;</a:t>
            </a:r>
          </a:p>
          <a:p>
            <a:r>
              <a:rPr lang="th-TH" sz="1400" dirty="0"/>
              <a:t>        {</a:t>
            </a:r>
          </a:p>
          <a:p>
            <a:r>
              <a:rPr lang="th-TH" sz="1400" dirty="0"/>
              <a:t>            new Student { Name = "Alice", Score = 85 },</a:t>
            </a:r>
          </a:p>
          <a:p>
            <a:r>
              <a:rPr lang="th-TH" sz="1400" dirty="0"/>
              <a:t>            new Student { Name = "Bob", Score = 92 },</a:t>
            </a:r>
          </a:p>
          <a:p>
            <a:r>
              <a:rPr lang="th-TH" sz="1400" dirty="0"/>
              <a:t>            new Student { Name = "Charlie", Score = 78 }</a:t>
            </a:r>
          </a:p>
          <a:p>
            <a:r>
              <a:rPr lang="th-TH" sz="1400" dirty="0"/>
              <a:t>        };</a:t>
            </a:r>
          </a:p>
          <a:p>
            <a:endParaRPr lang="th-TH" sz="1400" dirty="0"/>
          </a:p>
          <a:p>
            <a:r>
              <a:rPr lang="th-TH" sz="1400" dirty="0"/>
              <a:t>        students.Sort(); </a:t>
            </a:r>
            <a:r>
              <a:rPr lang="th-TH" sz="1400" dirty="0">
                <a:solidFill>
                  <a:srgbClr val="FF0000"/>
                </a:solidFill>
              </a:rPr>
              <a:t>// Uses CompareTo to sort the list</a:t>
            </a:r>
          </a:p>
          <a:p>
            <a:endParaRPr lang="th-TH" sz="1400" dirty="0"/>
          </a:p>
          <a:p>
            <a:r>
              <a:rPr lang="th-TH" sz="1400" dirty="0"/>
              <a:t>        foreach (Student s in students)</a:t>
            </a:r>
          </a:p>
          <a:p>
            <a:r>
              <a:rPr lang="th-TH" sz="1400" dirty="0"/>
              <a:t>        {</a:t>
            </a:r>
          </a:p>
          <a:p>
            <a:r>
              <a:rPr lang="th-TH" sz="1400" dirty="0"/>
              <a:t>            Console.WriteLine($"{s.Name} - {s.Score}"); // Show sorted students</a:t>
            </a:r>
          </a:p>
          <a:p>
            <a:r>
              <a:rPr lang="th-TH" sz="1400" dirty="0"/>
              <a:t>        }</a:t>
            </a:r>
          </a:p>
          <a:p>
            <a:r>
              <a:rPr lang="th-TH" sz="1400" dirty="0"/>
              <a:t>    }</a:t>
            </a:r>
          </a:p>
          <a:p>
            <a:r>
              <a:rPr lang="th-TH" sz="14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DC930-1545-FECF-C6D9-8CBD99172E18}"/>
              </a:ext>
            </a:extLst>
          </p:cNvPr>
          <p:cNvSpPr txBox="1"/>
          <p:nvPr/>
        </p:nvSpPr>
        <p:spPr>
          <a:xfrm>
            <a:off x="467833" y="305186"/>
            <a:ext cx="4572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✅ </a:t>
            </a:r>
            <a:r>
              <a:rPr lang="en-US" dirty="0"/>
              <a:t>Usage Example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9863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- You Got This!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Constructors = setup your object</a:t>
            </a:r>
          </a:p>
          <a:p>
            <a:r>
              <a:rPr sz="1800" dirty="0"/>
              <a:t>Properties = smart variables</a:t>
            </a:r>
          </a:p>
          <a:p>
            <a:r>
              <a:rPr sz="1800" dirty="0"/>
              <a:t>Static = shared</a:t>
            </a:r>
          </a:p>
          <a:p>
            <a:r>
              <a:rPr sz="1800" dirty="0"/>
              <a:t>Abstract = base class</a:t>
            </a:r>
          </a:p>
          <a:p>
            <a:r>
              <a:rPr sz="1800" dirty="0"/>
              <a:t>Sealed = locked class</a:t>
            </a:r>
          </a:p>
          <a:p>
            <a:r>
              <a:rPr sz="1800" dirty="0"/>
              <a:t>is/as = safe type check</a:t>
            </a:r>
          </a:p>
          <a:p>
            <a:r>
              <a:rPr sz="1800" dirty="0"/>
              <a:t>Events = react to changes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What's OOP Again?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41FD94-015B-B2BA-3832-B13306021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04590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6621"/>
            <a:ext cx="8229600" cy="1143000"/>
          </a:xfrm>
        </p:spPr>
        <p:txBody>
          <a:bodyPr/>
          <a:lstStyle/>
          <a:p>
            <a:r>
              <a:rPr dirty="0"/>
              <a:t>Constructors Made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48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1800" dirty="0"/>
              <a:t>A constructor sets up an object.</a:t>
            </a:r>
            <a:endParaRPr lang="th-TH" sz="1800" dirty="0"/>
          </a:p>
          <a:p>
            <a:pPr marL="0" indent="0">
              <a:buNone/>
            </a:pPr>
            <a:r>
              <a:rPr lang="en-US" sz="1800" dirty="0"/>
              <a:t>Think of it like the "setup instructions" when you're building a LEGO set. </a:t>
            </a:r>
          </a:p>
          <a:p>
            <a:pPr marL="0" indent="0">
              <a:buNone/>
            </a:pPr>
            <a:r>
              <a:rPr lang="en-US" sz="1800" dirty="0"/>
              <a:t>Every time you build a new car (object), the instructions (constructor) tell it how to start.</a:t>
            </a:r>
            <a:endParaRPr sz="1800" dirty="0"/>
          </a:p>
          <a:p>
            <a:pPr marL="0" indent="0">
              <a:buNone/>
            </a:pPr>
            <a:endParaRPr lang="th-TH" sz="1800" dirty="0"/>
          </a:p>
          <a:p>
            <a:pPr marL="0" indent="0">
              <a:buNone/>
            </a:pPr>
            <a:r>
              <a:rPr sz="1800" dirty="0"/>
              <a:t>Example:</a:t>
            </a:r>
          </a:p>
          <a:p>
            <a:r>
              <a:rPr sz="1800" dirty="0"/>
              <a:t>Car </a:t>
            </a:r>
            <a:r>
              <a:rPr sz="1800" dirty="0" err="1"/>
              <a:t>myCar</a:t>
            </a:r>
            <a:r>
              <a:rPr sz="1800" dirty="0"/>
              <a:t> = new Car("Red");</a:t>
            </a:r>
          </a:p>
          <a:p>
            <a:endParaRPr sz="1800" dirty="0"/>
          </a:p>
          <a:p>
            <a:pPr marL="0" indent="0">
              <a:buNone/>
            </a:pPr>
            <a:r>
              <a:rPr sz="1800" dirty="0"/>
              <a:t>Code:</a:t>
            </a:r>
          </a:p>
          <a:p>
            <a:pPr marL="0" indent="0">
              <a:buNone/>
            </a:pPr>
            <a:r>
              <a:rPr sz="1800" dirty="0"/>
              <a:t>class Car {</a:t>
            </a:r>
          </a:p>
          <a:p>
            <a:pPr marL="0" indent="0">
              <a:buNone/>
            </a:pPr>
            <a:r>
              <a:rPr sz="1800" dirty="0"/>
              <a:t>  public Car(string color) {</a:t>
            </a:r>
          </a:p>
          <a:p>
            <a:pPr marL="0" indent="0">
              <a:buNone/>
            </a:pPr>
            <a:r>
              <a:rPr sz="1800" dirty="0"/>
              <a:t>    </a:t>
            </a:r>
            <a:r>
              <a:rPr sz="1800" dirty="0" err="1"/>
              <a:t>Console.WriteLine</a:t>
            </a:r>
            <a:r>
              <a:rPr sz="1800" dirty="0"/>
              <a:t>("Car color: " + color);</a:t>
            </a:r>
          </a:p>
          <a:p>
            <a:pPr marL="0" indent="0">
              <a:buNone/>
            </a:pPr>
            <a:r>
              <a:rPr sz="1800" dirty="0"/>
              <a:t>  }</a:t>
            </a:r>
          </a:p>
          <a:p>
            <a:pPr marL="0" indent="0">
              <a:buNone/>
            </a:pPr>
            <a:r>
              <a:rPr sz="18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0956D-A0DF-611E-D201-490BDBC9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51" y="2790736"/>
            <a:ext cx="5010849" cy="127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F1A16-A807-30EC-D9CD-E01934EE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26" y="5420336"/>
            <a:ext cx="5563376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64"/>
            <a:ext cx="8229600" cy="1143000"/>
          </a:xfrm>
        </p:spPr>
        <p:txBody>
          <a:bodyPr/>
          <a:lstStyle/>
          <a:p>
            <a:r>
              <a:rPr dirty="0"/>
              <a:t>Properties: Smart Get/Set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1800" dirty="0"/>
              <a:t>Properties help control access to data.</a:t>
            </a:r>
            <a:endParaRPr lang="th-TH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have a box (class) that stores your name but you don’t want anyone to just grab or change it freely — so you give them clever ways to read or write it. That’s what properties do!</a:t>
            </a:r>
            <a:endParaRPr sz="1800" dirty="0"/>
          </a:p>
          <a:p>
            <a:pPr marL="0" indent="0">
              <a:buNone/>
            </a:pPr>
            <a:endParaRPr lang="th-TH" sz="1800" dirty="0"/>
          </a:p>
          <a:p>
            <a:pPr marL="0" indent="0">
              <a:buNone/>
            </a:pPr>
            <a:r>
              <a:rPr sz="1800" u="sng" dirty="0"/>
              <a:t>Example</a:t>
            </a:r>
            <a:endParaRPr lang="th-TH" sz="1800" u="sng" dirty="0"/>
          </a:p>
          <a:p>
            <a:pPr marL="0" indent="0">
              <a:buNone/>
            </a:pPr>
            <a:r>
              <a:rPr lang="en-US" sz="1800" dirty="0"/>
              <a:t>public class Student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public string Name { get; set;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u="sng" dirty="0"/>
              <a:t>How Do You Use It?</a:t>
            </a:r>
            <a:endParaRPr lang="th-TH" sz="1800" u="sng" dirty="0"/>
          </a:p>
          <a:p>
            <a:pPr marL="0" indent="0">
              <a:buNone/>
            </a:pPr>
            <a:r>
              <a:rPr lang="en-US" sz="1800" dirty="0"/>
              <a:t>Student s = new Student();</a:t>
            </a:r>
          </a:p>
          <a:p>
            <a:pPr marL="0" indent="0">
              <a:buNone/>
            </a:pPr>
            <a:r>
              <a:rPr lang="en-US" sz="1800" dirty="0" err="1"/>
              <a:t>s.Name</a:t>
            </a:r>
            <a:r>
              <a:rPr lang="en-US" sz="1800" dirty="0"/>
              <a:t> = "Rattapol";          // using set</a:t>
            </a:r>
          </a:p>
          <a:p>
            <a:pPr marL="0" indent="0">
              <a:buNone/>
            </a:pPr>
            <a:r>
              <a:rPr lang="en-US" sz="1800" dirty="0" err="1"/>
              <a:t>Console.WriteLine</a:t>
            </a:r>
            <a:r>
              <a:rPr lang="en-US" sz="1800" dirty="0"/>
              <a:t>(</a:t>
            </a:r>
            <a:r>
              <a:rPr lang="en-US" sz="1800" dirty="0" err="1"/>
              <a:t>s.Name</a:t>
            </a:r>
            <a:r>
              <a:rPr lang="en-US" sz="1800" dirty="0"/>
              <a:t>);    // using get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9947C7-438E-B391-B0CD-AB3D5B75C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070938"/>
            <a:ext cx="1619476" cy="323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009"/>
            <a:ext cx="8229600" cy="1143000"/>
          </a:xfrm>
        </p:spPr>
        <p:txBody>
          <a:bodyPr/>
          <a:lstStyle/>
          <a:p>
            <a:r>
              <a:rPr dirty="0"/>
              <a:t>Static Members: Shared by 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E555C-82F7-039A-87DF-A4097E6E5FD6}"/>
              </a:ext>
            </a:extLst>
          </p:cNvPr>
          <p:cNvSpPr txBox="1"/>
          <p:nvPr/>
        </p:nvSpPr>
        <p:spPr>
          <a:xfrm>
            <a:off x="457199" y="1417638"/>
            <a:ext cx="848478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Imagine every student gets their student ID (that’s normal data).</a:t>
            </a:r>
            <a:br>
              <a:rPr lang="en-US" dirty="0"/>
            </a:br>
            <a:r>
              <a:rPr lang="en-US" dirty="0"/>
              <a:t>However, there is one counter on the wall that counts the number of students in the class.</a:t>
            </a:r>
            <a:br>
              <a:rPr lang="en-US" dirty="0"/>
            </a:br>
            <a:r>
              <a:rPr lang="en-US" dirty="0"/>
              <a:t>That counter is static — shared by everyone.</a:t>
            </a:r>
          </a:p>
          <a:p>
            <a:endParaRPr lang="en-US" dirty="0"/>
          </a:p>
          <a:p>
            <a:r>
              <a:rPr lang="en-US" dirty="0"/>
              <a:t>class Student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static int Count = 0;</a:t>
            </a:r>
          </a:p>
          <a:p>
            <a:endParaRPr lang="en-US" dirty="0"/>
          </a:p>
          <a:p>
            <a:r>
              <a:rPr lang="en-US" dirty="0"/>
              <a:t>    public Student()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Count++;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th-T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9A66AA-69C2-0215-468E-9016A9037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841" y="3535980"/>
            <a:ext cx="4391638" cy="16956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456"/>
            <a:ext cx="8229600" cy="1143000"/>
          </a:xfrm>
        </p:spPr>
        <p:txBody>
          <a:bodyPr>
            <a:normAutofit/>
          </a:bodyPr>
          <a:lstStyle/>
          <a:p>
            <a:r>
              <a:rPr dirty="0"/>
              <a:t>Abstract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EDDEB-BF43-B88A-04F3-5338DF74D601}"/>
              </a:ext>
            </a:extLst>
          </p:cNvPr>
          <p:cNvSpPr txBox="1"/>
          <p:nvPr/>
        </p:nvSpPr>
        <p:spPr>
          <a:xfrm>
            <a:off x="659218" y="754282"/>
            <a:ext cx="8229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Let’s say we’re creating a system to represent different types of vehicles. </a:t>
            </a:r>
          </a:p>
          <a:p>
            <a:r>
              <a:rPr lang="en-US" dirty="0"/>
              <a:t>We know every vehicle can start, but how it starts depends on the vehicle type.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AFA3B-FAFF-0C7E-22A7-37BF68513C94}"/>
              </a:ext>
            </a:extLst>
          </p:cNvPr>
          <p:cNvSpPr txBox="1"/>
          <p:nvPr/>
        </p:nvSpPr>
        <p:spPr>
          <a:xfrm>
            <a:off x="659218" y="1435146"/>
            <a:ext cx="8133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We’ll use an </a:t>
            </a:r>
            <a:r>
              <a:rPr lang="en-US" b="1" dirty="0"/>
              <a:t>abstract class</a:t>
            </a:r>
            <a:r>
              <a:rPr lang="en-US" dirty="0"/>
              <a:t> to define the common rule — “every vehicle must start.”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D9702-072B-3064-4320-FAB0230AC211}"/>
              </a:ext>
            </a:extLst>
          </p:cNvPr>
          <p:cNvSpPr txBox="1"/>
          <p:nvPr/>
        </p:nvSpPr>
        <p:spPr>
          <a:xfrm>
            <a:off x="659218" y="1924792"/>
            <a:ext cx="661345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/>
              <a:t>class Car : Vehicle</a:t>
            </a:r>
          </a:p>
          <a:p>
            <a:r>
              <a:rPr lang="th-TH" sz="1400" dirty="0"/>
              <a:t>{</a:t>
            </a:r>
          </a:p>
          <a:p>
            <a:r>
              <a:rPr lang="th-TH" sz="1400" dirty="0"/>
              <a:t>    public override void Start()</a:t>
            </a:r>
          </a:p>
          <a:p>
            <a:r>
              <a:rPr lang="th-TH" sz="1400" dirty="0"/>
              <a:t>    {</a:t>
            </a:r>
          </a:p>
          <a:p>
            <a:r>
              <a:rPr lang="th-TH" sz="1400" dirty="0"/>
              <a:t>        Console.WriteLine("Starting the car with a key.");</a:t>
            </a:r>
          </a:p>
          <a:p>
            <a:r>
              <a:rPr lang="th-TH" sz="1400" dirty="0"/>
              <a:t>    }</a:t>
            </a:r>
          </a:p>
          <a:p>
            <a:r>
              <a:rPr lang="th-TH" sz="1400" dirty="0"/>
              <a:t>}</a:t>
            </a:r>
          </a:p>
          <a:p>
            <a:endParaRPr lang="th-TH" sz="1400" dirty="0"/>
          </a:p>
          <a:p>
            <a:r>
              <a:rPr lang="th-TH" sz="1400" dirty="0"/>
              <a:t>class ElectricScooter : Vehicle</a:t>
            </a:r>
          </a:p>
          <a:p>
            <a:r>
              <a:rPr lang="th-TH" sz="1400" dirty="0"/>
              <a:t>{</a:t>
            </a:r>
          </a:p>
          <a:p>
            <a:r>
              <a:rPr lang="th-TH" sz="1400" dirty="0"/>
              <a:t>    public override void Start()</a:t>
            </a:r>
          </a:p>
          <a:p>
            <a:r>
              <a:rPr lang="th-TH" sz="1400" dirty="0"/>
              <a:t>    {</a:t>
            </a:r>
          </a:p>
          <a:p>
            <a:r>
              <a:rPr lang="th-TH" sz="1400" dirty="0"/>
              <a:t>        Console.WriteLine("Starting the scooter with a button.");</a:t>
            </a:r>
          </a:p>
          <a:p>
            <a:r>
              <a:rPr lang="th-TH" sz="1400" dirty="0"/>
              <a:t>    }</a:t>
            </a:r>
          </a:p>
          <a:p>
            <a:r>
              <a:rPr lang="th-TH" sz="1400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9834F-7C78-9AD5-BAB0-B0F759D5085E}"/>
              </a:ext>
            </a:extLst>
          </p:cNvPr>
          <p:cNvSpPr txBox="1"/>
          <p:nvPr/>
        </p:nvSpPr>
        <p:spPr>
          <a:xfrm>
            <a:off x="659218" y="5459456"/>
            <a:ext cx="4572000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h-TH" sz="1400" dirty="0"/>
              <a:t>Vehicle v1 = new Car();</a:t>
            </a:r>
          </a:p>
          <a:p>
            <a:r>
              <a:rPr lang="th-TH" sz="1400" dirty="0"/>
              <a:t>Vehicle v2 = new ElectricScooter();</a:t>
            </a:r>
          </a:p>
          <a:p>
            <a:endParaRPr lang="th-TH" sz="1400" dirty="0"/>
          </a:p>
          <a:p>
            <a:r>
              <a:rPr lang="th-TH" sz="1400" dirty="0"/>
              <a:t>v1.Start(); // Output: Starting the car with a key.</a:t>
            </a:r>
          </a:p>
          <a:p>
            <a:r>
              <a:rPr lang="th-TH" sz="1400" dirty="0"/>
              <a:t>v2.Start(); // Output: Starting the scooter with a button.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2452"/>
            <a:ext cx="8229600" cy="1143000"/>
          </a:xfrm>
        </p:spPr>
        <p:txBody>
          <a:bodyPr/>
          <a:lstStyle/>
          <a:p>
            <a:r>
              <a:rPr dirty="0"/>
              <a:t>Sealed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E904B9-1B72-D84A-0EA4-12248F68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9212"/>
            <a:ext cx="4029637" cy="1086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1D052D-B7EA-F0C7-B02A-52A828564F32}"/>
              </a:ext>
            </a:extLst>
          </p:cNvPr>
          <p:cNvSpPr txBox="1"/>
          <p:nvPr/>
        </p:nvSpPr>
        <p:spPr>
          <a:xfrm>
            <a:off x="457199" y="2115621"/>
            <a:ext cx="84422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Think of it like a </a:t>
            </a:r>
            <a:r>
              <a:rPr lang="en-US" sz="1600" b="1" dirty="0"/>
              <a:t>final version of a document</a:t>
            </a:r>
            <a:r>
              <a:rPr lang="en-US" sz="1600" dirty="0"/>
              <a:t> that’s been locked as a PDF.</a:t>
            </a:r>
            <a:br>
              <a:rPr lang="en-US" sz="1600" dirty="0"/>
            </a:br>
            <a:r>
              <a:rPr lang="en-US" sz="1600" dirty="0"/>
              <a:t>You can still use it, read it, and send it around —</a:t>
            </a:r>
            <a:br>
              <a:rPr lang="en-US" sz="1600" dirty="0"/>
            </a:br>
            <a:r>
              <a:rPr lang="en-US" sz="1600" dirty="0"/>
              <a:t>but you </a:t>
            </a:r>
            <a:r>
              <a:rPr lang="en-US" sz="1600" b="1" dirty="0"/>
              <a:t>can’t change</a:t>
            </a:r>
            <a:r>
              <a:rPr lang="en-US" sz="1600" dirty="0"/>
              <a:t> it or add anything to it.</a:t>
            </a:r>
            <a:endParaRPr lang="th-TH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290392-F91C-340E-B9E9-5A49E33AB7E8}"/>
              </a:ext>
            </a:extLst>
          </p:cNvPr>
          <p:cNvSpPr txBox="1"/>
          <p:nvPr/>
        </p:nvSpPr>
        <p:spPr>
          <a:xfrm>
            <a:off x="1244009" y="3407735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/>
              <a:t>sealed class PaymentProcessor</a:t>
            </a:r>
          </a:p>
          <a:p>
            <a:r>
              <a:rPr lang="th-TH" sz="1600" dirty="0"/>
              <a:t>{</a:t>
            </a:r>
          </a:p>
          <a:p>
            <a:r>
              <a:rPr lang="th-TH" sz="1600" dirty="0"/>
              <a:t>    public void Process()</a:t>
            </a:r>
          </a:p>
          <a:p>
            <a:r>
              <a:rPr lang="th-TH" sz="1600" dirty="0"/>
              <a:t>    {</a:t>
            </a:r>
          </a:p>
          <a:p>
            <a:r>
              <a:rPr lang="th-TH" sz="1600" dirty="0"/>
              <a:t>        Console.WriteLine("Payment processed.");</a:t>
            </a:r>
          </a:p>
          <a:p>
            <a:r>
              <a:rPr lang="th-TH" sz="1600" dirty="0"/>
              <a:t>    }</a:t>
            </a:r>
          </a:p>
          <a:p>
            <a:r>
              <a:rPr lang="th-TH" sz="1600" dirty="0"/>
              <a:t>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A388FD-A9C9-4E0E-79CC-BA4A246A7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56734"/>
            <a:ext cx="4610743" cy="11241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460"/>
            <a:ext cx="8229600" cy="735455"/>
          </a:xfrm>
        </p:spPr>
        <p:txBody>
          <a:bodyPr>
            <a:normAutofit fontScale="90000"/>
          </a:bodyPr>
          <a:lstStyle/>
          <a:p>
            <a:r>
              <a:rPr dirty="0"/>
              <a:t>Casting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8AE2A-96F2-7D57-D735-520F4820834C}"/>
              </a:ext>
            </a:extLst>
          </p:cNvPr>
          <p:cNvSpPr txBox="1"/>
          <p:nvPr/>
        </p:nvSpPr>
        <p:spPr>
          <a:xfrm>
            <a:off x="382771" y="1147846"/>
            <a:ext cx="822959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🔍 Imagine This:</a:t>
            </a:r>
          </a:p>
          <a:p>
            <a:r>
              <a:rPr lang="en-US" dirty="0"/>
              <a:t>You have a class called </a:t>
            </a:r>
            <a:r>
              <a:rPr lang="en-US" b="1" dirty="0"/>
              <a:t>Person</a:t>
            </a:r>
            <a:r>
              <a:rPr lang="en-US" dirty="0"/>
              <a:t> and a class called </a:t>
            </a:r>
            <a:r>
              <a:rPr lang="en-US" b="1" dirty="0"/>
              <a:t>Student</a:t>
            </a:r>
            <a:r>
              <a:rPr lang="en-US" dirty="0"/>
              <a:t> that inherits from Person: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79F6D-4F44-5015-F392-85DEC32D4969}"/>
              </a:ext>
            </a:extLst>
          </p:cNvPr>
          <p:cNvSpPr txBox="1"/>
          <p:nvPr/>
        </p:nvSpPr>
        <p:spPr>
          <a:xfrm>
            <a:off x="695593" y="2274838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/>
              <a:t>class Person { }</a:t>
            </a:r>
          </a:p>
          <a:p>
            <a:endParaRPr lang="th-TH" sz="1600" dirty="0"/>
          </a:p>
          <a:p>
            <a:r>
              <a:rPr lang="th-TH" sz="1600" dirty="0"/>
              <a:t>class Student : Person</a:t>
            </a:r>
          </a:p>
          <a:p>
            <a:r>
              <a:rPr lang="th-TH" sz="1600" dirty="0"/>
              <a:t>{</a:t>
            </a:r>
          </a:p>
          <a:p>
            <a:r>
              <a:rPr lang="th-TH" sz="1600" dirty="0"/>
              <a:t>    public void Study()</a:t>
            </a:r>
          </a:p>
          <a:p>
            <a:r>
              <a:rPr lang="th-TH" sz="1600" dirty="0"/>
              <a:t>    {</a:t>
            </a:r>
          </a:p>
          <a:p>
            <a:r>
              <a:rPr lang="th-TH" sz="1600" dirty="0"/>
              <a:t>        Console.WriteLine("Student is studying...");</a:t>
            </a:r>
          </a:p>
          <a:p>
            <a:r>
              <a:rPr lang="th-TH" sz="1600" dirty="0"/>
              <a:t>    }</a:t>
            </a:r>
          </a:p>
          <a:p>
            <a:r>
              <a:rPr lang="th-TH" sz="1600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8763AC5-9229-A3BF-FC2F-15B53D81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29" y="443263"/>
            <a:ext cx="5782026" cy="1146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7AFEC5-B262-4BE1-F186-0BAB84416087}"/>
              </a:ext>
            </a:extLst>
          </p:cNvPr>
          <p:cNvSpPr txBox="1"/>
          <p:nvPr/>
        </p:nvSpPr>
        <p:spPr>
          <a:xfrm>
            <a:off x="925031" y="2114269"/>
            <a:ext cx="69005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Example 1 : using is</a:t>
            </a:r>
          </a:p>
          <a:p>
            <a:endParaRPr lang="th-TH" sz="1600" dirty="0"/>
          </a:p>
          <a:p>
            <a:r>
              <a:rPr lang="th-TH" sz="1600" dirty="0"/>
              <a:t>Person p = new Student();  // Looks like a Person, but it's actually a Student</a:t>
            </a:r>
          </a:p>
          <a:p>
            <a:endParaRPr lang="th-TH" sz="1600" dirty="0"/>
          </a:p>
          <a:p>
            <a:r>
              <a:rPr lang="th-TH" sz="1600" dirty="0"/>
              <a:t>if (p is Student)</a:t>
            </a:r>
          </a:p>
          <a:p>
            <a:r>
              <a:rPr lang="th-TH" sz="1600" dirty="0"/>
              <a:t>{</a:t>
            </a:r>
          </a:p>
          <a:p>
            <a:r>
              <a:rPr lang="th-TH" sz="1600" dirty="0"/>
              <a:t>    Student s = (Student)p; // Safe cast</a:t>
            </a:r>
          </a:p>
          <a:p>
            <a:r>
              <a:rPr lang="th-TH" sz="1600" dirty="0"/>
              <a:t>    s.Study();              // Output: Student is studying...</a:t>
            </a:r>
          </a:p>
          <a:p>
            <a:r>
              <a:rPr lang="th-TH" sz="1600" dirty="0"/>
              <a:t>}</a:t>
            </a:r>
          </a:p>
          <a:p>
            <a:endParaRPr lang="th-TH" sz="1600" dirty="0"/>
          </a:p>
          <a:p>
            <a:endParaRPr lang="th-TH" sz="1600" dirty="0"/>
          </a:p>
          <a:p>
            <a:endParaRPr lang="th-TH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FC8E08-FAEF-A6DE-920A-C1DD1097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32" y="4999331"/>
            <a:ext cx="407726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1199</Words>
  <Application>Microsoft Office PowerPoint</Application>
  <PresentationFormat>On-screen Show (4:3)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CS6004 Week 5 – OOP Advanced</vt:lpstr>
      <vt:lpstr>What's OOP Again?</vt:lpstr>
      <vt:lpstr>Constructors Made Easy</vt:lpstr>
      <vt:lpstr>Properties: Smart Get/Set</vt:lpstr>
      <vt:lpstr>Static Members: Shared by All</vt:lpstr>
      <vt:lpstr>Abstract Classes</vt:lpstr>
      <vt:lpstr>Sealed Classes</vt:lpstr>
      <vt:lpstr>Casting</vt:lpstr>
      <vt:lpstr>PowerPoint Presentation</vt:lpstr>
      <vt:lpstr>PowerPoint Presentation</vt:lpstr>
      <vt:lpstr>Delegates and Events</vt:lpstr>
      <vt:lpstr>PowerPoint Presentation</vt:lpstr>
      <vt:lpstr>PowerPoint Presentation</vt:lpstr>
      <vt:lpstr>IComparable</vt:lpstr>
      <vt:lpstr>PowerPoint Presentation</vt:lpstr>
      <vt:lpstr>PowerPoint Presentation</vt:lpstr>
      <vt:lpstr>Summary - You Got This!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Rattapol Kasemrat</cp:lastModifiedBy>
  <cp:revision>7</cp:revision>
  <dcterms:created xsi:type="dcterms:W3CDTF">2013-01-27T09:14:16Z</dcterms:created>
  <dcterms:modified xsi:type="dcterms:W3CDTF">2025-04-04T06:46:40Z</dcterms:modified>
  <cp:category/>
</cp:coreProperties>
</file>