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797675" cy="9926638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19499-6E3E-4E17-8C78-1F57DD31B6A2}" type="datetimeFigureOut">
              <a:rPr lang="th-TH" smtClean="0"/>
              <a:t>19/03/68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67E59-3ECE-4521-8A27-662DE29125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956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67E59-3ECE-4521-8A27-662DE2912595}" type="slidenum">
              <a:rPr lang="th-TH" smtClean="0"/>
              <a:t>25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753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94ED-B995-A3E1-88A5-BB48C03D8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384F3-99AD-C682-64A5-FB4CEBA62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FB3B7-53D4-D801-897A-5ECAD38C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8320-C87E-4EF2-A7B7-9122B1E7E437}" type="datetimeFigureOut">
              <a:rPr lang="th-TH" smtClean="0"/>
              <a:t>19/03/68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37DFF-079E-91E0-F7C2-3047A828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D5B21-DCB6-1D5C-41A1-34AC9D4C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248C-E6E6-4EF3-ACD0-FB99F808F8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214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935F-05FA-3874-BBEA-D0D05271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3B4CD-089E-99D1-C3CB-8AC79F06E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DC322-690A-32E9-E4FB-5698C70D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8320-C87E-4EF2-A7B7-9122B1E7E437}" type="datetimeFigureOut">
              <a:rPr lang="th-TH" smtClean="0"/>
              <a:t>19/03/68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7B938-8C05-47C6-BD9A-8357E630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4E665-C6F4-DCF7-4BA2-9076E6EC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248C-E6E6-4EF3-ACD0-FB99F808F8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873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7A000-7B69-E428-7DBE-34B5ABE04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983DD-630C-9DB2-A079-2F04FB718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CDA4A-B6A4-D28E-52CC-B05900A1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8320-C87E-4EF2-A7B7-9122B1E7E437}" type="datetimeFigureOut">
              <a:rPr lang="th-TH" smtClean="0"/>
              <a:t>19/03/68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2344A-61D9-9814-213F-877AFEBE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97F54-BFA9-978A-583C-92AA7EE7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248C-E6E6-4EF3-ACD0-FB99F808F8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313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2A98-8B78-A3F1-F412-C9191467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8DBC-6754-EFA2-BB1D-2E4D3506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2541-A5C5-8E8A-27FC-9A9F2ECE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8320-C87E-4EF2-A7B7-9122B1E7E437}" type="datetimeFigureOut">
              <a:rPr lang="th-TH" smtClean="0"/>
              <a:t>19/03/68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54389-DC7D-C513-5CEB-AB50CB0F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270-BD13-72BB-5ED8-30A65264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248C-E6E6-4EF3-ACD0-FB99F808F8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141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F407-F26C-4AA9-C22B-53901649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97C60-6DAF-C2A7-E25A-DA1FA523C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6CE50-BD56-C172-B11D-098B3700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8320-C87E-4EF2-A7B7-9122B1E7E437}" type="datetimeFigureOut">
              <a:rPr lang="th-TH" smtClean="0"/>
              <a:t>19/03/68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E6F84-DF84-1655-9ED5-4D1C9052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54A52-3EF5-CB12-2E2F-5FA2654D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248C-E6E6-4EF3-ACD0-FB99F808F8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7365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4D3C-C205-D63C-F17F-0AFE88E4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FFDA-68B6-639F-EB3C-859C61B07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43CD6-124D-6AAF-FFBA-DF8D2C955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58B19-645C-458C-50C2-3C0A3900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8320-C87E-4EF2-A7B7-9122B1E7E437}" type="datetimeFigureOut">
              <a:rPr lang="th-TH" smtClean="0"/>
              <a:t>19/03/68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41481-BBEC-191A-BDD6-DCDD08E5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24CE0-DF48-9E3F-9DF7-1C903ACD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248C-E6E6-4EF3-ACD0-FB99F808F8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783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4AA9-6395-CAE0-C1F9-794E6C5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2BD81-474E-3017-7D66-1539F8753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ED6C6-3A7F-6165-7B81-EEBB29601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98210-46B3-3A63-5BBD-719786BFD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1625C-B57D-1F16-1437-4F8141B92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EFA67-BF7E-7050-3BAC-42D8DA69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8320-C87E-4EF2-A7B7-9122B1E7E437}" type="datetimeFigureOut">
              <a:rPr lang="th-TH" smtClean="0"/>
              <a:t>19/03/68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A6758-EF1A-46A2-D813-4A8AD901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E212B-6F41-AF08-BACD-02CDD456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248C-E6E6-4EF3-ACD0-FB99F808F8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802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656A-8C50-4461-0578-D6F1BFEF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75C83-46EB-EC76-517F-4D46D14B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8320-C87E-4EF2-A7B7-9122B1E7E437}" type="datetimeFigureOut">
              <a:rPr lang="th-TH" smtClean="0"/>
              <a:t>19/03/68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A70CA-C107-43A2-54F4-6FA48789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E934-3C28-F5B8-B688-C4585725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248C-E6E6-4EF3-ACD0-FB99F808F8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692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1F725-AC96-E4AF-1CBB-391D3CF0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8320-C87E-4EF2-A7B7-9122B1E7E437}" type="datetimeFigureOut">
              <a:rPr lang="th-TH" smtClean="0"/>
              <a:t>19/03/68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B5868-201E-448A-D9C9-045C3A91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8D7CD-4372-12C1-A05E-21146635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248C-E6E6-4EF3-ACD0-FB99F808F8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593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545D-80E3-6635-4C69-08908904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EEA7-C79F-4F0E-5D34-2A4AF6BA1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7EA0D-837C-B008-6EAA-B9E359DD9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905E9-E956-9C73-01EF-DC632C17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8320-C87E-4EF2-A7B7-9122B1E7E437}" type="datetimeFigureOut">
              <a:rPr lang="th-TH" smtClean="0"/>
              <a:t>19/03/68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8AA95-0AE9-1E3A-1BFC-E96C90B1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A74C-4DEC-E920-9F1B-4D58BB2B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248C-E6E6-4EF3-ACD0-FB99F808F8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618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801B-3B27-469E-8C80-8E23D2F6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B1B9F-8897-E5E3-53D7-F4A28C05A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15F11-9D86-D3AA-B2DC-5D3393822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7DD16-0044-2201-36F1-EDF1D95B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8320-C87E-4EF2-A7B7-9122B1E7E437}" type="datetimeFigureOut">
              <a:rPr lang="th-TH" smtClean="0"/>
              <a:t>19/03/68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3E172-79E8-C805-6019-531953A8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6C50F-F65F-C32A-D5DB-33B41DC3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F248C-E6E6-4EF3-ACD0-FB99F808F8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585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0CEEE-E1F0-8C6D-2847-0B9E296E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A659F-FC4E-ACC2-C1E7-77A19F589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7B5D7-3093-6468-BB0F-D9266E556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E8320-C87E-4EF2-A7B7-9122B1E7E437}" type="datetimeFigureOut">
              <a:rPr lang="th-TH" smtClean="0"/>
              <a:t>19/03/68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0201-38F7-3B70-C9AE-4347765CA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FAAE3-6625-D33E-A88A-FA2ECABEF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8F248C-E6E6-4EF3-ACD0-FB99F808F8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608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1F24-009A-30AC-F463-90DAD1F59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4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88A9-07F8-FE3B-E5B5-97339978A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CISCO SYSTEM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0433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08BF5-B6FC-33C2-0A56-088F8D29D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3EAB18-8CE8-24C1-3197-D3C4EFCF4041}"/>
              </a:ext>
            </a:extLst>
          </p:cNvPr>
          <p:cNvSpPr txBox="1"/>
          <p:nvPr/>
        </p:nvSpPr>
        <p:spPr>
          <a:xfrm>
            <a:off x="290286" y="0"/>
            <a:ext cx="6096000" cy="92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/>
              <a:t>Comparisons of IP ACL Types 🚀</a:t>
            </a:r>
          </a:p>
          <a:p>
            <a:r>
              <a:rPr lang="en-US" sz="1600" dirty="0"/>
              <a:t>This figure explains the different types of Access Control Lists (ACLs) used in Cisco IOS.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B99BB-F1B3-2522-2380-B6BEAE1C4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7" y="1458483"/>
            <a:ext cx="7342385" cy="3498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4C656-4902-F3E1-A1A3-FD8CF98BB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86" y="1458482"/>
            <a:ext cx="4390571" cy="326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0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70176D-7544-421A-2E3B-ACEE65A9C947}"/>
              </a:ext>
            </a:extLst>
          </p:cNvPr>
          <p:cNvSpPr txBox="1"/>
          <p:nvPr/>
        </p:nvSpPr>
        <p:spPr>
          <a:xfrm>
            <a:off x="275771" y="0"/>
            <a:ext cx="11654972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/>
              <a:t>ACL Processing in Action 🚀</a:t>
            </a:r>
          </a:p>
          <a:p>
            <a:r>
              <a:rPr lang="en-US" sz="1600" dirty="0"/>
              <a:t>These figures illustrate how Access Control Lists (ACLs) work in a Cisco router to permit or deny packets based on IP addresses.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8B5A5-9359-2B71-46F3-BB0171057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257" y="1106191"/>
            <a:ext cx="5706271" cy="4239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C6F8C5-C3A8-543B-F957-412D03432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88" y="1106191"/>
            <a:ext cx="5945956" cy="24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5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71C24-718C-A8DA-D04E-CC3628384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02706C-1A7F-25B4-EBF3-75BA989BE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94917"/>
            <a:ext cx="5858693" cy="5668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1329CD-36D2-72D5-BBD2-F913F59F7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7" y="700144"/>
            <a:ext cx="5841459" cy="27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81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A1822-335B-5B9A-10A3-D4E59EBB5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FF0926-8F28-3FB0-C557-F5F1CDB55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1" y="4387253"/>
            <a:ext cx="5945956" cy="2470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79D5D3-2EFC-EA57-47FB-FCB3CD7D2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31" y="1503824"/>
            <a:ext cx="5957656" cy="2219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1BC76C-C0E2-0B24-625A-C53CEB8519BB}"/>
              </a:ext>
            </a:extLst>
          </p:cNvPr>
          <p:cNvSpPr txBox="1"/>
          <p:nvPr/>
        </p:nvSpPr>
        <p:spPr>
          <a:xfrm>
            <a:off x="287930" y="0"/>
            <a:ext cx="11584755" cy="92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ACL with Wildcard Masks 🚀</a:t>
            </a:r>
          </a:p>
          <a:p>
            <a:r>
              <a:rPr lang="en-US" sz="1600" dirty="0"/>
              <a:t>This figure </a:t>
            </a:r>
            <a:r>
              <a:rPr lang="en-US" sz="1600" b="1" dirty="0"/>
              <a:t>shows how a correctly written Cisco ACL replaces the pseudocode ACL from Figure 2.4.</a:t>
            </a:r>
            <a:r>
              <a:rPr lang="en-US" sz="1600" dirty="0"/>
              <a:t> It introduces </a:t>
            </a:r>
            <a:r>
              <a:rPr lang="en-US" sz="1600" b="1" dirty="0"/>
              <a:t>wildcard masks (WC masks)</a:t>
            </a:r>
            <a:r>
              <a:rPr lang="en-US" sz="1600" dirty="0"/>
              <a:t> to control which IP addresses are matched.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83097F-B78C-35CB-DF50-7D0ADB059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108" y="1611967"/>
            <a:ext cx="5468113" cy="1467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1EA5BF-D6CA-D424-532F-DAB637E5B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562053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7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37475-6B14-38E7-142A-D74611C5E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2D2E47-322D-A3B6-F407-9A05DD968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71" y="218627"/>
            <a:ext cx="5664365" cy="6167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3AD227-2006-8C51-AE4B-17BC0A6DCB83}"/>
              </a:ext>
            </a:extLst>
          </p:cNvPr>
          <p:cNvSpPr txBox="1"/>
          <p:nvPr/>
        </p:nvSpPr>
        <p:spPr>
          <a:xfrm>
            <a:off x="2554515" y="6470096"/>
            <a:ext cx="8418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highlight>
                  <a:srgbClr val="FFFF00"/>
                </a:highlight>
                <a:latin typeface="NimbusRomNo9L-Regu"/>
              </a:rPr>
              <a:t>Prevent access any access from PC0 to LAN B, but allow PC2 access to LAN B.</a:t>
            </a:r>
            <a:endParaRPr lang="th-TH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13134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52BB0-9319-7BF1-77D6-1D6D8C29A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EA8E8A-7A8E-8425-4199-63175F6C910D}"/>
              </a:ext>
            </a:extLst>
          </p:cNvPr>
          <p:cNvSpPr txBox="1"/>
          <p:nvPr/>
        </p:nvSpPr>
        <p:spPr>
          <a:xfrm>
            <a:off x="478971" y="358458"/>
            <a:ext cx="609600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TCP &amp; UDP Port Matching in Extended ACLs 🚀</a:t>
            </a:r>
            <a:endParaRPr lang="th-TH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DADA9-B5DB-06B4-268F-8959F7B10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1734"/>
            <a:ext cx="5849166" cy="4534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E78E6-F863-1E6F-6716-B41CA558A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86" y="1161733"/>
            <a:ext cx="5887728" cy="184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36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5D5DB-DA17-C90A-8401-85AF227F3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2CD572-CBCE-83EA-5DA3-A8E9F98F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9719"/>
            <a:ext cx="5830114" cy="4353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CDABB8-E997-A8F3-AADD-4D53E8467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5" y="3646338"/>
            <a:ext cx="5134692" cy="2162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EE1771-55B2-E63C-5159-DDDDFFE74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22" y="729719"/>
            <a:ext cx="5659979" cy="24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5EE58-210C-6768-4633-F820176B7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D31955-132D-03D2-ECCA-25C8B8F3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956" y="431287"/>
            <a:ext cx="5449060" cy="85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5EB53-FC3E-8C3E-B956-50456207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684" y="1214427"/>
            <a:ext cx="7928373" cy="4110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4E65E8-2C00-627D-9EC8-05F68BB2732C}"/>
              </a:ext>
            </a:extLst>
          </p:cNvPr>
          <p:cNvSpPr txBox="1"/>
          <p:nvPr/>
        </p:nvSpPr>
        <p:spPr>
          <a:xfrm>
            <a:off x="3829693" y="5434097"/>
            <a:ext cx="453261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highlight>
                  <a:srgbClr val="FFFF00"/>
                </a:highlight>
                <a:latin typeface="NimbusRomNo9L-Regu"/>
              </a:rPr>
              <a:t>Initially both PC0 and PC2 can reach the web server http://bankserver. Write extended ACLs to</a:t>
            </a:r>
          </a:p>
          <a:p>
            <a:pPr algn="l"/>
            <a:r>
              <a:rPr lang="en-US" sz="1600" b="0" i="0" u="none" strike="noStrike" baseline="0" dirty="0">
                <a:highlight>
                  <a:srgbClr val="FFFF00"/>
                </a:highlight>
                <a:latin typeface="NimbusRomNo9L-Regu"/>
              </a:rPr>
              <a:t>prevent access to the web server from PC0 but still allowing access to the web server from PC2.</a:t>
            </a:r>
            <a:endParaRPr lang="th-TH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68507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3CE4F-212C-DB60-A6FD-3BB006321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870979-C12D-EEB9-591B-7D3FC9EBC2FB}"/>
              </a:ext>
            </a:extLst>
          </p:cNvPr>
          <p:cNvSpPr txBox="1"/>
          <p:nvPr/>
        </p:nvSpPr>
        <p:spPr>
          <a:xfrm>
            <a:off x="217714" y="126229"/>
            <a:ext cx="609600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Switch Virtual Interface (SVI) Concept Inside a Switch 🚀</a:t>
            </a:r>
            <a:endParaRPr lang="th-TH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9AF6D-0013-E18B-DE48-2CE8A789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39513"/>
            <a:ext cx="5906324" cy="3753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E7458-2142-B160-27DD-615CAF026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64" y="4492887"/>
            <a:ext cx="5734850" cy="2105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93EB5B-9D3F-AE39-4C52-C6A8C8DCB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4" y="975486"/>
            <a:ext cx="5773633" cy="245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52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99A0A-AF8A-C9E4-146B-2D9AD7F97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F3E001-523B-B430-841C-E3A4A9E2B48C}"/>
              </a:ext>
            </a:extLst>
          </p:cNvPr>
          <p:cNvSpPr txBox="1"/>
          <p:nvPr/>
        </p:nvSpPr>
        <p:spPr>
          <a:xfrm>
            <a:off x="217714" y="224201"/>
            <a:ext cx="609600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Choosing a VLAN for Switch Management</a:t>
            </a:r>
            <a:r>
              <a:rPr lang="en-US" sz="1600" dirty="0"/>
              <a:t> 🚀</a:t>
            </a:r>
            <a:endParaRPr lang="th-TH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DE459-E49E-475F-152F-AB90A1F5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4201"/>
            <a:ext cx="5858693" cy="1514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4C492D-C37B-F1FE-1F25-884D73B6E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80040"/>
            <a:ext cx="5792008" cy="3801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770452-EE32-0984-FD73-B16A9DC03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52534"/>
            <a:ext cx="5753903" cy="1181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95A42B-7528-710C-09B3-BF9D6917D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38887"/>
            <a:ext cx="6166861" cy="22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6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36E153-F1B9-7702-A2CE-87415D27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33" y="978087"/>
            <a:ext cx="5950629" cy="2769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5706C-D275-EE6D-0133-67694B460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718" y="494869"/>
            <a:ext cx="5934903" cy="6173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251D73-29DF-C3CE-AA54-CA28BAB99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65" y="4507243"/>
            <a:ext cx="5668166" cy="17623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681163-3B1C-68D1-3A04-1ACFC0896C87}"/>
              </a:ext>
            </a:extLst>
          </p:cNvPr>
          <p:cNvSpPr txBox="1"/>
          <p:nvPr/>
        </p:nvSpPr>
        <p:spPr>
          <a:xfrm>
            <a:off x="294465" y="390025"/>
            <a:ext cx="609600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Layer 3 Switching at the Central Site 🚀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488359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C8410-1A64-953D-D58A-A993823FC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4C214-59EA-334B-216A-939F315A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22" y="1262304"/>
            <a:ext cx="8563956" cy="43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5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9E1B4-D4C9-EA25-1E97-E1176AB28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2B249-CA81-F244-1E0B-2EB62FF52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07" y="1005780"/>
            <a:ext cx="5029902" cy="3467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CB01A7-7492-710B-973D-849518B379B0}"/>
              </a:ext>
            </a:extLst>
          </p:cNvPr>
          <p:cNvSpPr txBox="1"/>
          <p:nvPr/>
        </p:nvSpPr>
        <p:spPr>
          <a:xfrm>
            <a:off x="116114" y="126229"/>
            <a:ext cx="609600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Using Security Zones with Firewalls</a:t>
            </a:r>
            <a:r>
              <a:rPr lang="en-US" sz="1600" dirty="0"/>
              <a:t> 🔥🔒</a:t>
            </a:r>
            <a:endParaRPr lang="th-TH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B3F419-08F9-3342-A750-17E82AD62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720" y="253200"/>
            <a:ext cx="5934903" cy="1505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C5A59A-D18F-4B91-3770-83697151E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561" y="2040768"/>
            <a:ext cx="5687219" cy="43440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44A996-0AB6-F004-B15D-AA092A245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07" y="4503828"/>
            <a:ext cx="5276252" cy="22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1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04561-76C2-40D1-61E6-A1B5DFED2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626529-3E62-221B-3C25-1FDC224CF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3641"/>
            <a:ext cx="5391902" cy="235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74ACB3-B5EC-A678-E608-43E1A80D5050}"/>
              </a:ext>
            </a:extLst>
          </p:cNvPr>
          <p:cNvSpPr txBox="1"/>
          <p:nvPr/>
        </p:nvSpPr>
        <p:spPr>
          <a:xfrm>
            <a:off x="228600" y="126229"/>
            <a:ext cx="614680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Using a DMZ for Public Web Servers</a:t>
            </a:r>
            <a:r>
              <a:rPr lang="en-US" sz="1600" dirty="0"/>
              <a:t> 🌐🔒</a:t>
            </a:r>
            <a:endParaRPr lang="th-TH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11447-C180-B697-BFA1-AFA0AB0EF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135" y="563272"/>
            <a:ext cx="5877745" cy="1219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33B4B5-4D8E-AA40-FCFF-337A8D23A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135" y="2153043"/>
            <a:ext cx="5792008" cy="4134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0E21D9-7EF7-E790-4792-22BB7EFB4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908700"/>
            <a:ext cx="5801535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24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B8717-D146-EFE8-2C2A-870A51E92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D819A-9B0B-118C-53C9-A2CB4D0E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85" y="230899"/>
            <a:ext cx="5887272" cy="1038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8F1F52-315A-5E39-EE0D-7888FAC5C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85" y="1422700"/>
            <a:ext cx="5820587" cy="5372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E9D5E2-429E-8410-5F50-402FDC569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89" y="4781260"/>
            <a:ext cx="5668166" cy="2076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6C9DA6-A52A-5F2E-F1F2-91857539B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74102"/>
            <a:ext cx="6029316" cy="36175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788849-499E-C062-6AE5-900CAFE8F450}"/>
              </a:ext>
            </a:extLst>
          </p:cNvPr>
          <p:cNvSpPr txBox="1"/>
          <p:nvPr/>
        </p:nvSpPr>
        <p:spPr>
          <a:xfrm>
            <a:off x="208728" y="89023"/>
            <a:ext cx="609600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IPS and Signature Database</a:t>
            </a:r>
            <a:r>
              <a:rPr lang="en-US" sz="1600" dirty="0"/>
              <a:t> 🔍🛡️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831787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900833-3526-9FBF-F2E8-C4A4C16ED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54" y="1005843"/>
            <a:ext cx="4163006" cy="2553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798181-4AF6-92FD-E378-BE25CFFFA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376" y="372516"/>
            <a:ext cx="5658640" cy="876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2080C7-C2B8-2576-F262-6192092B1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376" y="1636582"/>
            <a:ext cx="5782482" cy="44106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638041-BC6F-4504-8CDA-C6277744C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61" y="5006901"/>
            <a:ext cx="5439534" cy="15146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94D31D-5709-9351-B75D-A2D8EC5223EE}"/>
              </a:ext>
            </a:extLst>
          </p:cNvPr>
          <p:cNvSpPr txBox="1"/>
          <p:nvPr/>
        </p:nvSpPr>
        <p:spPr>
          <a:xfrm>
            <a:off x="154061" y="48625"/>
            <a:ext cx="6096000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Next-Generation Firewall with Next-Generation IPS Module</a:t>
            </a:r>
            <a:r>
              <a:rPr lang="en-US" sz="1600" dirty="0"/>
              <a:t> 🚀🔥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727608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13F01-1143-2E1A-2954-885EBA2FB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9764C8-BBCF-366C-6F37-7F674D59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43" y="678713"/>
            <a:ext cx="8303004" cy="58987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5EC651-5F14-8A3B-9500-C39627A0C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53" y="256732"/>
            <a:ext cx="5430008" cy="3172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113B2F-9ED2-7C83-E15B-2DB2CF03C33E}"/>
              </a:ext>
            </a:extLst>
          </p:cNvPr>
          <p:cNvSpPr txBox="1"/>
          <p:nvPr/>
        </p:nvSpPr>
        <p:spPr>
          <a:xfrm>
            <a:off x="187853" y="4508387"/>
            <a:ext cx="6096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u="none" strike="noStrike" baseline="0" dirty="0">
                <a:highlight>
                  <a:srgbClr val="FFFF00"/>
                </a:highlight>
                <a:latin typeface="NimbusRomNo9L-Regu"/>
              </a:rPr>
              <a:t>• Configure the nodes in INSIDE zone:</a:t>
            </a:r>
          </a:p>
          <a:p>
            <a:pPr algn="l"/>
            <a:r>
              <a:rPr lang="en-US" sz="1000" b="0" i="0" u="none" strike="noStrike" baseline="0" dirty="0">
                <a:highlight>
                  <a:srgbClr val="FFFF00"/>
                </a:highlight>
                <a:latin typeface="NimbusRomNo9L-Medi"/>
              </a:rPr>
              <a:t>– </a:t>
            </a:r>
            <a:r>
              <a:rPr lang="en-US" sz="1000" b="0" i="0" u="none" strike="noStrike" baseline="0" dirty="0">
                <a:highlight>
                  <a:srgbClr val="FFFF00"/>
                </a:highlight>
                <a:latin typeface="NimbusRomNo9L-Regu"/>
              </a:rPr>
              <a:t>PC01 to PC05: IP Configuration: DHCP enabled.</a:t>
            </a:r>
          </a:p>
          <a:p>
            <a:pPr algn="l"/>
            <a:r>
              <a:rPr lang="en-US" sz="1000" b="0" i="0" u="none" strike="noStrike" baseline="0" dirty="0">
                <a:highlight>
                  <a:srgbClr val="FFFF00"/>
                </a:highlight>
                <a:latin typeface="NimbusRomNo9L-Regu"/>
              </a:rPr>
              <a:t>• Assign static IPs to PCs and server in INTERNET zone:</a:t>
            </a:r>
          </a:p>
          <a:p>
            <a:pPr algn="l"/>
            <a:r>
              <a:rPr lang="en-US" sz="1000" b="0" i="0" u="none" strike="noStrike" baseline="0" dirty="0">
                <a:highlight>
                  <a:srgbClr val="FFFF00"/>
                </a:highlight>
                <a:latin typeface="NimbusRomNo9L-Medi"/>
              </a:rPr>
              <a:t>– </a:t>
            </a:r>
            <a:r>
              <a:rPr lang="en-US" sz="1000" b="0" i="0" u="none" strike="noStrike" baseline="0" dirty="0">
                <a:highlight>
                  <a:srgbClr val="FFFF00"/>
                </a:highlight>
                <a:latin typeface="NimbusRomNo9L-Regu"/>
              </a:rPr>
              <a:t>PC1: 20.20.20.2/24</a:t>
            </a:r>
          </a:p>
          <a:p>
            <a:pPr algn="l"/>
            <a:r>
              <a:rPr lang="en-US" sz="1000" b="0" i="0" u="none" strike="noStrike" baseline="0" dirty="0">
                <a:highlight>
                  <a:srgbClr val="FFFF00"/>
                </a:highlight>
                <a:latin typeface="NimbusRomNo9L-Medi"/>
              </a:rPr>
              <a:t>– </a:t>
            </a:r>
            <a:r>
              <a:rPr lang="en-US" sz="1000" b="0" i="0" u="none" strike="noStrike" baseline="0" dirty="0">
                <a:highlight>
                  <a:srgbClr val="FFFF00"/>
                </a:highlight>
                <a:latin typeface="NimbusRomNo9L-Regu"/>
              </a:rPr>
              <a:t>PC2: 20.20.20.3/24</a:t>
            </a:r>
          </a:p>
          <a:p>
            <a:pPr algn="l"/>
            <a:r>
              <a:rPr lang="en-US" sz="1000" b="0" i="0" u="none" strike="noStrike" baseline="0" dirty="0">
                <a:highlight>
                  <a:srgbClr val="FFFF00"/>
                </a:highlight>
                <a:latin typeface="NimbusRomNo9L-Medi"/>
              </a:rPr>
              <a:t>– </a:t>
            </a:r>
            <a:r>
              <a:rPr lang="en-US" sz="1000" b="0" i="0" u="none" strike="noStrike" baseline="0" dirty="0">
                <a:highlight>
                  <a:srgbClr val="FFFF00"/>
                </a:highlight>
                <a:latin typeface="NimbusRomNo9L-Regu"/>
              </a:rPr>
              <a:t>Server0: PC1: 20.20.20.200/24 (running www)</a:t>
            </a:r>
          </a:p>
          <a:p>
            <a:pPr algn="l"/>
            <a:r>
              <a:rPr lang="en-US" sz="1000" b="0" i="0" u="none" strike="noStrike" baseline="0" dirty="0">
                <a:highlight>
                  <a:srgbClr val="FFFF00"/>
                </a:highlight>
                <a:latin typeface="NimbusRomNo9L-Regu"/>
              </a:rPr>
              <a:t>• Assign static IPs to servers residing in DMZ zone:</a:t>
            </a:r>
          </a:p>
          <a:p>
            <a:pPr algn="l"/>
            <a:r>
              <a:rPr lang="en-US" sz="1000" b="0" i="0" u="none" strike="noStrike" baseline="0" dirty="0">
                <a:highlight>
                  <a:srgbClr val="FFFF00"/>
                </a:highlight>
                <a:latin typeface="NimbusRomNo9L-Medi"/>
              </a:rPr>
              <a:t>– </a:t>
            </a:r>
            <a:r>
              <a:rPr lang="en-US" sz="1000" b="0" i="0" u="none" strike="noStrike" baseline="0" dirty="0">
                <a:highlight>
                  <a:srgbClr val="FFFF00"/>
                </a:highlight>
                <a:latin typeface="NimbusRomNo9L-Regu"/>
              </a:rPr>
              <a:t>web-server: 200.1.220.242/28 (running www)</a:t>
            </a:r>
          </a:p>
          <a:p>
            <a:pPr algn="l"/>
            <a:r>
              <a:rPr lang="en-US" sz="1000" b="0" i="0" u="none" strike="noStrike" baseline="0" dirty="0">
                <a:highlight>
                  <a:srgbClr val="FFFF00"/>
                </a:highlight>
                <a:latin typeface="NimbusRomNo9L-Medi"/>
              </a:rPr>
              <a:t>– </a:t>
            </a:r>
            <a:r>
              <a:rPr lang="en-US" sz="1000" b="0" i="0" u="none" strike="noStrike" baseline="0" dirty="0" err="1">
                <a:highlight>
                  <a:srgbClr val="FFFF00"/>
                </a:highlight>
                <a:latin typeface="NimbusRomNo9L-Regu"/>
              </a:rPr>
              <a:t>dns</a:t>
            </a:r>
            <a:r>
              <a:rPr lang="en-US" sz="1000" b="0" i="0" u="none" strike="noStrike" baseline="0" dirty="0">
                <a:highlight>
                  <a:srgbClr val="FFFF00"/>
                </a:highlight>
                <a:latin typeface="NimbusRomNo9L-Regu"/>
              </a:rPr>
              <a:t>-server: 200.1.220.243/28 (running </a:t>
            </a:r>
            <a:r>
              <a:rPr lang="en-US" sz="1000" b="0" i="0" u="none" strike="noStrike" baseline="0" dirty="0" err="1">
                <a:highlight>
                  <a:srgbClr val="FFFF00"/>
                </a:highlight>
                <a:latin typeface="NimbusRomNo9L-Regu"/>
              </a:rPr>
              <a:t>dns</a:t>
            </a:r>
            <a:r>
              <a:rPr lang="en-US" sz="1000" b="0" i="0" u="none" strike="noStrike" baseline="0" dirty="0">
                <a:highlight>
                  <a:srgbClr val="FFFF00"/>
                </a:highlight>
                <a:latin typeface="NimbusRomNo9L-Regu"/>
              </a:rPr>
              <a:t>) with "A record </a:t>
            </a:r>
            <a:r>
              <a:rPr lang="en-US" sz="1000" b="0" i="0" u="none" strike="noStrike" baseline="0" dirty="0" err="1">
                <a:highlight>
                  <a:srgbClr val="FFFF00"/>
                </a:highlight>
                <a:latin typeface="NimbusRomNo9L-Regu"/>
              </a:rPr>
              <a:t>dmz</a:t>
            </a:r>
            <a:r>
              <a:rPr lang="en-US" sz="1000" b="0" i="0" u="none" strike="noStrike" baseline="0" dirty="0">
                <a:highlight>
                  <a:srgbClr val="FFFF00"/>
                </a:highlight>
                <a:latin typeface="NimbusRomNo9L-Regu"/>
              </a:rPr>
              <a:t>-server = 200.1.220.243".</a:t>
            </a:r>
          </a:p>
          <a:p>
            <a:pPr algn="l"/>
            <a:r>
              <a:rPr lang="en-US" sz="1000" b="0" i="0" u="none" strike="noStrike" baseline="0" dirty="0">
                <a:highlight>
                  <a:srgbClr val="FFFF00"/>
                </a:highlight>
                <a:latin typeface="NimbusRomNo9L-Medi"/>
              </a:rPr>
              <a:t>– </a:t>
            </a:r>
            <a:r>
              <a:rPr lang="en-US" sz="1000" b="0" i="0" u="none" strike="noStrike" baseline="0" dirty="0">
                <a:highlight>
                  <a:srgbClr val="FFFF00"/>
                </a:highlight>
                <a:latin typeface="NimbusRomNo9L-Regu"/>
              </a:rPr>
              <a:t>email-server: 200.1.220.244/28</a:t>
            </a:r>
          </a:p>
          <a:p>
            <a:pPr algn="l"/>
            <a:r>
              <a:rPr lang="en-US" sz="1000" b="0" i="0" u="none" strike="noStrike" baseline="0" dirty="0">
                <a:highlight>
                  <a:srgbClr val="FFFF00"/>
                </a:highlight>
                <a:latin typeface="NimbusRomNo9L-Regu"/>
              </a:rPr>
              <a:t>• Connect the ASA 5506-X firewall to three 2960-24TT switches. Click on the firewall and go to</a:t>
            </a:r>
          </a:p>
          <a:p>
            <a:pPr algn="l"/>
            <a:r>
              <a:rPr lang="en-US" sz="1000" b="0" i="0" u="none" strike="noStrike" baseline="0" dirty="0">
                <a:highlight>
                  <a:srgbClr val="FFFF00"/>
                </a:highlight>
                <a:latin typeface="NimbusRomNo9L-Regu"/>
              </a:rPr>
              <a:t>CLI tab to be able to issue commands. Set the hostname to "FW" and set the date and time on the</a:t>
            </a:r>
          </a:p>
          <a:p>
            <a:pPr algn="l"/>
            <a:r>
              <a:rPr lang="en-US" sz="1000" b="0" i="0" u="none" strike="noStrike" baseline="0" dirty="0">
                <a:highlight>
                  <a:srgbClr val="FFFF00"/>
                </a:highlight>
                <a:latin typeface="NimbusRomNo9L-Regu"/>
              </a:rPr>
              <a:t>firewall device:</a:t>
            </a:r>
            <a:endParaRPr lang="th-TH" sz="1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204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4BF967-C12D-B444-3A19-CA3227F1CABF}"/>
              </a:ext>
            </a:extLst>
          </p:cNvPr>
          <p:cNvSpPr txBox="1"/>
          <p:nvPr/>
        </p:nvSpPr>
        <p:spPr>
          <a:xfrm>
            <a:off x="209938" y="175759"/>
            <a:ext cx="6096000" cy="92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 err="1"/>
              <a:t>Subinterfaces</a:t>
            </a:r>
            <a:r>
              <a:rPr lang="en-US" sz="1600" b="1" dirty="0"/>
              <a:t> on Router B1 🚀</a:t>
            </a:r>
          </a:p>
          <a:p>
            <a:r>
              <a:rPr lang="en-US" sz="1600" dirty="0"/>
              <a:t>This figure explains how </a:t>
            </a:r>
            <a:r>
              <a:rPr lang="en-US" sz="1600" b="1" dirty="0"/>
              <a:t>Router-on-a-Stick (ROAS)</a:t>
            </a:r>
            <a:r>
              <a:rPr lang="en-US" sz="1600" dirty="0"/>
              <a:t> is used to route between VLANs </a:t>
            </a:r>
            <a:r>
              <a:rPr lang="en-US" sz="1600" b="1" dirty="0"/>
              <a:t>using a single physical connection</a:t>
            </a:r>
            <a:r>
              <a:rPr lang="en-US" sz="16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8052B-005A-35B7-FBB1-0C902EE6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290" y="1133154"/>
            <a:ext cx="6030167" cy="4591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1645F7-5AD2-3690-14FC-5C8E192D4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1" y="4767449"/>
            <a:ext cx="5582429" cy="1914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96004E-B507-EDE7-AC86-4ED330289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68" y="1538404"/>
            <a:ext cx="6014664" cy="254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9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A608B5-0131-F234-F406-06B17FE608BB}"/>
              </a:ext>
            </a:extLst>
          </p:cNvPr>
          <p:cNvSpPr txBox="1"/>
          <p:nvPr/>
        </p:nvSpPr>
        <p:spPr>
          <a:xfrm>
            <a:off x="319314" y="118527"/>
            <a:ext cx="6096000" cy="92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Routing on VLAN Interfaces in a Layer 3 Switch 🚀</a:t>
            </a:r>
          </a:p>
          <a:p>
            <a:r>
              <a:rPr lang="en-US" sz="1600" dirty="0"/>
              <a:t>This figure explains how a </a:t>
            </a:r>
            <a:r>
              <a:rPr lang="en-US" sz="1600" b="1" dirty="0"/>
              <a:t>Layer 3 switch</a:t>
            </a:r>
            <a:r>
              <a:rPr lang="en-US" sz="1600" dirty="0"/>
              <a:t> is used for </a:t>
            </a:r>
            <a:r>
              <a:rPr lang="en-US" sz="1600" b="1" dirty="0"/>
              <a:t>inter-VLAN routing</a:t>
            </a:r>
            <a:r>
              <a:rPr lang="en-US" sz="1600" dirty="0"/>
              <a:t> without needing a separate router.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97BBB8-0A2A-D2D7-DD95-A4C7D69B2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60" y="388527"/>
            <a:ext cx="5839640" cy="5877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5AA8B8-CF33-98EE-FC60-2CDB4107F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4" y="4907710"/>
            <a:ext cx="5430008" cy="1733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0AAA3B-C5D8-67B1-4480-FD3C06B41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01" y="1655263"/>
            <a:ext cx="6124559" cy="21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0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DCFAF3-C5F6-F0D0-7BBE-08176E34A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3" y="273449"/>
            <a:ext cx="5458587" cy="781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263578-A2D1-330F-D452-FA41DFECB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149" y="1236931"/>
            <a:ext cx="7614251" cy="53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9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AC12BE-3B63-0392-EA8B-AB348DD69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11" y="989830"/>
            <a:ext cx="5743948" cy="21017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6E3DBE-28B5-648E-24F1-560029C8DA37}"/>
              </a:ext>
            </a:extLst>
          </p:cNvPr>
          <p:cNvSpPr txBox="1"/>
          <p:nvPr/>
        </p:nvSpPr>
        <p:spPr>
          <a:xfrm>
            <a:off x="72571" y="108087"/>
            <a:ext cx="609600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Routing on a Routed Interface on a Switch 🚀</a:t>
            </a:r>
            <a:endParaRPr lang="th-TH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4D6B17-49D5-CA95-EF98-37A51A0E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259" y="743005"/>
            <a:ext cx="5906324" cy="52680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F9D8ED-F475-1212-1351-DBDBA436A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11" y="4048641"/>
            <a:ext cx="5487166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9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21FC9F-8407-03D9-33D6-C2C1C16F5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7" y="1566903"/>
            <a:ext cx="5891393" cy="2837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20BE18-C821-DEF4-46E1-361A59D73EDE}"/>
              </a:ext>
            </a:extLst>
          </p:cNvPr>
          <p:cNvSpPr txBox="1"/>
          <p:nvPr/>
        </p:nvSpPr>
        <p:spPr>
          <a:xfrm>
            <a:off x="111397" y="195598"/>
            <a:ext cx="6096000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/>
              <a:t>Using Routed Interfaces for Core and Distribution Layer 3 Links 🚀</a:t>
            </a:r>
          </a:p>
          <a:p>
            <a:r>
              <a:rPr lang="en-US" sz="1600" dirty="0"/>
              <a:t>This figure explains how SVIs (Switched Virtual Interfaces) and Routed Interfaces are used in a typical core/distribution/access network design.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93B6C-7855-C725-A49B-D1E77FF16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793" y="347232"/>
            <a:ext cx="5858693" cy="61635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14C92D-9B1C-3FB1-CF04-48628C2F7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53" y="4796028"/>
            <a:ext cx="5591955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9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975BB-F2A8-C64D-E449-2A9DB5894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2E79BC-4380-225C-BCA7-50183FC871B4}"/>
              </a:ext>
            </a:extLst>
          </p:cNvPr>
          <p:cNvSpPr txBox="1"/>
          <p:nvPr/>
        </p:nvSpPr>
        <p:spPr>
          <a:xfrm>
            <a:off x="151569" y="0"/>
            <a:ext cx="10015687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/>
              <a:t>Locations to Filter Packets Using ACLs 🚀</a:t>
            </a:r>
          </a:p>
          <a:p>
            <a:r>
              <a:rPr lang="en-US" sz="1600" dirty="0"/>
              <a:t>This figure explains how Access Control Lists (ACLs) are used to control traffic flow on a network.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C794D-378C-098E-4AE3-6A3615A1A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6997"/>
            <a:ext cx="5944430" cy="4344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6D4AF0-67B6-CBD7-8165-254DAD73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70" y="4894106"/>
            <a:ext cx="5887272" cy="1714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D4330D-1863-948A-A6B4-D8F6DAD7E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26" y="1285575"/>
            <a:ext cx="6027288" cy="26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3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4108E-49A3-54F4-4945-917C1D521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A1713D-E07F-4676-0017-F44BB0BF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6539" y="1037891"/>
            <a:ext cx="6230219" cy="2391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CF6D85-F329-CF99-4458-1370BC7DEA3E}"/>
              </a:ext>
            </a:extLst>
          </p:cNvPr>
          <p:cNvSpPr txBox="1"/>
          <p:nvPr/>
        </p:nvSpPr>
        <p:spPr>
          <a:xfrm>
            <a:off x="279401" y="47171"/>
            <a:ext cx="10824028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/>
              <a:t>ACL Command-Matching Logic 🚀</a:t>
            </a:r>
          </a:p>
          <a:p>
            <a:r>
              <a:rPr lang="en-US" sz="1600" dirty="0"/>
              <a:t>This figure explains how Access Control Lists (ACLs) filter network traffic based on specific rules.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CE527-64B1-F4FE-711E-DDF30540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378" y="1167438"/>
            <a:ext cx="5706271" cy="402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7E0576-805E-B359-9799-6F54A6E8B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02" y="4823666"/>
            <a:ext cx="589679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1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495</Words>
  <Application>Microsoft Office PowerPoint</Application>
  <PresentationFormat>Widescreen</PresentationFormat>
  <Paragraphs>44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NimbusRomNo9L-Medi</vt:lpstr>
      <vt:lpstr>NimbusRomNo9L-Regu</vt:lpstr>
      <vt:lpstr>Office Theme</vt:lpstr>
      <vt:lpstr>Module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Rattapol Kasemrat</dc:creator>
  <cp:lastModifiedBy>Rattapol Kasemrat</cp:lastModifiedBy>
  <cp:revision>17</cp:revision>
  <cp:lastPrinted>2025-03-19T06:27:02Z</cp:lastPrinted>
  <dcterms:created xsi:type="dcterms:W3CDTF">2025-03-18T02:41:10Z</dcterms:created>
  <dcterms:modified xsi:type="dcterms:W3CDTF">2025-03-19T08:01:12Z</dcterms:modified>
</cp:coreProperties>
</file>