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73" r:id="rId5"/>
    <p:sldId id="272" r:id="rId6"/>
    <p:sldId id="274" r:id="rId7"/>
    <p:sldId id="271" r:id="rId8"/>
    <p:sldId id="275" r:id="rId9"/>
    <p:sldId id="277" r:id="rId10"/>
    <p:sldId id="276" r:id="rId11"/>
    <p:sldId id="278" r:id="rId12"/>
    <p:sldId id="279" r:id="rId13"/>
    <p:sldId id="280" r:id="rId14"/>
    <p:sldId id="281" r:id="rId15"/>
    <p:sldId id="282" r:id="rId16"/>
    <p:sldId id="283" r:id="rId17"/>
    <p:sldId id="286" r:id="rId18"/>
    <p:sldId id="288" r:id="rId19"/>
    <p:sldId id="287" r:id="rId20"/>
    <p:sldId id="290" r:id="rId21"/>
    <p:sldId id="285" r:id="rId22"/>
    <p:sldId id="289" r:id="rId23"/>
    <p:sldId id="292" r:id="rId24"/>
    <p:sldId id="294" r:id="rId25"/>
    <p:sldId id="291" r:id="rId26"/>
    <p:sldId id="293" r:id="rId27"/>
    <p:sldId id="284" r:id="rId28"/>
    <p:sldId id="296" r:id="rId29"/>
    <p:sldId id="298" r:id="rId30"/>
    <p:sldId id="297" r:id="rId31"/>
  </p:sldIdLst>
  <p:sldSz cx="9144000" cy="6858000" type="screen4x3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10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dirty="0"/>
              <a:t>IPv4 Subnetting and Network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Instructor: Rattapol Kasemrat</a:t>
            </a:r>
          </a:p>
          <a:p>
            <a:r>
              <a:rPr dirty="0"/>
              <a:t>Duration: 4 Hours</a:t>
            </a:r>
          </a:p>
          <a:p>
            <a:r>
              <a:rPr dirty="0"/>
              <a:t>Topics: Subnetting, VLANs, Ethernet LANs, IPv4 Routing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7314AA3-3182-B59F-40B9-D85ADF7EC0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0264" y="157001"/>
            <a:ext cx="6805622" cy="339582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D4EDC23-B115-5EAD-8374-D1ED5D1C7F98}"/>
              </a:ext>
            </a:extLst>
          </p:cNvPr>
          <p:cNvSpPr txBox="1"/>
          <p:nvPr/>
        </p:nvSpPr>
        <p:spPr>
          <a:xfrm>
            <a:off x="2286000" y="3552825"/>
            <a:ext cx="4572000" cy="2880789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1200" b="1"/>
            </a:lvl1pPr>
            <a:lvl2pPr marL="742950" lvl="1" indent="-285750">
              <a:buFont typeface="+mj-lt"/>
              <a:buAutoNum type="arabicPeriod"/>
              <a:defRPr sz="1200"/>
            </a:lvl2pPr>
          </a:lstStyle>
          <a:p>
            <a:r>
              <a:rPr lang="en-US" dirty="0"/>
              <a:t>Different Locations Need Different IPs</a:t>
            </a:r>
          </a:p>
          <a:p>
            <a:pPr lvl="1"/>
            <a:r>
              <a:rPr lang="en-US" dirty="0"/>
              <a:t>Main Office (Core Network) → Needs 200 IPs </a:t>
            </a:r>
            <a:r>
              <a:rPr lang="th-TH" dirty="0"/>
              <a:t>✅</a:t>
            </a:r>
          </a:p>
          <a:p>
            <a:pPr lvl="1"/>
            <a:r>
              <a:rPr lang="en-US" dirty="0"/>
              <a:t>Branch Offices (B1, B2, B3) → Need 50 IPs each </a:t>
            </a:r>
            <a:r>
              <a:rPr lang="th-TH" dirty="0"/>
              <a:t>✅</a:t>
            </a:r>
          </a:p>
          <a:p>
            <a:pPr lvl="1"/>
            <a:r>
              <a:rPr lang="en-US" dirty="0"/>
              <a:t>WAN Links → Need only 2 IPs </a:t>
            </a:r>
            <a:r>
              <a:rPr lang="th-TH" dirty="0"/>
              <a:t>✅</a:t>
            </a:r>
          </a:p>
          <a:p>
            <a:r>
              <a:rPr lang="en-US" dirty="0"/>
              <a:t>Using One Subnet Size Wastes IPs</a:t>
            </a:r>
          </a:p>
          <a:p>
            <a:pPr lvl="1"/>
            <a:r>
              <a:rPr lang="en-US" dirty="0"/>
              <a:t>If we used /24 (254 IPs) for every location, we would waste a lot of IPs.</a:t>
            </a:r>
          </a:p>
          <a:p>
            <a:pPr lvl="1"/>
            <a:r>
              <a:rPr lang="en-US" dirty="0"/>
              <a:t>Instead, we use different subnet sizes: </a:t>
            </a:r>
          </a:p>
          <a:p>
            <a:pPr lvl="2"/>
            <a:r>
              <a:rPr lang="en-US" dirty="0"/>
              <a:t>Main Office → /24 (254 IPs)</a:t>
            </a:r>
          </a:p>
          <a:p>
            <a:pPr lvl="2"/>
            <a:r>
              <a:rPr lang="en-US" dirty="0"/>
              <a:t>Branches → /26 (62 IPs)</a:t>
            </a:r>
          </a:p>
          <a:p>
            <a:pPr lvl="2"/>
            <a:r>
              <a:rPr lang="en-US" dirty="0"/>
              <a:t>WAN Links → /30 (2 usable IPs)</a:t>
            </a:r>
          </a:p>
          <a:p>
            <a:r>
              <a:rPr lang="th-TH" dirty="0"/>
              <a:t>✅ </a:t>
            </a:r>
            <a:r>
              <a:rPr lang="en-US" dirty="0"/>
              <a:t>This way, we don't waste addresses!</a:t>
            </a:r>
          </a:p>
        </p:txBody>
      </p:sp>
    </p:spTree>
    <p:extLst>
      <p:ext uri="{BB962C8B-B14F-4D97-AF65-F5344CB8AC3E}">
        <p14:creationId xmlns:p14="http://schemas.microsoft.com/office/powerpoint/2010/main" val="37701201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D50D53-1B65-7CF2-D7C8-6DC6605481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6D6BBAE-741B-461E-961B-087F60C7C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1713" y="299906"/>
            <a:ext cx="7220574" cy="245674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2135F0B-1B5F-751E-E8E6-06A7793CD8DD}"/>
              </a:ext>
            </a:extLst>
          </p:cNvPr>
          <p:cNvSpPr txBox="1"/>
          <p:nvPr/>
        </p:nvSpPr>
        <p:spPr>
          <a:xfrm>
            <a:off x="2286000" y="2836392"/>
            <a:ext cx="4572000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Shows a </a:t>
            </a:r>
            <a:r>
              <a:rPr lang="en-US" b="1" dirty="0"/>
              <a:t>real network using VLSM</a:t>
            </a:r>
            <a:r>
              <a:rPr lang="en-US" dirty="0"/>
              <a:t>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Large networks use /24 (254 IPs)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WAN links use /30 (2 IPs)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Smaller networks use /30 or /26</a:t>
            </a:r>
            <a:endParaRPr lang="en-US" dirty="0"/>
          </a:p>
          <a:p>
            <a:r>
              <a:rPr lang="en-US" dirty="0"/>
              <a:t>💡 </a:t>
            </a:r>
            <a:r>
              <a:rPr lang="en-US" b="1" dirty="0"/>
              <a:t>Key Takeaway:</a:t>
            </a:r>
            <a:br>
              <a:rPr lang="en-US" dirty="0"/>
            </a:br>
            <a:r>
              <a:rPr lang="en-US" dirty="0"/>
              <a:t>With </a:t>
            </a:r>
            <a:r>
              <a:rPr lang="en-US" b="1" dirty="0"/>
              <a:t>VLSM</a:t>
            </a:r>
            <a:r>
              <a:rPr lang="en-US" dirty="0"/>
              <a:t>, we can assign the </a:t>
            </a:r>
            <a:r>
              <a:rPr lang="en-US" b="1" dirty="0"/>
              <a:t>right subnet size</a:t>
            </a:r>
            <a:r>
              <a:rPr lang="en-US" dirty="0"/>
              <a:t> to each part of the network, saving IPs and improving efficiency. 🚀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5CA7DD-5D5F-5F1B-768D-C75F1ED6AD72}"/>
              </a:ext>
            </a:extLst>
          </p:cNvPr>
          <p:cNvSpPr txBox="1"/>
          <p:nvPr/>
        </p:nvSpPr>
        <p:spPr>
          <a:xfrm>
            <a:off x="100012" y="5572137"/>
            <a:ext cx="8943975" cy="9048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VLSM stands for Variable-Length Subnet Masking 🚀</a:t>
            </a:r>
          </a:p>
          <a:p>
            <a:pPr>
              <a:buNone/>
            </a:pPr>
            <a:r>
              <a:rPr lang="en-US" sz="1200" b="1" dirty="0"/>
              <a:t>What is VLSM?</a:t>
            </a:r>
          </a:p>
          <a:p>
            <a:r>
              <a:rPr lang="en-US" sz="1200" dirty="0"/>
              <a:t>VLSM is a technique that allows </a:t>
            </a:r>
            <a:r>
              <a:rPr lang="en-US" sz="1200" b="1" dirty="0"/>
              <a:t>different subnet sizes</a:t>
            </a:r>
            <a:r>
              <a:rPr lang="en-US" sz="1200" dirty="0"/>
              <a:t> within the same network. Instead of using </a:t>
            </a:r>
            <a:r>
              <a:rPr lang="en-US" sz="1200" b="1" dirty="0"/>
              <a:t>one fixed subnet size</a:t>
            </a:r>
            <a:r>
              <a:rPr lang="en-US" sz="1200" dirty="0"/>
              <a:t> for all parts of a network, VLSM allows us to assign </a:t>
            </a:r>
            <a:r>
              <a:rPr lang="en-US" sz="1200" b="1" dirty="0"/>
              <a:t>larger subnets where more IPs are needed</a:t>
            </a:r>
            <a:r>
              <a:rPr lang="en-US" sz="1200" dirty="0"/>
              <a:t> and </a:t>
            </a:r>
            <a:r>
              <a:rPr lang="en-US" sz="1200" b="1" dirty="0"/>
              <a:t>smaller subnets where fewer IPs are required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808633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71D44D6-419D-F8E2-9D5D-61FDAD4A3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1468" y="152797"/>
            <a:ext cx="4841064" cy="18793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B3E227C-F910-23B1-0E62-5094285EACDA}"/>
              </a:ext>
            </a:extLst>
          </p:cNvPr>
          <p:cNvSpPr txBox="1"/>
          <p:nvPr/>
        </p:nvSpPr>
        <p:spPr>
          <a:xfrm>
            <a:off x="1428749" y="2213104"/>
            <a:ext cx="7229475" cy="44012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b="1" dirty="0"/>
              <a:t>Key Concepts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Both Company 1 &amp; Company 2 Use the Same Private Network (10.0.0.0/8)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Company 1</a:t>
            </a:r>
            <a:r>
              <a:rPr lang="en-US" sz="1400" dirty="0"/>
              <a:t> is using </a:t>
            </a:r>
            <a:r>
              <a:rPr lang="en-US" sz="1400" b="1" dirty="0"/>
              <a:t>10.0.0.x</a:t>
            </a:r>
            <a:r>
              <a:rPr lang="en-US" sz="1400" dirty="0"/>
              <a:t> 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Company 2</a:t>
            </a:r>
            <a:r>
              <a:rPr lang="en-US" sz="1400" dirty="0"/>
              <a:t> is also using </a:t>
            </a:r>
            <a:r>
              <a:rPr lang="en-US" sz="1400" b="1" dirty="0"/>
              <a:t>10.0.0.x</a:t>
            </a:r>
            <a:r>
              <a:rPr lang="en-US" sz="1400" dirty="0"/>
              <a:t> 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Even though both companies use the </a:t>
            </a:r>
            <a:r>
              <a:rPr lang="en-US" sz="1400" b="1" dirty="0"/>
              <a:t>same private IP addresses</a:t>
            </a:r>
            <a:r>
              <a:rPr lang="en-US" sz="1400" dirty="0"/>
              <a:t>, their networks remain separate.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NAT (Network Address Translation) Converts Private IPs to Public IPs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Each company's NAT device (router/firewall) translates private IPs into a public IP</a:t>
            </a:r>
            <a:r>
              <a:rPr lang="en-US" sz="1400" dirty="0"/>
              <a:t> before sending traffic to the Internet.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dirty="0"/>
              <a:t>This prevents </a:t>
            </a:r>
            <a:r>
              <a:rPr lang="en-US" sz="1400" b="1" dirty="0"/>
              <a:t>IP conflicts on the global Internet</a:t>
            </a:r>
            <a:r>
              <a:rPr lang="en-US" sz="14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Example:</a:t>
            </a:r>
            <a:r>
              <a:rPr lang="en-US" sz="1400" dirty="0"/>
              <a:t>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400" dirty="0"/>
              <a:t>A device in </a:t>
            </a:r>
            <a:r>
              <a:rPr lang="en-US" sz="1400" b="1" dirty="0"/>
              <a:t>Company 1 (10.0.0.5)</a:t>
            </a:r>
            <a:r>
              <a:rPr lang="en-US" sz="1400" dirty="0"/>
              <a:t> can send traffic through </a:t>
            </a:r>
            <a:r>
              <a:rPr lang="en-US" sz="1400" b="1" dirty="0"/>
              <a:t>NAT</a:t>
            </a:r>
            <a:r>
              <a:rPr lang="en-US" sz="1400" dirty="0"/>
              <a:t> to the Internet.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400" dirty="0"/>
              <a:t>A device in </a:t>
            </a:r>
            <a:r>
              <a:rPr lang="en-US" sz="1400" b="1" dirty="0"/>
              <a:t>Company 2 (10.0.0.5)</a:t>
            </a:r>
            <a:r>
              <a:rPr lang="en-US" sz="1400" dirty="0"/>
              <a:t> can do the same, and their NAT devices ensure that their traffic remains separate.</a:t>
            </a:r>
          </a:p>
          <a:p>
            <a:pPr>
              <a:buFont typeface="+mj-lt"/>
              <a:buAutoNum type="arabicPeriod"/>
            </a:pPr>
            <a:r>
              <a:rPr lang="en-US" sz="1400" b="1" dirty="0"/>
              <a:t>Why is NAT Important?</a:t>
            </a:r>
            <a:endParaRPr lang="en-US" sz="1400" dirty="0"/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Saves Public IPs:</a:t>
            </a:r>
            <a:r>
              <a:rPr lang="en-US" sz="1400" dirty="0"/>
              <a:t> Instead of assigning every device a public IP, companies can use private IPs and share </a:t>
            </a:r>
            <a:r>
              <a:rPr lang="en-US" sz="1400" b="1" dirty="0"/>
              <a:t>one</a:t>
            </a:r>
            <a:r>
              <a:rPr lang="en-US" sz="1400" dirty="0"/>
              <a:t> public IP.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Allows Reuse of Private IPs:</a:t>
            </a:r>
            <a:r>
              <a:rPr lang="en-US" sz="1400" dirty="0"/>
              <a:t> Different companies can use </a:t>
            </a:r>
            <a:r>
              <a:rPr lang="en-US" sz="1400" b="1" dirty="0"/>
              <a:t>the same private network</a:t>
            </a:r>
            <a:r>
              <a:rPr lang="en-US" sz="1400" dirty="0"/>
              <a:t> without issues.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400" b="1" dirty="0"/>
              <a:t>Ensures Security:</a:t>
            </a:r>
            <a:r>
              <a:rPr lang="en-US" sz="1400" dirty="0"/>
              <a:t> NAT hides internal IP addresses from external networks.</a:t>
            </a:r>
          </a:p>
        </p:txBody>
      </p:sp>
    </p:spTree>
    <p:extLst>
      <p:ext uri="{BB962C8B-B14F-4D97-AF65-F5344CB8AC3E}">
        <p14:creationId xmlns:p14="http://schemas.microsoft.com/office/powerpoint/2010/main" val="4275253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5A1DD19-26AC-E592-1090-6076E58AF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29" y="311230"/>
            <a:ext cx="4550348" cy="277691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B8671F53-BBAA-7294-22E4-98F228108A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354" y="299634"/>
            <a:ext cx="4148417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Figure 1.11: Assigning Subnets to Different Locations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th-TH" altLang="th-TH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The network engineer assigns subnets to different locations using a Class B network (172.16.0.0/24).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h-TH" altLang="th-TH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Each location (LAN or WAN) gets a unique subnet: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LANs (like offices) use lower subnets (e.g., </a:t>
            </a:r>
            <a:r>
              <a:rPr lang="en-US" altLang="th-TH" sz="1200" dirty="0">
                <a:latin typeface="Arial" panose="020B0604020202020204" pitchFamily="34" charset="0"/>
              </a:rPr>
              <a:t>172.16.1.0/24,</a:t>
            </a:r>
            <a:r>
              <a:rPr lang="th-TH" altLang="th-TH" sz="1200" dirty="0">
                <a:latin typeface="Arial" panose="020B0604020202020204" pitchFamily="34" charset="0"/>
              </a:rPr>
              <a:t> </a:t>
            </a:r>
            <a:r>
              <a:rPr lang="en-US" altLang="th-TH" sz="1200" dirty="0">
                <a:latin typeface="Arial" panose="020B0604020202020204" pitchFamily="34" charset="0"/>
              </a:rPr>
              <a:t>172.16.2.0/24)</a:t>
            </a:r>
            <a:r>
              <a:rPr lang="th-TH" altLang="th-TH" sz="1200" dirty="0">
                <a:latin typeface="Arial" panose="020B0604020202020204" pitchFamily="34" charset="0"/>
              </a:rPr>
              <a:t>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lang="th-TH" altLang="th-TH" sz="1200" dirty="0"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WAN links (router-to-router connections) use higher subnets (e.g., 172.16.4.0/24, 172.16.5.0/24).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lang="th-TH" altLang="th-TH" sz="12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This organization helps in easy network management and routing.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246B8934-EA04-4DFA-9A15-54994D855D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66353" y="3696045"/>
            <a:ext cx="4148417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Figure 1.12: Subnet Allocation by Region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assigning subnets randomly, the network is divided geographically: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 America → </a:t>
            </a:r>
            <a:r>
              <a:rPr lang="th-TH" altLang="th-TH" sz="1200" dirty="0">
                <a:latin typeface="Arial" panose="020B0604020202020204" pitchFamily="34" charset="0"/>
              </a:rPr>
              <a:t>172.16.0.0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 - 172.16.127.0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(50% of addresses)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Europe → 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172.16.128.0 - 172.16.191.0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(25%)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Asia → 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172.16.192.0 - 172.16.255.0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(25%)</a:t>
            </a: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Why?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route summarization (simplifies routing tables).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Keeps regional networks organized for future growth.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9CD8CDB-4C86-F6AB-E10E-201970124B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30" y="3879398"/>
            <a:ext cx="4721286" cy="1721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9421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BD74C77-8A3B-8F7B-3C66-50D28BAFD8A9}"/>
              </a:ext>
            </a:extLst>
          </p:cNvPr>
          <p:cNvSpPr txBox="1"/>
          <p:nvPr/>
        </p:nvSpPr>
        <p:spPr>
          <a:xfrm>
            <a:off x="3989294" y="3861392"/>
            <a:ext cx="4572000" cy="27515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Figure 2.1: CLI Access Options</a:t>
            </a:r>
          </a:p>
          <a:p>
            <a:pPr>
              <a:buNone/>
            </a:pPr>
            <a:r>
              <a:rPr lang="en-US" sz="1200" dirty="0"/>
              <a:t>This figure shows </a:t>
            </a:r>
            <a:r>
              <a:rPr lang="en-US" sz="1200" b="1" dirty="0"/>
              <a:t>three ways</a:t>
            </a:r>
            <a:r>
              <a:rPr lang="en-US" sz="1200" dirty="0"/>
              <a:t> to access the Cisco </a:t>
            </a:r>
            <a:r>
              <a:rPr lang="en-US" sz="1200" b="1" dirty="0"/>
              <a:t>Command-Line Interface (CLI)</a:t>
            </a:r>
            <a:r>
              <a:rPr lang="en-US" sz="1200" dirty="0"/>
              <a:t> of a switch: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Console (Direct Connection)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Uses a </a:t>
            </a:r>
            <a:r>
              <a:rPr lang="en-US" sz="1200" b="1" dirty="0"/>
              <a:t>serial</a:t>
            </a:r>
            <a:r>
              <a:rPr lang="en-US" sz="1200" dirty="0"/>
              <a:t> or </a:t>
            </a:r>
            <a:r>
              <a:rPr lang="en-US" sz="1200" b="1" dirty="0"/>
              <a:t>USB cable</a:t>
            </a:r>
            <a:r>
              <a:rPr lang="en-US" sz="1200" dirty="0"/>
              <a:t> to connect directly.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Requires </a:t>
            </a:r>
            <a:r>
              <a:rPr lang="en-US" sz="1200" b="1" dirty="0"/>
              <a:t>physical access</a:t>
            </a:r>
            <a:r>
              <a:rPr lang="en-US" sz="1200" dirty="0"/>
              <a:t> to the device.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Telnet (Remote Login, Not Secure)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Allows </a:t>
            </a:r>
            <a:r>
              <a:rPr lang="en-US" sz="1200" b="1" dirty="0"/>
              <a:t>remote access</a:t>
            </a:r>
            <a:r>
              <a:rPr lang="en-US" sz="1200" dirty="0"/>
              <a:t> over the network.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/>
              <a:t>Not encrypted</a:t>
            </a:r>
            <a:r>
              <a:rPr lang="en-US" sz="1200" dirty="0"/>
              <a:t> (not recommended for security).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SSH (Remote Login, Secure)</a:t>
            </a:r>
            <a:endParaRPr lang="en-US" sz="1200" dirty="0"/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Like </a:t>
            </a:r>
            <a:r>
              <a:rPr lang="en-US" sz="1200" b="1" dirty="0"/>
              <a:t>Telnet</a:t>
            </a:r>
            <a:r>
              <a:rPr lang="en-US" sz="1200" dirty="0"/>
              <a:t> but </a:t>
            </a:r>
            <a:r>
              <a:rPr lang="en-US" sz="1200" b="1" dirty="0"/>
              <a:t>encrypted</a:t>
            </a:r>
            <a:r>
              <a:rPr lang="en-US" sz="1200" dirty="0"/>
              <a:t>, making it </a:t>
            </a:r>
            <a:r>
              <a:rPr lang="en-US" sz="1200" b="1" dirty="0"/>
              <a:t>safer</a:t>
            </a:r>
            <a:r>
              <a:rPr lang="en-US" sz="12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Recommended for managing network devices securely.</a:t>
            </a:r>
          </a:p>
          <a:p>
            <a:r>
              <a:rPr lang="en-US" sz="1200" dirty="0"/>
              <a:t>💡 </a:t>
            </a:r>
            <a:r>
              <a:rPr lang="en-US" sz="1200" b="1" dirty="0"/>
              <a:t>Key Takeaway:</a:t>
            </a:r>
            <a:r>
              <a:rPr lang="en-US" sz="1200" dirty="0"/>
              <a:t> Use </a:t>
            </a:r>
            <a:r>
              <a:rPr lang="en-US" sz="1200" b="1" dirty="0"/>
              <a:t>Console for direct access</a:t>
            </a:r>
            <a:r>
              <a:rPr lang="en-US" sz="1200" dirty="0"/>
              <a:t> and </a:t>
            </a:r>
            <a:r>
              <a:rPr lang="en-US" sz="1200" b="1" dirty="0"/>
              <a:t>SSH for remote access</a:t>
            </a:r>
            <a:r>
              <a:rPr lang="en-US" sz="1200" dirty="0"/>
              <a:t> (avoid Telnet for security reasons).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64FCB4-0681-2FC2-E54B-36B8C7BCDF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46" y="418945"/>
            <a:ext cx="5068007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0935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4D83822-B687-16F5-48CC-75149300FF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16063"/>
            <a:ext cx="5125165" cy="301032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EA3D9-9E3B-A3D0-D527-C27A65C6A875}"/>
              </a:ext>
            </a:extLst>
          </p:cNvPr>
          <p:cNvSpPr txBox="1"/>
          <p:nvPr/>
        </p:nvSpPr>
        <p:spPr>
          <a:xfrm>
            <a:off x="4710224" y="1378665"/>
            <a:ext cx="4572000" cy="42780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How the Switch Processes Frames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A frame arrives at the switch on port F0/1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source is </a:t>
            </a:r>
            <a:r>
              <a:rPr lang="en-US" sz="1600" b="1" dirty="0"/>
              <a:t>Barney (MAC: 0200.2222.2222)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destination is </a:t>
            </a:r>
            <a:r>
              <a:rPr lang="en-US" sz="1600" b="1" dirty="0"/>
              <a:t>Fred (MAC: 0200.2222.2222)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The Switch Checks Its MAC Address Table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table </a:t>
            </a:r>
            <a:r>
              <a:rPr lang="en-US" sz="1600" b="1" dirty="0"/>
              <a:t>maps MAC addresses to specific ports</a:t>
            </a:r>
            <a:r>
              <a:rPr lang="en-US" sz="1600" dirty="0"/>
              <a:t>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600" b="1" dirty="0"/>
              <a:t>0200.2222.2222 → F0/2</a:t>
            </a:r>
            <a:endParaRPr lang="en-US" sz="1600" dirty="0"/>
          </a:p>
          <a:p>
            <a:pPr marL="1143000" lvl="2" indent="-228600">
              <a:buFont typeface="+mj-lt"/>
              <a:buAutoNum type="arabicPeriod"/>
            </a:pPr>
            <a:r>
              <a:rPr lang="en-US" sz="1600" b="1" dirty="0"/>
              <a:t>0200.3333.3333 → F0/3</a:t>
            </a:r>
            <a:endParaRPr lang="en-US" sz="1600" dirty="0"/>
          </a:p>
          <a:p>
            <a:pPr marL="1143000" lvl="2" indent="-228600">
              <a:buFont typeface="+mj-lt"/>
              <a:buAutoNum type="arabicPeriod"/>
            </a:pPr>
            <a:r>
              <a:rPr lang="en-US" sz="1600" b="1" dirty="0"/>
              <a:t>0200.4444.4444 → F0/4</a:t>
            </a:r>
            <a:endParaRPr lang="en-US" sz="1600" dirty="0"/>
          </a:p>
          <a:p>
            <a:pPr>
              <a:buFont typeface="+mj-lt"/>
              <a:buAutoNum type="arabicPeriod"/>
            </a:pPr>
            <a:r>
              <a:rPr lang="en-US" sz="1600" b="1" dirty="0"/>
              <a:t>The Switch Decides How to Forward the Frame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Since 0200.2222.2222 is mapped to F0/2</a:t>
            </a:r>
            <a:r>
              <a:rPr lang="en-US" sz="1600" dirty="0"/>
              <a:t>, the switch </a:t>
            </a:r>
            <a:r>
              <a:rPr lang="en-US" sz="1600" b="1" dirty="0"/>
              <a:t>forwards the frame to F0/2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frame </a:t>
            </a:r>
            <a:r>
              <a:rPr lang="en-US" sz="1600" b="1" dirty="0"/>
              <a:t>is NOT sent</a:t>
            </a:r>
            <a:r>
              <a:rPr lang="en-US" sz="1600" dirty="0"/>
              <a:t> to F0/3 and F0/4 (filtering decision).</a:t>
            </a:r>
          </a:p>
        </p:txBody>
      </p:sp>
    </p:spTree>
    <p:extLst>
      <p:ext uri="{BB962C8B-B14F-4D97-AF65-F5344CB8AC3E}">
        <p14:creationId xmlns:p14="http://schemas.microsoft.com/office/powerpoint/2010/main" val="3518802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85BEF370-8C63-B20C-5BA5-0430EB59BE99}"/>
              </a:ext>
            </a:extLst>
          </p:cNvPr>
          <p:cNvSpPr txBox="1"/>
          <p:nvPr/>
        </p:nvSpPr>
        <p:spPr>
          <a:xfrm>
            <a:off x="4476307" y="878659"/>
            <a:ext cx="4572000" cy="477053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Step-by-Step Explanation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A frame arrives at Switch 1 (SW1) on port F0/1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source MAC is from </a:t>
            </a:r>
            <a:r>
              <a:rPr lang="en-US" sz="1600" b="1" dirty="0"/>
              <a:t>Fred (0200.2222.2222)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destination MAC is </a:t>
            </a:r>
            <a:r>
              <a:rPr lang="en-US" sz="1600" b="1" dirty="0"/>
              <a:t>Wilma (0200.3333.3333)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SW1 Checks Its MAC Address Table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switch looks for </a:t>
            </a:r>
            <a:r>
              <a:rPr lang="en-US" sz="1600" b="1" dirty="0"/>
              <a:t>0200.3333.3333</a:t>
            </a:r>
            <a:r>
              <a:rPr lang="en-US" sz="1600" dirty="0"/>
              <a:t> in its table.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It finds that </a:t>
            </a:r>
            <a:r>
              <a:rPr lang="en-US" sz="1600" b="1" dirty="0"/>
              <a:t>this MAC address is reachable via port G0/1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Decision:</a:t>
            </a:r>
            <a:r>
              <a:rPr lang="en-US" sz="1600" dirty="0"/>
              <a:t> Forward the frame </a:t>
            </a:r>
            <a:r>
              <a:rPr lang="en-US" sz="1600" b="1" dirty="0"/>
              <a:t>out of G0/1</a:t>
            </a:r>
            <a:r>
              <a:rPr lang="en-US" sz="1600" dirty="0"/>
              <a:t> towards SW2.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The Frame Moves to SW2 via G0/1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SW2 receives the frame on </a:t>
            </a:r>
            <a:r>
              <a:rPr lang="en-US" sz="1600" b="1" dirty="0"/>
              <a:t>G0/1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SW2 </a:t>
            </a:r>
            <a:r>
              <a:rPr lang="en-US" sz="1600" b="1" dirty="0"/>
              <a:t>checks its own MAC table</a:t>
            </a:r>
            <a:r>
              <a:rPr lang="en-US" sz="1600" dirty="0"/>
              <a:t> and finds </a:t>
            </a:r>
            <a:r>
              <a:rPr lang="en-US" sz="1600" b="1" dirty="0"/>
              <a:t>0200.3333.3333</a:t>
            </a:r>
            <a:r>
              <a:rPr lang="en-US" sz="1600" dirty="0"/>
              <a:t> is on </a:t>
            </a:r>
            <a:r>
              <a:rPr lang="en-US" sz="1600" b="1" dirty="0"/>
              <a:t>port F0/3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b="1" dirty="0"/>
              <a:t>Decision:</a:t>
            </a:r>
            <a:r>
              <a:rPr lang="en-US" sz="1600" dirty="0"/>
              <a:t> Forward the frame </a:t>
            </a:r>
            <a:r>
              <a:rPr lang="en-US" sz="1600" b="1" dirty="0"/>
              <a:t>out of F0/3</a:t>
            </a:r>
            <a:r>
              <a:rPr lang="en-US" sz="1600" dirty="0"/>
              <a:t> to reach Wilma.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02DA45-7A33-DA21-10DE-9C8B680B7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" y="738643"/>
            <a:ext cx="4417368" cy="322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1492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0792E4-6FC6-20E3-2E74-077D81069C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240E9B-2202-1B5E-3B34-268712630D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63959"/>
            <a:ext cx="4324215" cy="313572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DF6DB9-F50E-2145-9254-6A91AD5002F7}"/>
              </a:ext>
            </a:extLst>
          </p:cNvPr>
          <p:cNvSpPr txBox="1"/>
          <p:nvPr/>
        </p:nvSpPr>
        <p:spPr>
          <a:xfrm>
            <a:off x="4324215" y="2362134"/>
            <a:ext cx="4572000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600" b="1" dirty="0"/>
              <a:t>Step-by-Step Explanation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The Frame Arrives at SW2 on Port G0/2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source MAC address is from </a:t>
            </a:r>
            <a:r>
              <a:rPr lang="en-US" sz="1600" b="1" dirty="0"/>
              <a:t>Fred (0200.2222.2222)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The destination MAC address is </a:t>
            </a:r>
            <a:r>
              <a:rPr lang="en-US" sz="1600" b="1" dirty="0"/>
              <a:t>Wilma (0200.3333.3333)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SW2 Checks Its MAC Address Table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It looks for </a:t>
            </a:r>
            <a:r>
              <a:rPr lang="en-US" sz="1600" b="1" dirty="0"/>
              <a:t>0200.3333.3333</a:t>
            </a:r>
            <a:r>
              <a:rPr lang="en-US" sz="1600" dirty="0"/>
              <a:t> in its table.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It finds that </a:t>
            </a:r>
            <a:r>
              <a:rPr lang="en-US" sz="1600" b="1" dirty="0"/>
              <a:t>this MAC address is connected to port F0/3</a:t>
            </a:r>
            <a:r>
              <a:rPr lang="en-US" sz="16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600" b="1" dirty="0"/>
              <a:t>SW2 Forwards the Frame Out of Port F0/3</a:t>
            </a:r>
            <a:endParaRPr lang="en-US" sz="1600" dirty="0"/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Since </a:t>
            </a:r>
            <a:r>
              <a:rPr lang="en-US" sz="1600" b="1" dirty="0"/>
              <a:t>Wilma (0200.3333.3333) is on F0/3</a:t>
            </a:r>
            <a:r>
              <a:rPr lang="en-US" sz="1600" dirty="0"/>
              <a:t>, the switch </a:t>
            </a:r>
            <a:r>
              <a:rPr lang="en-US" sz="1600" b="1" dirty="0"/>
              <a:t>forwards the frame out of F0/3</a:t>
            </a:r>
            <a:r>
              <a:rPr lang="en-US" sz="16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600" dirty="0"/>
              <a:t>Wilma receives the frame successfully.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299C0-E90B-C53E-673B-8D07675B6C6B}"/>
              </a:ext>
            </a:extLst>
          </p:cNvPr>
          <p:cNvSpPr txBox="1"/>
          <p:nvPr/>
        </p:nvSpPr>
        <p:spPr>
          <a:xfrm>
            <a:off x="4324215" y="1101382"/>
            <a:ext cx="4572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This figure continues from </a:t>
            </a:r>
            <a:r>
              <a:rPr lang="en-US" b="1" dirty="0"/>
              <a:t>Figure 2.6</a:t>
            </a:r>
            <a:r>
              <a:rPr lang="en-US" dirty="0"/>
              <a:t> and shows </a:t>
            </a:r>
            <a:r>
              <a:rPr lang="en-US" b="1" dirty="0"/>
              <a:t>how Switch 2 (SW2) processes the frame after receiving it from Switch 1 (SW1).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3741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516F5D-0D24-C68F-2E3F-5C9607D79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D30350-3C47-56FB-9A7C-5279516FF0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7679" y="594917"/>
            <a:ext cx="7468642" cy="5668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7655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F5C02F-DAFE-033A-EA3B-D70D01C23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638C49F-AA94-1AD9-A76A-1FCCFF3CE0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4568" y="0"/>
            <a:ext cx="659486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0872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Understand and configure IPv4 subnetting</a:t>
            </a:r>
          </a:p>
          <a:p>
            <a:r>
              <a:t>Implement VLANs and Ethernet LANs</a:t>
            </a:r>
          </a:p>
          <a:p>
            <a:r>
              <a:t>Learn how switches process MAC addresses</a:t>
            </a:r>
          </a:p>
          <a:p>
            <a:r>
              <a:t>Configure and verify basic IPv4 routing</a:t>
            </a:r>
          </a:p>
          <a:p>
            <a:r>
              <a:t>Conduct hands-on workshops in Packet Tracer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7F2C4F-55E9-DEF9-CAEC-3307C003CE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BE12BD4-FF95-16A8-7126-702B553AE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1896" y="0"/>
            <a:ext cx="626020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10455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115092-EE4C-1303-6392-B849138387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8847597-0D86-D4E8-E9AF-27789DEE2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4273" y="405322"/>
            <a:ext cx="6773220" cy="22196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FFA74D9-CC7D-FADC-B704-E786C6980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2375" y="2870778"/>
            <a:ext cx="7135221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2148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618B6-AAC4-BEFD-4E61-FC775AD92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F42D010-395F-C0DC-B3AF-A6A7ADA8B3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5916" y="542522"/>
            <a:ext cx="6392167" cy="5772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97726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8D7F7-9204-189E-36DF-F53C92D1C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5118D08-3F4A-9D75-1B1E-5DD5C30B56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4942" y="794970"/>
            <a:ext cx="6554115" cy="52680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085339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B8236-AC48-5F42-0B06-D532C17B40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2818040-F3CF-2FD6-87FC-AC45F7BE4A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100" y="537759"/>
            <a:ext cx="7163800" cy="5782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920992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5486E1-3A7C-7E48-0C75-EE047EADB5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486C7FC-70AE-E98F-57DC-414FA921BD54}"/>
              </a:ext>
            </a:extLst>
          </p:cNvPr>
          <p:cNvSpPr txBox="1"/>
          <p:nvPr/>
        </p:nvSpPr>
        <p:spPr>
          <a:xfrm>
            <a:off x="1850064" y="3546900"/>
            <a:ext cx="5443871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This diagram shows how different sites in a network are connected using routers and subnets.</a:t>
            </a:r>
          </a:p>
          <a:p>
            <a:pPr>
              <a:buNone/>
            </a:pPr>
            <a:r>
              <a:rPr lang="en-US" sz="1400" dirty="0"/>
              <a:t>Key Points:</a:t>
            </a:r>
          </a:p>
          <a:p>
            <a:pPr>
              <a:buNone/>
            </a:pPr>
            <a:r>
              <a:rPr lang="en-US" sz="1400" dirty="0"/>
              <a:t>✅ Routers (R1, R2, R3) connect different sites</a:t>
            </a:r>
            <a:br>
              <a:rPr lang="en-US" sz="1400" dirty="0"/>
            </a:br>
            <a:r>
              <a:rPr lang="en-US" sz="1400" dirty="0"/>
              <a:t>✅ Each site has its own subnet (e.g., 172.16.1.0/24, 172.16.2.0/24)</a:t>
            </a:r>
            <a:br>
              <a:rPr lang="en-US" sz="1400" dirty="0"/>
            </a:br>
            <a:r>
              <a:rPr lang="en-US" sz="1400" dirty="0"/>
              <a:t>✅ WAN Links (Serial Connections) connect remote locations</a:t>
            </a:r>
            <a:br>
              <a:rPr lang="en-US" sz="1400" dirty="0"/>
            </a:br>
            <a:r>
              <a:rPr lang="en-US" sz="1400" dirty="0"/>
              <a:t>✅ Ethernet Links (G0/0, G0/1) connect LANs within the sites</a:t>
            </a:r>
          </a:p>
          <a:p>
            <a:pPr>
              <a:buNone/>
            </a:pPr>
            <a:r>
              <a:rPr lang="en-US" sz="1400" dirty="0"/>
              <a:t>💡 Simple Understanding: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R1 is the main router, connecting to other routers (R2 &amp; R3) via WAN links.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Each router has a unique subnet for devices at its location.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WAN links use serial connections, while LANs use Ethernet connections.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417417-F081-5156-D3E3-5F5319E215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8885" y="202557"/>
            <a:ext cx="6845457" cy="3226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67422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B8A2F5-0502-1330-D727-9A92681F27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EB89D47-D540-2D24-2490-4C29FB08AC8A}"/>
              </a:ext>
            </a:extLst>
          </p:cNvPr>
          <p:cNvSpPr txBox="1"/>
          <p:nvPr/>
        </p:nvSpPr>
        <p:spPr>
          <a:xfrm>
            <a:off x="2126511" y="3589946"/>
            <a:ext cx="5273749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This figure adds physical details to the network from Figure 4.1, showing how devices are connected.</a:t>
            </a:r>
          </a:p>
          <a:p>
            <a:pPr>
              <a:buNone/>
            </a:pPr>
            <a:r>
              <a:rPr lang="en-US" sz="1400" dirty="0"/>
              <a:t>Key Points:</a:t>
            </a:r>
          </a:p>
          <a:p>
            <a:pPr>
              <a:buNone/>
            </a:pPr>
            <a:r>
              <a:rPr lang="en-US" sz="1400" dirty="0"/>
              <a:t>✅ Shows actual cables (UTP, Serial) used for connections</a:t>
            </a:r>
            <a:br>
              <a:rPr lang="en-US" sz="1400" dirty="0"/>
            </a:br>
            <a:r>
              <a:rPr lang="en-US" sz="1400" dirty="0"/>
              <a:t>✅ Central Site (R1) is connected to Branch Office (R2) using a leased line</a:t>
            </a:r>
            <a:br>
              <a:rPr lang="en-US" sz="1400" dirty="0"/>
            </a:br>
            <a:r>
              <a:rPr lang="en-US" sz="1400" dirty="0"/>
              <a:t>✅ CSU/DSU devices are needed for serial WAN connections</a:t>
            </a:r>
            <a:br>
              <a:rPr lang="en-US" sz="1400" dirty="0"/>
            </a:br>
            <a:r>
              <a:rPr lang="en-US" sz="1400" dirty="0"/>
              <a:t>✅ Switches and Servers are shown in the network</a:t>
            </a:r>
          </a:p>
          <a:p>
            <a:pPr>
              <a:buNone/>
            </a:pPr>
            <a:r>
              <a:rPr lang="en-US" sz="1400" dirty="0"/>
              <a:t>💡 Simple Understanding: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UTP cables connect local devices (PCs, servers) to switches.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A serial cable connects the routers over a WAN link using CSU/DSU.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Branch Office (R2) is connected to local devices via a switch.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EAD2B6-C465-1545-E3ED-828EE3175C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5587" y="159511"/>
            <a:ext cx="5812826" cy="33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861386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8CC6D7-BD72-F71B-44C0-32D1643363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2C95DB5-9813-52E7-1D98-DA20393CCB91}"/>
              </a:ext>
            </a:extLst>
          </p:cNvPr>
          <p:cNvSpPr txBox="1"/>
          <p:nvPr/>
        </p:nvSpPr>
        <p:spPr>
          <a:xfrm>
            <a:off x="2073350" y="3809587"/>
            <a:ext cx="5794744" cy="27207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1️⃣ Router R1 connects different networks using multiple interfaces: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G0/0 (GigabitEthernet 0/0) → Local Network 172.16.1.0/24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S0/0/0 (Serial 0/0/0) → WAN Link to R2 (Subnet 172.16.4.0/24)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G0/1 (GigabitEthernet 0/1) → WAN Link to R3 (Subnet 172.16.5.0/24)</a:t>
            </a:r>
          </a:p>
          <a:p>
            <a:pPr>
              <a:buNone/>
            </a:pPr>
            <a:r>
              <a:rPr lang="en-US" sz="1400" dirty="0"/>
              <a:t>2️⃣ Each router interface has an assigned IPv4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R1 uses 172.16.4.1 for its link to 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R1 uses 172.16.5.1 for its link to R3</a:t>
            </a:r>
          </a:p>
          <a:p>
            <a:pPr>
              <a:buNone/>
            </a:pPr>
            <a:r>
              <a:rPr lang="en-US" sz="1400" dirty="0"/>
              <a:t>3️⃣ Subnetworks for different locations: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172.16.1.0/24 (LAN with PC .11, Router R1 .1)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172.16.2.0/24 (LAN for R2 with PCs .101, .102)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172.16.3.0/24 (LAN for R3 with PCs .101, .102)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C040BB-ED57-750A-54A0-9DE61EF046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699" y="325454"/>
            <a:ext cx="6168320" cy="3300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45395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2A969-E1AA-6F3F-7CD4-4E724D07F4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DBCB771-B153-3912-1264-2450ED449141}"/>
              </a:ext>
            </a:extLst>
          </p:cNvPr>
          <p:cNvSpPr txBox="1"/>
          <p:nvPr/>
        </p:nvSpPr>
        <p:spPr>
          <a:xfrm>
            <a:off x="1392865" y="2777941"/>
            <a:ext cx="61881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This figure demonstrates </a:t>
            </a:r>
            <a:r>
              <a:rPr lang="en-US" sz="1400" b="1" dirty="0"/>
              <a:t>how a router (R1) automatically learns and adds directly connected routes</a:t>
            </a:r>
            <a:r>
              <a:rPr lang="en-US" sz="1400" dirty="0"/>
              <a:t> to its routing table.</a:t>
            </a:r>
            <a:endParaRPr lang="th-TH" sz="14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72A5232-8ED7-ADD2-DE08-29954DE2C00E}"/>
              </a:ext>
            </a:extLst>
          </p:cNvPr>
          <p:cNvSpPr txBox="1"/>
          <p:nvPr/>
        </p:nvSpPr>
        <p:spPr>
          <a:xfrm>
            <a:off x="1562986" y="3310943"/>
            <a:ext cx="6018028" cy="345325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🔹 What’s Happening in the Diagram?</a:t>
            </a:r>
          </a:p>
          <a:p>
            <a:pPr>
              <a:buNone/>
            </a:pPr>
            <a:r>
              <a:rPr lang="en-US" sz="1400" dirty="0"/>
              <a:t>1️⃣ Router R1 connects multiple networks using different interfaces: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G0/0 (GigabitEthernet 0/0) → Subnet 172.16.1.0/24 (PC A's network)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S0/0/0 (Serial 0/0/0) → Subnet 172.16.4.0/24 (WAN link to R2)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G0/1/0 (GigabitEthernet 0/1/0) → Subnet 172.16.5.0/24 (WAN link to R3)</a:t>
            </a:r>
          </a:p>
          <a:p>
            <a:pPr>
              <a:buNone/>
            </a:pPr>
            <a:r>
              <a:rPr lang="en-US" sz="1400" dirty="0"/>
              <a:t>2️⃣ Each router interface is assigned an IP address.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R1 uses 172.16.4.1 for its link to 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R1 uses 172.16.5.1 for its link to R3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PCs in subnets 172.16.1.0, 172.16.2.0, and 172.16.3.0 connect via routers</a:t>
            </a:r>
          </a:p>
          <a:p>
            <a:pPr>
              <a:buNone/>
            </a:pPr>
            <a:r>
              <a:rPr lang="en-US" sz="1400" dirty="0"/>
              <a:t>3️⃣ How Connected Routes Work: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When an interface on R1 is enabled (up/up) and assigned an IP, it automatically adds the subnet to its routing table.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This means R1 does not need static or dynamic routing for these directly connected networks—it already knows them.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E3033D-1974-D2D5-57A4-6198A287F7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986" y="93804"/>
            <a:ext cx="5723341" cy="27268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19927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E7E8E-9EC8-88A5-C644-F62DCFDB4C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FBF7E715-A15E-DC11-9E81-727F949FED0D}"/>
              </a:ext>
            </a:extLst>
          </p:cNvPr>
          <p:cNvSpPr txBox="1"/>
          <p:nvPr/>
        </p:nvSpPr>
        <p:spPr>
          <a:xfrm>
            <a:off x="595422" y="2500401"/>
            <a:ext cx="82189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This figure explains </a:t>
            </a:r>
            <a:r>
              <a:rPr lang="en-US" sz="1400" b="1" dirty="0"/>
              <a:t>how Router R1 is manually configured with a static route</a:t>
            </a:r>
            <a:r>
              <a:rPr lang="en-US" sz="1400" dirty="0"/>
              <a:t> to reach another network.</a:t>
            </a:r>
            <a:endParaRPr lang="th-TH" sz="1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F5B82A0-4965-E445-C44D-E77DAB3C5E28}"/>
              </a:ext>
            </a:extLst>
          </p:cNvPr>
          <p:cNvSpPr txBox="1"/>
          <p:nvPr/>
        </p:nvSpPr>
        <p:spPr>
          <a:xfrm>
            <a:off x="999460" y="2808178"/>
            <a:ext cx="5954233" cy="29361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🔹 What’s Happening in the Diagram?</a:t>
            </a:r>
          </a:p>
          <a:p>
            <a:pPr>
              <a:buNone/>
            </a:pPr>
            <a:r>
              <a:rPr lang="en-US" sz="1400" dirty="0"/>
              <a:t>1️⃣ The Goal: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PC on Network 172.16.1.0/24 (left side) wants to send data to PC on Network 172.16.2.0/24 (right side).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R1 does NOT have a direct connection to 172.16.2.0/24, so it must send traffic via R2.</a:t>
            </a:r>
          </a:p>
          <a:p>
            <a:pPr>
              <a:buNone/>
            </a:pPr>
            <a:r>
              <a:rPr lang="en-US" sz="1400" dirty="0"/>
              <a:t>2️⃣ Static Route on R1: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R1 needs a manual entry in its routing table so it knows how to forward packets to 172.16.2.0/24.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static route tells R1: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"For any packet going to 172.16.2.0/24, send it via S0/0/0 (serial interface) or to next-hop router R2 (IP 172.16.4.2)."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EDA56C-81A2-7DC7-28C1-5CADB74D8D0E}"/>
              </a:ext>
            </a:extLst>
          </p:cNvPr>
          <p:cNvSpPr txBox="1"/>
          <p:nvPr/>
        </p:nvSpPr>
        <p:spPr>
          <a:xfrm>
            <a:off x="999460" y="5709684"/>
            <a:ext cx="6251943" cy="10402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3️⃣ Two Ways to Configure the Static Route on R1: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Using the outgoing interface: </a:t>
            </a:r>
            <a:r>
              <a:rPr lang="en-US" sz="1400" dirty="0" err="1"/>
              <a:t>ip</a:t>
            </a:r>
            <a:r>
              <a:rPr lang="en-US" sz="1400" dirty="0"/>
              <a:t> route 172.16.2.0 255.255.255.0 S0/0/0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Using the </a:t>
            </a:r>
            <a:r>
              <a:rPr lang="en-US" sz="1400" b="1" dirty="0"/>
              <a:t>next-hop IP address</a:t>
            </a:r>
            <a:r>
              <a:rPr lang="en-US" sz="1400" dirty="0"/>
              <a:t>: </a:t>
            </a:r>
            <a:r>
              <a:rPr lang="en-US" sz="1400" dirty="0" err="1"/>
              <a:t>ip</a:t>
            </a:r>
            <a:r>
              <a:rPr lang="en-US" sz="1400" dirty="0"/>
              <a:t> route 172.16.2.0 255.255.255.0 172.16.4.2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Both commands achieve the same result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77BE3C2-E2A7-AE34-FFCD-EE96152ED4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5422" y="203724"/>
            <a:ext cx="7336463" cy="2191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47697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IPv4 Subnetting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dirty="0"/>
              <a:t>What is subnetting?</a:t>
            </a:r>
          </a:p>
          <a:p>
            <a:r>
              <a:rPr dirty="0"/>
              <a:t>Dividing an IP network into smaller segments</a:t>
            </a:r>
          </a:p>
          <a:p>
            <a:r>
              <a:rPr dirty="0"/>
              <a:t>Helps in network efficiency, security, and management</a:t>
            </a:r>
          </a:p>
          <a:p>
            <a:r>
              <a:rPr dirty="0"/>
              <a:t>Subnet vs. Network - Reducing broadcast traffic and improving performance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74A19B-7101-9B1F-840F-1876AC0DB8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77702A7-61A9-1A4F-C30A-0C62A48FAA57}"/>
              </a:ext>
            </a:extLst>
          </p:cNvPr>
          <p:cNvSpPr txBox="1"/>
          <p:nvPr/>
        </p:nvSpPr>
        <p:spPr>
          <a:xfrm>
            <a:off x="1775636" y="3436645"/>
            <a:ext cx="6453963" cy="32378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400" dirty="0"/>
              <a:t>🔹 What’s Happening in the Diagram?</a:t>
            </a:r>
          </a:p>
          <a:p>
            <a:pPr>
              <a:buNone/>
            </a:pPr>
            <a:r>
              <a:rPr lang="en-US" sz="1400" dirty="0"/>
              <a:t>1️⃣ Two Paths to Reach Subnet 172.16.2.0/24: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Primary Link (OSPF) → Fast Ethernet Link via R2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Backup Link (Static) → Slower T1 Link via R3</a:t>
            </a:r>
          </a:p>
          <a:p>
            <a:pPr>
              <a:buNone/>
            </a:pPr>
            <a:r>
              <a:rPr lang="en-US" sz="1400" dirty="0"/>
              <a:t>2️⃣ How does the Router decide which Route to Use?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OSPF Route (Dynamic Routing) has an administrative distance of 110.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Static Route (by default) has an administrative distance of 1 (more preferred).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If both routes exist, R1 would choose the static route, even though it's slower.</a:t>
            </a:r>
          </a:p>
          <a:p>
            <a:pPr>
              <a:buNone/>
            </a:pPr>
            <a:r>
              <a:rPr lang="en-US" sz="1400" dirty="0"/>
              <a:t>3️⃣ Fixing the Issue with a Floating Static Route: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The engineer wants the router to use the OSPF route first and only use the static route if the primary link fails.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400" dirty="0"/>
              <a:t>To do this, the static route’s administrative distance is increased to a higher value (e.g., 120 or more), so OSPF is preferred when available.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FC19FF-F4F6-D70E-FF5C-28746528F8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750" y="285312"/>
            <a:ext cx="7532404" cy="30350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459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57E0A0E-FD27-F8E5-E686-0C362153EF77}"/>
              </a:ext>
            </a:extLst>
          </p:cNvPr>
          <p:cNvSpPr txBox="1"/>
          <p:nvPr/>
        </p:nvSpPr>
        <p:spPr>
          <a:xfrm>
            <a:off x="323850" y="284316"/>
            <a:ext cx="4572000" cy="164352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u="sng" dirty="0"/>
              <a:t>What is an Octet in IPv4 Addressing?</a:t>
            </a:r>
          </a:p>
          <a:p>
            <a:pPr>
              <a:buNone/>
            </a:pPr>
            <a:r>
              <a:rPr lang="en-US" sz="1200" dirty="0"/>
              <a:t>An IPv4 address is a </a:t>
            </a:r>
            <a:r>
              <a:rPr lang="en-US" sz="1200" dirty="0">
                <a:highlight>
                  <a:srgbClr val="00FFFF"/>
                </a:highlight>
              </a:rPr>
              <a:t>32-bit number</a:t>
            </a:r>
            <a:r>
              <a:rPr lang="en-US" sz="1200" dirty="0"/>
              <a:t> divided into four sections. Each section is called an octet, and it consists of 8 bits.</a:t>
            </a:r>
          </a:p>
          <a:p>
            <a:pPr>
              <a:buNone/>
            </a:pPr>
            <a:r>
              <a:rPr lang="en-US" sz="1200" dirty="0"/>
              <a:t>💡 Example of an IPv4 Address:</a:t>
            </a:r>
            <a:br>
              <a:rPr lang="en-US" sz="1200" dirty="0"/>
            </a:br>
            <a:r>
              <a:rPr lang="en-US" sz="1200" dirty="0"/>
              <a:t>192.168.1.1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This address consists of four octets separated by dots (.).</a:t>
            </a:r>
          </a:p>
          <a:p>
            <a:pPr>
              <a:buNone/>
            </a:pPr>
            <a:r>
              <a:rPr lang="en-US" sz="1200" dirty="0"/>
              <a:t>Each octet can have a value between 0 and 255 because: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8 bits = 2⁸ = 256 possible values (from 0 to 255).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20ACA03-AC01-C2BB-046C-01B5378825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1680" y="2009577"/>
            <a:ext cx="6020640" cy="283884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855384B-4D17-B275-942E-16A976CF5AFB}"/>
              </a:ext>
            </a:extLst>
          </p:cNvPr>
          <p:cNvSpPr txBox="1"/>
          <p:nvPr/>
        </p:nvSpPr>
        <p:spPr>
          <a:xfrm>
            <a:off x="257175" y="5098614"/>
            <a:ext cx="45720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1200"/>
            </a:lvl1pPr>
          </a:lstStyle>
          <a:p>
            <a:r>
              <a:rPr lang="en-US" u="sng" dirty="0"/>
              <a:t>Why Are Octets Important?</a:t>
            </a:r>
          </a:p>
          <a:p>
            <a:endParaRPr lang="en-US" dirty="0"/>
          </a:p>
          <a:p>
            <a:r>
              <a:rPr lang="en-US" dirty="0"/>
              <a:t>Class A, B, C networks define the number of fixed and variable octets.</a:t>
            </a:r>
          </a:p>
          <a:p>
            <a:r>
              <a:rPr lang="en-US" dirty="0"/>
              <a:t>Subnetting is done by changing bits in specific octets.</a:t>
            </a:r>
          </a:p>
          <a:p>
            <a:endParaRPr lang="en-US" dirty="0"/>
          </a:p>
          <a:p>
            <a:r>
              <a:rPr lang="en-US" dirty="0"/>
              <a:t>For example, in a Class B network (172.16.0.0):</a:t>
            </a:r>
          </a:p>
          <a:p>
            <a:r>
              <a:rPr lang="en-US" dirty="0"/>
              <a:t>The first two octets (172.16) stay fixed.</a:t>
            </a:r>
          </a:p>
          <a:p>
            <a:r>
              <a:rPr lang="en-US" dirty="0"/>
              <a:t>The last two octets (</a:t>
            </a:r>
            <a:r>
              <a:rPr lang="en-US" dirty="0" err="1"/>
              <a:t>x.x</a:t>
            </a:r>
            <a:r>
              <a:rPr lang="en-US" dirty="0"/>
              <a:t>) can be used for subnetting.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0109E1-5547-EDC4-0F58-B767862AF204}"/>
              </a:ext>
            </a:extLst>
          </p:cNvPr>
          <p:cNvSpPr txBox="1"/>
          <p:nvPr/>
        </p:nvSpPr>
        <p:spPr>
          <a:xfrm>
            <a:off x="5262562" y="376648"/>
            <a:ext cx="3476625" cy="1458861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1200"/>
            </a:lvl1pPr>
          </a:lstStyle>
          <a:p>
            <a:r>
              <a:rPr lang="en-US" u="sng" dirty="0"/>
              <a:t>Real-Life Analogy</a:t>
            </a:r>
          </a:p>
          <a:p>
            <a:r>
              <a:rPr lang="en-US" dirty="0"/>
              <a:t>Think of an IPv4 address like a house address:</a:t>
            </a:r>
          </a:p>
          <a:p>
            <a:endParaRPr lang="en-US" dirty="0"/>
          </a:p>
          <a:p>
            <a:r>
              <a:rPr lang="en-US" dirty="0"/>
              <a:t>📌 172.16.3.100</a:t>
            </a:r>
          </a:p>
          <a:p>
            <a:r>
              <a:rPr lang="en-US" dirty="0"/>
              <a:t>172.16 → The </a:t>
            </a:r>
            <a:r>
              <a:rPr lang="en-US" dirty="0">
                <a:highlight>
                  <a:srgbClr val="FFFF00"/>
                </a:highlight>
              </a:rPr>
              <a:t>city</a:t>
            </a:r>
            <a:r>
              <a:rPr lang="en-US" dirty="0"/>
              <a:t> (fixed part in Class B)</a:t>
            </a:r>
          </a:p>
          <a:p>
            <a:r>
              <a:rPr lang="en-US" dirty="0"/>
              <a:t>3 → The </a:t>
            </a:r>
            <a:r>
              <a:rPr lang="en-US" dirty="0">
                <a:highlight>
                  <a:srgbClr val="FFFF00"/>
                </a:highlight>
              </a:rPr>
              <a:t>street</a:t>
            </a:r>
            <a:r>
              <a:rPr lang="en-US" dirty="0"/>
              <a:t> (subnet)</a:t>
            </a:r>
          </a:p>
          <a:p>
            <a:r>
              <a:rPr lang="en-US" dirty="0"/>
              <a:t>100 → The </a:t>
            </a:r>
            <a:r>
              <a:rPr lang="en-US" dirty="0">
                <a:highlight>
                  <a:srgbClr val="FFFF00"/>
                </a:highlight>
              </a:rPr>
              <a:t>house</a:t>
            </a:r>
            <a:r>
              <a:rPr lang="en-US" dirty="0"/>
              <a:t> number (host ID)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D96F334-8703-BA30-9132-1DEB366BB652}"/>
              </a:ext>
            </a:extLst>
          </p:cNvPr>
          <p:cNvSpPr txBox="1"/>
          <p:nvPr/>
        </p:nvSpPr>
        <p:spPr>
          <a:xfrm>
            <a:off x="4895850" y="4943374"/>
            <a:ext cx="421005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buNone/>
              <a:defRPr sz="1200"/>
            </a:lvl1pPr>
          </a:lstStyle>
          <a:p>
            <a:r>
              <a:rPr lang="en-US" u="sng" dirty="0"/>
              <a:t>Summary</a:t>
            </a:r>
          </a:p>
          <a:p>
            <a:endParaRPr lang="en-US" dirty="0"/>
          </a:p>
          <a:p>
            <a:r>
              <a:rPr lang="en-US" dirty="0"/>
              <a:t>An octet is an 8-bit section of an IPv4 address.</a:t>
            </a:r>
          </a:p>
          <a:p>
            <a:r>
              <a:rPr lang="en-US" dirty="0"/>
              <a:t>IPv4 addresses have 4 octets.</a:t>
            </a:r>
          </a:p>
          <a:p>
            <a:r>
              <a:rPr lang="en-US" dirty="0"/>
              <a:t>Each octet ranges from 0 to 255.</a:t>
            </a:r>
          </a:p>
          <a:p>
            <a:r>
              <a:rPr lang="en-US" dirty="0"/>
              <a:t>Subnetting changes specific octets to divide a network into smaller parts.</a:t>
            </a:r>
          </a:p>
        </p:txBody>
      </p:sp>
    </p:spTree>
    <p:extLst>
      <p:ext uri="{BB962C8B-B14F-4D97-AF65-F5344CB8AC3E}">
        <p14:creationId xmlns:p14="http://schemas.microsoft.com/office/powerpoint/2010/main" val="22587448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06527F-4B32-C6F4-9A48-39A403B55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E04CCCB-8521-95C9-E394-A6503CE263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2081012"/>
            <a:ext cx="4138399" cy="243883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FFCACBCD-C704-6863-E7BF-8E6452569F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2488" y="238052"/>
            <a:ext cx="7223452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table describes how different classes of IPv4 addresses are structured: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A: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Network ID: 1st byte (8 bits)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Host ID: 2nd, 3rd, and 4th bytes (24 bits)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Example Range: 1.0.0.0 to 126.255.255.255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Use Case: Large organizations requi</a:t>
            </a: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ring a massive number of hosts.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endParaRPr kumimoji="0" lang="th-TH" altLang="th-TH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B: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ID: 1st </a:t>
            </a:r>
            <a:r>
              <a:rPr lang="th-TH" altLang="th-TH" sz="1400" dirty="0">
                <a:latin typeface="Arial" panose="020B0604020202020204" pitchFamily="34" charset="0"/>
              </a:rPr>
              <a:t>and 2nd bytes (16 bits)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Host ID: 3rd and 4th bytes (16 bits)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Example Range: 128.0.0.0 to 191.255.255.255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Use Case: Medium-sized net</a:t>
            </a: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works.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endParaRPr kumimoji="0" lang="th-TH" altLang="th-TH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C: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Network ID: 1st, 2nd, and 3rd bytes (24 bits)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Host ID: 4th </a:t>
            </a:r>
            <a:r>
              <a:rPr lang="th-TH" altLang="th-TH" sz="1400" dirty="0">
                <a:latin typeface="Arial" panose="020B0604020202020204" pitchFamily="34" charset="0"/>
              </a:rPr>
              <a:t>byte (8 bits)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Example Range: 192.0.0.0 to 223.255.255.255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Use Case: Small businesses and offic</a:t>
            </a: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endParaRPr kumimoji="0" lang="th-TH" altLang="th-TH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D (Multicast Addresses):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Used for </a:t>
            </a:r>
            <a:r>
              <a:rPr lang="th-TH" altLang="th-TH" sz="1400" dirty="0">
                <a:latin typeface="Arial" panose="020B0604020202020204" pitchFamily="34" charset="0"/>
              </a:rPr>
              <a:t>multicast communication (e.g., video streaming, group communications).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Example Range: 224.0.0.0 to 239.255.255.255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endParaRPr kumimoji="0" lang="th-TH" altLang="th-TH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th-TH" altLang="th-TH" sz="14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Class E (Reserved):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Reserved for future use or research.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400" dirty="0">
                <a:latin typeface="Arial" panose="020B0604020202020204" pitchFamily="34" charset="0"/>
              </a:rPr>
              <a:t>Example Range: 240.0.0.0 to 255.255.255.255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96823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192FAE2F-B0FF-A463-1447-672A671B78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175" y="1309638"/>
            <a:ext cx="5553075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i="0" u="sng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Why Do We Need Subnetting?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Efficient IP Address Utilization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Prevents wastage of IPs by dividing a large network into smaller parts.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Network Congestion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Limits broadcast traffic within each subnet.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Improves Security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isolate different departments (e.g., HR and IT in different VLANs).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Easier Network Management 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th-TH" altLang="th-TH" sz="12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Simplifies troubleshooting and network control.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th-TH" altLang="th-TH" sz="12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492B06-4310-997B-05AA-6FF6B1D366D8}"/>
              </a:ext>
            </a:extLst>
          </p:cNvPr>
          <p:cNvSpPr txBox="1"/>
          <p:nvPr/>
        </p:nvSpPr>
        <p:spPr>
          <a:xfrm>
            <a:off x="257175" y="156686"/>
            <a:ext cx="4572000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defRPr>
            </a:lvl1pPr>
            <a:lvl2pPr marR="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defRPr>
            </a:lvl2pPr>
          </a:lstStyle>
          <a:p>
            <a:r>
              <a:rPr lang="en-US" u="sng" dirty="0"/>
              <a:t>What is Subnetting?</a:t>
            </a:r>
          </a:p>
          <a:p>
            <a:endParaRPr lang="en-US" dirty="0"/>
          </a:p>
          <a:p>
            <a:r>
              <a:rPr lang="en-US" dirty="0"/>
              <a:t>Subnetting is dividing a large network into smaller, more manageable subnetworks (subnets). It helps improve network efficiency, security, and organization.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D5F2363-041F-BD00-71E3-1F2EF1BBF62B}"/>
              </a:ext>
            </a:extLst>
          </p:cNvPr>
          <p:cNvSpPr txBox="1"/>
          <p:nvPr/>
        </p:nvSpPr>
        <p:spPr>
          <a:xfrm>
            <a:off x="171450" y="3741053"/>
            <a:ext cx="45720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defRPr>
            </a:lvl1pPr>
            <a:lvl2pPr marR="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defRPr>
            </a:lvl2pPr>
          </a:lstStyle>
          <a:p>
            <a:r>
              <a:rPr lang="en-US" u="sng" dirty="0"/>
              <a:t>How Does Subnetting Work?</a:t>
            </a:r>
          </a:p>
          <a:p>
            <a:endParaRPr lang="en-US" dirty="0"/>
          </a:p>
          <a:p>
            <a:r>
              <a:rPr lang="en-US" dirty="0"/>
              <a:t>An IPv4 address consists of four octets (e.g., 192.168.1.1).</a:t>
            </a:r>
          </a:p>
          <a:p>
            <a:r>
              <a:rPr lang="en-US" dirty="0"/>
              <a:t>A subnet mask defines which part of the IP is the network and which is for hosts.</a:t>
            </a:r>
          </a:p>
          <a:p>
            <a:r>
              <a:rPr lang="en-US" dirty="0"/>
              <a:t>Example: </a:t>
            </a:r>
          </a:p>
          <a:p>
            <a:pPr lvl="1"/>
            <a:r>
              <a:rPr lang="en-US" dirty="0"/>
              <a:t>192.168.1.0/24 (Subnet Mask: 255.255.255.0)</a:t>
            </a:r>
          </a:p>
          <a:p>
            <a:pPr lvl="1"/>
            <a:r>
              <a:rPr lang="en-US" dirty="0"/>
              <a:t>Network ID: 192.168.1 (Fixed)</a:t>
            </a:r>
          </a:p>
          <a:p>
            <a:pPr lvl="1"/>
            <a:r>
              <a:rPr lang="en-US" dirty="0"/>
              <a:t>Host Range: 192.168.1.1 - 192.168.1.254</a:t>
            </a:r>
          </a:p>
          <a:p>
            <a:pPr lvl="1"/>
            <a:r>
              <a:rPr lang="en-US" dirty="0"/>
              <a:t>Broadcast Address: 192.168.1.255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F4A4B47-2270-2532-1D3A-2C0ACFBC1010}"/>
              </a:ext>
            </a:extLst>
          </p:cNvPr>
          <p:cNvSpPr txBox="1"/>
          <p:nvPr/>
        </p:nvSpPr>
        <p:spPr>
          <a:xfrm>
            <a:off x="4743450" y="3648720"/>
            <a:ext cx="45720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defPPr>
              <a:defRPr lang="en-US"/>
            </a:defPPr>
            <a:lvl1pPr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 kumimoji="0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defRPr>
            </a:lvl1pPr>
            <a:lvl2pPr marR="0" lvl="1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 kumimoji="0" sz="120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defRPr>
            </a:lvl2pPr>
          </a:lstStyle>
          <a:p>
            <a:r>
              <a:rPr lang="en-US" u="sng" dirty="0"/>
              <a:t>Example: Splitting a Network</a:t>
            </a:r>
          </a:p>
          <a:p>
            <a:endParaRPr lang="en-US" dirty="0"/>
          </a:p>
          <a:p>
            <a:r>
              <a:rPr lang="en-US" dirty="0"/>
              <a:t>Given 192.168.1.0/24 (256 addresses), we need two subnets:</a:t>
            </a:r>
          </a:p>
          <a:p>
            <a:r>
              <a:rPr lang="en-US" dirty="0"/>
              <a:t> </a:t>
            </a:r>
          </a:p>
          <a:p>
            <a:pPr lvl="1"/>
            <a:r>
              <a:rPr lang="en-US" dirty="0"/>
              <a:t>Subnet 1: 192.168.1.0/25 (128 addresses)</a:t>
            </a:r>
          </a:p>
          <a:p>
            <a:pPr lvl="1"/>
            <a:r>
              <a:rPr lang="en-US" dirty="0"/>
              <a:t>Subnet 2: 192.168.1.128/25 (128 addresses)</a:t>
            </a:r>
          </a:p>
        </p:txBody>
      </p:sp>
    </p:spTree>
    <p:extLst>
      <p:ext uri="{BB962C8B-B14F-4D97-AF65-F5344CB8AC3E}">
        <p14:creationId xmlns:p14="http://schemas.microsoft.com/office/powerpoint/2010/main" val="23784662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373B77-78B1-04CF-8B34-6D6683BA6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755" y="276047"/>
            <a:ext cx="5115639" cy="2553056"/>
          </a:xfrm>
          <a:prstGeom prst="rect">
            <a:avLst/>
          </a:prstGeom>
        </p:spPr>
      </p:pic>
      <p:sp>
        <p:nvSpPr>
          <p:cNvPr id="8" name="Rectangle 3">
            <a:extLst>
              <a:ext uri="{FF2B5EF4-FFF2-40B4-BE49-F238E27FC236}">
                <a16:creationId xmlns:a16="http://schemas.microsoft.com/office/drawing/2014/main" id="{58242DE1-6ADB-DD3F-315B-08B132D31A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829" y="3165633"/>
            <a:ext cx="6929795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th-TH" altLang="th-TH" sz="1200" dirty="0"/>
              <a:t>This diagram shows a Class B network (172.16.0.0) divided into subnets.</a:t>
            </a:r>
          </a:p>
          <a:p>
            <a:endParaRPr lang="th-TH" altLang="th-TH" sz="1200" dirty="0"/>
          </a:p>
          <a:p>
            <a:r>
              <a:rPr lang="th-TH" altLang="th-TH" sz="1200" dirty="0"/>
              <a:t>The first three octets are fixed (172.16.x.x), meaning only the last octet (x) changes for subnetting.</a:t>
            </a:r>
          </a:p>
          <a:p>
            <a:r>
              <a:rPr lang="th-TH" altLang="th-TH" sz="1200" dirty="0"/>
              <a:t> </a:t>
            </a:r>
          </a:p>
          <a:p>
            <a:r>
              <a:rPr lang="th-TH" altLang="th-TH" sz="1200" dirty="0"/>
              <a:t>Each router (R1, R2, R3) has different subnets: </a:t>
            </a:r>
          </a:p>
          <a:p>
            <a:pPr lvl="1"/>
            <a:r>
              <a:rPr lang="th-TH" altLang="th-TH" sz="1200" dirty="0"/>
              <a:t>172.16.1.x </a:t>
            </a:r>
          </a:p>
          <a:p>
            <a:pPr lvl="1"/>
            <a:r>
              <a:rPr lang="th-TH" altLang="th-TH" sz="1200" dirty="0"/>
              <a:t>172.16.2.x </a:t>
            </a:r>
          </a:p>
          <a:p>
            <a:pPr lvl="1"/>
            <a:r>
              <a:rPr lang="th-TH" altLang="th-TH" sz="1200" dirty="0"/>
              <a:t>172.16.3.x </a:t>
            </a:r>
          </a:p>
          <a:p>
            <a:pPr lvl="1"/>
            <a:r>
              <a:rPr lang="th-TH" altLang="th-TH" sz="1200" dirty="0"/>
              <a:t>172.16.4.x </a:t>
            </a:r>
          </a:p>
          <a:p>
            <a:pPr lvl="1"/>
            <a:r>
              <a:rPr lang="th-TH" altLang="th-TH" sz="1200" dirty="0"/>
              <a:t>172.16.5.x </a:t>
            </a:r>
          </a:p>
          <a:p>
            <a:pPr lvl="1"/>
            <a:endParaRPr lang="th-TH" altLang="th-TH" dirty="0"/>
          </a:p>
          <a:p>
            <a:r>
              <a:rPr lang="th-TH" altLang="th-TH" sz="1200" dirty="0"/>
              <a:t>The network is connected through Ethernet over MPLS (EoMPLS), a technology that allows different sites to communicate as if they were in the same LAN.</a:t>
            </a:r>
          </a:p>
          <a:p>
            <a:endParaRPr lang="th-TH" altLang="th-TH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6649D-FAD4-D03B-A61B-3A6155432DA5}"/>
              </a:ext>
            </a:extLst>
          </p:cNvPr>
          <p:cNvSpPr txBox="1"/>
          <p:nvPr/>
        </p:nvSpPr>
        <p:spPr>
          <a:xfrm>
            <a:off x="5186719" y="406718"/>
            <a:ext cx="357187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dirty="0"/>
              <a:t>What This Means:</a:t>
            </a:r>
          </a:p>
          <a:p>
            <a:pPr>
              <a:buNone/>
            </a:pPr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Subnetting a Class B network helps divide it into smaller, manageable pieces.</a:t>
            </a:r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Each router is assigned a different subnet to organize network traffic efficiently.</a:t>
            </a:r>
          </a:p>
          <a:p>
            <a:endParaRPr lang="en-U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The first three octets remain the same, while the last octet varies to define different subnets.</a:t>
            </a:r>
          </a:p>
        </p:txBody>
      </p:sp>
    </p:spTree>
    <p:extLst>
      <p:ext uri="{BB962C8B-B14F-4D97-AF65-F5344CB8AC3E}">
        <p14:creationId xmlns:p14="http://schemas.microsoft.com/office/powerpoint/2010/main" val="13915696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A5F6BB3-58C3-B94B-68C1-5E7C892F86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930" y="253394"/>
            <a:ext cx="5658640" cy="200052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FFA06F4-3F33-87B4-313F-CB0A0D9D2AF7}"/>
              </a:ext>
            </a:extLst>
          </p:cNvPr>
          <p:cNvSpPr txBox="1"/>
          <p:nvPr/>
        </p:nvSpPr>
        <p:spPr>
          <a:xfrm>
            <a:off x="5724527" y="830233"/>
            <a:ext cx="284797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 dirty="0"/>
              <a:t>This image explains </a:t>
            </a:r>
            <a:r>
              <a:rPr lang="en-US" sz="1200" b="1" dirty="0"/>
              <a:t>how devices are grouped into subnets</a:t>
            </a:r>
            <a:r>
              <a:rPr lang="en-US" sz="1200" dirty="0"/>
              <a:t> and how </a:t>
            </a:r>
            <a:r>
              <a:rPr lang="en-US" sz="1200" b="1" dirty="0"/>
              <a:t>routers connect different subnets</a:t>
            </a:r>
            <a:r>
              <a:rPr lang="en-US" sz="1200" dirty="0"/>
              <a:t>.</a:t>
            </a:r>
            <a:endParaRPr lang="th-TH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12380C-AFC5-434C-37C7-992579010B94}"/>
              </a:ext>
            </a:extLst>
          </p:cNvPr>
          <p:cNvSpPr txBox="1"/>
          <p:nvPr/>
        </p:nvSpPr>
        <p:spPr>
          <a:xfrm>
            <a:off x="414536" y="2316271"/>
            <a:ext cx="4572000" cy="42657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Key Concepts in the Image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Same Subnet (No Router Needed)</a:t>
            </a:r>
            <a:r>
              <a:rPr lang="en-US" sz="1200" dirty="0"/>
              <a:t> ✅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PC </a:t>
            </a:r>
            <a:r>
              <a:rPr lang="en-US" sz="1200" b="1" dirty="0"/>
              <a:t>A and B</a:t>
            </a:r>
            <a:r>
              <a:rPr lang="en-US" sz="1200" dirty="0"/>
              <a:t> are in the </a:t>
            </a:r>
            <a:r>
              <a:rPr lang="en-US" sz="1200" b="1" dirty="0"/>
              <a:t>same subnet</a:t>
            </a:r>
            <a:r>
              <a:rPr lang="en-US" sz="1200" dirty="0"/>
              <a:t> (yellow section).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/>
              <a:t>They can communicate directly</a:t>
            </a:r>
            <a:r>
              <a:rPr lang="en-US" sz="1200" dirty="0"/>
              <a:t> because they belong to the same IP range.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No router is needed for their communication.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Different Subnet (Router Needed)</a:t>
            </a:r>
            <a:r>
              <a:rPr lang="en-US" sz="1200" dirty="0"/>
              <a:t> 🔀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PC </a:t>
            </a:r>
            <a:r>
              <a:rPr lang="en-US" sz="1200" b="1" dirty="0"/>
              <a:t>C</a:t>
            </a:r>
            <a:r>
              <a:rPr lang="en-US" sz="1200" dirty="0"/>
              <a:t> is in a </a:t>
            </a:r>
            <a:r>
              <a:rPr lang="en-US" sz="1200" b="1" dirty="0"/>
              <a:t>different subnet</a:t>
            </a:r>
            <a:r>
              <a:rPr lang="en-US" sz="1200" dirty="0"/>
              <a:t> (blue section).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To communicate with </a:t>
            </a:r>
            <a:r>
              <a:rPr lang="en-US" sz="1200" b="1" dirty="0"/>
              <a:t>PC A or B</a:t>
            </a:r>
            <a:r>
              <a:rPr lang="en-US" sz="1200" dirty="0"/>
              <a:t>, PC C must send data </a:t>
            </a:r>
            <a:r>
              <a:rPr lang="en-US" sz="1200" b="1" dirty="0"/>
              <a:t>through a router (R2)</a:t>
            </a:r>
            <a:r>
              <a:rPr lang="en-US" sz="1200" dirty="0"/>
              <a:t>.</a:t>
            </a:r>
          </a:p>
          <a:p>
            <a:pPr>
              <a:buFont typeface="+mj-lt"/>
              <a:buAutoNum type="arabicPeriod"/>
            </a:pPr>
            <a:r>
              <a:rPr lang="en-US" sz="1200" b="1" dirty="0"/>
              <a:t>Router Connects Multiple Subnets</a:t>
            </a:r>
            <a:r>
              <a:rPr lang="en-US" sz="1200" dirty="0"/>
              <a:t> 🌐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b="1" dirty="0"/>
              <a:t>Routers</a:t>
            </a:r>
            <a:r>
              <a:rPr lang="en-US" sz="1200" dirty="0"/>
              <a:t> are used to </a:t>
            </a:r>
            <a:r>
              <a:rPr lang="en-US" sz="1200" b="1" dirty="0"/>
              <a:t>separate subnets</a:t>
            </a:r>
            <a:r>
              <a:rPr lang="en-US" sz="1200" dirty="0"/>
              <a:t> and help devices communicate across them.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In the image: </a:t>
            </a:r>
          </a:p>
          <a:p>
            <a:pPr marL="1143000" lvl="2" indent="-228600">
              <a:buFont typeface="+mj-lt"/>
              <a:buAutoNum type="arabicPeriod"/>
            </a:pPr>
            <a:r>
              <a:rPr lang="en-US" sz="1200" b="1" dirty="0"/>
              <a:t>R1 connects Subnet 1 (A &amp; B) to Subnet 2.</a:t>
            </a:r>
            <a:endParaRPr lang="en-US" sz="1200" dirty="0"/>
          </a:p>
          <a:p>
            <a:pPr marL="1143000" lvl="2" indent="-228600">
              <a:buFont typeface="+mj-lt"/>
              <a:buAutoNum type="arabicPeriod"/>
            </a:pPr>
            <a:r>
              <a:rPr lang="en-US" sz="1200" b="1" dirty="0"/>
              <a:t>R2 connects Subnet 2 to Subnet 3 (C).</a:t>
            </a:r>
            <a:endParaRPr lang="en-US" sz="1200" dirty="0"/>
          </a:p>
          <a:p>
            <a:pPr>
              <a:buFont typeface="+mj-lt"/>
              <a:buAutoNum type="arabicPeriod"/>
            </a:pPr>
            <a:r>
              <a:rPr lang="en-US" sz="1200" b="1" dirty="0"/>
              <a:t>WAN Links Also Need Subnets</a:t>
            </a:r>
            <a:r>
              <a:rPr lang="en-US" sz="1200" dirty="0"/>
              <a:t> 🌍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The </a:t>
            </a:r>
            <a:r>
              <a:rPr lang="en-US" sz="1200" b="1" dirty="0"/>
              <a:t>red middle section</a:t>
            </a:r>
            <a:r>
              <a:rPr lang="en-US" sz="1200" dirty="0"/>
              <a:t> (Second Subnet) represents a </a:t>
            </a:r>
            <a:r>
              <a:rPr lang="en-US" sz="1200" b="1" dirty="0"/>
              <a:t>Wide Area Network (WAN) link</a:t>
            </a:r>
            <a:r>
              <a:rPr lang="en-US" sz="1200" dirty="0"/>
              <a:t>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Even </a:t>
            </a:r>
            <a:r>
              <a:rPr lang="en-US" sz="1200" b="1" dirty="0"/>
              <a:t>router-to-router connections require IP addresses and belong to a subnet</a:t>
            </a:r>
            <a:r>
              <a:rPr lang="en-US" sz="1200" dirty="0"/>
              <a:t>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1FC8EF-5ACB-7FC2-F3FE-0CC4A0DBF6D2}"/>
              </a:ext>
            </a:extLst>
          </p:cNvPr>
          <p:cNvSpPr txBox="1"/>
          <p:nvPr/>
        </p:nvSpPr>
        <p:spPr>
          <a:xfrm>
            <a:off x="5267520" y="2346542"/>
            <a:ext cx="3461944" cy="1754326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Key Takeaways</a:t>
            </a:r>
          </a:p>
          <a:p>
            <a:pPr>
              <a:buNone/>
            </a:pPr>
            <a:endParaRPr lang="en-US" sz="12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Devices in </a:t>
            </a:r>
            <a:r>
              <a:rPr lang="en-US" sz="1200" b="1" dirty="0"/>
              <a:t>the same subnet</a:t>
            </a:r>
            <a:r>
              <a:rPr lang="en-US" sz="1200" dirty="0"/>
              <a:t> can talk </a:t>
            </a:r>
            <a:r>
              <a:rPr lang="en-US" sz="1200" b="1" dirty="0"/>
              <a:t>directly</a:t>
            </a:r>
            <a:r>
              <a:rPr lang="en-US" sz="1200" dirty="0"/>
              <a:t> without a router.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Different subnets require a router</a:t>
            </a:r>
            <a:r>
              <a:rPr lang="en-US" sz="1200" dirty="0"/>
              <a:t> to communicate.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b="1" dirty="0"/>
              <a:t>Routers connect multiple subnets</a:t>
            </a:r>
            <a:r>
              <a:rPr lang="en-US" sz="1200" dirty="0"/>
              <a:t> to allow communication between them.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Even </a:t>
            </a:r>
            <a:r>
              <a:rPr lang="en-US" sz="1200" b="1" dirty="0"/>
              <a:t>router-to-router connections need IP subnets</a:t>
            </a:r>
            <a:r>
              <a:rPr lang="en-US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389962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2A013A3-FD6C-793E-07E5-46D353487B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92" y="-190847"/>
            <a:ext cx="5893185" cy="309541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57115680-2F89-A58B-D0C7-EB5E7B0D9C71}"/>
              </a:ext>
            </a:extLst>
          </p:cNvPr>
          <p:cNvSpPr txBox="1"/>
          <p:nvPr/>
        </p:nvSpPr>
        <p:spPr>
          <a:xfrm>
            <a:off x="238125" y="2995215"/>
            <a:ext cx="4572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1200" b="1" dirty="0"/>
              <a:t>Key Points from the Image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Different Locations Need Different IPs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Main Office (Core Network) → Needs 200 IPs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Branch Offices (B1, B2, B3) → Need 50 IPs each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Subnet Mask Determines the Number of Usable IPs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Each subnet is using /24 (255.255.255.0), which provides 254 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This means even if only 50 IPs are needed, 254 are assigned!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Wasted IPs: Every small branch is assigned more IPs than needed.</a:t>
            </a:r>
          </a:p>
          <a:p>
            <a:pPr>
              <a:buFont typeface="+mj-lt"/>
              <a:buAutoNum type="arabicPeriod"/>
            </a:pPr>
            <a:r>
              <a:rPr lang="en-US" sz="1200" dirty="0"/>
              <a:t>WAN Links Also Need IPs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WAN (Router-to-Router) connections only need 2 IPs.</a:t>
            </a:r>
          </a:p>
          <a:p>
            <a:pPr marL="742950" lvl="1" indent="-285750">
              <a:buFont typeface="+mj-lt"/>
              <a:buAutoNum type="arabicPeriod"/>
            </a:pPr>
            <a:r>
              <a:rPr lang="en-US" sz="1200" dirty="0"/>
              <a:t>But if they use /24, they get 254 addresses, wasting 252 IPs!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00682CAA-E67C-661C-ABD2-4DFB3DF60D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9700" y="3960370"/>
            <a:ext cx="3502882" cy="16804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Better Solution?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Instead of </a:t>
            </a:r>
            <a:r>
              <a:rPr kumimoji="0" lang="th-TH" altLang="th-TH" sz="1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giving every subnet 254 addresses</a:t>
            </a: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th-TH" altLang="th-TH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 </a:t>
            </a:r>
            <a:r>
              <a:rPr lang="th-TH" altLang="th-TH" sz="1200" dirty="0">
                <a:latin typeface="Arial" panose="020B0604020202020204" pitchFamily="34" charset="0"/>
              </a:rPr>
              <a:t>can use variable subnet sizes: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Main Office: /24 (254 IPs) 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Branch Offices: /26 (62 IPs) 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WAN Links: /30 (2 usable IPs) ✅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th-TH" altLang="th-TH" sz="1200" dirty="0">
                <a:latin typeface="Arial" panose="020B0604020202020204" pitchFamily="34" charset="0"/>
              </a:rPr>
              <a:t>This way, no IPs are wasted! 🚀</a:t>
            </a:r>
          </a:p>
        </p:txBody>
      </p:sp>
    </p:spTree>
    <p:extLst>
      <p:ext uri="{BB962C8B-B14F-4D97-AF65-F5344CB8AC3E}">
        <p14:creationId xmlns:p14="http://schemas.microsoft.com/office/powerpoint/2010/main" val="3267410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3068</Words>
  <Application>Microsoft Office PowerPoint</Application>
  <PresentationFormat>On-screen Show (4:3)</PresentationFormat>
  <Paragraphs>322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4" baseType="lpstr">
      <vt:lpstr>Arial Unicode MS</vt:lpstr>
      <vt:lpstr>Arial</vt:lpstr>
      <vt:lpstr>Calibri</vt:lpstr>
      <vt:lpstr>Office Theme</vt:lpstr>
      <vt:lpstr>IPv4 Subnetting and Network Implementation</vt:lpstr>
      <vt:lpstr>Learning Objectives</vt:lpstr>
      <vt:lpstr>Introduction to IPv4 Subnetting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Rattapol Kasemrat</dc:creator>
  <cp:keywords/>
  <dc:description>generated using python-pptx</dc:description>
  <cp:lastModifiedBy>Rattapol Kasemrat</cp:lastModifiedBy>
  <cp:revision>14</cp:revision>
  <cp:lastPrinted>2025-03-19T02:28:27Z</cp:lastPrinted>
  <dcterms:created xsi:type="dcterms:W3CDTF">2013-01-27T09:14:16Z</dcterms:created>
  <dcterms:modified xsi:type="dcterms:W3CDTF">2025-03-19T07:58:18Z</dcterms:modified>
  <cp:category/>
</cp:coreProperties>
</file>