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3" r:id="rId1"/>
  </p:sldMasterIdLst>
  <p:notesMasterIdLst>
    <p:notesMasterId r:id="rId14"/>
  </p:notesMasterIdLst>
  <p:sldIdLst>
    <p:sldId id="256" r:id="rId2"/>
    <p:sldId id="258" r:id="rId3"/>
    <p:sldId id="260" r:id="rId4"/>
    <p:sldId id="261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4" autoAdjust="0"/>
    <p:restoredTop sz="94660"/>
  </p:normalViewPr>
  <p:slideViewPr>
    <p:cSldViewPr snapToGrid="0">
      <p:cViewPr>
        <p:scale>
          <a:sx n="84" d="100"/>
          <a:sy n="84" d="100"/>
        </p:scale>
        <p:origin x="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eacher\Desktop\Study%20Stuff\Google%20project\Bikesharing%20project%20(with%20Macros).xlsm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eacher\Desktop\Study%20Stuff\Google%20project\Bikesharing%20project%20(with%20Macros).xlsm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eacher\Desktop\Study%20Stuff\Google%20project\Bikesharing%20project%20(with%20Macros).xlsm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[Bikesharing project (with Macros).xlsm]Pivot tables!PivotTable4</c:name>
    <c:fmtId val="1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Gender of riders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0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tx2">
              <a:lumMod val="75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12"/>
        <c:spPr>
          <a:solidFill>
            <a:schemeClr val="accent5">
              <a:lumMod val="75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13"/>
        <c:spPr>
          <a:solidFill>
            <a:schemeClr val="tx2">
              <a:lumMod val="60000"/>
              <a:lumOff val="40000"/>
            </a:schemeClr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9.5833301891961278E-2"/>
              <c:y val="4.1666666666666664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0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0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tx2">
              <a:lumMod val="75000"/>
            </a:schemeClr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4.1666652996504919E-3"/>
              <c:y val="-6.4814814814814811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0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5">
              <a:lumMod val="75000"/>
            </a:schemeClr>
          </a:solidFill>
          <a:ln w="19050">
            <a:solidFill>
              <a:schemeClr val="lt1"/>
            </a:solidFill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0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tx2">
              <a:lumMod val="60000"/>
              <a:lumOff val="40000"/>
            </a:schemeClr>
          </a:solidFill>
          <a:ln w="19050">
            <a:solidFill>
              <a:schemeClr val="lt1"/>
            </a:solidFill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0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0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tx2">
              <a:lumMod val="75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20"/>
        <c:spPr>
          <a:solidFill>
            <a:schemeClr val="accent5">
              <a:lumMod val="75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21"/>
        <c:spPr>
          <a:solidFill>
            <a:schemeClr val="tx2">
              <a:lumMod val="60000"/>
              <a:lumOff val="40000"/>
            </a:schemeClr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9.5833301891961278E-2"/>
              <c:y val="4.1666666666666664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0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0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tx2">
              <a:lumMod val="75000"/>
            </a:schemeClr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4.1666652996504919E-3"/>
              <c:y val="-6.4814814814814811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0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5">
              <a:lumMod val="75000"/>
            </a:schemeClr>
          </a:solidFill>
          <a:ln w="19050">
            <a:solidFill>
              <a:schemeClr val="lt1"/>
            </a:solidFill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0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tx2">
              <a:lumMod val="60000"/>
              <a:lumOff val="40000"/>
            </a:schemeClr>
          </a:solidFill>
          <a:ln w="19050">
            <a:solidFill>
              <a:schemeClr val="lt1"/>
            </a:solidFill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0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0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tx2">
              <a:lumMod val="75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28"/>
        <c:spPr>
          <a:solidFill>
            <a:schemeClr val="accent5">
              <a:lumMod val="75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29"/>
        <c:spPr>
          <a:solidFill>
            <a:schemeClr val="tx2">
              <a:lumMod val="60000"/>
              <a:lumOff val="40000"/>
            </a:schemeClr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9.5833301891961278E-2"/>
              <c:y val="4.1666666666666664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0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0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tx2">
              <a:lumMod val="75000"/>
            </a:schemeClr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4.1666652996504919E-3"/>
              <c:y val="-6.4814814814814811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0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5">
              <a:lumMod val="75000"/>
            </a:schemeClr>
          </a:solidFill>
          <a:ln w="19050">
            <a:solidFill>
              <a:schemeClr val="lt1"/>
            </a:solidFill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0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tx2">
              <a:lumMod val="60000"/>
              <a:lumOff val="40000"/>
            </a:schemeClr>
          </a:solidFill>
          <a:ln w="19050">
            <a:solidFill>
              <a:schemeClr val="lt1"/>
            </a:solidFill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0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doughnutChart>
        <c:varyColors val="1"/>
        <c:ser>
          <c:idx val="0"/>
          <c:order val="0"/>
          <c:tx>
            <c:strRef>
              <c:f>'Pivot tables'!$G$19:$G$20</c:f>
              <c:strCache>
                <c:ptCount val="1"/>
                <c:pt idx="0">
                  <c:v>Customer</c:v>
                </c:pt>
              </c:strCache>
            </c:strRef>
          </c:tx>
          <c:dPt>
            <c:idx val="0"/>
            <c:bubble3D val="0"/>
            <c:spPr>
              <a:solidFill>
                <a:schemeClr val="tx2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532-4152-89BD-DF4A7C293E6E}"/>
              </c:ext>
            </c:extLst>
          </c:dPt>
          <c:dPt>
            <c:idx val="1"/>
            <c:bubble3D val="0"/>
            <c:spPr>
              <a:solidFill>
                <a:schemeClr val="accent5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532-4152-89BD-DF4A7C293E6E}"/>
              </c:ext>
            </c:extLst>
          </c:dPt>
          <c:dPt>
            <c:idx val="2"/>
            <c:bubble3D val="0"/>
            <c:spPr>
              <a:solidFill>
                <a:schemeClr val="tx2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4532-4152-89BD-DF4A7C293E6E}"/>
              </c:ext>
            </c:extLst>
          </c:dPt>
          <c:dLbls>
            <c:dLbl>
              <c:idx val="2"/>
              <c:layout>
                <c:manualLayout>
                  <c:x val="9.5833301891961278E-2"/>
                  <c:y val="4.1666666666666664E-2"/>
                </c:manualLayout>
              </c:layout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5-4532-4152-89BD-DF4A7C293E6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0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/>
            </c:extLst>
          </c:dLbls>
          <c:cat>
            <c:strRef>
              <c:f>'Pivot tables'!$F$21:$F$24</c:f>
              <c:strCache>
                <c:ptCount val="3"/>
                <c:pt idx="1">
                  <c:v>Female</c:v>
                </c:pt>
                <c:pt idx="2">
                  <c:v>Male</c:v>
                </c:pt>
              </c:strCache>
            </c:strRef>
          </c:cat>
          <c:val>
            <c:numRef>
              <c:f>'Pivot tables'!$G$21:$G$24</c:f>
              <c:numCache>
                <c:formatCode>0.00%</c:formatCode>
                <c:ptCount val="3"/>
                <c:pt idx="0">
                  <c:v>0.14050666264362216</c:v>
                </c:pt>
                <c:pt idx="1">
                  <c:v>3.4426103272809559E-2</c:v>
                </c:pt>
                <c:pt idx="2">
                  <c:v>5.572099976846541E-2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4532-4152-89BD-DF4A7C293E6E}"/>
            </c:ext>
          </c:extLst>
        </c:ser>
        <c:ser>
          <c:idx val="1"/>
          <c:order val="1"/>
          <c:tx>
            <c:strRef>
              <c:f>'Pivot tables'!$H$19:$H$20</c:f>
              <c:strCache>
                <c:ptCount val="1"/>
                <c:pt idx="0">
                  <c:v>Subscriber</c:v>
                </c:pt>
              </c:strCache>
            </c:strRef>
          </c:tx>
          <c:dPt>
            <c:idx val="0"/>
            <c:bubble3D val="0"/>
            <c:spPr>
              <a:solidFill>
                <a:schemeClr val="tx2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8-4532-4152-89BD-DF4A7C293E6E}"/>
              </c:ext>
            </c:extLst>
          </c:dPt>
          <c:dPt>
            <c:idx val="1"/>
            <c:bubble3D val="0"/>
            <c:spPr>
              <a:solidFill>
                <a:schemeClr val="accent5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A-4532-4152-89BD-DF4A7C293E6E}"/>
              </c:ext>
            </c:extLst>
          </c:dPt>
          <c:dPt>
            <c:idx val="2"/>
            <c:bubble3D val="0"/>
            <c:spPr>
              <a:solidFill>
                <a:schemeClr val="tx2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C-4532-4152-89BD-DF4A7C293E6E}"/>
              </c:ext>
            </c:extLst>
          </c:dPt>
          <c:dLbls>
            <c:dLbl>
              <c:idx val="0"/>
              <c:layout>
                <c:manualLayout>
                  <c:x val="-4.1666652996504919E-3"/>
                  <c:y val="-6.4814814814814811E-2"/>
                </c:manualLayout>
              </c:layout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8-4532-4152-89BD-DF4A7C293E6E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4532-4152-89BD-DF4A7C293E6E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4532-4152-89BD-DF4A7C293E6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0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'Pivot tables'!$F$21:$F$24</c:f>
              <c:strCache>
                <c:ptCount val="3"/>
                <c:pt idx="1">
                  <c:v>Female</c:v>
                </c:pt>
                <c:pt idx="2">
                  <c:v>Male</c:v>
                </c:pt>
              </c:strCache>
            </c:strRef>
          </c:cat>
          <c:val>
            <c:numRef>
              <c:f>'Pivot tables'!$H$21:$H$24</c:f>
              <c:numCache>
                <c:formatCode>0.00%</c:formatCode>
                <c:ptCount val="3"/>
                <c:pt idx="0">
                  <c:v>5.958872751311942E-3</c:v>
                </c:pt>
                <c:pt idx="1">
                  <c:v>0.1902928860210728</c:v>
                </c:pt>
                <c:pt idx="2">
                  <c:v>0.57309447554271808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4532-4152-89BD-DF4A7C293E6E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54"/>
      </c:doughnutChart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[Bikesharing project (with Macros).xlsm]Popular Stations!PivotTable3</c:name>
    <c:fmtId val="3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'Popular Stations'!$M$625:$M$626</c:f>
              <c:strCache>
                <c:ptCount val="1"/>
                <c:pt idx="0">
                  <c:v>Customer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'Popular Stations'!$L$627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'Popular Stations'!$M$627</c:f>
              <c:numCache>
                <c:formatCode>General</c:formatCode>
                <c:ptCount val="1"/>
                <c:pt idx="0">
                  <c:v>3420.8857293073083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671-4C60-992B-37EEB77604D4}"/>
            </c:ext>
          </c:extLst>
        </c:ser>
        <c:ser>
          <c:idx val="1"/>
          <c:order val="1"/>
          <c:tx>
            <c:strRef>
              <c:f>'Popular Stations'!$N$625:$N$626</c:f>
              <c:strCache>
                <c:ptCount val="1"/>
                <c:pt idx="0">
                  <c:v>Subscriber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'Popular Stations'!$L$627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'Popular Stations'!$N$627</c:f>
              <c:numCache>
                <c:formatCode>General</c:formatCode>
                <c:ptCount val="1"/>
                <c:pt idx="0">
                  <c:v>859.38327454485602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671-4C60-992B-37EEB77604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25075439"/>
        <c:axId val="1769686975"/>
      </c:barChart>
      <c:catAx>
        <c:axId val="19250754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69686975"/>
        <c:crosses val="autoZero"/>
        <c:auto val="1"/>
        <c:lblAlgn val="ctr"/>
        <c:lblOffset val="100"/>
        <c:noMultiLvlLbl val="0"/>
      </c:catAx>
      <c:valAx>
        <c:axId val="17696869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2507543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[Bikesharing project (with Macros).xlsm]Pivot tables!PivotTable1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Bikeshar</a:t>
            </a:r>
            <a:r>
              <a:rPr lang="en-US" baseline="0"/>
              <a:t>e riders (2019)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'Pivot tables'!$G$6:$G$7</c:f>
              <c:strCache>
                <c:ptCount val="1"/>
                <c:pt idx="0">
                  <c:v>Customer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'Pivot tables'!$F$8:$F$12</c:f>
              <c:strCach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strCache>
            </c:strRef>
          </c:cat>
          <c:val>
            <c:numRef>
              <c:f>'Pivot tables'!$G$8:$G$12</c:f>
              <c:numCache>
                <c:formatCode>General</c:formatCode>
                <c:ptCount val="4"/>
                <c:pt idx="0">
                  <c:v>23163</c:v>
                </c:pt>
                <c:pt idx="1">
                  <c:v>259586</c:v>
                </c:pt>
                <c:pt idx="2">
                  <c:v>491694</c:v>
                </c:pt>
                <c:pt idx="3">
                  <c:v>106194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7D8-44E5-B52C-B293334192D9}"/>
            </c:ext>
          </c:extLst>
        </c:ser>
        <c:ser>
          <c:idx val="1"/>
          <c:order val="1"/>
          <c:tx>
            <c:strRef>
              <c:f>'Pivot tables'!$H$6:$H$7</c:f>
              <c:strCache>
                <c:ptCount val="1"/>
                <c:pt idx="0">
                  <c:v>Subscriber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'Pivot tables'!$F$8:$F$12</c:f>
              <c:strCach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strCache>
            </c:strRef>
          </c:cat>
          <c:val>
            <c:numRef>
              <c:f>'Pivot tables'!$H$8:$H$12</c:f>
              <c:numCache>
                <c:formatCode>General</c:formatCode>
                <c:ptCount val="4"/>
                <c:pt idx="0">
                  <c:v>341906</c:v>
                </c:pt>
                <c:pt idx="1">
                  <c:v>848577</c:v>
                </c:pt>
                <c:pt idx="2">
                  <c:v>1149024</c:v>
                </c:pt>
                <c:pt idx="3">
                  <c:v>597860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7D8-44E5-B52C-B293334192D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96787456"/>
        <c:axId val="596787872"/>
      </c:lineChart>
      <c:catAx>
        <c:axId val="59678745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Quarter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6787872"/>
        <c:crosses val="autoZero"/>
        <c:auto val="1"/>
        <c:lblAlgn val="ctr"/>
        <c:lblOffset val="100"/>
        <c:noMultiLvlLbl val="0"/>
      </c:catAx>
      <c:valAx>
        <c:axId val="5967878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</a:t>
                </a:r>
                <a:r>
                  <a:rPr lang="en-US" baseline="0"/>
                  <a:t> of riders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67874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74BAF0-7EA0-4FB3-835D-FE91D13FCB1A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19C916-4E4F-4C11-A636-6791BB3A6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2747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5A93F2D-5856-4361-BF75-91A6CE79484D}" type="datetime1">
              <a:rPr lang="en-US" smtClean="0"/>
              <a:t>10/3/2022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19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91F6B-2679-43BA-B5DC-AF0F45536C44}" type="datetime1">
              <a:rPr lang="en-US" smtClean="0"/>
              <a:t>10/3/2022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024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DD301DF-4211-47A1-92E0-8EC2E84E95C7}" type="datetime1">
              <a:rPr lang="en-US" smtClean="0"/>
              <a:t>10/3/2022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407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95A0B-FBB5-40FA-B086-59D239FA04E8}" type="datetime1">
              <a:rPr lang="en-US" smtClean="0"/>
              <a:t>10/3/2022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798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2178166-5A56-4BE9-8F80-B755E7A87519}" type="datetime1">
              <a:rPr lang="en-US" smtClean="0"/>
              <a:t>10/3/2022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291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B2C89-0461-4AF7-8FFE-E3DB0CFDB8F0}" type="datetime1">
              <a:rPr lang="en-US" smtClean="0"/>
              <a:t>10/3/2022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938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CB8D3-D214-4F83-8DFC-7F2F76D2EFEC}" type="datetime1">
              <a:rPr lang="en-US" smtClean="0"/>
              <a:t>10/3/2022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520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5356C-C873-420C-9B1E-ACE9438F911F}" type="datetime1">
              <a:rPr lang="en-US" smtClean="0"/>
              <a:t>10/3/2022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125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FE647-C580-4E92-B69D-4DB6049CB500}" type="datetime1">
              <a:rPr lang="en-US" smtClean="0"/>
              <a:t>10/3/2022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942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3465787-81A8-426E-A627-45ED7CC6C231}" type="datetime1">
              <a:rPr lang="en-US" smtClean="0"/>
              <a:t>10/3/2022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212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8CB48-C35D-424B-AE39-83890BEA0DA5}" type="datetime1">
              <a:rPr lang="en-US" smtClean="0"/>
              <a:t>10/3/2022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626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F1C1954D-9D93-4003-8801-BF4D6B3A8D2E}" type="datetime1">
              <a:rPr lang="en-US" smtClean="0"/>
              <a:t>10/3/2022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17851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7" Type="http://schemas.openxmlformats.org/officeDocument/2006/relationships/slide" Target="slide12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0.xml"/><Relationship Id="rId5" Type="http://schemas.openxmlformats.org/officeDocument/2006/relationships/slide" Target="slide7.xml"/><Relationship Id="rId4" Type="http://schemas.openxmlformats.org/officeDocument/2006/relationships/slide" Target="slide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divvy-tripdata.s3.amazonaws.com/index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Cyclistic </a:t>
            </a:r>
            <a:br>
              <a:rPr lang="en-US" dirty="0" smtClean="0"/>
            </a:br>
            <a:r>
              <a:rPr lang="en-US" dirty="0" smtClean="0"/>
              <a:t>Bike-share</a:t>
            </a:r>
            <a:br>
              <a:rPr lang="en-US" dirty="0" smtClean="0"/>
            </a:br>
            <a:r>
              <a:rPr lang="en-US" dirty="0" smtClean="0"/>
              <a:t>Case Study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Raphael Florea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6629399" y="1298893"/>
            <a:ext cx="4217671" cy="4149090"/>
            <a:chOff x="6515099" y="1298893"/>
            <a:chExt cx="4217671" cy="4149090"/>
          </a:xfrm>
        </p:grpSpPr>
        <p:pic>
          <p:nvPicPr>
            <p:cNvPr id="1026" name="Picture 2" descr="https://www3.lunapic.com/editor/working/166477038637431593?72503500063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69" r="5070"/>
            <a:stretch/>
          </p:blipFill>
          <p:spPr bwMode="auto">
            <a:xfrm>
              <a:off x="6515099" y="1298893"/>
              <a:ext cx="4217671" cy="41490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Oval 4"/>
            <p:cNvSpPr/>
            <p:nvPr/>
          </p:nvSpPr>
          <p:spPr>
            <a:xfrm>
              <a:off x="6606541" y="1405890"/>
              <a:ext cx="3977640" cy="3943350"/>
            </a:xfrm>
            <a:prstGeom prst="ellipse">
              <a:avLst/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100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VISUALISATIONS (RIDERS PER QUARTER)</a:t>
            </a:r>
            <a:endParaRPr lang="en-US" dirty="0"/>
          </a:p>
        </p:txBody>
      </p:sp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63828285"/>
              </p:ext>
            </p:extLst>
          </p:nvPr>
        </p:nvGraphicFramePr>
        <p:xfrm>
          <a:off x="866753" y="2290048"/>
          <a:ext cx="10094323" cy="41107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591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VISUALISATIONS (TOP 10 MOST USED STATIONS)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7004" y="2157045"/>
            <a:ext cx="7397994" cy="4208829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0115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920240"/>
            <a:ext cx="11029615" cy="47777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TRIP DURATION RECOMMENDATION</a:t>
            </a:r>
          </a:p>
          <a:p>
            <a:r>
              <a:rPr lang="en-US" dirty="0" smtClean="0"/>
              <a:t>It has been found that casual riders on average ride for </a:t>
            </a:r>
            <a:r>
              <a:rPr lang="en-US" b="1" dirty="0" smtClean="0"/>
              <a:t>4 times </a:t>
            </a:r>
            <a:r>
              <a:rPr lang="en-US" dirty="0" smtClean="0"/>
              <a:t>longer per trip than annual members</a:t>
            </a:r>
          </a:p>
          <a:p>
            <a:r>
              <a:rPr lang="en-US" dirty="0" smtClean="0"/>
              <a:t>This may mean that while the program is able to market well to riders who want to make short frequent trips, it is unable to capture the long-term attention of riders who go on longer journeys</a:t>
            </a:r>
          </a:p>
          <a:p>
            <a:r>
              <a:rPr lang="en-US" dirty="0" smtClean="0"/>
              <a:t> Thus, the marketing team should focus on what kinds of riders prefer longer journey times, and market the bikes such that they are suitable for those kinds of riders as well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STATION RECOMMENDATION</a:t>
            </a:r>
            <a:endParaRPr lang="en-US" b="1" dirty="0" smtClean="0"/>
          </a:p>
          <a:p>
            <a:r>
              <a:rPr lang="en-US" dirty="0" smtClean="0"/>
              <a:t>Some </a:t>
            </a:r>
            <a:r>
              <a:rPr lang="en-US" dirty="0" smtClean="0"/>
              <a:t>stations, such as station </a:t>
            </a:r>
            <a:r>
              <a:rPr lang="en-US" b="1" dirty="0" smtClean="0"/>
              <a:t>192</a:t>
            </a:r>
            <a:r>
              <a:rPr lang="en-US" dirty="0" smtClean="0"/>
              <a:t>, </a:t>
            </a:r>
            <a:r>
              <a:rPr lang="en-US" b="1" dirty="0" smtClean="0"/>
              <a:t>91</a:t>
            </a:r>
            <a:r>
              <a:rPr lang="en-US" dirty="0" smtClean="0"/>
              <a:t>, and </a:t>
            </a:r>
            <a:r>
              <a:rPr lang="en-US" b="1" dirty="0" smtClean="0"/>
              <a:t>77</a:t>
            </a:r>
            <a:r>
              <a:rPr lang="en-US" dirty="0" smtClean="0"/>
              <a:t> have a very high ratio of subscribing customers to casual riders, indicating the program at these particular stations are highly effective at converting casuals to annual members</a:t>
            </a:r>
          </a:p>
          <a:p>
            <a:r>
              <a:rPr lang="en-US" dirty="0" smtClean="0"/>
              <a:t>Other </a:t>
            </a:r>
            <a:r>
              <a:rPr lang="en-US" dirty="0" smtClean="0"/>
              <a:t>stations seen in the </a:t>
            </a:r>
            <a:r>
              <a:rPr lang="en-US" dirty="0" err="1" smtClean="0"/>
              <a:t>visualisations</a:t>
            </a:r>
            <a:r>
              <a:rPr lang="en-US" dirty="0" smtClean="0"/>
              <a:t>, </a:t>
            </a:r>
            <a:r>
              <a:rPr lang="en-US" dirty="0" smtClean="0"/>
              <a:t>in particular </a:t>
            </a:r>
            <a:r>
              <a:rPr lang="en-US" b="1" dirty="0" smtClean="0"/>
              <a:t>35</a:t>
            </a:r>
            <a:r>
              <a:rPr lang="en-US" dirty="0" smtClean="0"/>
              <a:t>, and </a:t>
            </a:r>
            <a:r>
              <a:rPr lang="en-US" b="1" dirty="0" smtClean="0"/>
              <a:t>76</a:t>
            </a:r>
            <a:r>
              <a:rPr lang="en-US" dirty="0" smtClean="0"/>
              <a:t>,  are unable to convert casuals into members effectively, meaning the marketing campaign in these </a:t>
            </a:r>
            <a:r>
              <a:rPr lang="en-US" dirty="0" smtClean="0"/>
              <a:t>areas is possibly lacking and needs to be improved</a:t>
            </a:r>
          </a:p>
          <a:p>
            <a:r>
              <a:rPr lang="en-US" dirty="0" smtClean="0"/>
              <a:t>Thus, the marketing team should not alter stations that are already effectively converting casuals to members, instead devote its resources to stations that are underperforming in this regard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137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 action="ppaction://hlinksldjump"/>
              </a:rPr>
              <a:t>Business </a:t>
            </a:r>
            <a:r>
              <a:rPr lang="en-US" dirty="0" smtClean="0">
                <a:hlinkClick r:id="rId2" action="ppaction://hlinksldjump"/>
              </a:rPr>
              <a:t>Task……….</a:t>
            </a:r>
            <a:r>
              <a:rPr lang="en-US" dirty="0">
                <a:hlinkClick r:id="rId2" action="ppaction://hlinksldjump"/>
              </a:rPr>
              <a:t>	</a:t>
            </a:r>
            <a:r>
              <a:rPr lang="en-US" dirty="0" smtClean="0">
                <a:hlinkClick r:id="rId2" action="ppaction://hlinksldjump"/>
              </a:rPr>
              <a:t>……………………………………………………………………………………3</a:t>
            </a:r>
            <a:endParaRPr lang="en-US" dirty="0" smtClean="0"/>
          </a:p>
          <a:p>
            <a:r>
              <a:rPr lang="en-US" dirty="0" smtClean="0">
                <a:hlinkClick r:id="rId3" action="ppaction://hlinksldjump"/>
              </a:rPr>
              <a:t>Data </a:t>
            </a:r>
            <a:r>
              <a:rPr lang="en-US" dirty="0" smtClean="0">
                <a:hlinkClick r:id="rId3" action="ppaction://hlinksldjump"/>
              </a:rPr>
              <a:t>Collection…….</a:t>
            </a:r>
            <a:r>
              <a:rPr lang="en-US" dirty="0">
                <a:hlinkClick r:id="rId3" action="ppaction://hlinksldjump"/>
              </a:rPr>
              <a:t>	</a:t>
            </a:r>
            <a:r>
              <a:rPr lang="en-US" dirty="0" smtClean="0">
                <a:hlinkClick r:id="rId3" action="ppaction://hlinksldjump"/>
              </a:rPr>
              <a:t>……………………………………………………………………………………4</a:t>
            </a:r>
            <a:endParaRPr lang="en-US" dirty="0" smtClean="0"/>
          </a:p>
          <a:p>
            <a:r>
              <a:rPr lang="en-US" dirty="0" smtClean="0">
                <a:hlinkClick r:id="rId4" action="ppaction://hlinksldjump"/>
              </a:rPr>
              <a:t>Data </a:t>
            </a:r>
            <a:r>
              <a:rPr lang="en-US" dirty="0" smtClean="0">
                <a:hlinkClick r:id="rId4" action="ppaction://hlinksldjump"/>
              </a:rPr>
              <a:t>Preparation.…. .……………………………………………………………………………………5</a:t>
            </a:r>
            <a:endParaRPr lang="en-US" dirty="0" smtClean="0"/>
          </a:p>
          <a:p>
            <a:r>
              <a:rPr lang="en-US" dirty="0" smtClean="0">
                <a:hlinkClick r:id="rId5" action="ppaction://hlinksldjump"/>
              </a:rPr>
              <a:t>Analysis……………. .</a:t>
            </a:r>
            <a:r>
              <a:rPr lang="en-US" dirty="0" smtClean="0">
                <a:hlinkClick r:id="rId5" action="ppaction://hlinksldjump"/>
              </a:rPr>
              <a:t>……………………………………………………………………………………7</a:t>
            </a:r>
            <a:endParaRPr lang="en-US" dirty="0" smtClean="0"/>
          </a:p>
          <a:p>
            <a:r>
              <a:rPr lang="en-US" dirty="0" smtClean="0">
                <a:hlinkClick r:id="rId6" action="ppaction://hlinksldjump"/>
              </a:rPr>
              <a:t>Visualisations. </a:t>
            </a:r>
            <a:r>
              <a:rPr lang="en-US" dirty="0" smtClean="0">
                <a:hlinkClick r:id="rId6" action="ppaction://hlinksldjump"/>
              </a:rPr>
              <a:t>………</a:t>
            </a:r>
            <a:r>
              <a:rPr lang="en-US" dirty="0" smtClean="0">
                <a:hlinkClick r:id="rId6" action="ppaction://hlinksldjump"/>
              </a:rPr>
              <a:t>……………………………………………………………………………………10</a:t>
            </a:r>
            <a:r>
              <a:rPr lang="en-US" dirty="0" smtClean="0"/>
              <a:t>	</a:t>
            </a:r>
            <a:endParaRPr lang="en-US" dirty="0" smtClean="0"/>
          </a:p>
          <a:p>
            <a:r>
              <a:rPr lang="en-US" dirty="0" smtClean="0">
                <a:hlinkClick r:id="rId7" action="ppaction://hlinksldjump"/>
              </a:rPr>
              <a:t>Recommendations.………………………………………………………………………………………12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704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3003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INTRODUCTION TO CYCLISTIC</a:t>
            </a:r>
          </a:p>
          <a:p>
            <a:r>
              <a:rPr lang="en-US" dirty="0" smtClean="0"/>
              <a:t>Cyclistic is a bike-sharing </a:t>
            </a:r>
            <a:r>
              <a:rPr lang="en-US" dirty="0" smtClean="0"/>
              <a:t>program</a:t>
            </a:r>
            <a:r>
              <a:rPr lang="en-US" dirty="0" smtClean="0"/>
              <a:t> in Chicago, and offers a range of bikes including standard bikes and cargo bikes, but also aims to be more inclusive by having bikes designed for those with disabilities</a:t>
            </a:r>
            <a:endParaRPr lang="en-US" dirty="0" smtClean="0"/>
          </a:p>
          <a:p>
            <a:r>
              <a:rPr lang="en-US" dirty="0" smtClean="0"/>
              <a:t>The program consists of almost </a:t>
            </a:r>
            <a:r>
              <a:rPr lang="en-US" b="1" dirty="0" smtClean="0"/>
              <a:t>700 </a:t>
            </a:r>
            <a:r>
              <a:rPr lang="en-US" dirty="0" smtClean="0"/>
              <a:t>bike-sharing stations in Chicago and approximately </a:t>
            </a:r>
            <a:r>
              <a:rPr lang="en-US" b="1" dirty="0" smtClean="0"/>
              <a:t>5800 </a:t>
            </a:r>
            <a:r>
              <a:rPr lang="en-US" dirty="0" smtClean="0"/>
              <a:t>bikes overall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BUSINESS OBJECTIVE</a:t>
            </a:r>
            <a:endParaRPr lang="en-US" b="1" dirty="0" smtClean="0"/>
          </a:p>
          <a:p>
            <a:r>
              <a:rPr lang="en-US" dirty="0" err="1" smtClean="0"/>
              <a:t>Cyclistic’s</a:t>
            </a:r>
            <a:r>
              <a:rPr lang="en-US" dirty="0" smtClean="0"/>
              <a:t> finance analysts have discovered that annual members to the bike-sharing program are far more profitable than casual </a:t>
            </a:r>
            <a:r>
              <a:rPr lang="en-US" dirty="0" smtClean="0"/>
              <a:t>riders</a:t>
            </a:r>
            <a:endParaRPr lang="en-US" dirty="0" smtClean="0"/>
          </a:p>
          <a:p>
            <a:r>
              <a:rPr lang="en-US" dirty="0" smtClean="0"/>
              <a:t>The main </a:t>
            </a:r>
            <a:r>
              <a:rPr lang="en-US" dirty="0" smtClean="0"/>
              <a:t>objective is to focus on targeting existing casual riders so they can be converted into annual members, rather than trying to find more casual riders </a:t>
            </a:r>
          </a:p>
          <a:p>
            <a:r>
              <a:rPr lang="en-US" dirty="0" smtClean="0"/>
              <a:t>Likewise, the marketing team </a:t>
            </a:r>
            <a:r>
              <a:rPr lang="en-US" dirty="0" smtClean="0"/>
              <a:t>wants to understand the differences between current annual members and casual riders, so they can better target the </a:t>
            </a:r>
            <a:r>
              <a:rPr lang="en-US" dirty="0" smtClean="0"/>
              <a:t>program to current casuals and convert them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552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COLLECTION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995298"/>
            <a:ext cx="11029615" cy="367830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DATA SOURCE</a:t>
            </a:r>
          </a:p>
          <a:p>
            <a:r>
              <a:rPr lang="en-US" dirty="0" smtClean="0"/>
              <a:t>The data </a:t>
            </a:r>
            <a:r>
              <a:rPr lang="en-US" dirty="0" smtClean="0"/>
              <a:t>is all in csv format, and can </a:t>
            </a:r>
            <a:r>
              <a:rPr lang="en-US" dirty="0" smtClean="0"/>
              <a:t>be obtained from the following source:</a:t>
            </a:r>
          </a:p>
          <a:p>
            <a:r>
              <a:rPr lang="en-US" dirty="0">
                <a:hlinkClick r:id="rId2"/>
              </a:rPr>
              <a:t>Index of bucket "</a:t>
            </a:r>
            <a:r>
              <a:rPr lang="en-US" dirty="0" smtClean="0">
                <a:hlinkClick r:id="rId2"/>
              </a:rPr>
              <a:t>divvy-</a:t>
            </a:r>
            <a:r>
              <a:rPr lang="en-US" dirty="0" err="1" smtClean="0">
                <a:hlinkClick r:id="rId2"/>
              </a:rPr>
              <a:t>tripdata</a:t>
            </a:r>
            <a:r>
              <a:rPr lang="en-US" dirty="0" smtClean="0">
                <a:hlinkClick r:id="rId2"/>
              </a:rPr>
              <a:t>“</a:t>
            </a:r>
            <a:endParaRPr lang="en-US" dirty="0" smtClean="0"/>
          </a:p>
          <a:p>
            <a:r>
              <a:rPr lang="en-US" dirty="0" smtClean="0"/>
              <a:t>The data is assumed to be accurate and useful as it is </a:t>
            </a:r>
            <a:r>
              <a:rPr lang="en-US" dirty="0" err="1" smtClean="0"/>
              <a:t>Cyclistic’s</a:t>
            </a:r>
            <a:r>
              <a:rPr lang="en-US" dirty="0" smtClean="0"/>
              <a:t> own historic trip data that they have already collected</a:t>
            </a:r>
          </a:p>
          <a:p>
            <a:pPr marL="0" indent="0">
              <a:buNone/>
            </a:pPr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DATA USED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dirty="0" smtClean="0"/>
              <a:t>The </a:t>
            </a:r>
            <a:r>
              <a:rPr lang="en-US" b="1" dirty="0" smtClean="0"/>
              <a:t>4 </a:t>
            </a:r>
            <a:r>
              <a:rPr lang="en-US" dirty="0" smtClean="0"/>
              <a:t>datasets obtained were from each quarter of 2019, as this was the data for the </a:t>
            </a:r>
            <a:r>
              <a:rPr lang="en-US" dirty="0" smtClean="0"/>
              <a:t>most recent </a:t>
            </a:r>
            <a:r>
              <a:rPr lang="en-US" dirty="0" smtClean="0"/>
              <a:t>year that quarterly data was still being </a:t>
            </a:r>
            <a:r>
              <a:rPr lang="en-US" dirty="0" smtClean="0"/>
              <a:t>collected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1190"/>
          <a:stretch/>
        </p:blipFill>
        <p:spPr>
          <a:xfrm>
            <a:off x="2514871" y="5081786"/>
            <a:ext cx="7162256" cy="1438275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506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PREPARATION (TOOLS USED)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4172797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EXCEL</a:t>
            </a:r>
          </a:p>
          <a:p>
            <a:r>
              <a:rPr lang="en-US" dirty="0"/>
              <a:t>Excel, and its Power </a:t>
            </a:r>
            <a:r>
              <a:rPr lang="en-US" dirty="0" smtClean="0"/>
              <a:t>tools, </a:t>
            </a:r>
            <a:r>
              <a:rPr lang="en-US" dirty="0"/>
              <a:t>were used to complete the </a:t>
            </a:r>
            <a:r>
              <a:rPr lang="en-US" dirty="0" smtClean="0"/>
              <a:t>analysis, due to Excel’s versatility and Power Query’s ability to handle millions of rows of data</a:t>
            </a:r>
            <a:endParaRPr lang="en-US" dirty="0"/>
          </a:p>
          <a:p>
            <a:r>
              <a:rPr lang="en-US" b="1" dirty="0"/>
              <a:t>Power Query </a:t>
            </a:r>
            <a:r>
              <a:rPr lang="en-US" dirty="0"/>
              <a:t>was used to assist in </a:t>
            </a:r>
            <a:r>
              <a:rPr lang="en-US" dirty="0" err="1"/>
              <a:t>organising</a:t>
            </a:r>
            <a:r>
              <a:rPr lang="en-US" dirty="0"/>
              <a:t> the data, by </a:t>
            </a:r>
            <a:r>
              <a:rPr lang="en-US" dirty="0" smtClean="0"/>
              <a:t>appending the quarterly datasets together</a:t>
            </a:r>
            <a:endParaRPr lang="en-US" dirty="0"/>
          </a:p>
          <a:p>
            <a:r>
              <a:rPr lang="en-US" dirty="0"/>
              <a:t>Excel also proved to be highly effective as </a:t>
            </a:r>
            <a:r>
              <a:rPr lang="en-US" b="1" dirty="0"/>
              <a:t>Pivot Tables </a:t>
            </a:r>
            <a:r>
              <a:rPr lang="en-US" dirty="0"/>
              <a:t>could be built off of the </a:t>
            </a:r>
            <a:r>
              <a:rPr lang="en-US" dirty="0" smtClean="0"/>
              <a:t>new </a:t>
            </a:r>
            <a:r>
              <a:rPr lang="en-US" dirty="0"/>
              <a:t>dataset, which would then  </a:t>
            </a:r>
            <a:endParaRPr lang="en-US" dirty="0" smtClean="0"/>
          </a:p>
          <a:p>
            <a:r>
              <a:rPr lang="en-US" dirty="0" smtClean="0"/>
              <a:t>Finally, </a:t>
            </a:r>
            <a:r>
              <a:rPr lang="en-US" b="1" dirty="0" smtClean="0"/>
              <a:t>Pivot </a:t>
            </a:r>
            <a:r>
              <a:rPr lang="en-US" b="1" dirty="0" smtClean="0"/>
              <a:t>Charts</a:t>
            </a:r>
            <a:r>
              <a:rPr lang="en-US" dirty="0" smtClean="0"/>
              <a:t> </a:t>
            </a:r>
            <a:r>
              <a:rPr lang="en-US" dirty="0" smtClean="0"/>
              <a:t>were used to provide further visual insight into the data</a:t>
            </a:r>
          </a:p>
        </p:txBody>
      </p:sp>
      <p:pic>
        <p:nvPicPr>
          <p:cNvPr id="2050" name="Picture 2" descr="File:Microsoft Office Excel (2019–present).svg - Wikimedia Comm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2118" y="2526725"/>
            <a:ext cx="1631876" cy="1517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6548" y="4727998"/>
            <a:ext cx="1051322" cy="93450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b="10175"/>
          <a:stretch/>
        </p:blipFill>
        <p:spPr>
          <a:xfrm>
            <a:off x="10161130" y="4727998"/>
            <a:ext cx="1076237" cy="9345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87578" y="4446378"/>
            <a:ext cx="874863" cy="1414672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7766613" y="5058137"/>
            <a:ext cx="520860" cy="2644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9559070" y="5058137"/>
            <a:ext cx="520860" cy="2644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98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PREPARATION </a:t>
            </a:r>
            <a:r>
              <a:rPr lang="en-US" dirty="0" smtClean="0"/>
              <a:t>(MERGING THE DATA)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020958"/>
            <a:ext cx="4523242" cy="45970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POWER-QUERY </a:t>
            </a:r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PROCESS</a:t>
            </a:r>
          </a:p>
          <a:p>
            <a:r>
              <a:rPr lang="en-US" dirty="0" smtClean="0"/>
              <a:t>The 2019 bike-sharing data came separately in 4 quarters, so it all needed to be merged together</a:t>
            </a:r>
          </a:p>
          <a:p>
            <a:r>
              <a:rPr lang="en-US" dirty="0" smtClean="0"/>
              <a:t>First, for each quarter, the columns in the table needed to be renamed to be consistent with the other tables</a:t>
            </a:r>
          </a:p>
          <a:p>
            <a:r>
              <a:rPr lang="en-US" dirty="0" smtClean="0"/>
              <a:t>Unnecessary columns were removed</a:t>
            </a:r>
          </a:p>
          <a:p>
            <a:r>
              <a:rPr lang="en-US" dirty="0" smtClean="0"/>
              <a:t>An additional column named ‘quarter’ was added to identify the quarter for </a:t>
            </a:r>
            <a:r>
              <a:rPr lang="en-US" dirty="0" smtClean="0"/>
              <a:t>a particular </a:t>
            </a:r>
            <a:r>
              <a:rPr lang="en-US" dirty="0" smtClean="0"/>
              <a:t>row of data</a:t>
            </a:r>
          </a:p>
          <a:p>
            <a:r>
              <a:rPr lang="en-US" dirty="0" smtClean="0"/>
              <a:t>Finally, all </a:t>
            </a:r>
            <a:r>
              <a:rPr lang="en-US" dirty="0" smtClean="0"/>
              <a:t>the last 3 quarters tables were appended to the quarter 1 table to make a dataset for the entire year of 2019</a:t>
            </a: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8802" y="3577804"/>
            <a:ext cx="6513305" cy="10145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5991" y="5009551"/>
            <a:ext cx="2390775" cy="14954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7382" y="5464012"/>
            <a:ext cx="2371725" cy="8572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907322" y="4918318"/>
            <a:ext cx="2498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Queries for final dataset: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7957" y="2125974"/>
            <a:ext cx="5391150" cy="1057275"/>
          </a:xfrm>
          <a:prstGeom prst="rect">
            <a:avLst/>
          </a:prstGeom>
        </p:spPr>
      </p:pic>
      <p:sp>
        <p:nvSpPr>
          <p:cNvPr id="10" name="Down Arrow 9"/>
          <p:cNvSpPr/>
          <p:nvPr/>
        </p:nvSpPr>
        <p:spPr>
          <a:xfrm>
            <a:off x="8229600" y="3183797"/>
            <a:ext cx="347241" cy="4171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/>
          <p:cNvSpPr/>
          <p:nvPr/>
        </p:nvSpPr>
        <p:spPr>
          <a:xfrm>
            <a:off x="6516547" y="4592394"/>
            <a:ext cx="381964" cy="4171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6309360" y="3577804"/>
            <a:ext cx="589151" cy="25124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0325100" y="2130004"/>
            <a:ext cx="777240" cy="26267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>
            <a:endCxn id="13" idx="0"/>
          </p:cNvCxnSpPr>
          <p:nvPr/>
        </p:nvCxnSpPr>
        <p:spPr>
          <a:xfrm flipH="1">
            <a:off x="6603936" y="2392680"/>
            <a:ext cx="4117404" cy="11851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Multiply 16"/>
          <p:cNvSpPr/>
          <p:nvPr/>
        </p:nvSpPr>
        <p:spPr>
          <a:xfrm>
            <a:off x="7131837" y="2065191"/>
            <a:ext cx="388620" cy="371722"/>
          </a:xfrm>
          <a:prstGeom prst="mathMultiply">
            <a:avLst>
              <a:gd name="adj1" fmla="val 814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Multiply 17"/>
          <p:cNvSpPr/>
          <p:nvPr/>
        </p:nvSpPr>
        <p:spPr>
          <a:xfrm>
            <a:off x="8426971" y="2064426"/>
            <a:ext cx="388620" cy="371722"/>
          </a:xfrm>
          <a:prstGeom prst="mathMultiply">
            <a:avLst>
              <a:gd name="adj1" fmla="val 814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Multiply 18"/>
          <p:cNvSpPr/>
          <p:nvPr/>
        </p:nvSpPr>
        <p:spPr>
          <a:xfrm>
            <a:off x="9711824" y="2065846"/>
            <a:ext cx="388620" cy="371722"/>
          </a:xfrm>
          <a:prstGeom prst="mathMultiply">
            <a:avLst>
              <a:gd name="adj1" fmla="val 814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596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(Breakdown of gender)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717990"/>
            <a:ext cx="4345137" cy="51777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ANALYSIS TOOLS</a:t>
            </a:r>
          </a:p>
          <a:p>
            <a:r>
              <a:rPr lang="en-US" dirty="0" smtClean="0"/>
              <a:t>A pivot table and chart was made to see the differences in casual customers and annual subscribers </a:t>
            </a:r>
            <a:r>
              <a:rPr lang="en-US" dirty="0" smtClean="0"/>
              <a:t>regarding their </a:t>
            </a:r>
            <a:r>
              <a:rPr lang="en-US" dirty="0" smtClean="0"/>
              <a:t>gender</a:t>
            </a:r>
          </a:p>
          <a:p>
            <a:pPr marL="0" indent="0">
              <a:buNone/>
            </a:pPr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RESULTS</a:t>
            </a:r>
            <a:endParaRPr lang="en-US" dirty="0" smtClean="0"/>
          </a:p>
          <a:p>
            <a:r>
              <a:rPr lang="en-US" dirty="0" smtClean="0"/>
              <a:t>Subscribers were found to be predominantly male, though the majority of casual customers did not state their gender</a:t>
            </a:r>
          </a:p>
          <a:p>
            <a:r>
              <a:rPr lang="en-US" dirty="0" smtClean="0"/>
              <a:t>Casual riders may feel uncomfortable specifying their gender, so this should be taken into account for future marketing </a:t>
            </a:r>
            <a:r>
              <a:rPr lang="en-US" dirty="0" smtClean="0"/>
              <a:t>campaigns, especially considering that the program aims to be inclusive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7518" y="2463628"/>
            <a:ext cx="5876925" cy="1485900"/>
          </a:xfrm>
          <a:prstGeom prst="rect">
            <a:avLst/>
          </a:prstGeom>
        </p:spPr>
      </p:pic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01807735"/>
              </p:ext>
            </p:extLst>
          </p:nvPr>
        </p:nvGraphicFramePr>
        <p:xfrm>
          <a:off x="6888089" y="4163301"/>
          <a:ext cx="3055782" cy="24713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257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(Breakdown of AVERAGES)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4126731" cy="43952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ANALYSIS TOOLS</a:t>
            </a:r>
          </a:p>
          <a:p>
            <a:r>
              <a:rPr lang="en-US" dirty="0" smtClean="0"/>
              <a:t>Again, </a:t>
            </a:r>
            <a:r>
              <a:rPr lang="en-US" dirty="0" smtClean="0"/>
              <a:t>pivot tables and related pivot charts were used</a:t>
            </a:r>
          </a:p>
          <a:p>
            <a:pPr marL="0" indent="0">
              <a:buNone/>
            </a:pPr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RESULTS</a:t>
            </a:r>
            <a:endParaRPr lang="en-US" dirty="0" smtClean="0"/>
          </a:p>
          <a:p>
            <a:r>
              <a:rPr lang="en-US" b="1" dirty="0" smtClean="0"/>
              <a:t>Average trip duration </a:t>
            </a:r>
            <a:r>
              <a:rPr lang="en-US" dirty="0" smtClean="0"/>
              <a:t>was found to be a lot longer for casual riders than annual subscribers, being around </a:t>
            </a:r>
            <a:r>
              <a:rPr lang="en-US" b="1" dirty="0" smtClean="0"/>
              <a:t>4 times </a:t>
            </a:r>
            <a:r>
              <a:rPr lang="en-US" dirty="0" smtClean="0"/>
              <a:t>longer</a:t>
            </a:r>
          </a:p>
          <a:p>
            <a:r>
              <a:rPr lang="en-US" b="1" dirty="0" smtClean="0"/>
              <a:t>Average birth year </a:t>
            </a:r>
            <a:r>
              <a:rPr lang="en-US" dirty="0" smtClean="0"/>
              <a:t>suggested that casuals are around </a:t>
            </a:r>
            <a:r>
              <a:rPr lang="en-US" b="1" dirty="0" smtClean="0"/>
              <a:t>5 years </a:t>
            </a:r>
            <a:r>
              <a:rPr lang="en-US" dirty="0" smtClean="0"/>
              <a:t>younger, but this is a less significant </a:t>
            </a:r>
            <a:r>
              <a:rPr lang="en-US" dirty="0" smtClean="0"/>
              <a:t>difference</a:t>
            </a:r>
            <a:endParaRPr lang="en-US" b="1" dirty="0" smtClean="0"/>
          </a:p>
          <a:p>
            <a:endParaRPr lang="en-US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r="173"/>
          <a:stretch/>
        </p:blipFill>
        <p:spPr>
          <a:xfrm>
            <a:off x="5221562" y="2124166"/>
            <a:ext cx="5876283" cy="100012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370153" y="3238716"/>
            <a:ext cx="5591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Average trip duration for each customer </a:t>
            </a:r>
            <a:r>
              <a:rPr lang="en-US" dirty="0" smtClean="0"/>
              <a:t>type (in seconds)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73575326"/>
              </p:ext>
            </p:extLst>
          </p:nvPr>
        </p:nvGraphicFramePr>
        <p:xfrm>
          <a:off x="5873702" y="3710918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2518690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(MOST POPULAR STATIONS)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106593"/>
            <a:ext cx="4650564" cy="47514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ANALYSIS TOOLS</a:t>
            </a:r>
          </a:p>
          <a:p>
            <a:r>
              <a:rPr lang="en-US" dirty="0" smtClean="0"/>
              <a:t>2 pivot tables were made, one </a:t>
            </a:r>
            <a:r>
              <a:rPr lang="en-US" dirty="0" smtClean="0"/>
              <a:t>for the starting </a:t>
            </a:r>
            <a:r>
              <a:rPr lang="en-US" dirty="0" smtClean="0"/>
              <a:t>station </a:t>
            </a:r>
            <a:r>
              <a:rPr lang="en-US" dirty="0" smtClean="0"/>
              <a:t>usage amount </a:t>
            </a:r>
            <a:r>
              <a:rPr lang="en-US" dirty="0" smtClean="0"/>
              <a:t>and another for ending station usage</a:t>
            </a:r>
          </a:p>
          <a:p>
            <a:r>
              <a:rPr lang="en-US" dirty="0" smtClean="0"/>
              <a:t>A 3</a:t>
            </a:r>
            <a:r>
              <a:rPr lang="en-US" baseline="30000" dirty="0" smtClean="0"/>
              <a:t>rd</a:t>
            </a:r>
            <a:r>
              <a:rPr lang="en-US" dirty="0" smtClean="0"/>
              <a:t> table was created using Excel’s INDEX and MATCH functions, which found the combined usage for each station, and also featured </a:t>
            </a:r>
            <a:r>
              <a:rPr lang="en-US" dirty="0" err="1" smtClean="0"/>
              <a:t>Sparklines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RESULTS</a:t>
            </a:r>
            <a:endParaRPr lang="en-US" dirty="0" smtClean="0"/>
          </a:p>
          <a:p>
            <a:r>
              <a:rPr lang="en-US" dirty="0" smtClean="0"/>
              <a:t>It is found that some stations, such as </a:t>
            </a:r>
            <a:r>
              <a:rPr lang="en-US" b="1" dirty="0" smtClean="0"/>
              <a:t>station 35</a:t>
            </a:r>
            <a:r>
              <a:rPr lang="en-US" dirty="0" smtClean="0"/>
              <a:t>, have an extremely high casual rider count compared to subscribers, and these could be stations </a:t>
            </a:r>
            <a:r>
              <a:rPr lang="en-US" dirty="0" smtClean="0"/>
              <a:t>worth focusing on</a:t>
            </a:r>
            <a:endParaRPr lang="en-US" dirty="0" smtClean="0"/>
          </a:p>
          <a:p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1436" y="2187618"/>
            <a:ext cx="4692088" cy="117302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7731" y="3746138"/>
            <a:ext cx="4630839" cy="117413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5053" y="5320666"/>
            <a:ext cx="4374930" cy="1173762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36581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660</TotalTime>
  <Words>890</Words>
  <Application>Microsoft Office PowerPoint</Application>
  <PresentationFormat>Widescreen</PresentationFormat>
  <Paragraphs>86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Calibri</vt:lpstr>
      <vt:lpstr>Gill Sans MT</vt:lpstr>
      <vt:lpstr>Wingdings 2</vt:lpstr>
      <vt:lpstr>Dividend</vt:lpstr>
      <vt:lpstr>Cyclistic  Bike-share Case Study</vt:lpstr>
      <vt:lpstr>CONTENTS</vt:lpstr>
      <vt:lpstr>Business Task</vt:lpstr>
      <vt:lpstr>DATA COLLECTION</vt:lpstr>
      <vt:lpstr>DATA PREPARATION (TOOLS USED)</vt:lpstr>
      <vt:lpstr>DATA PREPARATION (MERGING THE DATA)</vt:lpstr>
      <vt:lpstr>ANALYSIS (Breakdown of gender)</vt:lpstr>
      <vt:lpstr>ANALYSIS (Breakdown of AVERAGES)</vt:lpstr>
      <vt:lpstr>ANALYSIS (MOST POPULAR STATIONS)</vt:lpstr>
      <vt:lpstr>VISUALISATIONS (RIDERS PER QUARTER)</vt:lpstr>
      <vt:lpstr>VISUALISATIONS (TOP 10 MOST USED STATIONS)</vt:lpstr>
      <vt:lpstr>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Cyclistic  Bike-share Case Study</dc:title>
  <dc:creator>Teacher</dc:creator>
  <cp:lastModifiedBy>Teacher</cp:lastModifiedBy>
  <cp:revision>32</cp:revision>
  <dcterms:created xsi:type="dcterms:W3CDTF">2022-10-03T04:08:29Z</dcterms:created>
  <dcterms:modified xsi:type="dcterms:W3CDTF">2022-10-03T15:52:10Z</dcterms:modified>
</cp:coreProperties>
</file>