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167654d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167654d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73d001b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73d001b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73d001b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73d001b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73d001b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73d001b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167654d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167654d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167654d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167654d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73d001b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73d001b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785cf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785cf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785cfb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785cfb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785cfb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785cfb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73d001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73d001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785cfb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785cfb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785cfb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785cfb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785cfbd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785cfbd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73d001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73d001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73d001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73d001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73d001b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73d001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167654d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167654d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167654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167654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73d001b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73d001b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73d001b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73d001b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Models: Regression and ANOVA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344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Devin, Ruby, and Raine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 of 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83800" y="140250"/>
            <a:ext cx="85764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2)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Homoscedasticity</a:t>
            </a:r>
            <a:r>
              <a:rPr lang="en">
                <a:solidFill>
                  <a:srgbClr val="000000"/>
                </a:solidFill>
              </a:rPr>
              <a:t>: variance of the residuals is the same across X values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 with a residual plot (plot the residuals against fitted Y values)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violations may be fixed with data transformation (square root, log, arcsine)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2508250"/>
            <a:ext cx="7974375" cy="2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</a:t>
            </a:r>
            <a:r>
              <a:rPr b="1" lang="en">
                <a:solidFill>
                  <a:srgbClr val="000000"/>
                </a:solidFill>
              </a:rPr>
              <a:t>Normality</a:t>
            </a:r>
            <a:r>
              <a:rPr lang="en">
                <a:solidFill>
                  <a:srgbClr val="000000"/>
                </a:solidFill>
              </a:rPr>
              <a:t>: at each value of X, the distribution of possible Y values is normal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 with a histogram or QQ-plot of the residuals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00" y="2232075"/>
            <a:ext cx="3730927" cy="2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4) </a:t>
            </a:r>
            <a:r>
              <a:rPr b="1" lang="en">
                <a:solidFill>
                  <a:srgbClr val="000000"/>
                </a:solidFill>
              </a:rPr>
              <a:t>No Multicollinearity</a:t>
            </a:r>
            <a:r>
              <a:rPr lang="en">
                <a:solidFill>
                  <a:srgbClr val="000000"/>
                </a:solidFill>
              </a:rPr>
              <a:t> (for multivariate regression): if explanatory variables are highly correlated, it is difficult for the model to estimate the relationship between each explanatory variable and the response variable independently of the other explanatory variables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can check for correlation with Variance Inflation Factors (VIFs)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5) </a:t>
            </a:r>
            <a:r>
              <a:rPr b="1" lang="en">
                <a:solidFill>
                  <a:srgbClr val="000000"/>
                </a:solidFill>
              </a:rPr>
              <a:t>Fixed X</a:t>
            </a:r>
            <a:r>
              <a:rPr lang="en">
                <a:solidFill>
                  <a:srgbClr val="000000"/>
                </a:solidFill>
              </a:rPr>
              <a:t>: the explanatory variables are deterministic (as little measurement error as possible)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not an issue if the measurement error is small compared to the range of X values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24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Additional Issues To Be Aware Of</a:t>
            </a:r>
            <a:endParaRPr sz="28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7265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Extrapolation: regression should rarely be used to predict the values of a response variable outside the range of X-values in the data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Influential points: </a:t>
            </a:r>
            <a:r>
              <a:rPr lang="en" sz="1700">
                <a:solidFill>
                  <a:srgbClr val="000000"/>
                </a:solidFill>
              </a:rPr>
              <a:t>can violate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assumptions &amp; bias </a:t>
            </a:r>
            <a:r>
              <a:rPr lang="en" sz="1700">
                <a:solidFill>
                  <a:srgbClr val="000000"/>
                </a:solidFill>
              </a:rPr>
              <a:t>model fit and results</a:t>
            </a:r>
            <a:endParaRPr sz="17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n" sz="1600">
                <a:solidFill>
                  <a:srgbClr val="000000"/>
                </a:solidFill>
              </a:rPr>
              <a:t>Outliers</a:t>
            </a:r>
            <a:r>
              <a:rPr lang="en" sz="1600">
                <a:solidFill>
                  <a:srgbClr val="000000"/>
                </a:solidFill>
              </a:rPr>
              <a:t> (extreme Y values) don’t follow the main trend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Points of high </a:t>
            </a:r>
            <a:r>
              <a:rPr b="1" lang="en" sz="1600">
                <a:solidFill>
                  <a:srgbClr val="000000"/>
                </a:solidFill>
              </a:rPr>
              <a:t>leverage</a:t>
            </a:r>
            <a:r>
              <a:rPr lang="en" sz="1600">
                <a:solidFill>
                  <a:srgbClr val="000000"/>
                </a:solidFill>
              </a:rPr>
              <a:t> have extreme X values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Can use Cook’s Distance to check for influential points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76" y="3126875"/>
            <a:ext cx="5470644" cy="18235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156775" y="4351675"/>
            <a:ext cx="6345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Improving the Interpretability of Regression Coefficients</a:t>
            </a:r>
            <a:endParaRPr sz="28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Centering:                       (subtract the mean from each observation)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multiple regression model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=β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1i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2i</a:t>
            </a:r>
            <a:r>
              <a:rPr lang="en">
                <a:solidFill>
                  <a:srgbClr val="000000"/>
                </a:solidFill>
              </a:rPr>
              <a:t> +β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1i</a:t>
            </a:r>
            <a:r>
              <a:rPr lang="en">
                <a:solidFill>
                  <a:srgbClr val="000000"/>
                </a:solidFill>
              </a:rPr>
              <a:t>*X</a:t>
            </a:r>
            <a:r>
              <a:rPr baseline="-25000" lang="en">
                <a:solidFill>
                  <a:srgbClr val="000000"/>
                </a:solidFill>
              </a:rPr>
              <a:t>2i</a:t>
            </a:r>
            <a:r>
              <a:rPr lang="en">
                <a:solidFill>
                  <a:srgbClr val="000000"/>
                </a:solidFill>
              </a:rPr>
              <a:t>+ε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are correlated with the term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*X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resulting in multicollinearity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Mean centering of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will reduce these correlations, enabling the main effects of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to be interpreted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425" y="1266325"/>
            <a:ext cx="1167800" cy="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Improving the Interpretability of Regression Coefficients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31375" y="533300"/>
            <a:ext cx="8813400" cy="4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Standardization: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converts the original units of a variable to units of standard deviations, allowing for comparison of the explanatory value of predictors with different units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partial regression coefficients of standardized variables are called standardized partial regression coefficients (SPRCs), denoted as </a:t>
            </a:r>
            <a:r>
              <a:rPr i="1" lang="en">
                <a:solidFill>
                  <a:srgbClr val="000000"/>
                </a:solidFill>
              </a:rPr>
              <a:t>b*</a:t>
            </a:r>
            <a:r>
              <a:rPr baseline="-25000" i="1" lang="en">
                <a:solidFill>
                  <a:srgbClr val="000000"/>
                </a:solidFill>
              </a:rPr>
              <a:t>xy|y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note: the partial correlation coefficient (PCC) </a:t>
            </a:r>
            <a:r>
              <a:rPr i="1" lang="en">
                <a:solidFill>
                  <a:srgbClr val="000000"/>
                </a:solidFill>
              </a:rPr>
              <a:t>r</a:t>
            </a:r>
            <a:r>
              <a:rPr baseline="-25000" i="1" lang="en">
                <a:solidFill>
                  <a:srgbClr val="000000"/>
                </a:solidFill>
              </a:rPr>
              <a:t>xy|z</a:t>
            </a:r>
            <a:r>
              <a:rPr lang="en">
                <a:solidFill>
                  <a:srgbClr val="000000"/>
                </a:solidFill>
              </a:rPr>
              <a:t> is an alternative estimate that can be used as a standardized effect size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475" y="533300"/>
            <a:ext cx="1073592" cy="7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316075" y="505788"/>
            <a:ext cx="4660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Subtract the mean from each observation and divide by the standard deviation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7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Building A Linear Model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(see Appendix A of Zuur 2009)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742300"/>
            <a:ext cx="87330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Initial Data Analyses to check for: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outliers in response variables, explanatory variables with high leverage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collinearity of explanatory 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relationship between explanatory and response variable (is it linear?)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Model selection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decide which explanatory variables and interaction terms to include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Model Validation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check that the model assumptions are met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ANOVA: Analysis of Variance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studies involve comparisons between more than two groups of subjects.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ANOVA can be used to compare the means between groups if the outcome is numerical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use multiple t-tests?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Well, you’d end up doing a lot of t-tests the more groups you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ANOVA lets you identify if </a:t>
            </a:r>
            <a:r>
              <a:rPr i="1" lang="en"/>
              <a:t>any two</a:t>
            </a:r>
            <a:r>
              <a:rPr lang="en"/>
              <a:t> of the group means are significantly different with </a:t>
            </a:r>
            <a:r>
              <a:rPr i="1" lang="en"/>
              <a:t>one</a:t>
            </a:r>
            <a:r>
              <a:rPr lang="en"/>
              <a:t> test!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Hypotheses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Null hypothesis for ANOVA is that the means for all groups are equal: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Alternative hypothesis for ANOVA is that at least two of the means are not equal: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 statistic for ANOVA is the ANOVA F-statistic.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ANOVA</a:t>
            </a:r>
            <a:r>
              <a:rPr b="1" lang="en"/>
              <a:t> F-statistic </a:t>
            </a:r>
            <a:r>
              <a:rPr lang="en"/>
              <a:t>is significant, further comparisons can be done to determine which groups have significantly different means. 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438" y="1667125"/>
            <a:ext cx="316112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25" y="3003625"/>
            <a:ext cx="6859351" cy="4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F-test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comparison of the average variability </a:t>
            </a:r>
            <a:r>
              <a:rPr i="1" lang="en"/>
              <a:t>between</a:t>
            </a:r>
            <a:r>
              <a:rPr lang="en"/>
              <a:t> groups to the average variability </a:t>
            </a:r>
            <a:r>
              <a:rPr i="1" lang="en"/>
              <a:t>within</a:t>
            </a:r>
            <a:r>
              <a:rPr lang="en"/>
              <a:t>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ratio of variance follows an F-distribution: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F-test tests the hypothesis that two variances are equal.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will be close to 1 if the sample variances are equal.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988" y="2213724"/>
            <a:ext cx="1800025" cy="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550" y="4020925"/>
            <a:ext cx="26289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7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general form of a linear model is the equation of a line: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Y= b + mX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response variable (Y) = constant + slope*explanatory variable (X)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 regression and ANOVA both involve a response variable that can be represented by a linear model plus random error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= numerical explanatory variable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ANOVA = categorical explanatory variable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F-test continued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variability between groups is </a:t>
            </a:r>
            <a:r>
              <a:rPr i="1" lang="en"/>
              <a:t>large</a:t>
            </a:r>
            <a:r>
              <a:rPr lang="en"/>
              <a:t> relative to the variability within groups, the </a:t>
            </a:r>
            <a:r>
              <a:rPr i="1" lang="en"/>
              <a:t>F-statistic will be large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variability between groups is </a:t>
            </a:r>
            <a:r>
              <a:rPr i="1" lang="en"/>
              <a:t>similar or smaller </a:t>
            </a:r>
            <a:r>
              <a:rPr lang="en"/>
              <a:t>than the variability within groups, the </a:t>
            </a:r>
            <a:r>
              <a:rPr i="1" lang="en"/>
              <a:t>F-statistic will be small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the F-statistic is large enough, the null hypothesis that all means are equal is rejected. 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Assumptions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observations are from a random sample and they are independent from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observations are normally </a:t>
            </a:r>
            <a:r>
              <a:rPr lang="en"/>
              <a:t>distributed</a:t>
            </a:r>
            <a:r>
              <a:rPr lang="en"/>
              <a:t> within each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ANOVA is still appropriate if this assumption is not met when the sample size in the group is at least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variances are approximately equal between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ratio of the largest SD/small SD &lt;2, this assumption is considered to be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not required to have equal samples sizes in all groups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move to R Studio!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8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as Stochastic Models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66050"/>
            <a:ext cx="86451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deterministic model: exact relationship between X and 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stochasticity: scatter of Y measurements around the model predictions due to random error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statistical models can be written in terms of a deterministic part and a stochastic part: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deterministic: 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= F(X</a:t>
            </a:r>
            <a:r>
              <a:rPr baseline="-25000" lang="en" sz="1700">
                <a:solidFill>
                  <a:srgbClr val="000000"/>
                </a:solidFill>
              </a:rPr>
              <a:t>1i</a:t>
            </a:r>
            <a:r>
              <a:rPr lang="en" sz="1700">
                <a:solidFill>
                  <a:srgbClr val="000000"/>
                </a:solidFill>
              </a:rPr>
              <a:t>, X</a:t>
            </a:r>
            <a:r>
              <a:rPr baseline="-25000" lang="en" sz="1700">
                <a:solidFill>
                  <a:srgbClr val="000000"/>
                </a:solidFill>
              </a:rPr>
              <a:t>2i</a:t>
            </a:r>
            <a:r>
              <a:rPr lang="en" sz="1700">
                <a:solidFill>
                  <a:srgbClr val="000000"/>
                </a:solidFill>
              </a:rPr>
              <a:t>, …)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stochastic: Y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~ Distribution (</a:t>
            </a:r>
            <a:r>
              <a:rPr lang="en" sz="1700">
                <a:solidFill>
                  <a:srgbClr val="000000"/>
                </a:solidFill>
              </a:rPr>
              <a:t>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expected value </a:t>
            </a:r>
            <a:r>
              <a:rPr lang="en" sz="1700">
                <a:solidFill>
                  <a:srgbClr val="000000"/>
                </a:solidFill>
              </a:rPr>
              <a:t>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of the response variable is a function of the explanatory variables </a:t>
            </a:r>
            <a:r>
              <a:rPr lang="en" sz="1700">
                <a:solidFill>
                  <a:srgbClr val="000000"/>
                </a:solidFill>
              </a:rPr>
              <a:t>X</a:t>
            </a:r>
            <a:r>
              <a:rPr baseline="-25000" lang="en" sz="1700">
                <a:solidFill>
                  <a:srgbClr val="000000"/>
                </a:solidFill>
              </a:rPr>
              <a:t>1i</a:t>
            </a:r>
            <a:r>
              <a:rPr lang="en" sz="1700">
                <a:solidFill>
                  <a:srgbClr val="000000"/>
                </a:solidFill>
              </a:rPr>
              <a:t>, X</a:t>
            </a:r>
            <a:r>
              <a:rPr baseline="-25000" lang="en" sz="1700">
                <a:solidFill>
                  <a:srgbClr val="000000"/>
                </a:solidFill>
              </a:rPr>
              <a:t>2i</a:t>
            </a:r>
            <a:r>
              <a:rPr lang="en" sz="1700">
                <a:solidFill>
                  <a:srgbClr val="000000"/>
                </a:solidFill>
              </a:rPr>
              <a:t>, …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</a:t>
            </a:r>
            <a:r>
              <a:rPr lang="en" sz="1700">
                <a:solidFill>
                  <a:srgbClr val="000000"/>
                </a:solidFill>
              </a:rPr>
              <a:t>he observed value Y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r>
              <a:rPr lang="en" sz="1700">
                <a:solidFill>
                  <a:srgbClr val="000000"/>
                </a:solidFill>
              </a:rPr>
              <a:t> is a random draw from a probability distribution with a mean equal to </a:t>
            </a:r>
            <a:r>
              <a:rPr lang="en" sz="1700">
                <a:solidFill>
                  <a:srgbClr val="000000"/>
                </a:solidFill>
              </a:rPr>
              <a:t>μ</a:t>
            </a:r>
            <a:r>
              <a:rPr baseline="-25000" lang="en" sz="1700">
                <a:solidFill>
                  <a:srgbClr val="000000"/>
                </a:solidFill>
              </a:rPr>
              <a:t>i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8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67625" y="753325"/>
            <a:ext cx="88104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predicts values of a numerical response variable (Y) from values of one or more numerical explanatory variables (X)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 regression fits a straight line through the data. The bivariate linear regression model can be written as: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Y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=β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 + 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 + 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ε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, where 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ε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~N(0, σ</a:t>
            </a:r>
            <a:r>
              <a:rPr baseline="30000" lang="en">
                <a:solidFill>
                  <a:srgbClr val="000000"/>
                </a:solidFill>
                <a:highlight>
                  <a:srgbClr val="FFD966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Or, equivalently: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μ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=β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 + β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, where  Y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~N(μ</a:t>
            </a:r>
            <a:r>
              <a:rPr baseline="-25000" lang="en">
                <a:solidFill>
                  <a:srgbClr val="000000"/>
                </a:solidFill>
                <a:highlight>
                  <a:srgbClr val="FFD966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, σ</a:t>
            </a:r>
            <a:r>
              <a:rPr baseline="30000" lang="en">
                <a:solidFill>
                  <a:srgbClr val="000000"/>
                </a:solidFill>
                <a:highlight>
                  <a:srgbClr val="FFD966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0" y="1943225"/>
            <a:ext cx="4037575" cy="2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-44100" y="3942600"/>
            <a:ext cx="58500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β</a:t>
            </a:r>
            <a:r>
              <a:rPr baseline="-25000" lang="en" sz="1500"/>
              <a:t>0</a:t>
            </a:r>
            <a:r>
              <a:rPr lang="en" sz="1500"/>
              <a:t>= intercept, β</a:t>
            </a:r>
            <a:r>
              <a:rPr baseline="-25000" lang="en" sz="1500"/>
              <a:t>1 </a:t>
            </a:r>
            <a:r>
              <a:rPr lang="en" sz="1500"/>
              <a:t>=slope, μ</a:t>
            </a:r>
            <a:r>
              <a:rPr baseline="-25000" lang="en" sz="1500"/>
              <a:t>i </a:t>
            </a:r>
            <a:r>
              <a:rPr lang="en" sz="1500"/>
              <a:t>=expected value of Y,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Y</a:t>
            </a:r>
            <a:r>
              <a:rPr baseline="-25000" lang="en" sz="1500"/>
              <a:t>i </a:t>
            </a:r>
            <a:r>
              <a:rPr lang="en" sz="1500"/>
              <a:t>=observed value of Y, and ε</a:t>
            </a:r>
            <a:r>
              <a:rPr baseline="-25000" lang="en" sz="1500"/>
              <a:t>i </a:t>
            </a:r>
            <a:r>
              <a:rPr lang="en" sz="1500"/>
              <a:t>=Y</a:t>
            </a:r>
            <a:r>
              <a:rPr baseline="-25000" lang="en" sz="1500"/>
              <a:t>i </a:t>
            </a:r>
            <a:r>
              <a:rPr lang="en" sz="1500"/>
              <a:t>–μ</a:t>
            </a:r>
            <a:r>
              <a:rPr baseline="-25000" lang="en" sz="1500"/>
              <a:t>i</a:t>
            </a:r>
            <a:r>
              <a:rPr lang="en" sz="1500"/>
              <a:t>=residual for individual i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94400" y="50775"/>
            <a:ext cx="8872500" cy="50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observation has a </a:t>
            </a:r>
            <a:r>
              <a:rPr b="1" lang="en">
                <a:solidFill>
                  <a:srgbClr val="000000"/>
                </a:solidFill>
              </a:rPr>
              <a:t>residual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ε</a:t>
            </a:r>
            <a:r>
              <a:rPr baseline="-25000" lang="en">
                <a:solidFill>
                  <a:srgbClr val="000000"/>
                </a:solidFill>
              </a:rPr>
              <a:t>i </a:t>
            </a:r>
            <a:r>
              <a:rPr lang="en">
                <a:solidFill>
                  <a:srgbClr val="000000"/>
                </a:solidFill>
              </a:rPr>
              <a:t>, the difference between the observed value of Y and the value predicted by the regression line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 Y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~N(μ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σ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aseline="-2500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=Y</a:t>
            </a:r>
            <a:r>
              <a:rPr baseline="-2500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–μ</a:t>
            </a:r>
            <a:r>
              <a:rPr baseline="-2500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fitted line is the </a:t>
            </a:r>
            <a:r>
              <a:rPr b="1" lang="en">
                <a:solidFill>
                  <a:srgbClr val="000000"/>
                </a:solidFill>
              </a:rPr>
              <a:t>least squares regression line:</a:t>
            </a:r>
            <a:r>
              <a:rPr lang="en">
                <a:solidFill>
                  <a:srgbClr val="000000"/>
                </a:solidFill>
              </a:rPr>
              <a:t> the fitted intercept and slope coefficients are those that minimize the sum of the residuals squared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11190"/>
          <a:stretch/>
        </p:blipFill>
        <p:spPr>
          <a:xfrm>
            <a:off x="2294425" y="3001400"/>
            <a:ext cx="4555149" cy="1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04225" y="2884550"/>
            <a:ext cx="1280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Σε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95" name="Google Shape;95;p17"/>
          <p:cNvSpPr txBox="1"/>
          <p:nvPr/>
        </p:nvSpPr>
        <p:spPr>
          <a:xfrm>
            <a:off x="5045425" y="2884550"/>
            <a:ext cx="1432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</a:t>
            </a:r>
            <a:r>
              <a:rPr lang="en"/>
              <a:t>Σε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57450" y="241750"/>
            <a:ext cx="88545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intercept </a:t>
            </a: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and the slope 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are the unknown population parameters that we want to estimate by fitting our data to the regression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represents the value of Y when X=0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represents the rate of change in Y per unit X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fit of the model is evaluated by comparing it to a null model with a slope of zero: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>
                <a:solidFill>
                  <a:srgbClr val="000000"/>
                </a:solidFill>
              </a:rPr>
              <a:t>=0 	(Y=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aseline="3000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baseline="-25000"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</a:rPr>
              <a:t> ≠ 0 	(Y =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rgbClr val="000000"/>
                </a:solidFill>
              </a:rPr>
              <a:t> +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rgbClr val="000000"/>
                </a:solidFill>
              </a:rPr>
              <a:t>X)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349825"/>
            <a:ext cx="85173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measures the fraction of variation in Y that is explained by X in the linear regression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of 1 means X explains 100% of the variation in Y, 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of close to 0 means X explains little of the variation in 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50" y="2143700"/>
            <a:ext cx="7660225" cy="2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03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Multiple (Multivariate) Regression</a:t>
            </a:r>
            <a:endParaRPr sz="28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1350" y="608550"/>
            <a:ext cx="89424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j explanatory variables, the model of multiple linear regression is given by: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Y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=β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0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 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1i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 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2i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+...+ 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j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ji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+ε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, where ε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~N(0, σ</a:t>
            </a:r>
            <a:r>
              <a:rPr baseline="30000" lang="en">
                <a:solidFill>
                  <a:srgbClr val="000000"/>
                </a:solidFill>
                <a:highlight>
                  <a:srgbClr val="FFE599"/>
                </a:highlight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partial regression coefficient </a:t>
            </a:r>
            <a:r>
              <a:rPr lang="en">
                <a:solidFill>
                  <a:srgbClr val="000000"/>
                </a:solidFill>
              </a:rPr>
              <a:t>β</a:t>
            </a:r>
            <a:r>
              <a:rPr baseline="-25000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 is interpreted as the mean change in Y for each unit change in X</a:t>
            </a:r>
            <a:r>
              <a:rPr baseline="-25000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 when all other X’s are held constant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may also include interaction effects between explanatory variables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ex. an interaction between X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and X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would be included as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</a:t>
            </a:r>
            <a:r>
              <a:rPr lang="en">
                <a:solidFill>
                  <a:srgbClr val="000000"/>
                </a:solidFill>
              </a:rPr>
              <a:t>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=β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1i</a:t>
            </a:r>
            <a:r>
              <a:rPr lang="en">
                <a:solidFill>
                  <a:srgbClr val="000000"/>
                </a:solidFill>
              </a:rPr>
              <a:t> + β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2i</a:t>
            </a:r>
            <a:r>
              <a:rPr lang="en">
                <a:solidFill>
                  <a:srgbClr val="000000"/>
                </a:solidFill>
              </a:rPr>
              <a:t> +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β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3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1i</a:t>
            </a:r>
            <a:r>
              <a:rPr lang="en">
                <a:solidFill>
                  <a:srgbClr val="000000"/>
                </a:solidFill>
                <a:highlight>
                  <a:srgbClr val="FFE599"/>
                </a:highlight>
              </a:rPr>
              <a:t>*X</a:t>
            </a:r>
            <a:r>
              <a:rPr baseline="-25000" lang="en">
                <a:solidFill>
                  <a:srgbClr val="000000"/>
                </a:solidFill>
                <a:highlight>
                  <a:srgbClr val="FFE599"/>
                </a:highlight>
              </a:rPr>
              <a:t>2i</a:t>
            </a:r>
            <a:r>
              <a:rPr lang="en">
                <a:solidFill>
                  <a:srgbClr val="000000"/>
                </a:solidFill>
              </a:rPr>
              <a:t>+...+ β</a:t>
            </a:r>
            <a:r>
              <a:rPr baseline="-25000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ji</a:t>
            </a:r>
            <a:r>
              <a:rPr lang="en">
                <a:solidFill>
                  <a:srgbClr val="000000"/>
                </a:solidFill>
              </a:rPr>
              <a:t> +ε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</a:rPr>
              <a:t>L</a:t>
            </a:r>
            <a:r>
              <a:rPr b="1" lang="en">
                <a:solidFill>
                  <a:srgbClr val="000000"/>
                </a:solidFill>
              </a:rPr>
              <a:t>inear relationship</a:t>
            </a:r>
            <a:r>
              <a:rPr lang="en">
                <a:solidFill>
                  <a:srgbClr val="000000"/>
                </a:solidFill>
              </a:rPr>
              <a:t> between the response and explanatory 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can check with a scatterplot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some non-linear relationships can be made linear by transforming the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