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this model will fit an intercept (the mean of the data), and it will model the correlation in the residuals around that mean. The specification is the same as lm(), plus an extra ‘correlation’ argument, ‘corAR1(form = ~ Year))’. The correlation argument can use a wide variety of correlation structures, which you can see by looking at ?corStruct. </a:t>
            </a:r>
            <a:r>
              <a:rPr lang="en-US"/>
              <a:t>This is an</a:t>
            </a:r>
            <a:r>
              <a:rPr lang="en-US" sz="1200">
                <a:solidFill>
                  <a:schemeClr val="dk1"/>
                </a:solidFill>
                <a:latin typeface="Calibri"/>
                <a:ea typeface="Calibri"/>
                <a:cs typeface="Calibri"/>
                <a:sym typeface="Calibri"/>
              </a:rPr>
              <a:t> AR(1) model for the residuals which uses the function corAR1(). Inside this function we tell it how to order the residuals in time, with form = ~ Year. If we had time series from multiple sites, and wanted to model autocorrelation </a:t>
            </a:r>
            <a:r>
              <a:rPr i="1" lang="en-US" sz="1200">
                <a:solidFill>
                  <a:schemeClr val="dk1"/>
                </a:solidFill>
                <a:latin typeface="Calibri"/>
                <a:ea typeface="Calibri"/>
                <a:cs typeface="Calibri"/>
                <a:sym typeface="Calibri"/>
              </a:rPr>
              <a:t>within each site separately</a:t>
            </a:r>
            <a:r>
              <a:rPr lang="en-US" sz="1200">
                <a:solidFill>
                  <a:schemeClr val="dk1"/>
                </a:solidFill>
                <a:latin typeface="Calibri"/>
                <a:ea typeface="Calibri"/>
                <a:cs typeface="Calibri"/>
                <a:sym typeface="Calibri"/>
              </a:rPr>
              <a:t>, then we could modify the formula like this: form = ~ Year | Site.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We only have two parameters in this model, the intercept and phi. Phi is estimated to be 0.59, which is fairly strong correlation between successive years. To visualize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what the AR(1) structure is doing, we can compare the raw residuals, i.e. log(Coot.Maui) – (Intercept), to the ‘normalized’ residuals that account for the AR(1) structure and display the ‘left over’ variation.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160" name="Google Shape;16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Here I’ve plotted both raw and normalized residuals, as a time series and using acf(). The raw residuals show the same pattern as when we did acf() on the raw data, which is how it should be, because this model has no predictors.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The normalized residuals show no significant autocorrelation, especially not at lags 1 and 2, which were the problematic ones.</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 Likewise, the time series looks more like it just bounces around randomly, compared to the raw residuals. It looks like the variance may increase a little over time, but it’s not so bad that I will worry about it. From this we can conclude that the AR(1) model is sufficient to account for the temporal structure of this data, in the sense of making a regression model with assumptions consistent with the data. </a:t>
            </a:r>
            <a:endParaRPr/>
          </a:p>
          <a:p>
            <a:pPr indent="0" lvl="0" marL="0" rtl="0" algn="l">
              <a:spcBef>
                <a:spcPts val="0"/>
              </a:spcBef>
              <a:spcAft>
                <a:spcPts val="0"/>
              </a:spcAft>
              <a:buNone/>
            </a:pPr>
            <a:r>
              <a:t/>
            </a:r>
            <a:endParaRPr/>
          </a:p>
        </p:txBody>
      </p:sp>
      <p:sp>
        <p:nvSpPr>
          <p:cNvPr id="170" name="Google Shape;17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The effect size for rainfall is reasonably large. Over the range of observed rainfall, coots are expected to vary from exp(5) = 148 to exp(4.2) = 67. </a:t>
            </a:r>
            <a:endParaRPr/>
          </a:p>
          <a:p>
            <a:pPr indent="0" lvl="0" marL="0" rtl="0" algn="l">
              <a:spcBef>
                <a:spcPts val="0"/>
              </a:spcBef>
              <a:spcAft>
                <a:spcPts val="0"/>
              </a:spcAft>
              <a:buNone/>
            </a:pPr>
            <a:r>
              <a:t/>
            </a:r>
            <a:endParaRPr/>
          </a:p>
        </p:txBody>
      </p:sp>
      <p:sp>
        <p:nvSpPr>
          <p:cNvPr id="179" name="Google Shape;17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Arial"/>
                <a:ea typeface="Arial"/>
                <a:cs typeface="Arial"/>
                <a:sym typeface="Arial"/>
              </a:rPr>
              <a:t>We would consider these more complex correlation structures if the AR(1) didn’t appear sufficient. And we could compare among these options using AIC: </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In the previous slides example, the matrix has only four elements, but imagine that it includes all observations in the dataset. For a time series, these would be residuals for year 1, 2, 3, and 4. By treating the residuals as a vector drawn from a multivariate distribution, </a:t>
            </a:r>
            <a:r>
              <a:rPr i="1" lang="en-US" sz="1200">
                <a:solidFill>
                  <a:schemeClr val="dk1"/>
                </a:solidFill>
                <a:latin typeface="Calibri"/>
                <a:ea typeface="Calibri"/>
                <a:cs typeface="Calibri"/>
                <a:sym typeface="Calibri"/>
              </a:rPr>
              <a:t>we can explicitly model any correlation among the residuals. </a:t>
            </a:r>
            <a:r>
              <a:rPr lang="en-US" sz="1200">
                <a:solidFill>
                  <a:schemeClr val="dk1"/>
                </a:solidFill>
                <a:latin typeface="Calibri"/>
                <a:ea typeface="Calibri"/>
                <a:cs typeface="Calibri"/>
                <a:sym typeface="Calibri"/>
              </a:rPr>
              <a:t>This allows us to 1) learn things about the residual correlation structure, and 2) allow a regression model of a time series (or spatial dataset, etc.) to have assumptions that match the nature of the data.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On the left is coots over time. There is clearly fluctuation, and it looks like samples in adjacent years are similar. The second plot shows rainfall over time, which also fluctuates considerably. The third plot compares coot abundance to rainfall, and it look like there is a negative relationship. </a:t>
            </a:r>
            <a:endParaRPr/>
          </a:p>
        </p:txBody>
      </p:sp>
      <p:sp>
        <p:nvSpPr>
          <p:cNvPr id="116" name="Google Shape;11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Explore the temporal structure of the data. The most common way to do this is by plotting the autocorrelation function. The autocorrelation function is just the correlation between the time series and itself, at different lags. We can write it like this:</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i="1" lang="en-US" sz="1200">
                <a:solidFill>
                  <a:schemeClr val="dk1"/>
                </a:solidFill>
                <a:latin typeface="Calibri"/>
                <a:ea typeface="Calibri"/>
                <a:cs typeface="Calibri"/>
                <a:sym typeface="Calibri"/>
              </a:rPr>
              <a:t>r</a:t>
            </a:r>
            <a:r>
              <a:rPr lang="en-US" sz="1200">
                <a:solidFill>
                  <a:schemeClr val="dk1"/>
                </a:solidFill>
                <a:latin typeface="Calibri"/>
                <a:ea typeface="Calibri"/>
                <a:cs typeface="Calibri"/>
                <a:sym typeface="Calibri"/>
              </a:rPr>
              <a:t>k is the correlation at lag </a:t>
            </a:r>
            <a:r>
              <a:rPr i="1" lang="en-US" sz="1200">
                <a:solidFill>
                  <a:schemeClr val="dk1"/>
                </a:solidFill>
                <a:latin typeface="Calibri"/>
                <a:ea typeface="Calibri"/>
                <a:cs typeface="Calibri"/>
                <a:sym typeface="Calibri"/>
              </a:rPr>
              <a:t>k</a:t>
            </a:r>
            <a:r>
              <a:rPr lang="en-US" sz="1200">
                <a:solidFill>
                  <a:schemeClr val="dk1"/>
                </a:solidFill>
                <a:latin typeface="Calibri"/>
                <a:ea typeface="Calibri"/>
                <a:cs typeface="Calibri"/>
                <a:sym typeface="Calibri"/>
              </a:rPr>
              <a:t>, </a:t>
            </a:r>
            <a:r>
              <a:rPr i="1" lang="en-US" sz="1200">
                <a:solidFill>
                  <a:schemeClr val="dk1"/>
                </a:solidFill>
                <a:latin typeface="Calibri"/>
                <a:ea typeface="Calibri"/>
                <a:cs typeface="Calibri"/>
                <a:sym typeface="Calibri"/>
              </a:rPr>
              <a:t>N </a:t>
            </a:r>
            <a:r>
              <a:rPr lang="en-US" sz="1200">
                <a:solidFill>
                  <a:schemeClr val="dk1"/>
                </a:solidFill>
                <a:latin typeface="Calibri"/>
                <a:ea typeface="Calibri"/>
                <a:cs typeface="Calibri"/>
                <a:sym typeface="Calibri"/>
              </a:rPr>
              <a:t>is the length of the time series, </a:t>
            </a:r>
            <a:r>
              <a:rPr i="1" lang="en-US" sz="1200">
                <a:solidFill>
                  <a:schemeClr val="dk1"/>
                </a:solidFill>
                <a:latin typeface="Calibri"/>
                <a:ea typeface="Calibri"/>
                <a:cs typeface="Calibri"/>
                <a:sym typeface="Calibri"/>
              </a:rPr>
              <a:t>Y</a:t>
            </a:r>
            <a:r>
              <a:rPr lang="en-US" sz="1200">
                <a:solidFill>
                  <a:schemeClr val="dk1"/>
                </a:solidFill>
                <a:latin typeface="Calibri"/>
                <a:ea typeface="Calibri"/>
                <a:cs typeface="Calibri"/>
                <a:sym typeface="Calibri"/>
              </a:rPr>
              <a:t>t is the observation at time </a:t>
            </a:r>
            <a:r>
              <a:rPr i="1" lang="en-US" sz="1200">
                <a:solidFill>
                  <a:schemeClr val="dk1"/>
                </a:solidFill>
                <a:latin typeface="Calibri"/>
                <a:ea typeface="Calibri"/>
                <a:cs typeface="Calibri"/>
                <a:sym typeface="Calibri"/>
              </a:rPr>
              <a:t>t</a:t>
            </a:r>
            <a:r>
              <a:rPr lang="en-US" sz="1200">
                <a:solidFill>
                  <a:schemeClr val="dk1"/>
                </a:solidFill>
                <a:latin typeface="Calibri"/>
                <a:ea typeface="Calibri"/>
                <a:cs typeface="Calibri"/>
                <a:sym typeface="Calibri"/>
              </a:rPr>
              <a:t>. The top of this fraction is just the equation for the covariance between observations at time </a:t>
            </a:r>
            <a:r>
              <a:rPr i="1" lang="en-US" sz="1200">
                <a:solidFill>
                  <a:schemeClr val="dk1"/>
                </a:solidFill>
                <a:latin typeface="Calibri"/>
                <a:ea typeface="Calibri"/>
                <a:cs typeface="Calibri"/>
                <a:sym typeface="Calibri"/>
              </a:rPr>
              <a:t>t </a:t>
            </a:r>
            <a:r>
              <a:rPr lang="en-US" sz="1200">
                <a:solidFill>
                  <a:schemeClr val="dk1"/>
                </a:solidFill>
                <a:latin typeface="Calibri"/>
                <a:ea typeface="Calibri"/>
                <a:cs typeface="Calibri"/>
                <a:sym typeface="Calibri"/>
              </a:rPr>
              <a:t>and observations at time </a:t>
            </a:r>
            <a:r>
              <a:rPr i="1" lang="en-US" sz="1200">
                <a:solidFill>
                  <a:schemeClr val="dk1"/>
                </a:solidFill>
                <a:latin typeface="Calibri"/>
                <a:ea typeface="Calibri"/>
                <a:cs typeface="Calibri"/>
                <a:sym typeface="Calibri"/>
              </a:rPr>
              <a:t>t+k</a:t>
            </a:r>
            <a:r>
              <a:rPr lang="en-US" sz="1200">
                <a:solidFill>
                  <a:schemeClr val="dk1"/>
                </a:solidFill>
                <a:latin typeface="Calibri"/>
                <a:ea typeface="Calibri"/>
                <a:cs typeface="Calibri"/>
                <a:sym typeface="Calibri"/>
              </a:rPr>
              <a:t>; the bottom is the sum of squares of the data, which makes the correlation range between 0 and 1. We can plot it with acf():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124" name="Google Shape;12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t>Re: the plot for coot data</a:t>
            </a:r>
            <a:endParaRPr u="sng"/>
          </a:p>
          <a:p>
            <a:pPr indent="0" lvl="0" marL="0" rtl="0" algn="l">
              <a:spcBef>
                <a:spcPts val="0"/>
              </a:spcBef>
              <a:spcAft>
                <a:spcPts val="0"/>
              </a:spcAft>
              <a:buNone/>
            </a:pPr>
            <a:r>
              <a:rPr lang="en-US">
                <a:latin typeface="Arial"/>
                <a:ea typeface="Arial"/>
                <a:cs typeface="Arial"/>
                <a:sym typeface="Arial"/>
              </a:rPr>
              <a:t>This function plots the estimated autocorrelation at each lag, plus a dotted line that approximates the threshold at which the correlation is significantly different from zero. The correlation at lag 0 is 1, which is plotted for reference. For the coots the correlation at lag 1 is about 0.6, and at lag 2 is about 0.3. So,</a:t>
            </a:r>
            <a:r>
              <a:rPr b="1" lang="en-US">
                <a:latin typeface="Arial"/>
                <a:ea typeface="Arial"/>
                <a:cs typeface="Arial"/>
                <a:sym typeface="Arial"/>
              </a:rPr>
              <a:t> observations within 1 or 2 years of each other are correlated</a:t>
            </a:r>
            <a:r>
              <a:rPr lang="en-US">
                <a:latin typeface="Arial"/>
                <a:ea typeface="Arial"/>
                <a:cs typeface="Arial"/>
                <a:sym typeface="Arial"/>
              </a:rPr>
              <a:t>, and after that there is not much signal of correlation. We can think of various reasons why observations within 1-2 years of each other might be similar. Coots live for more than one year, so if there is a good year for coot reproduction/survival, the population size could remain high for multiple years. If coots move around, but we sample at one location, then if the location tends to be good/bad for multiple years in a row, that could produce a similar signal.</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3.png"/><Relationship Id="rId7"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7.png"/><Relationship Id="rId7"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image" Target="../media/image38.png"/><Relationship Id="rId5" Type="http://schemas.openxmlformats.org/officeDocument/2006/relationships/image" Target="../media/image30.png"/><Relationship Id="rId6"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9.png"/><Relationship Id="rId4" Type="http://schemas.openxmlformats.org/officeDocument/2006/relationships/image" Target="../media/image36.png"/><Relationship Id="rId5"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Generalized Least Squares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Specifying an AR model for our data</a:t>
            </a:r>
            <a:endParaRPr/>
          </a:p>
        </p:txBody>
      </p:sp>
      <p:pic>
        <p:nvPicPr>
          <p:cNvPr id="163" name="Google Shape;163;p22"/>
          <p:cNvPicPr preferRelativeResize="0"/>
          <p:nvPr>
            <p:ph idx="1" type="body"/>
          </p:nvPr>
        </p:nvPicPr>
        <p:blipFill rotWithShape="1">
          <a:blip r:embed="rId3">
            <a:alphaModFix/>
          </a:blip>
          <a:srcRect b="0" l="0" r="0" t="0"/>
          <a:stretch/>
        </p:blipFill>
        <p:spPr>
          <a:xfrm>
            <a:off x="714649" y="1524438"/>
            <a:ext cx="10168800" cy="927900"/>
          </a:xfrm>
          <a:prstGeom prst="rect">
            <a:avLst/>
          </a:prstGeom>
          <a:noFill/>
          <a:ln>
            <a:noFill/>
          </a:ln>
        </p:spPr>
      </p:pic>
      <p:pic>
        <p:nvPicPr>
          <p:cNvPr descr="A screenshot of a cell phone&#10;&#10;Description automatically generated" id="164" name="Google Shape;164;p22"/>
          <p:cNvPicPr preferRelativeResize="0"/>
          <p:nvPr/>
        </p:nvPicPr>
        <p:blipFill rotWithShape="1">
          <a:blip r:embed="rId4">
            <a:alphaModFix/>
          </a:blip>
          <a:srcRect b="0" l="0" r="0" t="0"/>
          <a:stretch/>
        </p:blipFill>
        <p:spPr>
          <a:xfrm>
            <a:off x="838200" y="2618644"/>
            <a:ext cx="6104869" cy="3658170"/>
          </a:xfrm>
          <a:prstGeom prst="rect">
            <a:avLst/>
          </a:prstGeom>
          <a:noFill/>
          <a:ln>
            <a:noFill/>
          </a:ln>
        </p:spPr>
      </p:pic>
      <p:sp>
        <p:nvSpPr>
          <p:cNvPr id="165" name="Google Shape;165;p22"/>
          <p:cNvSpPr txBox="1"/>
          <p:nvPr/>
        </p:nvSpPr>
        <p:spPr>
          <a:xfrm>
            <a:off x="7278925" y="3118613"/>
            <a:ext cx="3487200" cy="13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sz="1900">
                <a:solidFill>
                  <a:schemeClr val="dk1"/>
                </a:solidFill>
                <a:latin typeface="Calibri"/>
                <a:ea typeface="Calibri"/>
                <a:cs typeface="Calibri"/>
                <a:sym typeface="Calibri"/>
              </a:rPr>
              <a:t>?corStruct - will display the wide variety of correlation structures possible</a:t>
            </a:r>
            <a:endParaRPr sz="2100">
              <a:latin typeface="Calibri"/>
              <a:ea typeface="Calibri"/>
              <a:cs typeface="Calibri"/>
              <a:sym typeface="Calibri"/>
            </a:endParaRPr>
          </a:p>
        </p:txBody>
      </p:sp>
      <p:sp>
        <p:nvSpPr>
          <p:cNvPr id="166" name="Google Shape;166;p22"/>
          <p:cNvSpPr txBox="1"/>
          <p:nvPr/>
        </p:nvSpPr>
        <p:spPr>
          <a:xfrm>
            <a:off x="7278925" y="5110600"/>
            <a:ext cx="4004700" cy="10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Calibri"/>
                <a:ea typeface="Calibri"/>
                <a:cs typeface="Calibri"/>
                <a:sym typeface="Calibri"/>
              </a:rPr>
              <a:t>To model autocorrelation between each site:</a:t>
            </a:r>
            <a:endParaRPr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corAR1(form =~ Year|Site)</a:t>
            </a:r>
            <a:endParaRPr sz="16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Raw versus normalized </a:t>
            </a:r>
            <a:endParaRPr/>
          </a:p>
        </p:txBody>
      </p:sp>
      <p:pic>
        <p:nvPicPr>
          <p:cNvPr descr="A screenshot of a cell phone&#10;&#10;Description automatically generated" id="173" name="Google Shape;173;p23"/>
          <p:cNvPicPr preferRelativeResize="0"/>
          <p:nvPr>
            <p:ph idx="1" type="body"/>
          </p:nvPr>
        </p:nvPicPr>
        <p:blipFill rotWithShape="1">
          <a:blip r:embed="rId3">
            <a:alphaModFix/>
          </a:blip>
          <a:srcRect b="0" l="0" r="0" t="0"/>
          <a:stretch/>
        </p:blipFill>
        <p:spPr>
          <a:xfrm>
            <a:off x="838199" y="1690699"/>
            <a:ext cx="5813700" cy="4557300"/>
          </a:xfrm>
          <a:prstGeom prst="rect">
            <a:avLst/>
          </a:prstGeom>
          <a:noFill/>
          <a:ln>
            <a:noFill/>
          </a:ln>
        </p:spPr>
      </p:pic>
      <p:sp>
        <p:nvSpPr>
          <p:cNvPr id="174" name="Google Shape;174;p23"/>
          <p:cNvSpPr txBox="1"/>
          <p:nvPr/>
        </p:nvSpPr>
        <p:spPr>
          <a:xfrm>
            <a:off x="3812849" y="6161071"/>
            <a:ext cx="441390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Now we need to account for rainfall (goal #2)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23"/>
          <p:cNvSpPr txBox="1"/>
          <p:nvPr>
            <p:ph idx="2" type="body"/>
          </p:nvPr>
        </p:nvSpPr>
        <p:spPr>
          <a:xfrm>
            <a:off x="6838625" y="3341627"/>
            <a:ext cx="51816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This model accounts for the temporal correlation of residuals (goal #1)</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Modeling temporal correlation of residuals + estimating effect of rainfall</a:t>
            </a:r>
            <a:endParaRPr/>
          </a:p>
        </p:txBody>
      </p:sp>
      <p:pic>
        <p:nvPicPr>
          <p:cNvPr id="182" name="Google Shape;182;p24"/>
          <p:cNvPicPr preferRelativeResize="0"/>
          <p:nvPr>
            <p:ph idx="1" type="body"/>
          </p:nvPr>
        </p:nvPicPr>
        <p:blipFill rotWithShape="1">
          <a:blip r:embed="rId3">
            <a:alphaModFix/>
          </a:blip>
          <a:srcRect b="0" l="0" r="0" t="0"/>
          <a:stretch/>
        </p:blipFill>
        <p:spPr>
          <a:xfrm>
            <a:off x="466241" y="1729230"/>
            <a:ext cx="5181600" cy="413700"/>
          </a:xfrm>
          <a:prstGeom prst="rect">
            <a:avLst/>
          </a:prstGeom>
          <a:noFill/>
          <a:ln>
            <a:noFill/>
          </a:ln>
        </p:spPr>
      </p:pic>
      <p:pic>
        <p:nvPicPr>
          <p:cNvPr id="183" name="Google Shape;183;p24"/>
          <p:cNvPicPr preferRelativeResize="0"/>
          <p:nvPr>
            <p:ph idx="2" type="body"/>
          </p:nvPr>
        </p:nvPicPr>
        <p:blipFill rotWithShape="1">
          <a:blip r:embed="rId4">
            <a:alphaModFix/>
          </a:blip>
          <a:srcRect b="0" l="0" r="0" t="0"/>
          <a:stretch/>
        </p:blipFill>
        <p:spPr>
          <a:xfrm>
            <a:off x="466241" y="2142930"/>
            <a:ext cx="3174900" cy="381000"/>
          </a:xfrm>
          <a:prstGeom prst="rect">
            <a:avLst/>
          </a:prstGeom>
          <a:noFill/>
          <a:ln>
            <a:noFill/>
          </a:ln>
        </p:spPr>
      </p:pic>
      <p:pic>
        <p:nvPicPr>
          <p:cNvPr descr="A screenshot of a cell phone&#10;&#10;Description automatically generated" id="184" name="Google Shape;184;p24"/>
          <p:cNvPicPr preferRelativeResize="0"/>
          <p:nvPr/>
        </p:nvPicPr>
        <p:blipFill rotWithShape="1">
          <a:blip r:embed="rId5">
            <a:alphaModFix/>
          </a:blip>
          <a:srcRect b="0" l="0" r="0" t="0"/>
          <a:stretch/>
        </p:blipFill>
        <p:spPr>
          <a:xfrm>
            <a:off x="326756" y="2602130"/>
            <a:ext cx="3835400" cy="2768600"/>
          </a:xfrm>
          <a:prstGeom prst="rect">
            <a:avLst/>
          </a:prstGeom>
          <a:noFill/>
          <a:ln>
            <a:noFill/>
          </a:ln>
        </p:spPr>
      </p:pic>
      <p:pic>
        <p:nvPicPr>
          <p:cNvPr descr="A screenshot of a cell phone&#10;&#10;Description automatically generated" id="185" name="Google Shape;185;p24"/>
          <p:cNvPicPr preferRelativeResize="0"/>
          <p:nvPr/>
        </p:nvPicPr>
        <p:blipFill rotWithShape="1">
          <a:blip r:embed="rId6">
            <a:alphaModFix/>
          </a:blip>
          <a:srcRect b="0" l="0" r="24324" t="0"/>
          <a:stretch/>
        </p:blipFill>
        <p:spPr>
          <a:xfrm>
            <a:off x="4162156" y="2356180"/>
            <a:ext cx="3494007" cy="3592083"/>
          </a:xfrm>
          <a:prstGeom prst="rect">
            <a:avLst/>
          </a:prstGeom>
          <a:noFill/>
          <a:ln>
            <a:noFill/>
          </a:ln>
        </p:spPr>
      </p:pic>
      <p:pic>
        <p:nvPicPr>
          <p:cNvPr descr="A screenshot of a cell phone&#10;&#10;Description automatically generated" id="186" name="Google Shape;186;p24"/>
          <p:cNvPicPr preferRelativeResize="0"/>
          <p:nvPr/>
        </p:nvPicPr>
        <p:blipFill rotWithShape="1">
          <a:blip r:embed="rId7">
            <a:alphaModFix/>
          </a:blip>
          <a:srcRect b="0" l="0" r="0" t="0"/>
          <a:stretch/>
        </p:blipFill>
        <p:spPr>
          <a:xfrm>
            <a:off x="7782302" y="2494871"/>
            <a:ext cx="3911600" cy="331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AR versus ARMA correlation structure</a:t>
            </a:r>
            <a:endParaRPr/>
          </a:p>
        </p:txBody>
      </p:sp>
      <p:pic>
        <p:nvPicPr>
          <p:cNvPr descr="A screenshot of a cell phone&#10;&#10;Description automatically generated" id="192" name="Google Shape;192;p25"/>
          <p:cNvPicPr preferRelativeResize="0"/>
          <p:nvPr>
            <p:ph idx="1" type="body"/>
          </p:nvPr>
        </p:nvPicPr>
        <p:blipFill rotWithShape="1">
          <a:blip r:embed="rId3">
            <a:alphaModFix/>
          </a:blip>
          <a:srcRect b="70937" l="0" r="0" t="-15904"/>
          <a:stretch/>
        </p:blipFill>
        <p:spPr>
          <a:xfrm>
            <a:off x="3581900" y="5271418"/>
            <a:ext cx="4160220" cy="415071"/>
          </a:xfrm>
          <a:prstGeom prst="rect">
            <a:avLst/>
          </a:prstGeom>
          <a:noFill/>
          <a:ln>
            <a:noFill/>
          </a:ln>
        </p:spPr>
      </p:pic>
      <p:sp>
        <p:nvSpPr>
          <p:cNvPr id="193" name="Google Shape;193;p25"/>
          <p:cNvSpPr txBox="1"/>
          <p:nvPr>
            <p:ph idx="2" type="body"/>
          </p:nvPr>
        </p:nvSpPr>
        <p:spPr>
          <a:xfrm>
            <a:off x="1233369" y="5271418"/>
            <a:ext cx="1943100" cy="676275"/>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1360"/>
              <a:buNone/>
            </a:pPr>
            <a:r>
              <a:rPr lang="en-US" sz="1360"/>
              <a:t>Comparison to </a:t>
            </a:r>
            <a:r>
              <a:rPr i="1" lang="en-US" sz="1360"/>
              <a:t>gls() </a:t>
            </a:r>
            <a:r>
              <a:rPr lang="en-US" sz="1360"/>
              <a:t>without accounting for complexity of residuals:</a:t>
            </a:r>
            <a:endParaRPr/>
          </a:p>
        </p:txBody>
      </p:sp>
      <p:pic>
        <p:nvPicPr>
          <p:cNvPr id="194" name="Google Shape;194;p25"/>
          <p:cNvPicPr preferRelativeResize="0"/>
          <p:nvPr/>
        </p:nvPicPr>
        <p:blipFill rotWithShape="1">
          <a:blip r:embed="rId4">
            <a:alphaModFix/>
          </a:blip>
          <a:srcRect b="0" l="0" r="0" t="0"/>
          <a:stretch/>
        </p:blipFill>
        <p:spPr>
          <a:xfrm>
            <a:off x="489451" y="2583272"/>
            <a:ext cx="8273080" cy="637648"/>
          </a:xfrm>
          <a:prstGeom prst="rect">
            <a:avLst/>
          </a:prstGeom>
          <a:noFill/>
          <a:ln>
            <a:noFill/>
          </a:ln>
        </p:spPr>
      </p:pic>
      <p:pic>
        <p:nvPicPr>
          <p:cNvPr id="195" name="Google Shape;195;p25"/>
          <p:cNvPicPr preferRelativeResize="0"/>
          <p:nvPr/>
        </p:nvPicPr>
        <p:blipFill rotWithShape="1">
          <a:blip r:embed="rId5">
            <a:alphaModFix/>
          </a:blip>
          <a:srcRect b="0" l="0" r="0" t="0"/>
          <a:stretch/>
        </p:blipFill>
        <p:spPr>
          <a:xfrm>
            <a:off x="435660" y="3347561"/>
            <a:ext cx="8282487" cy="619095"/>
          </a:xfrm>
          <a:prstGeom prst="rect">
            <a:avLst/>
          </a:prstGeom>
          <a:noFill/>
          <a:ln>
            <a:noFill/>
          </a:ln>
        </p:spPr>
      </p:pic>
      <p:pic>
        <p:nvPicPr>
          <p:cNvPr descr="A close up of a logo&#10;&#10;Description automatically generated" id="196" name="Google Shape;196;p25"/>
          <p:cNvPicPr preferRelativeResize="0"/>
          <p:nvPr/>
        </p:nvPicPr>
        <p:blipFill rotWithShape="1">
          <a:blip r:embed="rId6">
            <a:alphaModFix/>
          </a:blip>
          <a:srcRect b="0" l="0" r="78195" t="0"/>
          <a:stretch/>
        </p:blipFill>
        <p:spPr>
          <a:xfrm>
            <a:off x="9776561" y="1600276"/>
            <a:ext cx="2096469" cy="2768448"/>
          </a:xfrm>
          <a:prstGeom prst="rect">
            <a:avLst/>
          </a:prstGeom>
          <a:noFill/>
          <a:ln>
            <a:noFill/>
          </a:ln>
        </p:spPr>
      </p:pic>
      <p:cxnSp>
        <p:nvCxnSpPr>
          <p:cNvPr id="197" name="Google Shape;197;p25"/>
          <p:cNvCxnSpPr/>
          <p:nvPr/>
        </p:nvCxnSpPr>
        <p:spPr>
          <a:xfrm>
            <a:off x="8722324" y="3780000"/>
            <a:ext cx="972672" cy="153688"/>
          </a:xfrm>
          <a:prstGeom prst="straightConnector1">
            <a:avLst/>
          </a:prstGeom>
          <a:noFill/>
          <a:ln cap="flat" cmpd="sng" w="19050">
            <a:solidFill>
              <a:schemeClr val="dk1"/>
            </a:solidFill>
            <a:prstDash val="solid"/>
            <a:miter lim="800000"/>
            <a:headEnd len="sm" w="sm" type="none"/>
            <a:tailEnd len="med" w="med" type="triangle"/>
          </a:ln>
        </p:spPr>
      </p:cxnSp>
      <p:cxnSp>
        <p:nvCxnSpPr>
          <p:cNvPr id="198" name="Google Shape;198;p25"/>
          <p:cNvCxnSpPr/>
          <p:nvPr/>
        </p:nvCxnSpPr>
        <p:spPr>
          <a:xfrm>
            <a:off x="8592050" y="2902096"/>
            <a:ext cx="1073803" cy="165136"/>
          </a:xfrm>
          <a:prstGeom prst="straightConnector1">
            <a:avLst/>
          </a:prstGeom>
          <a:noFill/>
          <a:ln cap="flat" cmpd="sng" w="19050">
            <a:solidFill>
              <a:schemeClr val="dk1"/>
            </a:solidFill>
            <a:prstDash val="solid"/>
            <a:miter lim="800000"/>
            <a:headEnd len="sm" w="sm" type="none"/>
            <a:tailEnd len="med" w="med" type="triangle"/>
          </a:ln>
        </p:spPr>
      </p:cxnSp>
      <p:pic>
        <p:nvPicPr>
          <p:cNvPr descr="A screenshot of a cell phone&#10;&#10;Description automatically generated" id="199" name="Google Shape;199;p25"/>
          <p:cNvPicPr preferRelativeResize="0"/>
          <p:nvPr/>
        </p:nvPicPr>
        <p:blipFill rotWithShape="1">
          <a:blip r:embed="rId3">
            <a:alphaModFix/>
          </a:blip>
          <a:srcRect b="-4062" l="0" r="58125" t="29062"/>
          <a:stretch/>
        </p:blipFill>
        <p:spPr>
          <a:xfrm>
            <a:off x="8762531" y="5010220"/>
            <a:ext cx="1701800" cy="676269"/>
          </a:xfrm>
          <a:prstGeom prst="rect">
            <a:avLst/>
          </a:prstGeom>
          <a:noFill/>
          <a:ln>
            <a:noFill/>
          </a:ln>
        </p:spPr>
      </p:pic>
      <p:cxnSp>
        <p:nvCxnSpPr>
          <p:cNvPr id="200" name="Google Shape;200;p25"/>
          <p:cNvCxnSpPr/>
          <p:nvPr/>
        </p:nvCxnSpPr>
        <p:spPr>
          <a:xfrm>
            <a:off x="8045950" y="5493868"/>
            <a:ext cx="546100" cy="0"/>
          </a:xfrm>
          <a:prstGeom prst="straightConnector1">
            <a:avLst/>
          </a:prstGeom>
          <a:noFill/>
          <a:ln cap="flat" cmpd="sng" w="19050">
            <a:solidFill>
              <a:schemeClr val="dk1"/>
            </a:solidFill>
            <a:prstDash val="solid"/>
            <a:miter lim="800000"/>
            <a:headEnd len="sm" w="sm" type="none"/>
            <a:tailEnd len="med" w="med" type="triangle"/>
          </a:ln>
        </p:spPr>
      </p:cxnSp>
      <p:pic>
        <p:nvPicPr>
          <p:cNvPr id="201" name="Google Shape;201;p25"/>
          <p:cNvPicPr preferRelativeResize="0"/>
          <p:nvPr/>
        </p:nvPicPr>
        <p:blipFill rotWithShape="1">
          <a:blip r:embed="rId7">
            <a:alphaModFix/>
          </a:blip>
          <a:srcRect b="0" l="0" r="0" t="0"/>
          <a:stretch/>
        </p:blipFill>
        <p:spPr>
          <a:xfrm>
            <a:off x="318970" y="1800291"/>
            <a:ext cx="8220658" cy="656339"/>
          </a:xfrm>
          <a:prstGeom prst="rect">
            <a:avLst/>
          </a:prstGeom>
          <a:noFill/>
          <a:ln>
            <a:noFill/>
          </a:ln>
        </p:spPr>
      </p:pic>
      <p:cxnSp>
        <p:nvCxnSpPr>
          <p:cNvPr id="202" name="Google Shape;202;p25"/>
          <p:cNvCxnSpPr/>
          <p:nvPr/>
        </p:nvCxnSpPr>
        <p:spPr>
          <a:xfrm>
            <a:off x="8592050" y="2115760"/>
            <a:ext cx="1021381" cy="144840"/>
          </a:xfrm>
          <a:prstGeom prst="straightConnector1">
            <a:avLst/>
          </a:prstGeom>
          <a:noFill/>
          <a:ln cap="flat" cmpd="sng" w="19050">
            <a:solidFill>
              <a:schemeClr val="dk1"/>
            </a:solidFill>
            <a:prstDash val="solid"/>
            <a:miter lim="800000"/>
            <a:headEnd len="sm" w="sm" type="none"/>
            <a:tailEnd len="med" w="med" type="triangle"/>
          </a:ln>
        </p:spPr>
      </p:cxnSp>
      <p:sp>
        <p:nvSpPr>
          <p:cNvPr id="203" name="Google Shape;203;p25"/>
          <p:cNvSpPr/>
          <p:nvPr/>
        </p:nvSpPr>
        <p:spPr>
          <a:xfrm>
            <a:off x="10169694" y="2024798"/>
            <a:ext cx="1532855" cy="614772"/>
          </a:xfrm>
          <a:prstGeom prst="donut">
            <a:avLst>
              <a:gd fmla="val 7754" name="adj"/>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highlight>
                <a:srgbClr val="FFFF00"/>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Irregularly spaced data</a:t>
            </a:r>
            <a:endParaRPr/>
          </a:p>
        </p:txBody>
      </p:sp>
      <p:sp>
        <p:nvSpPr>
          <p:cNvPr id="209" name="Google Shape;20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Approach is conceptually similar</a:t>
            </a:r>
            <a:endParaRPr/>
          </a:p>
          <a:p>
            <a:pPr indent="-228600" lvl="1" marL="685800" rtl="0" algn="l">
              <a:lnSpc>
                <a:spcPct val="90000"/>
              </a:lnSpc>
              <a:spcBef>
                <a:spcPts val="500"/>
              </a:spcBef>
              <a:spcAft>
                <a:spcPts val="0"/>
              </a:spcAft>
              <a:buClr>
                <a:schemeClr val="dk1"/>
              </a:buClr>
              <a:buSzPts val="2400"/>
              <a:buChar char="•"/>
            </a:pPr>
            <a:r>
              <a:rPr lang="en-US"/>
              <a:t>Look for evidence of autocorrelation</a:t>
            </a:r>
            <a:endParaRPr/>
          </a:p>
          <a:p>
            <a:pPr indent="-228600" lvl="1" marL="685800" rtl="0" algn="l">
              <a:lnSpc>
                <a:spcPct val="90000"/>
              </a:lnSpc>
              <a:spcBef>
                <a:spcPts val="500"/>
              </a:spcBef>
              <a:spcAft>
                <a:spcPts val="0"/>
              </a:spcAft>
              <a:buClr>
                <a:schemeClr val="dk1"/>
              </a:buClr>
              <a:buSzPts val="2400"/>
              <a:buChar char="•"/>
            </a:pPr>
            <a:r>
              <a:rPr lang="en-US"/>
              <a:t>Find an appropriate model to describe autocorrelation</a:t>
            </a:r>
            <a:endParaRPr/>
          </a:p>
        </p:txBody>
      </p:sp>
      <p:pic>
        <p:nvPicPr>
          <p:cNvPr id="210" name="Google Shape;210;p26"/>
          <p:cNvPicPr preferRelativeResize="0"/>
          <p:nvPr/>
        </p:nvPicPr>
        <p:blipFill rotWithShape="1">
          <a:blip r:embed="rId3">
            <a:alphaModFix/>
          </a:blip>
          <a:srcRect b="0" l="0" r="0" t="0"/>
          <a:stretch/>
        </p:blipFill>
        <p:spPr>
          <a:xfrm>
            <a:off x="838200" y="3253428"/>
            <a:ext cx="3903773" cy="3239447"/>
          </a:xfrm>
          <a:prstGeom prst="rect">
            <a:avLst/>
          </a:prstGeom>
          <a:noFill/>
          <a:ln>
            <a:noFill/>
          </a:ln>
        </p:spPr>
      </p:pic>
      <p:sp>
        <p:nvSpPr>
          <p:cNvPr id="211" name="Google Shape;211;p26"/>
          <p:cNvSpPr txBox="1"/>
          <p:nvPr/>
        </p:nvSpPr>
        <p:spPr>
          <a:xfrm>
            <a:off x="5345976" y="5688588"/>
            <a:ext cx="420810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Flowering time of Arabidopsis in Spain &amp; Portugal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Identifying spatial autocorrelation</a:t>
            </a:r>
            <a:endParaRPr/>
          </a:p>
        </p:txBody>
      </p:sp>
      <p:sp>
        <p:nvSpPr>
          <p:cNvPr id="217" name="Google Shape;217;p27"/>
          <p:cNvSpPr txBox="1"/>
          <p:nvPr>
            <p:ph idx="1" type="body"/>
          </p:nvPr>
        </p:nvSpPr>
        <p:spPr>
          <a:xfrm>
            <a:off x="838200" y="1825625"/>
            <a:ext cx="4554894"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Start by plot deviation from mean in 2d space with bubble () </a:t>
            </a:r>
            <a:endParaRPr/>
          </a:p>
        </p:txBody>
      </p:sp>
      <p:pic>
        <p:nvPicPr>
          <p:cNvPr id="218" name="Google Shape;218;p27"/>
          <p:cNvPicPr preferRelativeResize="0"/>
          <p:nvPr/>
        </p:nvPicPr>
        <p:blipFill rotWithShape="1">
          <a:blip r:embed="rId3">
            <a:alphaModFix/>
          </a:blip>
          <a:srcRect b="0" l="0" r="0" t="0"/>
          <a:stretch/>
        </p:blipFill>
        <p:spPr>
          <a:xfrm>
            <a:off x="5542384" y="1825625"/>
            <a:ext cx="5962713" cy="956159"/>
          </a:xfrm>
          <a:prstGeom prst="rect">
            <a:avLst/>
          </a:prstGeom>
          <a:noFill/>
          <a:ln>
            <a:noFill/>
          </a:ln>
        </p:spPr>
      </p:pic>
      <p:pic>
        <p:nvPicPr>
          <p:cNvPr id="219" name="Google Shape;219;p27"/>
          <p:cNvPicPr preferRelativeResize="0"/>
          <p:nvPr/>
        </p:nvPicPr>
        <p:blipFill rotWithShape="1">
          <a:blip r:embed="rId4">
            <a:alphaModFix/>
          </a:blip>
          <a:srcRect b="0" l="0" r="0" t="0"/>
          <a:stretch/>
        </p:blipFill>
        <p:spPr>
          <a:xfrm>
            <a:off x="6483082" y="2781784"/>
            <a:ext cx="5022015" cy="29110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Using a variogram to identify autocorrelation</a:t>
            </a:r>
            <a:endParaRPr/>
          </a:p>
        </p:txBody>
      </p:sp>
      <p:sp>
        <p:nvSpPr>
          <p:cNvPr id="225" name="Google Shape;225;p28"/>
          <p:cNvSpPr txBox="1"/>
          <p:nvPr>
            <p:ph idx="1" type="body"/>
          </p:nvPr>
        </p:nvSpPr>
        <p:spPr>
          <a:xfrm>
            <a:off x="838200" y="1825625"/>
            <a:ext cx="4928118"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Plots variance as a function of distance between sample points</a:t>
            </a:r>
            <a:endParaRPr/>
          </a:p>
          <a:p>
            <a:pPr indent="-228600" lvl="1" marL="685800" rtl="0" algn="l">
              <a:lnSpc>
                <a:spcPct val="90000"/>
              </a:lnSpc>
              <a:spcBef>
                <a:spcPts val="500"/>
              </a:spcBef>
              <a:spcAft>
                <a:spcPts val="0"/>
              </a:spcAft>
              <a:buClr>
                <a:schemeClr val="dk1"/>
              </a:buClr>
              <a:buSzPts val="2400"/>
              <a:buChar char="•"/>
            </a:pPr>
            <a:r>
              <a:rPr lang="en-US"/>
              <a:t>“nugget” is variance at zero distance</a:t>
            </a:r>
            <a:endParaRPr/>
          </a:p>
          <a:p>
            <a:pPr indent="-228600" lvl="1" marL="685800" rtl="0" algn="l">
              <a:lnSpc>
                <a:spcPct val="90000"/>
              </a:lnSpc>
              <a:spcBef>
                <a:spcPts val="500"/>
              </a:spcBef>
              <a:spcAft>
                <a:spcPts val="0"/>
              </a:spcAft>
              <a:buClr>
                <a:schemeClr val="dk1"/>
              </a:buClr>
              <a:buSzPts val="2400"/>
              <a:buChar char="•"/>
            </a:pPr>
            <a:r>
              <a:rPr lang="en-US"/>
              <a:t>“sill” is the asymptote value</a:t>
            </a:r>
            <a:endParaRPr/>
          </a:p>
          <a:p>
            <a:pPr indent="-228600" lvl="1" marL="685800" rtl="0" algn="l">
              <a:lnSpc>
                <a:spcPct val="90000"/>
              </a:lnSpc>
              <a:spcBef>
                <a:spcPts val="500"/>
              </a:spcBef>
              <a:spcAft>
                <a:spcPts val="0"/>
              </a:spcAft>
              <a:buClr>
                <a:schemeClr val="dk1"/>
              </a:buClr>
              <a:buSzPts val="2400"/>
              <a:buChar char="•"/>
            </a:pPr>
            <a:r>
              <a:rPr lang="en-US"/>
              <a:t>“range” is distance where variogram levels</a:t>
            </a:r>
            <a:endParaRPr/>
          </a:p>
        </p:txBody>
      </p:sp>
      <p:pic>
        <p:nvPicPr>
          <p:cNvPr id="226" name="Google Shape;226;p28"/>
          <p:cNvPicPr preferRelativeResize="0"/>
          <p:nvPr/>
        </p:nvPicPr>
        <p:blipFill rotWithShape="1">
          <a:blip r:embed="rId3">
            <a:alphaModFix/>
          </a:blip>
          <a:srcRect b="0" l="0" r="0" t="0"/>
          <a:stretch/>
        </p:blipFill>
        <p:spPr>
          <a:xfrm>
            <a:off x="6590522" y="1530221"/>
            <a:ext cx="3648853" cy="2327328"/>
          </a:xfrm>
          <a:prstGeom prst="rect">
            <a:avLst/>
          </a:prstGeom>
          <a:noFill/>
          <a:ln>
            <a:noFill/>
          </a:ln>
        </p:spPr>
      </p:pic>
      <p:sp>
        <p:nvSpPr>
          <p:cNvPr id="227" name="Google Shape;227;p28"/>
          <p:cNvSpPr txBox="1"/>
          <p:nvPr/>
        </p:nvSpPr>
        <p:spPr>
          <a:xfrm>
            <a:off x="10094265" y="1517559"/>
            <a:ext cx="11144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idealized</a:t>
            </a:r>
            <a:endParaRPr/>
          </a:p>
        </p:txBody>
      </p:sp>
      <p:pic>
        <p:nvPicPr>
          <p:cNvPr id="228" name="Google Shape;228;p28"/>
          <p:cNvPicPr preferRelativeResize="0"/>
          <p:nvPr/>
        </p:nvPicPr>
        <p:blipFill rotWithShape="1">
          <a:blip r:embed="rId4">
            <a:alphaModFix/>
          </a:blip>
          <a:srcRect b="0" l="0" r="0" t="0"/>
          <a:stretch/>
        </p:blipFill>
        <p:spPr>
          <a:xfrm>
            <a:off x="5766318" y="3870211"/>
            <a:ext cx="5812837" cy="955714"/>
          </a:xfrm>
          <a:prstGeom prst="rect">
            <a:avLst/>
          </a:prstGeom>
          <a:noFill/>
          <a:ln>
            <a:noFill/>
          </a:ln>
        </p:spPr>
      </p:pic>
      <p:pic>
        <p:nvPicPr>
          <p:cNvPr id="229" name="Google Shape;229;p28"/>
          <p:cNvPicPr preferRelativeResize="0"/>
          <p:nvPr/>
        </p:nvPicPr>
        <p:blipFill rotWithShape="1">
          <a:blip r:embed="rId5">
            <a:alphaModFix/>
          </a:blip>
          <a:srcRect b="0" l="0" r="0" t="0"/>
          <a:stretch/>
        </p:blipFill>
        <p:spPr>
          <a:xfrm>
            <a:off x="7481808" y="4429013"/>
            <a:ext cx="3212627" cy="23062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838200" y="365125"/>
            <a:ext cx="675220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Using a spline correlogram</a:t>
            </a:r>
            <a:endParaRPr/>
          </a:p>
        </p:txBody>
      </p:sp>
      <p:pic>
        <p:nvPicPr>
          <p:cNvPr id="235" name="Google Shape;235;p29"/>
          <p:cNvPicPr preferRelativeResize="0"/>
          <p:nvPr>
            <p:ph idx="1" type="body"/>
          </p:nvPr>
        </p:nvPicPr>
        <p:blipFill rotWithShape="1">
          <a:blip r:embed="rId3">
            <a:alphaModFix/>
          </a:blip>
          <a:srcRect b="0" l="0" r="0" t="0"/>
          <a:stretch/>
        </p:blipFill>
        <p:spPr>
          <a:xfrm>
            <a:off x="6623179" y="2652134"/>
            <a:ext cx="4497388" cy="3482091"/>
          </a:xfrm>
          <a:prstGeom prst="rect">
            <a:avLst/>
          </a:prstGeom>
          <a:noFill/>
          <a:ln>
            <a:noFill/>
          </a:ln>
        </p:spPr>
      </p:pic>
      <p:pic>
        <p:nvPicPr>
          <p:cNvPr id="236" name="Google Shape;236;p29"/>
          <p:cNvPicPr preferRelativeResize="0"/>
          <p:nvPr/>
        </p:nvPicPr>
        <p:blipFill rotWithShape="1">
          <a:blip r:embed="rId4">
            <a:alphaModFix/>
          </a:blip>
          <a:srcRect b="0" l="0" r="0" t="0"/>
          <a:stretch/>
        </p:blipFill>
        <p:spPr>
          <a:xfrm>
            <a:off x="5876656" y="2027457"/>
            <a:ext cx="5823932" cy="547663"/>
          </a:xfrm>
          <a:prstGeom prst="rect">
            <a:avLst/>
          </a:prstGeom>
          <a:noFill/>
          <a:ln>
            <a:noFill/>
          </a:ln>
        </p:spPr>
      </p:pic>
      <p:sp>
        <p:nvSpPr>
          <p:cNvPr id="237" name="Google Shape;237;p29"/>
          <p:cNvSpPr txBox="1"/>
          <p:nvPr/>
        </p:nvSpPr>
        <p:spPr>
          <a:xfrm>
            <a:off x="838200" y="1825625"/>
            <a:ext cx="4928118"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Plots correlation as a function of distance between sample points</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Non-parametric estimator to get smooth function for correlation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Functions to describe autocorrelation</a:t>
            </a:r>
            <a:endParaRPr/>
          </a:p>
        </p:txBody>
      </p:sp>
      <p:sp>
        <p:nvSpPr>
          <p:cNvPr id="243" name="Google Shape;243;p30"/>
          <p:cNvSpPr txBox="1"/>
          <p:nvPr>
            <p:ph idx="1" type="body"/>
          </p:nvPr>
        </p:nvSpPr>
        <p:spPr>
          <a:xfrm>
            <a:off x="838200" y="1825625"/>
            <a:ext cx="3440837"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Spherical, Linear, Ratio, Gaussian, Exponential</a:t>
            </a:r>
            <a:endParaRPr/>
          </a:p>
          <a:p>
            <a:pPr indent="-228600" lvl="0" marL="228600" rtl="0" algn="l">
              <a:lnSpc>
                <a:spcPct val="90000"/>
              </a:lnSpc>
              <a:spcBef>
                <a:spcPts val="1000"/>
              </a:spcBef>
              <a:spcAft>
                <a:spcPts val="0"/>
              </a:spcAft>
              <a:buClr>
                <a:schemeClr val="dk1"/>
              </a:buClr>
              <a:buSzPts val="2800"/>
              <a:buChar char="•"/>
            </a:pPr>
            <a:r>
              <a:rPr lang="en-US"/>
              <a:t>Continuous functions that define autocorrelation</a:t>
            </a:r>
            <a:endParaRPr/>
          </a:p>
          <a:p>
            <a:pPr indent="-228600" lvl="0" marL="228600" rtl="0" algn="l">
              <a:lnSpc>
                <a:spcPct val="90000"/>
              </a:lnSpc>
              <a:spcBef>
                <a:spcPts val="1000"/>
              </a:spcBef>
              <a:spcAft>
                <a:spcPts val="0"/>
              </a:spcAft>
              <a:buClr>
                <a:schemeClr val="dk1"/>
              </a:buClr>
              <a:buSzPts val="2800"/>
              <a:buChar char="•"/>
            </a:pPr>
            <a:r>
              <a:rPr lang="en-US"/>
              <a:t>Can compare AIC between different autocorrelation models</a:t>
            </a:r>
            <a:endParaRPr/>
          </a:p>
          <a:p>
            <a:pPr indent="0" lvl="0" marL="0" rtl="0" algn="l">
              <a:lnSpc>
                <a:spcPct val="90000"/>
              </a:lnSpc>
              <a:spcBef>
                <a:spcPts val="1000"/>
              </a:spcBef>
              <a:spcAft>
                <a:spcPts val="0"/>
              </a:spcAft>
              <a:buClr>
                <a:schemeClr val="dk1"/>
              </a:buClr>
              <a:buSzPts val="2800"/>
              <a:buNone/>
            </a:pPr>
            <a:r>
              <a:t/>
            </a:r>
            <a:endParaRPr/>
          </a:p>
        </p:txBody>
      </p:sp>
      <p:pic>
        <p:nvPicPr>
          <p:cNvPr id="244" name="Google Shape;244;p30"/>
          <p:cNvPicPr preferRelativeResize="0"/>
          <p:nvPr/>
        </p:nvPicPr>
        <p:blipFill rotWithShape="1">
          <a:blip r:embed="rId3">
            <a:alphaModFix/>
          </a:blip>
          <a:srcRect b="0" l="0" r="0" t="0"/>
          <a:stretch/>
        </p:blipFill>
        <p:spPr>
          <a:xfrm>
            <a:off x="5514392" y="1308656"/>
            <a:ext cx="4310744" cy="2120344"/>
          </a:xfrm>
          <a:prstGeom prst="rect">
            <a:avLst/>
          </a:prstGeom>
          <a:noFill/>
          <a:ln>
            <a:noFill/>
          </a:ln>
        </p:spPr>
      </p:pic>
      <p:pic>
        <p:nvPicPr>
          <p:cNvPr id="245" name="Google Shape;245;p30"/>
          <p:cNvPicPr preferRelativeResize="0"/>
          <p:nvPr/>
        </p:nvPicPr>
        <p:blipFill rotWithShape="1">
          <a:blip r:embed="rId4">
            <a:alphaModFix/>
          </a:blip>
          <a:srcRect b="0" l="0" r="0" t="0"/>
          <a:stretch/>
        </p:blipFill>
        <p:spPr>
          <a:xfrm>
            <a:off x="4970435" y="3704860"/>
            <a:ext cx="6767146" cy="502964"/>
          </a:xfrm>
          <a:prstGeom prst="rect">
            <a:avLst/>
          </a:prstGeom>
          <a:noFill/>
          <a:ln>
            <a:noFill/>
          </a:ln>
        </p:spPr>
      </p:pic>
      <p:pic>
        <p:nvPicPr>
          <p:cNvPr id="246" name="Google Shape;246;p30"/>
          <p:cNvPicPr preferRelativeResize="0"/>
          <p:nvPr/>
        </p:nvPicPr>
        <p:blipFill rotWithShape="1">
          <a:blip r:embed="rId5">
            <a:alphaModFix/>
          </a:blip>
          <a:srcRect b="0" l="0" r="0" t="0"/>
          <a:stretch/>
        </p:blipFill>
        <p:spPr>
          <a:xfrm>
            <a:off x="4970435" y="4207824"/>
            <a:ext cx="3605478" cy="2064205"/>
          </a:xfrm>
          <a:prstGeom prst="rect">
            <a:avLst/>
          </a:prstGeom>
          <a:noFill/>
          <a:ln>
            <a:noFill/>
          </a:ln>
        </p:spPr>
      </p:pic>
      <p:pic>
        <p:nvPicPr>
          <p:cNvPr id="247" name="Google Shape;247;p30"/>
          <p:cNvPicPr preferRelativeResize="0"/>
          <p:nvPr/>
        </p:nvPicPr>
        <p:blipFill rotWithShape="1">
          <a:blip r:embed="rId6">
            <a:alphaModFix/>
          </a:blip>
          <a:srcRect b="0" l="0" r="0" t="0"/>
          <a:stretch/>
        </p:blipFill>
        <p:spPr>
          <a:xfrm>
            <a:off x="8753895" y="4214396"/>
            <a:ext cx="2983686" cy="21578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Other spatial considerations</a:t>
            </a:r>
            <a:endParaRPr/>
          </a:p>
        </p:txBody>
      </p:sp>
      <p:sp>
        <p:nvSpPr>
          <p:cNvPr id="253" name="Google Shape;253;p31"/>
          <p:cNvSpPr txBox="1"/>
          <p:nvPr>
            <p:ph idx="1" type="body"/>
          </p:nvPr>
        </p:nvSpPr>
        <p:spPr>
          <a:xfrm>
            <a:off x="838200" y="1825625"/>
            <a:ext cx="4013718"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Importance of direction</a:t>
            </a:r>
            <a:endParaRPr/>
          </a:p>
        </p:txBody>
      </p:sp>
      <p:pic>
        <p:nvPicPr>
          <p:cNvPr id="254" name="Google Shape;254;p31"/>
          <p:cNvPicPr preferRelativeResize="0"/>
          <p:nvPr/>
        </p:nvPicPr>
        <p:blipFill rotWithShape="1">
          <a:blip r:embed="rId3">
            <a:alphaModFix/>
          </a:blip>
          <a:srcRect b="0" l="0" r="0" t="0"/>
          <a:stretch/>
        </p:blipFill>
        <p:spPr>
          <a:xfrm>
            <a:off x="5135357" y="1690688"/>
            <a:ext cx="6698560" cy="670618"/>
          </a:xfrm>
          <a:prstGeom prst="rect">
            <a:avLst/>
          </a:prstGeom>
          <a:noFill/>
          <a:ln>
            <a:noFill/>
          </a:ln>
        </p:spPr>
      </p:pic>
      <p:pic>
        <p:nvPicPr>
          <p:cNvPr id="255" name="Google Shape;255;p31"/>
          <p:cNvPicPr preferRelativeResize="0"/>
          <p:nvPr/>
        </p:nvPicPr>
        <p:blipFill rotWithShape="1">
          <a:blip r:embed="rId4">
            <a:alphaModFix/>
          </a:blip>
          <a:srcRect b="0" l="0" r="0" t="0"/>
          <a:stretch/>
        </p:blipFill>
        <p:spPr>
          <a:xfrm>
            <a:off x="8624287" y="2476188"/>
            <a:ext cx="3209630" cy="3050211"/>
          </a:xfrm>
          <a:prstGeom prst="rect">
            <a:avLst/>
          </a:prstGeom>
          <a:noFill/>
          <a:ln>
            <a:noFill/>
          </a:ln>
        </p:spPr>
      </p:pic>
      <p:pic>
        <p:nvPicPr>
          <p:cNvPr id="256" name="Google Shape;256;p31"/>
          <p:cNvPicPr preferRelativeResize="0"/>
          <p:nvPr/>
        </p:nvPicPr>
        <p:blipFill rotWithShape="1">
          <a:blip r:embed="rId5">
            <a:alphaModFix/>
          </a:blip>
          <a:srcRect b="0" l="0" r="0" t="0"/>
          <a:stretch/>
        </p:blipFill>
        <p:spPr>
          <a:xfrm>
            <a:off x="1122022" y="3055957"/>
            <a:ext cx="6812870" cy="34369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Overview</a:t>
            </a:r>
            <a:endParaRPr/>
          </a:p>
        </p:txBody>
      </p:sp>
      <p:sp>
        <p:nvSpPr>
          <p:cNvPr id="94" name="Google Shape;9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How does GLS differ from ordinary least-squares?</a:t>
            </a:r>
            <a:endParaRPr/>
          </a:p>
          <a:p>
            <a:pPr indent="-228600" lvl="0" marL="228600" rtl="0" algn="l">
              <a:lnSpc>
                <a:spcPct val="90000"/>
              </a:lnSpc>
              <a:spcBef>
                <a:spcPts val="1000"/>
              </a:spcBef>
              <a:spcAft>
                <a:spcPts val="0"/>
              </a:spcAft>
              <a:buClr>
                <a:schemeClr val="dk1"/>
              </a:buClr>
              <a:buSzPts val="2800"/>
              <a:buChar char="•"/>
            </a:pPr>
            <a:r>
              <a:rPr lang="en-US"/>
              <a:t>Identifying and describing autocorrelation</a:t>
            </a:r>
            <a:endParaRPr/>
          </a:p>
          <a:p>
            <a:pPr indent="-228600" lvl="0" marL="228600" rtl="0" algn="l">
              <a:lnSpc>
                <a:spcPct val="90000"/>
              </a:lnSpc>
              <a:spcBef>
                <a:spcPts val="1000"/>
              </a:spcBef>
              <a:spcAft>
                <a:spcPts val="0"/>
              </a:spcAft>
              <a:buClr>
                <a:schemeClr val="dk1"/>
              </a:buClr>
              <a:buSzPts val="2800"/>
              <a:buChar char="•"/>
            </a:pPr>
            <a:r>
              <a:rPr lang="en-US"/>
              <a:t>Regularly and irregularly spaced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Relaxing Linear Model Assumptions:</a:t>
            </a:r>
            <a:endParaRPr/>
          </a:p>
        </p:txBody>
      </p:sp>
      <p:sp>
        <p:nvSpPr>
          <p:cNvPr id="100" name="Google Shape;10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Independence</a:t>
            </a:r>
            <a:endParaRPr/>
          </a:p>
          <a:p>
            <a:pPr indent="-228600" lvl="1" marL="685800" rtl="0" algn="l">
              <a:lnSpc>
                <a:spcPct val="90000"/>
              </a:lnSpc>
              <a:spcBef>
                <a:spcPts val="500"/>
              </a:spcBef>
              <a:spcAft>
                <a:spcPts val="0"/>
              </a:spcAft>
              <a:buClr>
                <a:schemeClr val="dk1"/>
              </a:buClr>
              <a:buSzPts val="2400"/>
              <a:buChar char="•"/>
            </a:pPr>
            <a:r>
              <a:rPr lang="en-US"/>
              <a:t>Data can be </a:t>
            </a:r>
            <a:r>
              <a:rPr b="1" lang="en-US"/>
              <a:t>auto-correlated</a:t>
            </a:r>
            <a:endParaRPr/>
          </a:p>
          <a:p>
            <a:pPr indent="-228600" lvl="0" marL="228600" rtl="0" algn="l">
              <a:lnSpc>
                <a:spcPct val="90000"/>
              </a:lnSpc>
              <a:spcBef>
                <a:spcPts val="1000"/>
              </a:spcBef>
              <a:spcAft>
                <a:spcPts val="0"/>
              </a:spcAft>
              <a:buClr>
                <a:schemeClr val="dk1"/>
              </a:buClr>
              <a:buSzPts val="2800"/>
              <a:buChar char="•"/>
            </a:pPr>
            <a:r>
              <a:rPr lang="en-US"/>
              <a:t>Often for temporally or spatially structured data, assumptions of independence are not valid</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101" name="Google Shape;101;p15"/>
          <p:cNvPicPr preferRelativeResize="0"/>
          <p:nvPr/>
        </p:nvPicPr>
        <p:blipFill rotWithShape="1">
          <a:blip r:embed="rId3">
            <a:alphaModFix/>
          </a:blip>
          <a:srcRect b="0" l="0" r="0" t="0"/>
          <a:stretch/>
        </p:blipFill>
        <p:spPr>
          <a:xfrm>
            <a:off x="838200" y="3553730"/>
            <a:ext cx="4432561" cy="2623233"/>
          </a:xfrm>
          <a:prstGeom prst="rect">
            <a:avLst/>
          </a:prstGeom>
          <a:noFill/>
          <a:ln>
            <a:noFill/>
          </a:ln>
        </p:spPr>
      </p:pic>
      <p:sp>
        <p:nvSpPr>
          <p:cNvPr id="102" name="Google Shape;102;p15"/>
          <p:cNvSpPr txBox="1"/>
          <p:nvPr/>
        </p:nvSpPr>
        <p:spPr>
          <a:xfrm>
            <a:off x="6096000" y="5271796"/>
            <a:ext cx="45875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Ex: How does rainfall affect bird populations?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60918" y="227531"/>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Two minutes of matrix algebra</a:t>
            </a:r>
            <a:endParaRPr/>
          </a:p>
        </p:txBody>
      </p:sp>
      <p:sp>
        <p:nvSpPr>
          <p:cNvPr id="108" name="Google Shape;108;p16"/>
          <p:cNvSpPr txBox="1"/>
          <p:nvPr>
            <p:ph idx="1" type="body"/>
          </p:nvPr>
        </p:nvSpPr>
        <p:spPr>
          <a:xfrm>
            <a:off x="660918" y="1450242"/>
            <a:ext cx="10515600" cy="3627785"/>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590"/>
              <a:buChar char="•"/>
            </a:pPr>
            <a:r>
              <a:rPr lang="en-US" sz="2590"/>
              <a:t>Standard linear models can be expressed:</a:t>
            </a:r>
            <a:endParaRPr/>
          </a:p>
          <a:p>
            <a:pPr indent="-228600" lvl="1" marL="685800" rtl="0" algn="l">
              <a:lnSpc>
                <a:spcPct val="80000"/>
              </a:lnSpc>
              <a:spcBef>
                <a:spcPts val="500"/>
              </a:spcBef>
              <a:spcAft>
                <a:spcPts val="0"/>
              </a:spcAft>
              <a:buClr>
                <a:schemeClr val="dk1"/>
              </a:buClr>
              <a:buSzPts val="2220"/>
              <a:buChar char="•"/>
            </a:pPr>
            <a:r>
              <a:rPr b="1" lang="en-US" sz="2220"/>
              <a:t>y </a:t>
            </a:r>
            <a:r>
              <a:rPr lang="en-US" sz="2220"/>
              <a:t>is </a:t>
            </a:r>
            <a:r>
              <a:rPr i="1" lang="en-US" sz="2220"/>
              <a:t>n</a:t>
            </a:r>
            <a:r>
              <a:rPr lang="en-US" sz="2220"/>
              <a:t> x 1 response vector</a:t>
            </a:r>
            <a:endParaRPr/>
          </a:p>
          <a:p>
            <a:pPr indent="-228600" lvl="1" marL="685800" rtl="0" algn="l">
              <a:lnSpc>
                <a:spcPct val="80000"/>
              </a:lnSpc>
              <a:spcBef>
                <a:spcPts val="500"/>
              </a:spcBef>
              <a:spcAft>
                <a:spcPts val="0"/>
              </a:spcAft>
              <a:buClr>
                <a:schemeClr val="dk1"/>
              </a:buClr>
              <a:buSzPts val="2220"/>
              <a:buChar char="•"/>
            </a:pPr>
            <a:r>
              <a:rPr b="1" lang="en-US" sz="2220"/>
              <a:t>X </a:t>
            </a:r>
            <a:r>
              <a:rPr lang="en-US" sz="2220"/>
              <a:t>is </a:t>
            </a:r>
            <a:r>
              <a:rPr i="1" lang="en-US" sz="2220"/>
              <a:t>n </a:t>
            </a:r>
            <a:r>
              <a:rPr lang="en-US" sz="2220"/>
              <a:t>x </a:t>
            </a:r>
            <a:r>
              <a:rPr i="1" lang="en-US" sz="2220"/>
              <a:t>k</a:t>
            </a:r>
            <a:r>
              <a:rPr lang="en-US" sz="2220"/>
              <a:t>+1</a:t>
            </a:r>
            <a:r>
              <a:rPr i="1" lang="en-US" sz="2220"/>
              <a:t> </a:t>
            </a:r>
            <a:r>
              <a:rPr lang="en-US" sz="2220"/>
              <a:t>matrix of data</a:t>
            </a:r>
            <a:endParaRPr/>
          </a:p>
          <a:p>
            <a:pPr indent="-228600" lvl="1" marL="685800" rtl="0" algn="l">
              <a:lnSpc>
                <a:spcPct val="80000"/>
              </a:lnSpc>
              <a:spcBef>
                <a:spcPts val="500"/>
              </a:spcBef>
              <a:spcAft>
                <a:spcPts val="0"/>
              </a:spcAft>
              <a:buClr>
                <a:schemeClr val="dk1"/>
              </a:buClr>
              <a:buSzPts val="2220"/>
              <a:buChar char="•"/>
            </a:pPr>
            <a:r>
              <a:rPr b="1" lang="en-US" sz="2220"/>
              <a:t>β </a:t>
            </a:r>
            <a:r>
              <a:rPr lang="en-US" sz="2220"/>
              <a:t>is </a:t>
            </a:r>
            <a:r>
              <a:rPr i="1" lang="en-US" sz="2220"/>
              <a:t>k</a:t>
            </a:r>
            <a:r>
              <a:rPr lang="en-US" sz="2220"/>
              <a:t>+1 x 1 vector of regression coefficients</a:t>
            </a:r>
            <a:endParaRPr/>
          </a:p>
          <a:p>
            <a:pPr indent="-228600" lvl="1" marL="685800" rtl="0" algn="l">
              <a:lnSpc>
                <a:spcPct val="80000"/>
              </a:lnSpc>
              <a:spcBef>
                <a:spcPts val="500"/>
              </a:spcBef>
              <a:spcAft>
                <a:spcPts val="0"/>
              </a:spcAft>
              <a:buClr>
                <a:schemeClr val="dk1"/>
              </a:buClr>
              <a:buSzPts val="2220"/>
              <a:buChar char="•"/>
            </a:pPr>
            <a:r>
              <a:rPr b="1" lang="en-US" sz="2220"/>
              <a:t>ε </a:t>
            </a:r>
            <a:r>
              <a:rPr lang="en-US" sz="2220"/>
              <a:t>is </a:t>
            </a:r>
            <a:r>
              <a:rPr i="1" lang="en-US" sz="2220"/>
              <a:t>n </a:t>
            </a:r>
            <a:r>
              <a:rPr lang="en-US" sz="2220"/>
              <a:t>x 1 vector of residuals</a:t>
            </a:r>
            <a:endParaRPr/>
          </a:p>
          <a:p>
            <a:pPr indent="-228600" lvl="0" marL="228600" rtl="0" algn="l">
              <a:lnSpc>
                <a:spcPct val="80000"/>
              </a:lnSpc>
              <a:spcBef>
                <a:spcPts val="1000"/>
              </a:spcBef>
              <a:spcAft>
                <a:spcPts val="0"/>
              </a:spcAft>
              <a:buClr>
                <a:schemeClr val="dk1"/>
              </a:buClr>
              <a:buSzPts val="2590"/>
              <a:buChar char="•"/>
            </a:pPr>
            <a:r>
              <a:rPr b="1" lang="en-US" sz="2590"/>
              <a:t>ε </a:t>
            </a:r>
            <a:r>
              <a:rPr lang="en-US" sz="2590"/>
              <a:t>is assumed to have a mean of zero, and variance σ</a:t>
            </a:r>
            <a:r>
              <a:rPr baseline="30000" lang="en-US" sz="2590"/>
              <a:t>2</a:t>
            </a:r>
            <a:endParaRPr/>
          </a:p>
          <a:p>
            <a:pPr indent="-228600" lvl="1" marL="685800" rtl="0" algn="l">
              <a:lnSpc>
                <a:spcPct val="80000"/>
              </a:lnSpc>
              <a:spcBef>
                <a:spcPts val="500"/>
              </a:spcBef>
              <a:spcAft>
                <a:spcPts val="0"/>
              </a:spcAft>
              <a:buClr>
                <a:schemeClr val="dk1"/>
              </a:buClr>
              <a:buSzPts val="2220"/>
              <a:buChar char="•"/>
            </a:pPr>
            <a:r>
              <a:rPr lang="en-US" sz="2220"/>
              <a:t>No covariance allowed (OLS)</a:t>
            </a:r>
            <a:endParaRPr/>
          </a:p>
          <a:p>
            <a:pPr indent="-228600" lvl="0" marL="228600" rtl="0" algn="l">
              <a:lnSpc>
                <a:spcPct val="80000"/>
              </a:lnSpc>
              <a:spcBef>
                <a:spcPts val="1000"/>
              </a:spcBef>
              <a:spcAft>
                <a:spcPts val="0"/>
              </a:spcAft>
              <a:buClr>
                <a:schemeClr val="dk1"/>
              </a:buClr>
              <a:buSzPts val="2590"/>
              <a:buChar char="•"/>
            </a:pPr>
            <a:r>
              <a:rPr lang="en-US" sz="2590"/>
              <a:t>In GLS, we create an variance-covariance matrix that describes a correlation structure of residuals</a:t>
            </a:r>
            <a:endParaRPr/>
          </a:p>
          <a:p>
            <a:pPr indent="-228600" lvl="1" marL="685800" rtl="0" algn="l">
              <a:lnSpc>
                <a:spcPct val="80000"/>
              </a:lnSpc>
              <a:spcBef>
                <a:spcPts val="500"/>
              </a:spcBef>
              <a:spcAft>
                <a:spcPts val="0"/>
              </a:spcAft>
              <a:buClr>
                <a:schemeClr val="dk1"/>
              </a:buClr>
              <a:buSzPts val="2220"/>
              <a:buChar char="•"/>
            </a:pPr>
            <a:r>
              <a:rPr lang="en-US" sz="2220"/>
              <a:t>In OLS, this is just an identity matrix</a:t>
            </a:r>
            <a:endParaRPr/>
          </a:p>
          <a:p>
            <a:pPr indent="-64135" lvl="0" marL="228600" rtl="0" algn="l">
              <a:lnSpc>
                <a:spcPct val="80000"/>
              </a:lnSpc>
              <a:spcBef>
                <a:spcPts val="1000"/>
              </a:spcBef>
              <a:spcAft>
                <a:spcPts val="0"/>
              </a:spcAft>
              <a:buClr>
                <a:schemeClr val="dk1"/>
              </a:buClr>
              <a:buSzPts val="2590"/>
              <a:buNone/>
            </a:pPr>
            <a:r>
              <a:t/>
            </a:r>
            <a:endParaRPr b="1" sz="2590"/>
          </a:p>
          <a:p>
            <a:pPr indent="0" lvl="1" marL="457200" rtl="0" algn="l">
              <a:lnSpc>
                <a:spcPct val="80000"/>
              </a:lnSpc>
              <a:spcBef>
                <a:spcPts val="500"/>
              </a:spcBef>
              <a:spcAft>
                <a:spcPts val="0"/>
              </a:spcAft>
              <a:buClr>
                <a:schemeClr val="dk1"/>
              </a:buClr>
              <a:buSzPts val="2220"/>
              <a:buNone/>
            </a:pPr>
            <a:r>
              <a:t/>
            </a:r>
            <a:endParaRPr b="1" sz="2220"/>
          </a:p>
          <a:p>
            <a:pPr indent="0" lvl="1" marL="457200" rtl="0" algn="l">
              <a:lnSpc>
                <a:spcPct val="80000"/>
              </a:lnSpc>
              <a:spcBef>
                <a:spcPts val="500"/>
              </a:spcBef>
              <a:spcAft>
                <a:spcPts val="0"/>
              </a:spcAft>
              <a:buClr>
                <a:schemeClr val="dk1"/>
              </a:buClr>
              <a:buSzPts val="2220"/>
              <a:buNone/>
            </a:pPr>
            <a:r>
              <a:t/>
            </a:r>
            <a:endParaRPr b="1" sz="2220"/>
          </a:p>
          <a:p>
            <a:pPr indent="-87630" lvl="1" marL="685800" rtl="0" algn="l">
              <a:lnSpc>
                <a:spcPct val="80000"/>
              </a:lnSpc>
              <a:spcBef>
                <a:spcPts val="500"/>
              </a:spcBef>
              <a:spcAft>
                <a:spcPts val="0"/>
              </a:spcAft>
              <a:buClr>
                <a:schemeClr val="dk1"/>
              </a:buClr>
              <a:buSzPts val="2220"/>
              <a:buNone/>
            </a:pPr>
            <a:r>
              <a:t/>
            </a:r>
            <a:endParaRPr b="1" sz="2220"/>
          </a:p>
        </p:txBody>
      </p:sp>
      <p:pic>
        <p:nvPicPr>
          <p:cNvPr id="109" name="Google Shape;109;p16"/>
          <p:cNvPicPr preferRelativeResize="0"/>
          <p:nvPr/>
        </p:nvPicPr>
        <p:blipFill rotWithShape="1">
          <a:blip r:embed="rId3">
            <a:alphaModFix/>
          </a:blip>
          <a:srcRect b="0" l="0" r="0" t="0"/>
          <a:stretch/>
        </p:blipFill>
        <p:spPr>
          <a:xfrm>
            <a:off x="7247491" y="1450242"/>
            <a:ext cx="2083122" cy="537226"/>
          </a:xfrm>
          <a:prstGeom prst="rect">
            <a:avLst/>
          </a:prstGeom>
          <a:noFill/>
          <a:ln>
            <a:noFill/>
          </a:ln>
        </p:spPr>
      </p:pic>
      <p:pic>
        <p:nvPicPr>
          <p:cNvPr id="110" name="Google Shape;110;p16"/>
          <p:cNvPicPr preferRelativeResize="0"/>
          <p:nvPr/>
        </p:nvPicPr>
        <p:blipFill rotWithShape="1">
          <a:blip r:embed="rId4">
            <a:alphaModFix/>
          </a:blip>
          <a:srcRect b="0" l="0" r="0" t="0"/>
          <a:stretch/>
        </p:blipFill>
        <p:spPr>
          <a:xfrm>
            <a:off x="6018421" y="4776605"/>
            <a:ext cx="5439572" cy="1853851"/>
          </a:xfrm>
          <a:prstGeom prst="rect">
            <a:avLst/>
          </a:prstGeom>
          <a:noFill/>
          <a:ln>
            <a:noFill/>
          </a:ln>
        </p:spPr>
      </p:pic>
      <p:pic>
        <p:nvPicPr>
          <p:cNvPr id="111" name="Google Shape;111;p16"/>
          <p:cNvPicPr preferRelativeResize="0"/>
          <p:nvPr/>
        </p:nvPicPr>
        <p:blipFill rotWithShape="1">
          <a:blip r:embed="rId5">
            <a:alphaModFix/>
          </a:blip>
          <a:srcRect b="0" l="0" r="0" t="0"/>
          <a:stretch/>
        </p:blipFill>
        <p:spPr>
          <a:xfrm>
            <a:off x="10753326" y="1093961"/>
            <a:ext cx="563929" cy="1249788"/>
          </a:xfrm>
          <a:prstGeom prst="rect">
            <a:avLst/>
          </a:prstGeom>
          <a:noFill/>
          <a:ln>
            <a:noFill/>
          </a:ln>
        </p:spPr>
      </p:pic>
      <p:cxnSp>
        <p:nvCxnSpPr>
          <p:cNvPr id="112" name="Google Shape;112;p16"/>
          <p:cNvCxnSpPr/>
          <p:nvPr/>
        </p:nvCxnSpPr>
        <p:spPr>
          <a:xfrm>
            <a:off x="9479902" y="1772816"/>
            <a:ext cx="1166327" cy="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Example: Hawaiian Coots from Maui</a:t>
            </a:r>
            <a:endParaRPr/>
          </a:p>
        </p:txBody>
      </p:sp>
      <p:pic>
        <p:nvPicPr>
          <p:cNvPr descr="A picture containing clock&#10;&#10;Description automatically generated" id="119" name="Google Shape;119;p17"/>
          <p:cNvPicPr preferRelativeResize="0"/>
          <p:nvPr>
            <p:ph idx="1" type="body"/>
          </p:nvPr>
        </p:nvPicPr>
        <p:blipFill rotWithShape="1">
          <a:blip r:embed="rId3">
            <a:alphaModFix/>
          </a:blip>
          <a:srcRect b="4179" l="0" r="0" t="0"/>
          <a:stretch/>
        </p:blipFill>
        <p:spPr>
          <a:xfrm>
            <a:off x="668834" y="1408719"/>
            <a:ext cx="10514027" cy="3378106"/>
          </a:xfrm>
          <a:prstGeom prst="rect">
            <a:avLst/>
          </a:prstGeom>
          <a:noFill/>
          <a:ln>
            <a:noFill/>
          </a:ln>
        </p:spPr>
      </p:pic>
      <p:sp>
        <p:nvSpPr>
          <p:cNvPr id="120" name="Google Shape;120;p17"/>
          <p:cNvSpPr txBox="1"/>
          <p:nvPr/>
        </p:nvSpPr>
        <p:spPr>
          <a:xfrm>
            <a:off x="668834" y="4987369"/>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SzPts val="2590"/>
              <a:buFont typeface="Arial"/>
              <a:buNone/>
            </a:pPr>
            <a:r>
              <a:rPr lang="en-US" sz="2590">
                <a:solidFill>
                  <a:schemeClr val="dk1"/>
                </a:solidFill>
                <a:latin typeface="Calibri"/>
                <a:ea typeface="Calibri"/>
                <a:cs typeface="Calibri"/>
                <a:sym typeface="Calibri"/>
              </a:rPr>
              <a:t>Goal: make a model for the relationship between rainfall and coot abundance</a:t>
            </a:r>
            <a:endParaRPr/>
          </a:p>
          <a:p>
            <a:pPr indent="-457200" lvl="1" marL="914400" marR="0" rtl="0" algn="l">
              <a:lnSpc>
                <a:spcPct val="70000"/>
              </a:lnSpc>
              <a:spcBef>
                <a:spcPts val="500"/>
              </a:spcBef>
              <a:spcAft>
                <a:spcPts val="0"/>
              </a:spcAft>
              <a:buClr>
                <a:schemeClr val="dk1"/>
              </a:buClr>
              <a:buSzPts val="2220"/>
              <a:buFont typeface="Arial"/>
              <a:buAutoNum type="arabicParenR"/>
            </a:pPr>
            <a:r>
              <a:rPr b="0" i="0" lang="en-US" sz="2220" u="none" cap="none" strike="noStrike">
                <a:solidFill>
                  <a:schemeClr val="dk1"/>
                </a:solidFill>
                <a:latin typeface="Calibri"/>
                <a:ea typeface="Calibri"/>
                <a:cs typeface="Calibri"/>
                <a:sym typeface="Calibri"/>
              </a:rPr>
              <a:t>Model the temporal correlation of residuals</a:t>
            </a:r>
            <a:endParaRPr/>
          </a:p>
          <a:p>
            <a:pPr indent="-457200" lvl="1" marL="914400" marR="0" rtl="0" algn="l">
              <a:lnSpc>
                <a:spcPct val="70000"/>
              </a:lnSpc>
              <a:spcBef>
                <a:spcPts val="500"/>
              </a:spcBef>
              <a:spcAft>
                <a:spcPts val="0"/>
              </a:spcAft>
              <a:buClr>
                <a:schemeClr val="dk1"/>
              </a:buClr>
              <a:buSzPts val="2220"/>
              <a:buFont typeface="Arial"/>
              <a:buAutoNum type="arabicParenR"/>
            </a:pPr>
            <a:r>
              <a:rPr b="0" i="0" lang="en-US" sz="2220" u="none" cap="none" strike="noStrike">
                <a:solidFill>
                  <a:schemeClr val="dk1"/>
                </a:solidFill>
                <a:latin typeface="Calibri"/>
                <a:ea typeface="Calibri"/>
                <a:cs typeface="Calibri"/>
                <a:sym typeface="Calibri"/>
              </a:rPr>
              <a:t>Estimate the effects of any predictors (rainfall in this case)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Exploring the temporal structure of the data</a:t>
            </a:r>
            <a:endParaRPr/>
          </a:p>
        </p:txBody>
      </p:sp>
      <p:pic>
        <p:nvPicPr>
          <p:cNvPr descr="A screenshot of a cell phone&#10;&#10;Description automatically generated" id="127" name="Google Shape;127;p18"/>
          <p:cNvPicPr preferRelativeResize="0"/>
          <p:nvPr>
            <p:ph idx="1" type="body"/>
          </p:nvPr>
        </p:nvPicPr>
        <p:blipFill rotWithShape="1">
          <a:blip r:embed="rId3">
            <a:alphaModFix/>
          </a:blip>
          <a:srcRect b="0" l="0" r="0" t="0"/>
          <a:stretch/>
        </p:blipFill>
        <p:spPr>
          <a:xfrm>
            <a:off x="838200" y="2741842"/>
            <a:ext cx="5359400" cy="1651000"/>
          </a:xfrm>
          <a:prstGeom prst="rect">
            <a:avLst/>
          </a:prstGeom>
          <a:noFill/>
          <a:ln>
            <a:noFill/>
          </a:ln>
        </p:spPr>
      </p:pic>
      <p:cxnSp>
        <p:nvCxnSpPr>
          <p:cNvPr id="128" name="Google Shape;128;p18"/>
          <p:cNvCxnSpPr/>
          <p:nvPr/>
        </p:nvCxnSpPr>
        <p:spPr>
          <a:xfrm flipH="1">
            <a:off x="5806268" y="2429508"/>
            <a:ext cx="1623232" cy="624668"/>
          </a:xfrm>
          <a:prstGeom prst="straightConnector1">
            <a:avLst/>
          </a:prstGeom>
          <a:noFill/>
          <a:ln cap="flat" cmpd="sng" w="57150">
            <a:solidFill>
              <a:schemeClr val="accent1"/>
            </a:solidFill>
            <a:prstDash val="solid"/>
            <a:miter lim="800000"/>
            <a:headEnd len="sm" w="sm" type="none"/>
            <a:tailEnd len="med" w="med" type="triangle"/>
          </a:ln>
        </p:spPr>
      </p:cxnSp>
      <p:cxnSp>
        <p:nvCxnSpPr>
          <p:cNvPr id="129" name="Google Shape;129;p18"/>
          <p:cNvCxnSpPr/>
          <p:nvPr/>
        </p:nvCxnSpPr>
        <p:spPr>
          <a:xfrm rot="10800000">
            <a:off x="4866468" y="3991178"/>
            <a:ext cx="2182032" cy="517322"/>
          </a:xfrm>
          <a:prstGeom prst="straightConnector1">
            <a:avLst/>
          </a:prstGeom>
          <a:noFill/>
          <a:ln cap="flat" cmpd="sng" w="57150">
            <a:solidFill>
              <a:schemeClr val="accent1"/>
            </a:solidFill>
            <a:prstDash val="solid"/>
            <a:miter lim="800000"/>
            <a:headEnd len="sm" w="sm" type="none"/>
            <a:tailEnd len="med" w="med" type="triangle"/>
          </a:ln>
        </p:spPr>
      </p:cxnSp>
      <p:sp>
        <p:nvSpPr>
          <p:cNvPr id="130" name="Google Shape;130;p18"/>
          <p:cNvSpPr txBox="1"/>
          <p:nvPr/>
        </p:nvSpPr>
        <p:spPr>
          <a:xfrm>
            <a:off x="7556501" y="2106342"/>
            <a:ext cx="3937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covariance between observations at time </a:t>
            </a:r>
            <a:r>
              <a:rPr i="1" lang="en-US" sz="1800">
                <a:solidFill>
                  <a:schemeClr val="dk1"/>
                </a:solidFill>
                <a:latin typeface="Calibri"/>
                <a:ea typeface="Calibri"/>
                <a:cs typeface="Calibri"/>
                <a:sym typeface="Calibri"/>
              </a:rPr>
              <a:t>t </a:t>
            </a:r>
            <a:r>
              <a:rPr lang="en-US" sz="1800">
                <a:solidFill>
                  <a:schemeClr val="dk1"/>
                </a:solidFill>
                <a:latin typeface="Calibri"/>
                <a:ea typeface="Calibri"/>
                <a:cs typeface="Calibri"/>
                <a:sym typeface="Calibri"/>
              </a:rPr>
              <a:t>and observations at time </a:t>
            </a:r>
            <a:r>
              <a:rPr i="1" lang="en-US" sz="1800">
                <a:solidFill>
                  <a:schemeClr val="dk1"/>
                </a:solidFill>
                <a:latin typeface="Calibri"/>
                <a:ea typeface="Calibri"/>
                <a:cs typeface="Calibri"/>
                <a:sym typeface="Calibri"/>
              </a:rPr>
              <a:t>t+k</a:t>
            </a:r>
            <a:endParaRPr sz="1800">
              <a:solidFill>
                <a:schemeClr val="dk1"/>
              </a:solidFill>
              <a:latin typeface="Calibri"/>
              <a:ea typeface="Calibri"/>
              <a:cs typeface="Calibri"/>
              <a:sym typeface="Calibri"/>
            </a:endParaRPr>
          </a:p>
        </p:txBody>
      </p:sp>
      <p:sp>
        <p:nvSpPr>
          <p:cNvPr id="131" name="Google Shape;131;p18"/>
          <p:cNvSpPr txBox="1"/>
          <p:nvPr/>
        </p:nvSpPr>
        <p:spPr>
          <a:xfrm>
            <a:off x="7099300" y="4249839"/>
            <a:ext cx="42545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Sum of squares of the data, which makes the correlation range between 0 and 1</a:t>
            </a:r>
            <a:endParaRPr/>
          </a:p>
        </p:txBody>
      </p:sp>
      <p:sp>
        <p:nvSpPr>
          <p:cNvPr id="132" name="Google Shape;132;p18"/>
          <p:cNvSpPr txBox="1"/>
          <p:nvPr/>
        </p:nvSpPr>
        <p:spPr>
          <a:xfrm>
            <a:off x="2958924" y="6031210"/>
            <a:ext cx="647735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We can plot this equation with the </a:t>
            </a:r>
            <a:r>
              <a:rPr i="1" lang="en-US" sz="2400">
                <a:solidFill>
                  <a:schemeClr val="dk1"/>
                </a:solidFill>
                <a:latin typeface="Calibri"/>
                <a:ea typeface="Calibri"/>
                <a:cs typeface="Calibri"/>
                <a:sym typeface="Calibri"/>
              </a:rPr>
              <a:t>acf() </a:t>
            </a:r>
            <a:r>
              <a:rPr lang="en-US" sz="2400">
                <a:solidFill>
                  <a:schemeClr val="dk1"/>
                </a:solidFill>
                <a:latin typeface="Calibri"/>
                <a:ea typeface="Calibri"/>
                <a:cs typeface="Calibri"/>
                <a:sym typeface="Calibri"/>
              </a:rPr>
              <a:t>function…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Recognizing autocorrelation – regularly spaced data</a:t>
            </a:r>
            <a:endParaRPr/>
          </a:p>
        </p:txBody>
      </p:sp>
      <p:sp>
        <p:nvSpPr>
          <p:cNvPr id="138" name="Google Shape;138;p19"/>
          <p:cNvSpPr txBox="1"/>
          <p:nvPr>
            <p:ph idx="1" type="body"/>
          </p:nvPr>
        </p:nvSpPr>
        <p:spPr>
          <a:xfrm>
            <a:off x="838200" y="1825625"/>
            <a:ext cx="5422641"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Auto-correlation plot</a:t>
            </a:r>
            <a:endParaRPr/>
          </a:p>
          <a:p>
            <a:pPr indent="-228600" lvl="1" marL="685800" rtl="0" algn="l">
              <a:lnSpc>
                <a:spcPct val="90000"/>
              </a:lnSpc>
              <a:spcBef>
                <a:spcPts val="500"/>
              </a:spcBef>
              <a:spcAft>
                <a:spcPts val="0"/>
              </a:spcAft>
              <a:buClr>
                <a:schemeClr val="dk1"/>
              </a:buClr>
              <a:buSzPts val="2400"/>
              <a:buChar char="•"/>
            </a:pPr>
            <a:r>
              <a:rPr lang="en-US"/>
              <a:t>Show correlation between data points of different lag distances</a:t>
            </a:r>
            <a:endParaRPr/>
          </a:p>
          <a:p>
            <a:pPr indent="-228600" lvl="1" marL="685800" rtl="0" algn="l">
              <a:lnSpc>
                <a:spcPct val="90000"/>
              </a:lnSpc>
              <a:spcBef>
                <a:spcPts val="500"/>
              </a:spcBef>
              <a:spcAft>
                <a:spcPts val="0"/>
              </a:spcAft>
              <a:buClr>
                <a:schemeClr val="dk1"/>
              </a:buClr>
              <a:buSzPts val="2400"/>
              <a:buChar char="•"/>
            </a:pPr>
            <a:r>
              <a:rPr lang="en-US"/>
              <a:t>Partial acf is similar, but corrects for correlation caused by lower lag steps</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139" name="Google Shape;139;p19"/>
          <p:cNvPicPr preferRelativeResize="0"/>
          <p:nvPr/>
        </p:nvPicPr>
        <p:blipFill rotWithShape="1">
          <a:blip r:embed="rId3">
            <a:alphaModFix/>
          </a:blip>
          <a:srcRect b="0" l="0" r="0" t="0"/>
          <a:stretch/>
        </p:blipFill>
        <p:spPr>
          <a:xfrm>
            <a:off x="6903755" y="1550393"/>
            <a:ext cx="3116850" cy="807790"/>
          </a:xfrm>
          <a:prstGeom prst="rect">
            <a:avLst/>
          </a:prstGeom>
          <a:noFill/>
          <a:ln>
            <a:noFill/>
          </a:ln>
        </p:spPr>
      </p:pic>
      <p:pic>
        <p:nvPicPr>
          <p:cNvPr id="140" name="Google Shape;140;p19"/>
          <p:cNvPicPr preferRelativeResize="0"/>
          <p:nvPr/>
        </p:nvPicPr>
        <p:blipFill rotWithShape="1">
          <a:blip r:embed="rId4">
            <a:alphaModFix/>
          </a:blip>
          <a:srcRect b="0" l="0" r="0" t="12914"/>
          <a:stretch/>
        </p:blipFill>
        <p:spPr>
          <a:xfrm>
            <a:off x="6479625" y="2669225"/>
            <a:ext cx="4874175" cy="3507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ARMA correlation structure</a:t>
            </a:r>
            <a:endParaRPr/>
          </a:p>
        </p:txBody>
      </p:sp>
      <p:sp>
        <p:nvSpPr>
          <p:cNvPr id="146" name="Google Shape;146;p20"/>
          <p:cNvSpPr txBox="1"/>
          <p:nvPr>
            <p:ph idx="1" type="body"/>
          </p:nvPr>
        </p:nvSpPr>
        <p:spPr>
          <a:xfrm>
            <a:off x="838200" y="1825625"/>
            <a:ext cx="9735105" cy="390047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Autoregressive correlation structure:</a:t>
            </a:r>
            <a:endParaRPr/>
          </a:p>
          <a:p>
            <a:pPr indent="-228600" lvl="1" marL="685800" rtl="0" algn="l">
              <a:lnSpc>
                <a:spcPct val="90000"/>
              </a:lnSpc>
              <a:spcBef>
                <a:spcPts val="500"/>
              </a:spcBef>
              <a:spcAft>
                <a:spcPts val="0"/>
              </a:spcAft>
              <a:buClr>
                <a:schemeClr val="dk1"/>
              </a:buClr>
              <a:buSzPts val="2400"/>
              <a:buChar char="•"/>
            </a:pPr>
            <a:r>
              <a:rPr lang="en-US"/>
              <a:t>Parameter </a:t>
            </a:r>
            <a:r>
              <a:rPr i="1" lang="en-US"/>
              <a:t>p </a:t>
            </a:r>
            <a:r>
              <a:rPr lang="en-US"/>
              <a:t>determines the lag of the autocorrelation</a:t>
            </a:r>
            <a:endParaRPr/>
          </a:p>
          <a:p>
            <a:pPr indent="-228600" lvl="0" marL="228600" rtl="0" algn="l">
              <a:lnSpc>
                <a:spcPct val="90000"/>
              </a:lnSpc>
              <a:spcBef>
                <a:spcPts val="1000"/>
              </a:spcBef>
              <a:spcAft>
                <a:spcPts val="0"/>
              </a:spcAft>
              <a:buClr>
                <a:schemeClr val="dk1"/>
              </a:buClr>
              <a:buSzPts val="2800"/>
              <a:buChar char="•"/>
            </a:pPr>
            <a:r>
              <a:rPr lang="en-US"/>
              <a:t>Moving average correlation structure:</a:t>
            </a:r>
            <a:endParaRPr/>
          </a:p>
          <a:p>
            <a:pPr indent="-228600" lvl="1" marL="685800" rtl="0" algn="l">
              <a:lnSpc>
                <a:spcPct val="90000"/>
              </a:lnSpc>
              <a:spcBef>
                <a:spcPts val="500"/>
              </a:spcBef>
              <a:spcAft>
                <a:spcPts val="0"/>
              </a:spcAft>
              <a:buClr>
                <a:schemeClr val="dk1"/>
              </a:buClr>
              <a:buSzPts val="2400"/>
              <a:buChar char="•"/>
            </a:pPr>
            <a:r>
              <a:rPr lang="en-US"/>
              <a:t>Parameter </a:t>
            </a:r>
            <a:r>
              <a:rPr i="1" lang="en-US"/>
              <a:t>q </a:t>
            </a:r>
            <a:r>
              <a:rPr lang="en-US"/>
              <a:t>determines moving average lag</a:t>
            </a:r>
            <a:endParaRPr/>
          </a:p>
          <a:p>
            <a:pPr indent="-228600" lvl="0" marL="228600" rtl="0" algn="l">
              <a:lnSpc>
                <a:spcPct val="90000"/>
              </a:lnSpc>
              <a:spcBef>
                <a:spcPts val="1000"/>
              </a:spcBef>
              <a:spcAft>
                <a:spcPts val="0"/>
              </a:spcAft>
              <a:buClr>
                <a:schemeClr val="dk1"/>
              </a:buClr>
              <a:buSzPts val="2800"/>
              <a:buChar char="•"/>
            </a:pPr>
            <a:r>
              <a:rPr lang="en-US"/>
              <a:t>Can combine AR and MA to make ARMA, with parameters (</a:t>
            </a:r>
            <a:r>
              <a:rPr i="1" lang="en-US"/>
              <a:t>p, q</a:t>
            </a:r>
            <a:r>
              <a:rPr lang="en-US"/>
              <a:t>)</a:t>
            </a:r>
            <a:endParaRPr/>
          </a:p>
          <a:p>
            <a:pPr indent="-228600" lvl="0" marL="228600" rtl="0" algn="l">
              <a:lnSpc>
                <a:spcPct val="90000"/>
              </a:lnSpc>
              <a:spcBef>
                <a:spcPts val="1000"/>
              </a:spcBef>
              <a:spcAft>
                <a:spcPts val="0"/>
              </a:spcAft>
              <a:buClr>
                <a:schemeClr val="dk1"/>
              </a:buClr>
              <a:buSzPts val="2800"/>
              <a:buChar char="•"/>
            </a:pPr>
            <a:r>
              <a:rPr lang="en-US"/>
              <a:t>Zuur: “The ARMA(</a:t>
            </a:r>
            <a:r>
              <a:rPr i="1" lang="en-US"/>
              <a:t>p, q</a:t>
            </a:r>
            <a:r>
              <a:rPr lang="en-US"/>
              <a:t>) can be seen as a black box to fix residual correlation problems”</a:t>
            </a:r>
            <a:endParaRPr/>
          </a:p>
        </p:txBody>
      </p:sp>
      <p:pic>
        <p:nvPicPr>
          <p:cNvPr id="147" name="Google Shape;147;p20"/>
          <p:cNvPicPr preferRelativeResize="0"/>
          <p:nvPr/>
        </p:nvPicPr>
        <p:blipFill rotWithShape="1">
          <a:blip r:embed="rId3">
            <a:alphaModFix/>
          </a:blip>
          <a:srcRect b="0" l="0" r="0" t="0"/>
          <a:stretch/>
        </p:blipFill>
        <p:spPr>
          <a:xfrm>
            <a:off x="6611021" y="1825625"/>
            <a:ext cx="5006774" cy="510584"/>
          </a:xfrm>
          <a:prstGeom prst="rect">
            <a:avLst/>
          </a:prstGeom>
          <a:noFill/>
          <a:ln>
            <a:noFill/>
          </a:ln>
        </p:spPr>
      </p:pic>
      <p:pic>
        <p:nvPicPr>
          <p:cNvPr id="148" name="Google Shape;148;p20"/>
          <p:cNvPicPr preferRelativeResize="0"/>
          <p:nvPr/>
        </p:nvPicPr>
        <p:blipFill rotWithShape="1">
          <a:blip r:embed="rId4">
            <a:alphaModFix/>
          </a:blip>
          <a:srcRect b="0" l="0" r="0" t="0"/>
          <a:stretch/>
        </p:blipFill>
        <p:spPr>
          <a:xfrm>
            <a:off x="6713900" y="2808208"/>
            <a:ext cx="4801016" cy="3657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Implementation</a:t>
            </a:r>
            <a:endParaRPr/>
          </a:p>
        </p:txBody>
      </p:sp>
      <p:sp>
        <p:nvSpPr>
          <p:cNvPr id="154" name="Google Shape;154;p21"/>
          <p:cNvSpPr txBox="1"/>
          <p:nvPr>
            <p:ph idx="1" type="body"/>
          </p:nvPr>
        </p:nvSpPr>
        <p:spPr>
          <a:xfrm>
            <a:off x="838200" y="1825625"/>
            <a:ext cx="5171983"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Package nlme</a:t>
            </a:r>
            <a:endParaRPr/>
          </a:p>
          <a:p>
            <a:pPr indent="-228600" lvl="1" marL="685800" rtl="0" algn="l">
              <a:lnSpc>
                <a:spcPct val="90000"/>
              </a:lnSpc>
              <a:spcBef>
                <a:spcPts val="500"/>
              </a:spcBef>
              <a:spcAft>
                <a:spcPts val="0"/>
              </a:spcAft>
              <a:buClr>
                <a:schemeClr val="dk1"/>
              </a:buClr>
              <a:buSzPts val="2400"/>
              <a:buChar char="•"/>
            </a:pPr>
            <a:r>
              <a:rPr lang="en-US"/>
              <a:t>corARMA</a:t>
            </a:r>
            <a:endParaRPr/>
          </a:p>
          <a:p>
            <a:pPr indent="-228600" lvl="1" marL="685800" rtl="0" algn="l">
              <a:lnSpc>
                <a:spcPct val="90000"/>
              </a:lnSpc>
              <a:spcBef>
                <a:spcPts val="500"/>
              </a:spcBef>
              <a:spcAft>
                <a:spcPts val="0"/>
              </a:spcAft>
              <a:buClr>
                <a:schemeClr val="dk1"/>
              </a:buClr>
              <a:buSzPts val="2400"/>
              <a:buChar char="•"/>
            </a:pPr>
            <a:r>
              <a:rPr lang="en-US"/>
              <a:t>Starting value somewhat arbitrary</a:t>
            </a:r>
            <a:endParaRPr/>
          </a:p>
          <a:p>
            <a:pPr indent="-228600" lvl="0" marL="228600" rtl="0" algn="l">
              <a:lnSpc>
                <a:spcPct val="90000"/>
              </a:lnSpc>
              <a:spcBef>
                <a:spcPts val="1000"/>
              </a:spcBef>
              <a:spcAft>
                <a:spcPts val="0"/>
              </a:spcAft>
              <a:buClr>
                <a:schemeClr val="dk1"/>
              </a:buClr>
              <a:buSzPts val="2800"/>
              <a:buChar char="•"/>
            </a:pPr>
            <a:r>
              <a:rPr lang="en-US"/>
              <a:t>gls()</a:t>
            </a:r>
            <a:endParaRPr/>
          </a:p>
          <a:p>
            <a:pPr indent="-228600" lvl="1" marL="685800" rtl="0" algn="l">
              <a:lnSpc>
                <a:spcPct val="90000"/>
              </a:lnSpc>
              <a:spcBef>
                <a:spcPts val="500"/>
              </a:spcBef>
              <a:spcAft>
                <a:spcPts val="0"/>
              </a:spcAft>
              <a:buClr>
                <a:schemeClr val="dk1"/>
              </a:buClr>
              <a:buSzPts val="2400"/>
              <a:buChar char="•"/>
            </a:pPr>
            <a:r>
              <a:rPr lang="en-US"/>
              <a:t>Works like lm(), but allows for definition of correlation structure</a:t>
            </a:r>
            <a:endParaRPr/>
          </a:p>
          <a:p>
            <a:pPr indent="-228600" lvl="0" marL="228600" rtl="0" algn="l">
              <a:lnSpc>
                <a:spcPct val="90000"/>
              </a:lnSpc>
              <a:spcBef>
                <a:spcPts val="1000"/>
              </a:spcBef>
              <a:spcAft>
                <a:spcPts val="0"/>
              </a:spcAft>
              <a:buClr>
                <a:schemeClr val="dk1"/>
              </a:buClr>
              <a:buSzPts val="2800"/>
              <a:buChar char="•"/>
            </a:pPr>
            <a:r>
              <a:rPr lang="en-US"/>
              <a:t>Determine best correlation structure by model comparison with AIC</a:t>
            </a:r>
            <a:endParaRPr/>
          </a:p>
        </p:txBody>
      </p:sp>
      <p:pic>
        <p:nvPicPr>
          <p:cNvPr id="155" name="Google Shape;155;p21"/>
          <p:cNvPicPr preferRelativeResize="0"/>
          <p:nvPr/>
        </p:nvPicPr>
        <p:blipFill rotWithShape="1">
          <a:blip r:embed="rId3">
            <a:alphaModFix/>
          </a:blip>
          <a:srcRect b="0" l="0" r="0" t="0"/>
          <a:stretch/>
        </p:blipFill>
        <p:spPr>
          <a:xfrm>
            <a:off x="6424473" y="1690688"/>
            <a:ext cx="4381556" cy="552719"/>
          </a:xfrm>
          <a:prstGeom prst="rect">
            <a:avLst/>
          </a:prstGeom>
          <a:noFill/>
          <a:ln>
            <a:noFill/>
          </a:ln>
        </p:spPr>
      </p:pic>
      <p:pic>
        <p:nvPicPr>
          <p:cNvPr id="156" name="Google Shape;156;p21"/>
          <p:cNvPicPr preferRelativeResize="0"/>
          <p:nvPr/>
        </p:nvPicPr>
        <p:blipFill rotWithShape="1">
          <a:blip r:embed="rId4">
            <a:alphaModFix/>
          </a:blip>
          <a:srcRect b="0" l="0" r="0" t="0"/>
          <a:stretch/>
        </p:blipFill>
        <p:spPr>
          <a:xfrm>
            <a:off x="6424472" y="2753559"/>
            <a:ext cx="4586455" cy="20237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