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cd749e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cd749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56cd749e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56cd749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56cd749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56cd749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6cd749e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56cd749e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6cd749e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56cd749e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56cd749e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56cd749e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6cd749e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6cd749e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6cd749e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56cd749e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56cd749e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56cd749e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56cd749e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56cd749e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3cb3f24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3cb3f24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56cd749e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56cd749e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6cd749e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56cd749e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3cb3f24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3cb3f24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56cd749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56cd749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6cd749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6cd749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6cd749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6cd749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6cd749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6cd749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56cd749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56cd749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56cd749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56cd749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 example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Let </a:t>
            </a:r>
            <a:r>
              <a:rPr b="1"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(our outcome matrix) be a matrix that contains compositional dissimilarities (beta diversity measures) between all possible pairs of survey sites in a given region. IE Let 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ij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be the compositional dissimilarity between sites 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56cd749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56cd749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 example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Let </a:t>
            </a:r>
            <a:r>
              <a:rPr b="1"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(our outcome matrix) be a matrix that contains compositional dissimilarities (beta diversity measures) between all possible pairs of survey sites in a given region. IE Let 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ij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be the compositional dissimilarity between sites 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i="1"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n" sz="1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6cd749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6cd749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ran.r-project.org/web/packages/gdm/vignettes/gdmVignette.pdf" TargetMode="External"/><Relationship Id="rId4" Type="http://schemas.openxmlformats.org/officeDocument/2006/relationships/hyperlink" Target="http://dx.doi.org/10.1098/rspb.2013.120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111/2041-210X.1242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Dissimilarity Models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8,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does GDM work?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Dissimilarity Constraint: Binomial GLM.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Component: Binomial Proportion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Systematic Component: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 Component:</a:t>
            </a:r>
            <a:endParaRPr/>
          </a:p>
        </p:txBody>
      </p:sp>
      <p:pic>
        <p:nvPicPr>
          <p:cNvPr descr="Z_i \sim^{ind}Binomial(m_i,\pi_i) \\&#10;Y_i = \frac{Z_i}{m_i},~where~E(Y_i)=\pi_i" id="137" name="Google Shape;137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50" y="1945650"/>
            <a:ext cx="2318888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= \alpha + \sum_{p=1}^n \sum_{k = 1}^{m_p}a_{pk}\Delta I_{pk} \\&#10;where~a_{pk}\geq0" id="138" name="Google Shape;138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350" y="2828300"/>
            <a:ext cx="2516960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 = 1-e^\eta \\&#10;V(\mu) = \frac{\mu(1-\mu)}{s_i+s_j}" id="139" name="Google Shape;139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350" y="3710950"/>
            <a:ext cx="1212786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does GDM work? 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Dissimilarity Constraint: Binomial GLM.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Component: Binomial Proportion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Systematic Component: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 Component:</a:t>
            </a:r>
            <a:endParaRPr/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Linearity Assumption: use monotonic I-splines to fit nonlinear functions directly to the environmental variables as opposed to the derived pairwise distances.</a:t>
            </a:r>
            <a:endParaRPr/>
          </a:p>
        </p:txBody>
      </p:sp>
      <p:pic>
        <p:nvPicPr>
          <p:cNvPr descr="Z_i \sim^{ind}Binomial(m_i,\pi_i) \\&#10;Y_i = \frac{Z_i}{m_i},~where~E(Y_i)=\pi_i" id="147" name="Google Shape;147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50" y="1945650"/>
            <a:ext cx="2318888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= \alpha + \sum_{p=1}^n \sum_{k = 1}^{m_p}a_{pk}\Delta I_{pk} \\&#10;where~a_{pk}\geq0" id="148" name="Google Shape;148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350" y="2828300"/>
            <a:ext cx="2516960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 = 1-e^\eta \\&#10;V(\mu) = \frac{\mu(1-\mu)}{s_i+s_j}" id="149" name="Google Shape;149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350" y="3710950"/>
            <a:ext cx="1212786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= \alpha+\sum_{p=1}^n |f_p(x_{pi})-f_p(x_{pj})|" id="150" name="Google Shape;150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61" y="2332587"/>
            <a:ext cx="3639824" cy="3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does GDM work? 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Dissimilarity Constraint: Binomial GLM.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Component: Binomial Proportion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Systematic Component: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 Component:</a:t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Linearity Assumption: use monotonic I-splines to fit nonlinear functions directly to the environmental variables as opposed to the derived pairwise distances.</a:t>
            </a:r>
            <a:endParaRPr/>
          </a:p>
        </p:txBody>
      </p:sp>
      <p:pic>
        <p:nvPicPr>
          <p:cNvPr descr="Z_i \sim^{ind}Binomial(m_i,\pi_i) \\&#10;Y_i = \frac{Z_i}{m_i},~where~E(Y_i)=\pi_i" id="158" name="Google Shape;158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50" y="1945650"/>
            <a:ext cx="2318888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= \alpha + \sum_{p=1}^n \sum_{k = 1}^{m_p}a_{pk}\Delta I_{pk} \\&#10;where~a_{pk}\geq0" id="159" name="Google Shape;159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350" y="2828300"/>
            <a:ext cx="2516960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u = 1-e^\eta \\&#10;V(\mu) = \frac{\mu(1-\mu)}{s_i+s_j}" id="160" name="Google Shape;160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350" y="3710950"/>
            <a:ext cx="1212786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eta = \alpha+\sum_{p=1}^n |f_p(x_{pi})-f_p(x_{pj})|" id="161" name="Google Shape;161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61" y="2332587"/>
            <a:ext cx="3639824" cy="3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4832400" y="2828300"/>
            <a:ext cx="3679800" cy="1644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Basic intuition: fitting a monotonically increasing spline (smoother) to the environmental variables, and then  fit those  as a linear combination of I-spline basis functions.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_p(x_p) = \sum_{k=1}^{m_p}a_{pk}I_{pk}(x_p)" id="163" name="Google Shape;163;p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9962" y="4020775"/>
            <a:ext cx="2984686" cy="37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4"/>
          <p:cNvCxnSpPr>
            <a:stCxn id="162" idx="1"/>
            <a:endCxn id="159" idx="3"/>
          </p:cNvCxnSpPr>
          <p:nvPr/>
        </p:nvCxnSpPr>
        <p:spPr>
          <a:xfrm rot="10800000">
            <a:off x="3990300" y="3141350"/>
            <a:ext cx="842100" cy="509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that’s great, but how do we do it...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39999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compositional dissimilarity between all possible pairs of survey sites using and index (e.g. Bray-Curtis)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env. variable (x</a:t>
            </a:r>
            <a:r>
              <a:rPr baseline="-25000" lang="en"/>
              <a:t>p</a:t>
            </a:r>
            <a:r>
              <a:rPr lang="en"/>
              <a:t>) derive a set of m</a:t>
            </a:r>
            <a:r>
              <a:rPr baseline="-25000" lang="en"/>
              <a:t>p</a:t>
            </a:r>
            <a:r>
              <a:rPr lang="en"/>
              <a:t> I-spline basis functions and calculate the value at each survey site against each of these functions (I</a:t>
            </a:r>
            <a:r>
              <a:rPr baseline="-25000" lang="en"/>
              <a:t>pk</a:t>
            </a:r>
            <a:r>
              <a:rPr lang="en"/>
              <a:t>(x</a:t>
            </a:r>
            <a:r>
              <a:rPr baseline="-25000" lang="en"/>
              <a:t>p</a:t>
            </a:r>
            <a:r>
              <a:rPr lang="en"/>
              <a:t>)).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of the values from 2, calculate the absolute difference in values between sites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</a:t>
            </a:r>
            <a:r>
              <a:rPr lang="en"/>
              <a:t> (∂I</a:t>
            </a:r>
            <a:r>
              <a:rPr baseline="-25000" lang="en"/>
              <a:t>pk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explicit distance variables (like geographical variables), do step 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MLE to fit coefficients (a</a:t>
            </a:r>
            <a:r>
              <a:rPr baseline="-25000" lang="en"/>
              <a:t>pk</a:t>
            </a:r>
            <a:r>
              <a:rPr lang="en"/>
              <a:t>) using a non-negative least squares regression.</a:t>
            </a:r>
            <a:endParaRPr/>
          </a:p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45925" y="417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that’s great, but how do we do it...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39999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compositional dissimilarity between all possible pairs of survey sites using and index (e.g. Bray-Curtis)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env. variable (x</a:t>
            </a:r>
            <a:r>
              <a:rPr baseline="-25000" lang="en"/>
              <a:t>p</a:t>
            </a:r>
            <a:r>
              <a:rPr lang="en"/>
              <a:t>) derive a set of m</a:t>
            </a:r>
            <a:r>
              <a:rPr baseline="-25000" lang="en"/>
              <a:t>p</a:t>
            </a:r>
            <a:r>
              <a:rPr lang="en"/>
              <a:t> I-spline basis functions and calculate the value at each survey site against each of these functions (I</a:t>
            </a:r>
            <a:r>
              <a:rPr baseline="-25000" lang="en"/>
              <a:t>pk</a:t>
            </a:r>
            <a:r>
              <a:rPr lang="en"/>
              <a:t>(x</a:t>
            </a:r>
            <a:r>
              <a:rPr baseline="-25000" lang="en"/>
              <a:t>p</a:t>
            </a:r>
            <a:r>
              <a:rPr lang="en"/>
              <a:t>)).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of the values from 2, calculate the absolute difference in values between sites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</a:t>
            </a:r>
            <a:r>
              <a:rPr lang="en"/>
              <a:t> (∂I</a:t>
            </a:r>
            <a:r>
              <a:rPr baseline="-25000" lang="en"/>
              <a:t>pk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explicit distance variables (like geographical variables), do step 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 MLE to fit coefficients (a</a:t>
            </a:r>
            <a:r>
              <a:rPr baseline="-25000" lang="en"/>
              <a:t>pk</a:t>
            </a:r>
            <a:r>
              <a:rPr lang="en"/>
              <a:t>) using a non-negative least squares regression.</a:t>
            </a:r>
            <a:endParaRPr/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And then use R! </a:t>
            </a:r>
            <a:endParaRPr sz="5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“gdm” Package 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Why</a:t>
            </a:r>
            <a:r>
              <a:rPr lang="en" sz="6400"/>
              <a:t> use a GDM?</a:t>
            </a:r>
            <a:endParaRPr sz="6400"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And what can it tell us?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 Outputs: Model Fit</a:t>
            </a:r>
            <a:endParaRPr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6222200" y="1152475"/>
            <a:ext cx="26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data of 26 plant species from southwest Australia.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look at overall model fit, but also role of each explanatory environmental variable.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Appear to be able to use GLM assessment methods (deviance, AIC, to assess model fit)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4"/>
            <a:ext cx="5666425" cy="29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920825" y="3749100"/>
            <a:ext cx="2289000" cy="762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(The combination of all predicted variables)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3489688" y="3749100"/>
            <a:ext cx="2488500" cy="8814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Strict linear relationship between fitted/observed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 Outputs: I-Splines </a:t>
            </a:r>
            <a:endParaRPr/>
          </a:p>
        </p:txBody>
      </p:sp>
      <p:sp>
        <p:nvSpPr>
          <p:cNvPr id="199" name="Google Shape;199;p29"/>
          <p:cNvSpPr txBox="1"/>
          <p:nvPr>
            <p:ph idx="2" type="body"/>
          </p:nvPr>
        </p:nvSpPr>
        <p:spPr>
          <a:xfrm>
            <a:off x="6222200" y="2644100"/>
            <a:ext cx="26100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I-splines provide an indication of how species composition (or other biological measure) changes along each environmental gradient; so potentially provide valuable insight in physical processes.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6222188" y="1183925"/>
            <a:ext cx="2488500" cy="8814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I-spline functions on y-axis, observed value range on x-axis.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5" y="1017450"/>
            <a:ext cx="5583025" cy="38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 Outputs: Prediction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 predict functions can also be used </a:t>
            </a:r>
            <a:r>
              <a:rPr lang="en"/>
              <a:t>to estimate change across time under different scenarios. For example, one could model the magnitude of expected change in biological composition in response to environmental change. (Can use raster data too!)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also use in combination with PCA to predict communities of similarity across a landscape. (Figure not shown).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152475"/>
            <a:ext cx="3999900" cy="380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GDM: Other extensions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 can also support: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Nominal scaled predictors (e.g. habitat)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Extended measures of geographical </a:t>
            </a:r>
            <a:r>
              <a:rPr lang="en"/>
              <a:t>separation</a:t>
            </a:r>
            <a:r>
              <a:rPr lang="en"/>
              <a:t> (function of relative </a:t>
            </a:r>
            <a:r>
              <a:rPr lang="en"/>
              <a:t>impedance, ie least cost distance)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phylogenetic/taxonomic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Presence-only biological data**</a:t>
            </a:r>
            <a:endParaRPr/>
          </a:p>
        </p:txBody>
      </p:sp>
      <p:sp>
        <p:nvSpPr>
          <p:cNvPr id="215" name="Google Shape;21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 can be used for: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Extrapolating distributions of species or a priori community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Survey gap analysis (directing new survey collection)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Conservation assessment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Climate change impact assessment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Review: the Mantel Test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67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 of the Mantel Test: </a:t>
            </a:r>
            <a:r>
              <a:rPr lang="en"/>
              <a:t>examine the distribution of a species in terms of environmental variables that are assumed “operative constraints” on a species.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Why it’s important:</a:t>
            </a:r>
            <a:r>
              <a:rPr lang="en"/>
              <a:t> Addresses </a:t>
            </a:r>
            <a:r>
              <a:rPr b="1" lang="en"/>
              <a:t>two</a:t>
            </a:r>
            <a:r>
              <a:rPr lang="en"/>
              <a:t> fundamental issues with environmental data: </a:t>
            </a:r>
            <a:r>
              <a:rPr i="1" lang="en"/>
              <a:t>intercorrelation </a:t>
            </a:r>
            <a:r>
              <a:rPr lang="en"/>
              <a:t>of physical explanatory variables (ie, soil moisture and vegetation density) and </a:t>
            </a:r>
            <a:r>
              <a:rPr i="1" lang="en"/>
              <a:t>spatial autocorrelation</a:t>
            </a:r>
            <a:r>
              <a:rPr lang="en"/>
              <a:t> (ie scale matters and may not be linear*).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Central Questions of the Mantel Test: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“Do samples that are similar in terms of predictor variables (environmental variables) also tend to be similar in terms of dependent species variable?”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Or, perhaps more simply: </a:t>
            </a:r>
            <a:r>
              <a:rPr lang="en">
                <a:solidFill>
                  <a:schemeClr val="accent6"/>
                </a:solidFill>
              </a:rPr>
              <a:t>“Are sample sites that are close together also compositionally similar?” 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GDM: Important Limitations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67656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very big constraints (in my opinion):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Severe danger of overfitting data (particularly small data) -&gt; I-splines are smooth and flexible, if data is minimal or biased the GDM will have limited validity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Monotonicity assumption: GDMs assumes that dissimilarity increases over space measurements. This may not </a:t>
            </a:r>
            <a:r>
              <a:rPr i="1" lang="en"/>
              <a:t>always</a:t>
            </a:r>
            <a:r>
              <a:rPr lang="en"/>
              <a:t> be true.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Because proximate draws (close together sites with dissimilarity y</a:t>
            </a:r>
            <a:r>
              <a:rPr baseline="-25000" lang="en"/>
              <a:t>i</a:t>
            </a:r>
            <a:r>
              <a:rPr lang="en"/>
              <a:t> and y</a:t>
            </a:r>
            <a:r>
              <a:rPr baseline="-25000" lang="en"/>
              <a:t>j</a:t>
            </a:r>
            <a:r>
              <a:rPr lang="en"/>
              <a:t>)  are still assumed independent (binomial proportion) there is a risk of overstating precision of coefficient estimates. (</a:t>
            </a:r>
            <a:r>
              <a:rPr lang="en"/>
              <a:t>Interpret</a:t>
            </a:r>
            <a:r>
              <a:rPr lang="en"/>
              <a:t> with care, maybe </a:t>
            </a:r>
            <a:r>
              <a:rPr lang="en"/>
              <a:t>Bonferroni</a:t>
            </a:r>
            <a:r>
              <a:rPr lang="en"/>
              <a:t> adjustment.)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Finally, there’s no direct implication of sampling scheme in GDMs, which may be problematic.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Citations and Resources: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1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very helpful vignette on “how to”: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https://cran.r-project.org/web/packages/gdm/vignettes/gdmVignette.pdf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general overview and synthesis: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Ferrier, Simon, Manion G., Elith, J., Richardson, K., “Using generalized dissimilarity modelling to analyse and predict patterns of beta diversity in regional biodiversity assessment.” Diversity and Distributions, 13, 252–264, 2007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Fitzpatrick MC, Sanders NJ, Normand S, Svenning J-C, Ferrier S, Gove AD, Dunn RR. 2013 Environmental and historical imprints on beta diversity: insights from variation in rates of species turnover along gradients. Proc R Soc B 280: 20131201.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http://dx.doi.org/10.1098/rspb.2013.1201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Tutorial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Review: Mantel Test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39999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700"/>
              <a:t>“Everything is related to everything else, but near things are more related than distant things.”</a:t>
            </a:r>
            <a:r>
              <a:rPr lang="en"/>
              <a:t> - Waldo Tobler, First Law of Geography</a:t>
            </a:r>
            <a:endParaRPr/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4248975" y="1017450"/>
            <a:ext cx="47952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“Dormancy dampens the microbial distance-decay  relationship” (Jay T Lennon, Twitter)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843" y="1586000"/>
            <a:ext cx="4697533" cy="3416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49" y="2446673"/>
            <a:ext cx="3726799" cy="2453077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Review: Mantel Test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does it work?</a:t>
            </a:r>
            <a:r>
              <a:rPr lang="en"/>
              <a:t> Matrix </a:t>
            </a:r>
            <a:r>
              <a:rPr b="1" lang="en"/>
              <a:t>correlations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Simple 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5709000" y="2638975"/>
            <a:ext cx="32679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 </a:t>
            </a:r>
            <a:r>
              <a:rPr i="1" lang="en"/>
              <a:t>z </a:t>
            </a:r>
            <a:r>
              <a:rPr lang="en"/>
              <a:t>(non-normalized) and </a:t>
            </a:r>
            <a:r>
              <a:rPr i="1" lang="en"/>
              <a:t>r</a:t>
            </a:r>
            <a:r>
              <a:rPr lang="en"/>
              <a:t> (normalized) </a:t>
            </a:r>
            <a:r>
              <a:rPr b="1" i="1" lang="en"/>
              <a:t>correlations</a:t>
            </a:r>
            <a:r>
              <a:rPr lang="en"/>
              <a:t> and test for significance via permutation test </a:t>
            </a:r>
            <a:endParaRPr/>
          </a:p>
        </p:txBody>
      </p:sp>
      <p:pic>
        <p:nvPicPr>
          <p:cNvPr descr="Sample-by-sample\\&#10;Dissimilarity~ Matrix\\&#10;\begin{array}{|ccc|}&#10; 0&amp; ... &amp; ... &amp; ...\\&#10;0.47 &amp; 0 &amp; ... &amp; ...\\&#10;0.84 &amp; 0.64 &amp; 0 &amp; ...\\&#10;0.96 &amp; 1 &amp; 1 &amp; 0&#10;\end{array}" id="75" name="Google Shape;75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7750"/>
            <a:ext cx="2187650" cy="18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-by-sample\\&#10;Euclidean~Distance~ Matrix\\&#10;\begin{array}{|ccc|}&#10;0&amp; ... &amp; ... &amp; ...\\&#10;3.02 &amp; 0 &amp; ... &amp; ...\\&#10;1.94 &amp; 2.76 &amp; 0 &amp; ...\\&#10;3.75 &amp; 0.91 &amp; 3.56 &amp; 0&#10;\end{array}" id="76" name="Google Shape;76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356" y="2107750"/>
            <a:ext cx="2747644" cy="186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001" y="925884"/>
            <a:ext cx="3381801" cy="164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Mantel Test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18150"/>
            <a:ext cx="85206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Based on </a:t>
            </a:r>
            <a:r>
              <a:rPr i="1" lang="en" sz="1700"/>
              <a:t>linear correlation</a:t>
            </a:r>
            <a:r>
              <a:rPr lang="en" sz="1700"/>
              <a:t>, so nonlinear relationships (like spatial autocorrelation and distance decay) may have a degraded correlation (or, worst case scenario, no detectable correlation). In addition to linearity, Mantel Tests also assume </a:t>
            </a:r>
            <a:r>
              <a:rPr i="1" lang="en" sz="1700"/>
              <a:t>homoscedasticity</a:t>
            </a:r>
            <a:r>
              <a:rPr lang="en" sz="1700"/>
              <a:t> (which is a problem for spatial autocorrelation).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Rely on </a:t>
            </a:r>
            <a:r>
              <a:rPr i="1" lang="en" sz="1700"/>
              <a:t>dissimilarity</a:t>
            </a:r>
            <a:r>
              <a:rPr lang="en" sz="1700"/>
              <a:t> measures. Simulation studies consistently show that data analyses with raw data as opposed to dissimilarity indexes are more powerful statistically.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O</a:t>
            </a:r>
            <a:r>
              <a:rPr lang="en" sz="1700"/>
              <a:t>riginally developed for epidemiology to examine the relationship (dissimilarity) between two types of distances (temporal and spatial) between disease occurrences (ie truly </a:t>
            </a:r>
            <a:r>
              <a:rPr i="1" lang="en" sz="1700"/>
              <a:t>independent</a:t>
            </a:r>
            <a:r>
              <a:rPr lang="en" sz="1700"/>
              <a:t> distance measures). Careful applicability required for ecology.</a:t>
            </a:r>
            <a:endParaRPr sz="1700"/>
          </a:p>
        </p:txBody>
      </p:sp>
      <p:sp>
        <p:nvSpPr>
          <p:cNvPr id="84" name="Google Shape;84;p16"/>
          <p:cNvSpPr txBox="1"/>
          <p:nvPr/>
        </p:nvSpPr>
        <p:spPr>
          <a:xfrm>
            <a:off x="407800" y="4492650"/>
            <a:ext cx="8424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Legendre P, Fortin M-J, Borcard D. Should the Mantel test be used in spatial analysis? </a:t>
            </a:r>
            <a:r>
              <a:rPr i="1" lang="en" sz="1100"/>
              <a:t>Methods in Ecology and Evolution</a:t>
            </a:r>
            <a:r>
              <a:rPr lang="en" sz="1100"/>
              <a:t>. 2015;6(11):1239-1247. doi: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10.1111/2041-210X.12425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What does this have to do with GDM?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1672650"/>
            <a:ext cx="91440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Mantel -&gt; Matrix Regression -&gt; GDM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Mantel -&gt; Matrix Regression -&gt; GDM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149575"/>
            <a:ext cx="39999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Reformulate the Mantel as linear regression, where “a single response matrix can be modelled as a function of distance  matrices for any number of explanatory variables.”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98175" y="1941600"/>
            <a:ext cx="39999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‘Relaxation’ of  linear assumptions to accommodate nonlinearity of two types: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Constraints of dissimilarity matrix (elements bounded 0, 1)** and so the relationship between ecological separation and observed compositional dissimilarity is “curvilinear”**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Rate of compositional turnover along environmental gradients </a:t>
            </a:r>
            <a:r>
              <a:rPr i="1" lang="en"/>
              <a:t>may not be constant</a:t>
            </a:r>
            <a:r>
              <a:rPr lang="en"/>
              <a:t>. (homoscedasticity)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657650"/>
            <a:ext cx="39999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</a:t>
            </a:r>
            <a:r>
              <a:rPr lang="en"/>
              <a:t> correlations (z or r) of dissimilarity and use permutation to test significance.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42025" y="1341775"/>
            <a:ext cx="3999900" cy="1052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Mantel Test:</a:t>
            </a:r>
            <a:endParaRPr b="1" sz="17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42025" y="2828275"/>
            <a:ext cx="3999900" cy="144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Matrix Regression: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880400" y="1657650"/>
            <a:ext cx="3999900" cy="3093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Generalized Dissimilarity Models:</a:t>
            </a:r>
            <a:endParaRPr b="1"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9"/>
          <p:cNvCxnSpPr>
            <a:stCxn id="103" idx="2"/>
            <a:endCxn id="104" idx="0"/>
          </p:cNvCxnSpPr>
          <p:nvPr/>
        </p:nvCxnSpPr>
        <p:spPr>
          <a:xfrm>
            <a:off x="2341975" y="2394175"/>
            <a:ext cx="0" cy="434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4" idx="2"/>
            <a:endCxn id="105" idx="0"/>
          </p:cNvCxnSpPr>
          <p:nvPr/>
        </p:nvCxnSpPr>
        <p:spPr>
          <a:xfrm rot="-5400000">
            <a:off x="3302425" y="697225"/>
            <a:ext cx="2617500" cy="4538400"/>
          </a:xfrm>
          <a:prstGeom prst="bentConnector5">
            <a:avLst>
              <a:gd fmla="val -9097" name="adj1"/>
              <a:gd fmla="val 50000" name="adj2"/>
              <a:gd fmla="val 118099" name="adj3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Mantel -&gt; Matrix Regression -&gt; GDM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3149575"/>
            <a:ext cx="39999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Reformulate the Mantel as linear regression, where “a single response matrix can be modelled as a function of distance  matrices for any number of explanatory variables.”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98175" y="1941600"/>
            <a:ext cx="39999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‘Relaxation’ of  linear assumptions to accommodate nonlinearity of two types: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Constraints of dissimilarity matrix (elements bounded 0, 1)** and so the relationship between ecological separation and observed compositional dissimilarity is “curvilinear”**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Rate of compositional turnover along environmental gradients </a:t>
            </a:r>
            <a:r>
              <a:rPr i="1" lang="en"/>
              <a:t>may not be constant</a:t>
            </a:r>
            <a:r>
              <a:rPr lang="en"/>
              <a:t>. (homoscedasticity)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657650"/>
            <a:ext cx="39999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 correlations (z or r) of dissimilarity and use permutation to test significance.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342025" y="1341775"/>
            <a:ext cx="3999900" cy="1052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Mantel Test:</a:t>
            </a:r>
            <a:endParaRPr b="1" sz="17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42025" y="2828275"/>
            <a:ext cx="3999900" cy="144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Matrix Regression: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880400" y="1657650"/>
            <a:ext cx="3999900" cy="30939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Generalized Dissimilarity Models:</a:t>
            </a:r>
            <a:endParaRPr b="1"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20"/>
          <p:cNvCxnSpPr>
            <a:stCxn id="116" idx="2"/>
            <a:endCxn id="117" idx="0"/>
          </p:cNvCxnSpPr>
          <p:nvPr/>
        </p:nvCxnSpPr>
        <p:spPr>
          <a:xfrm>
            <a:off x="2341975" y="2394175"/>
            <a:ext cx="0" cy="434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17" idx="2"/>
            <a:endCxn id="118" idx="0"/>
          </p:cNvCxnSpPr>
          <p:nvPr/>
        </p:nvCxnSpPr>
        <p:spPr>
          <a:xfrm rot="-5400000">
            <a:off x="3302425" y="697225"/>
            <a:ext cx="2617500" cy="4538400"/>
          </a:xfrm>
          <a:prstGeom prst="bentConnector5">
            <a:avLst>
              <a:gd fmla="val -9097" name="adj1"/>
              <a:gd fmla="val 50000" name="adj2"/>
              <a:gd fmla="val 118099" name="adj3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0"/>
          <p:cNvSpPr/>
          <p:nvPr/>
        </p:nvSpPr>
        <p:spPr>
          <a:xfrm>
            <a:off x="4775175" y="1510075"/>
            <a:ext cx="4235700" cy="342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91350"/>
            <a:ext cx="5295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detail:  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45030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site pairs A-B, B-C, C-D, D-E, and E-F all have the same level of separation when measured against the environmental </a:t>
            </a:r>
            <a:r>
              <a:rPr lang="en"/>
              <a:t>gradient</a:t>
            </a:r>
            <a:r>
              <a:rPr lang="en"/>
              <a:t> (10), but the rate of of dissimilarity increases left to right (curved). Hence, the second plot where site pairs at distance = 10, show considerable variation in compositional dissimilarity.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GDM provides us a method to accommodate these violated assumptions.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150" y="31775"/>
            <a:ext cx="3427175" cy="49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6393200" y="852325"/>
            <a:ext cx="2433625" cy="841900"/>
          </a:xfrm>
          <a:custGeom>
            <a:rect b="b" l="l" r="r" t="t"/>
            <a:pathLst>
              <a:path extrusionOk="0" h="33676" w="97345">
                <a:moveTo>
                  <a:pt x="0" y="0"/>
                </a:moveTo>
                <a:cubicBezTo>
                  <a:pt x="4473" y="439"/>
                  <a:pt x="15523" y="263"/>
                  <a:pt x="26836" y="2631"/>
                </a:cubicBezTo>
                <a:cubicBezTo>
                  <a:pt x="38149" y="4999"/>
                  <a:pt x="56127" y="9033"/>
                  <a:pt x="67878" y="14207"/>
                </a:cubicBezTo>
                <a:cubicBezTo>
                  <a:pt x="79630" y="19381"/>
                  <a:pt x="92434" y="30431"/>
                  <a:pt x="97345" y="33676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21"/>
          <p:cNvSpPr/>
          <p:nvPr/>
        </p:nvSpPr>
        <p:spPr>
          <a:xfrm>
            <a:off x="6551050" y="2394150"/>
            <a:ext cx="420900" cy="24072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