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90" r:id="rId3"/>
    <p:sldId id="291" r:id="rId4"/>
    <p:sldId id="294" r:id="rId5"/>
    <p:sldId id="295" r:id="rId6"/>
    <p:sldId id="314" r:id="rId7"/>
    <p:sldId id="307" r:id="rId8"/>
    <p:sldId id="315" r:id="rId9"/>
    <p:sldId id="316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3B3B303A-16DA-4115-BFB3-E58996E831F3}">
          <p14:sldIdLst>
            <p14:sldId id="256"/>
            <p14:sldId id="290"/>
            <p14:sldId id="291"/>
            <p14:sldId id="294"/>
            <p14:sldId id="295"/>
            <p14:sldId id="314"/>
            <p14:sldId id="307"/>
            <p14:sldId id="315"/>
            <p14:sldId id="31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B789"/>
    <a:srgbClr val="FFFFFF"/>
    <a:srgbClr val="1FA179"/>
    <a:srgbClr val="1D9B5F"/>
    <a:srgbClr val="F2F2F2"/>
    <a:srgbClr val="99E3BC"/>
    <a:srgbClr val="28C29D"/>
    <a:srgbClr val="54D08F"/>
    <a:srgbClr val="78DAA7"/>
    <a:srgbClr val="4BCD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039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202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26BA2C-5F1E-40D7-A1B9-1B5774D5E78A}" type="datetimeFigureOut">
              <a:rPr lang="ko-KR" altLang="en-US" smtClean="0"/>
              <a:t>2024-07-23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05F274-7128-4871-9714-582FED5E4A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4721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03B4C-AF37-46DF-8040-5B2C9BAA92BC}" type="datetime1">
              <a:rPr lang="ko-KR" altLang="en-US" smtClean="0"/>
              <a:t>2024-07-23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48C98-6C4C-470C-B9D9-81DD7C8384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6244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884CC-D5DD-4CC1-9F83-DD8F5D0B48FD}" type="datetime1">
              <a:rPr lang="ko-KR" altLang="en-US" smtClean="0"/>
              <a:t>2024-07-23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48C98-6C4C-470C-B9D9-81DD7C8384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454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241B3-362D-410B-BA22-D4B492B4523B}" type="datetime1">
              <a:rPr lang="ko-KR" altLang="en-US" smtClean="0"/>
              <a:t>2024-07-23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48C98-6C4C-470C-B9D9-81DD7C8384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9676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A6AB4-9344-4121-B9BE-B8AC787936BC}" type="datetime1">
              <a:rPr lang="ko-KR" altLang="en-US" smtClean="0"/>
              <a:t>2024-07-23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48C98-6C4C-470C-B9D9-81DD7C8384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1649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86CA3-3ED4-4818-B806-9244744F7311}" type="datetime1">
              <a:rPr lang="ko-KR" altLang="en-US" smtClean="0"/>
              <a:t>2024-07-23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48C98-6C4C-470C-B9D9-81DD7C8384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3043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DD849-4D6A-4E58-B11E-8A18C79285C6}" type="datetime1">
              <a:rPr lang="ko-KR" altLang="en-US" smtClean="0"/>
              <a:t>2024-07-23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48C98-6C4C-470C-B9D9-81DD7C8384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1797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8C693-1D73-4F04-9D0C-4696E405EE80}" type="datetime1">
              <a:rPr lang="ko-KR" altLang="en-US" smtClean="0"/>
              <a:t>2024-07-23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48C98-6C4C-470C-B9D9-81DD7C8384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277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CC38-C12F-41C3-9832-6BCE35B9A0EE}" type="datetime1">
              <a:rPr lang="ko-KR" altLang="en-US" smtClean="0"/>
              <a:t>2024-07-23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48C98-6C4C-470C-B9D9-81DD7C8384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4174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3D53C-4104-4474-B0AA-DF68123941EC}" type="datetime1">
              <a:rPr lang="ko-KR" altLang="en-US" smtClean="0"/>
              <a:t>2024-07-23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48C98-6C4C-470C-B9D9-81DD7C8384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6887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FFBE7-4080-40EA-A382-1DDDCCFFDE38}" type="datetime1">
              <a:rPr lang="ko-KR" altLang="en-US" smtClean="0"/>
              <a:t>2024-07-23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48C98-6C4C-470C-B9D9-81DD7C8384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4508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D5317-3350-427B-AEF3-408A67EE4170}" type="datetime1">
              <a:rPr lang="ko-KR" altLang="en-US" smtClean="0"/>
              <a:t>2024-07-23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48C98-6C4C-470C-B9D9-81DD7C8384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4193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E51413-72CE-42A5-9CF0-BB9E63B9B297}" type="datetime1">
              <a:rPr lang="ko-KR" altLang="en-US" smtClean="0"/>
              <a:t>2024-07-23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848C98-6C4C-470C-B9D9-81DD7C83848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5160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4EACC5C5-69DA-4930-913B-75B3BA8BB650}"/>
              </a:ext>
            </a:extLst>
          </p:cNvPr>
          <p:cNvSpPr/>
          <p:nvPr/>
        </p:nvSpPr>
        <p:spPr>
          <a:xfrm>
            <a:off x="0" y="-4482"/>
            <a:ext cx="9144000" cy="6858000"/>
          </a:xfrm>
          <a:prstGeom prst="rect">
            <a:avLst/>
          </a:prstGeom>
          <a:solidFill>
            <a:srgbClr val="30323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122F8899-ABD6-4D29-A92D-1034B021DF65}"/>
              </a:ext>
            </a:extLst>
          </p:cNvPr>
          <p:cNvSpPr txBox="1">
            <a:spLocks/>
          </p:cNvSpPr>
          <p:nvPr/>
        </p:nvSpPr>
        <p:spPr>
          <a:xfrm>
            <a:off x="755854" y="2318624"/>
            <a:ext cx="7923176" cy="1557570"/>
          </a:xfrm>
          <a:prstGeom prst="rect">
            <a:avLst/>
          </a:prstGeom>
          <a:ln>
            <a:noFill/>
          </a:ln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en-US" altLang="ko-KR" sz="3200" b="1" dirty="0">
                <a:solidFill>
                  <a:srgbClr val="30D8A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IBK</a:t>
            </a:r>
            <a:r>
              <a:rPr lang="ko-KR" altLang="en-US" sz="3200" b="1" dirty="0">
                <a:solidFill>
                  <a:srgbClr val="30D8A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기업은행 </a:t>
            </a:r>
            <a:r>
              <a:rPr lang="ko-KR" altLang="en-US" sz="3200" b="1" dirty="0" err="1">
                <a:solidFill>
                  <a:srgbClr val="30D8A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카카오맵</a:t>
            </a:r>
            <a:r>
              <a:rPr lang="ko-KR" altLang="en-US" sz="3200" b="1" dirty="0">
                <a:solidFill>
                  <a:srgbClr val="30D8A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3200" b="1" dirty="0" err="1">
                <a:solidFill>
                  <a:srgbClr val="30D8A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유류비검증</a:t>
            </a:r>
            <a:endParaRPr lang="en-US" altLang="ko-KR" sz="3200" b="1" dirty="0">
              <a:solidFill>
                <a:srgbClr val="30D8A4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06471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502E52A9-1B9E-4DBF-9B6F-C8F1C0A2597D}"/>
              </a:ext>
            </a:extLst>
          </p:cNvPr>
          <p:cNvSpPr txBox="1"/>
          <p:nvPr/>
        </p:nvSpPr>
        <p:spPr>
          <a:xfrm>
            <a:off x="482709" y="456015"/>
            <a:ext cx="278988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spc="-34" dirty="0">
                <a:solidFill>
                  <a:schemeClr val="tx2">
                    <a:lumMod val="7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개정이력</a:t>
            </a:r>
            <a:endParaRPr lang="ko-KR" altLang="en-US" sz="2000" dirty="0">
              <a:solidFill>
                <a:schemeClr val="tx2">
                  <a:lumMod val="7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B1BCEFE3-0FCF-41A4-AD92-7D1A897761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8640468"/>
              </p:ext>
            </p:extLst>
          </p:nvPr>
        </p:nvGraphicFramePr>
        <p:xfrm>
          <a:off x="558908" y="1035613"/>
          <a:ext cx="8165641" cy="5118692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691052">
                  <a:extLst>
                    <a:ext uri="{9D8B030D-6E8A-4147-A177-3AD203B41FA5}">
                      <a16:colId xmlns:a16="http://schemas.microsoft.com/office/drawing/2014/main" val="70487955"/>
                    </a:ext>
                  </a:extLst>
                </a:gridCol>
                <a:gridCol w="847288">
                  <a:extLst>
                    <a:ext uri="{9D8B030D-6E8A-4147-A177-3AD203B41FA5}">
                      <a16:colId xmlns:a16="http://schemas.microsoft.com/office/drawing/2014/main" val="2436681183"/>
                    </a:ext>
                  </a:extLst>
                </a:gridCol>
                <a:gridCol w="3766657">
                  <a:extLst>
                    <a:ext uri="{9D8B030D-6E8A-4147-A177-3AD203B41FA5}">
                      <a16:colId xmlns:a16="http://schemas.microsoft.com/office/drawing/2014/main" val="807630129"/>
                    </a:ext>
                  </a:extLst>
                </a:gridCol>
                <a:gridCol w="629174">
                  <a:extLst>
                    <a:ext uri="{9D8B030D-6E8A-4147-A177-3AD203B41FA5}">
                      <a16:colId xmlns:a16="http://schemas.microsoft.com/office/drawing/2014/main" val="3245987213"/>
                    </a:ext>
                  </a:extLst>
                </a:gridCol>
                <a:gridCol w="696286">
                  <a:extLst>
                    <a:ext uri="{9D8B030D-6E8A-4147-A177-3AD203B41FA5}">
                      <a16:colId xmlns:a16="http://schemas.microsoft.com/office/drawing/2014/main" val="2194783196"/>
                    </a:ext>
                  </a:extLst>
                </a:gridCol>
                <a:gridCol w="1535184">
                  <a:extLst>
                    <a:ext uri="{9D8B030D-6E8A-4147-A177-3AD203B41FA5}">
                      <a16:colId xmlns:a16="http://schemas.microsoft.com/office/drawing/2014/main" val="1888893975"/>
                    </a:ext>
                  </a:extLst>
                </a:gridCol>
              </a:tblGrid>
              <a:tr h="50204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>
                          <a:solidFill>
                            <a:schemeClr val="bg1"/>
                          </a:solidFill>
                          <a:effectLst/>
                        </a:rPr>
                        <a:t>버전</a:t>
                      </a:r>
                      <a:endParaRPr lang="ko-KR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9" marR="719" marT="719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B78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>
                          <a:solidFill>
                            <a:schemeClr val="bg1"/>
                          </a:solidFill>
                          <a:effectLst/>
                        </a:rPr>
                        <a:t>변경일</a:t>
                      </a:r>
                      <a:endParaRPr lang="ko-KR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9" marR="719" marT="719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B78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>
                          <a:solidFill>
                            <a:schemeClr val="bg1"/>
                          </a:solidFill>
                          <a:effectLst/>
                        </a:rPr>
                        <a:t>변경내역</a:t>
                      </a:r>
                      <a:endParaRPr lang="ko-KR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9" marR="719" marT="719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B78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>
                          <a:solidFill>
                            <a:schemeClr val="bg1"/>
                          </a:solidFill>
                          <a:effectLst/>
                        </a:rPr>
                        <a:t>작성자</a:t>
                      </a:r>
                      <a:endParaRPr lang="ko-KR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9" marR="719" marT="719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B78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검토자</a:t>
                      </a:r>
                      <a:endParaRPr lang="en-US" altLang="ko-KR" sz="12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9" marR="719" marT="719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B78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>
                          <a:solidFill>
                            <a:schemeClr val="bg1"/>
                          </a:solidFill>
                          <a:effectLst/>
                        </a:rPr>
                        <a:t>비고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9" marR="719" marT="719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B7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1808687"/>
                  </a:ext>
                </a:extLst>
              </a:tr>
              <a:tr h="516206"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9" marR="719" marT="719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B78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9" marR="719" marT="719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B78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9" marR="719" marT="719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B78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9" marR="719" marT="719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B78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9" marR="719" marT="719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B78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9" marR="719" marT="719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B78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6196222"/>
                  </a:ext>
                </a:extLst>
              </a:tr>
              <a:tr h="516206"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9" marR="719" marT="719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B78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B78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9" marR="719" marT="719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B78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B78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9" marR="719" marT="719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B78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B78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9" marR="719" marT="719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B78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B78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9" marR="719" marT="719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B78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B78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9" marR="719" marT="719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B78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B78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3522073"/>
                  </a:ext>
                </a:extLst>
              </a:tr>
              <a:tr h="516206"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9" marR="719" marT="719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B78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B78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9" marR="719" marT="719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B78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B78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9" marR="719" marT="719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B78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B78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9" marR="719" marT="719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B78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B78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9" marR="719" marT="719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B78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B78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9" marR="719" marT="719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B78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B78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9733484"/>
                  </a:ext>
                </a:extLst>
              </a:tr>
              <a:tr h="516206"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9" marR="719" marT="719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B78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B78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9" marR="719" marT="719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B78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B78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9" marR="719" marT="719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B78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B78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9" marR="719" marT="719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B78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B78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9" marR="719" marT="719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B78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B78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9" marR="719" marT="719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B78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B78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940384"/>
                  </a:ext>
                </a:extLst>
              </a:tr>
              <a:tr h="516206"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9" marR="719" marT="719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B78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B78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9" marR="719" marT="719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B78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B78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9" marR="719" marT="719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B78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B78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9" marR="719" marT="719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B78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B78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9" marR="719" marT="719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B78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B78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9" marR="719" marT="719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B78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B78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2120414"/>
                  </a:ext>
                </a:extLst>
              </a:tr>
              <a:tr h="516206"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9" marR="719" marT="719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B78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B78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9" marR="719" marT="719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B78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B78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9" marR="719" marT="719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B78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B78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9" marR="719" marT="719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B78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B78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9" marR="719" marT="719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B78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B78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9" marR="719" marT="719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B78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B78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1539338"/>
                  </a:ext>
                </a:extLst>
              </a:tr>
              <a:tr h="516206"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9" marR="719" marT="719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B78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B78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9" marR="719" marT="719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B78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B78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9" marR="719" marT="719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B78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B78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9" marR="719" marT="719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B78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B78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9" marR="719" marT="719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B78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B78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9" marR="719" marT="719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B78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B78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3175232"/>
                  </a:ext>
                </a:extLst>
              </a:tr>
              <a:tr h="516206"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9" marR="719" marT="719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B78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B78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9" marR="719" marT="719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B78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B78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9" marR="719" marT="719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B78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B78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9" marR="719" marT="719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B78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B78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9" marR="719" marT="719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B78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B78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9" marR="719" marT="719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B78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B78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0720939"/>
                  </a:ext>
                </a:extLst>
              </a:tr>
              <a:tr h="487001"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9" marR="719" marT="719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B78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B78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9" marR="719" marT="719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B78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B78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9" marR="719" marT="719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B78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B78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9" marR="719" marT="719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B78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B78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9" marR="719" marT="719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B78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B78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9" marR="719" marT="719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B78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B78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76667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8920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7969F07-5E2C-4FBC-BED6-D8C1EDD87268}"/>
              </a:ext>
            </a:extLst>
          </p:cNvPr>
          <p:cNvCxnSpPr>
            <a:cxnSpLocks/>
          </p:cNvCxnSpPr>
          <p:nvPr/>
        </p:nvCxnSpPr>
        <p:spPr>
          <a:xfrm>
            <a:off x="343949" y="661650"/>
            <a:ext cx="8414157" cy="0"/>
          </a:xfrm>
          <a:prstGeom prst="line">
            <a:avLst/>
          </a:prstGeom>
          <a:ln w="19050">
            <a:solidFill>
              <a:srgbClr val="23B7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D5A1C20-7590-472D-90C9-D84D1EEF3EF3}"/>
              </a:ext>
            </a:extLst>
          </p:cNvPr>
          <p:cNvSpPr/>
          <p:nvPr/>
        </p:nvSpPr>
        <p:spPr>
          <a:xfrm>
            <a:off x="340633" y="882767"/>
            <a:ext cx="1245854" cy="3163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ctr" latinLnBrk="0" hangingPunct="0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</a:pPr>
            <a:r>
              <a:rPr kumimoji="1" lang="ko-KR" altLang="en-US" sz="1400" spc="-1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굴림" pitchFamily="50" charset="-127"/>
              </a:rPr>
              <a:t>▶ 프로세스 개요</a:t>
            </a:r>
            <a:endParaRPr kumimoji="1" lang="en-US" altLang="ko-KR" sz="1400" spc="-1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굴림" pitchFamily="50" charset="-127"/>
            </a:endParaRPr>
          </a:p>
        </p:txBody>
      </p:sp>
      <p:graphicFrame>
        <p:nvGraphicFramePr>
          <p:cNvPr id="13" name="Group 140">
            <a:extLst>
              <a:ext uri="{FF2B5EF4-FFF2-40B4-BE49-F238E27FC236}">
                <a16:creationId xmlns:a16="http://schemas.microsoft.com/office/drawing/2014/main" id="{18B5A5D5-7799-44CE-80C8-6DEAE5992B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352283"/>
              </p:ext>
            </p:extLst>
          </p:nvPr>
        </p:nvGraphicFramePr>
        <p:xfrm>
          <a:off x="343949" y="1296183"/>
          <a:ext cx="8414157" cy="2852289"/>
        </p:xfrm>
        <a:graphic>
          <a:graphicData uri="http://schemas.openxmlformats.org/drawingml/2006/table">
            <a:tbl>
              <a:tblPr/>
              <a:tblGrid>
                <a:gridCol w="14419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3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33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054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7650"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kern="0" spc="-100" baseline="0" dirty="0">
                          <a:ln>
                            <a:solidFill>
                              <a:schemeClr val="bg1">
                                <a:lumMod val="50000"/>
                                <a:alpha val="0"/>
                              </a:schemeClr>
                            </a:solidFill>
                          </a:ln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주관부서</a:t>
                      </a:r>
                    </a:p>
                  </a:txBody>
                  <a:tcPr marL="94097" marR="94097" marT="47049" marB="47049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200" b="0" i="0" u="none" strike="noStrike" kern="1200" cap="none" spc="-100" normalizeH="0" baseline="0" dirty="0">
                          <a:ln>
                            <a:solidFill>
                              <a:schemeClr val="bg1">
                                <a:lumMod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RPA </a:t>
                      </a:r>
                      <a:r>
                        <a:rPr kumimoji="1" lang="ko-KR" altLang="en-US" sz="1200" b="0" i="0" u="none" strike="noStrike" kern="1200" cap="none" spc="-100" normalizeH="0" baseline="0" dirty="0">
                          <a:ln>
                            <a:solidFill>
                              <a:schemeClr val="bg1">
                                <a:lumMod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개발팀</a:t>
                      </a:r>
                    </a:p>
                  </a:txBody>
                  <a:tcPr marL="94097" marR="94097" marT="47049" marB="47049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1200" b="1" i="0" u="none" strike="noStrike" cap="none" spc="-100" normalizeH="0" baseline="0" dirty="0">
                          <a:ln>
                            <a:solidFill>
                              <a:schemeClr val="bg1">
                                <a:lumMod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  <a:cs typeface="굴림" pitchFamily="50" charset="-127"/>
                        </a:rPr>
                        <a:t>담 당 자 명</a:t>
                      </a:r>
                      <a:endParaRPr kumimoji="1" lang="en-US" altLang="ko-KR" sz="1200" b="1" i="0" u="none" strike="noStrike" cap="none" spc="-100" normalizeH="0" baseline="0" dirty="0">
                        <a:ln>
                          <a:solidFill>
                            <a:schemeClr val="bg1">
                              <a:lumMod val="50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  <a:cs typeface="굴림" pitchFamily="50" charset="-127"/>
                      </a:endParaRPr>
                    </a:p>
                  </a:txBody>
                  <a:tcPr marL="94097" marR="94097" marT="47049" marB="47049" anchor="ctr" horzOverflow="overflow">
                    <a:lnL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  <a:endParaRPr lang="ko-KR" altLang="en-US" sz="12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4097" marR="94097" marT="47049" marB="47049" anchor="ctr" horzOverflow="overflow">
                    <a:lnL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8943949"/>
                  </a:ext>
                </a:extLst>
              </a:tr>
              <a:tr h="437650"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1" i="0" u="none" strike="noStrike" kern="0" cap="none" spc="-100" normalizeH="0" baseline="0" dirty="0">
                          <a:ln>
                            <a:solidFill>
                              <a:schemeClr val="bg1">
                                <a:lumMod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업무 명</a:t>
                      </a:r>
                      <a:endParaRPr kumimoji="0" lang="ko-KR" altLang="en-US" sz="1200" b="1" kern="0" spc="-100" baseline="0" dirty="0">
                        <a:ln>
                          <a:solidFill>
                            <a:schemeClr val="bg1">
                              <a:lumMod val="50000"/>
                              <a:alpha val="0"/>
                            </a:schemeClr>
                          </a:solidFill>
                        </a:ln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</a:endParaRPr>
                    </a:p>
                  </a:txBody>
                  <a:tcPr marL="94097" marR="94097" marT="47049" marB="47049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200" b="0" i="0" u="none" strike="noStrike" kern="1200" cap="none" spc="-100" normalizeH="0" baseline="0" dirty="0">
                          <a:ln>
                            <a:solidFill>
                              <a:schemeClr val="bg1">
                                <a:lumMod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RPA_01_</a:t>
                      </a:r>
                      <a:r>
                        <a:rPr kumimoji="1" lang="ko-KR" altLang="en-US" sz="1200" b="0" i="0" u="none" strike="noStrike" kern="1200" cap="none" spc="-100" normalizeH="0" baseline="0" dirty="0" err="1">
                          <a:ln>
                            <a:solidFill>
                              <a:schemeClr val="bg1">
                                <a:lumMod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직원리스트업로드</a:t>
                      </a:r>
                      <a:endParaRPr kumimoji="1" lang="en-US" altLang="ko-KR" sz="1200" b="0" i="0" u="none" strike="noStrike" kern="1200" cap="none" spc="-100" normalizeH="0" baseline="0" dirty="0">
                        <a:ln>
                          <a:solidFill>
                            <a:schemeClr val="bg1">
                              <a:lumMod val="50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4097" marR="94097" marT="47049" marB="47049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  <a:prstDash val="solid"/>
                    </a:lnL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38211"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spc="-100" normalizeH="0" baseline="0" dirty="0">
                          <a:ln>
                            <a:solidFill>
                              <a:schemeClr val="bg1">
                                <a:lumMod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  <a:cs typeface="굴림" pitchFamily="50" charset="-127"/>
                        </a:rPr>
                        <a:t>업무 내용</a:t>
                      </a:r>
                      <a:endParaRPr kumimoji="1" lang="en-US" altLang="ko-KR" sz="1200" b="1" i="0" u="none" strike="noStrike" cap="none" spc="-100" normalizeH="0" baseline="0" dirty="0">
                        <a:ln>
                          <a:solidFill>
                            <a:schemeClr val="bg1">
                              <a:lumMod val="50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  <a:cs typeface="굴림" pitchFamily="50" charset="-127"/>
                      </a:endParaRPr>
                    </a:p>
                  </a:txBody>
                  <a:tcPr marL="94097" marR="94097" marT="47049" marB="47049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spc="-100" normalizeH="0" baseline="0" dirty="0">
                          <a:ln>
                            <a:solidFill>
                              <a:schemeClr val="bg1">
                                <a:lumMod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굴림" pitchFamily="50" charset="-127"/>
                        </a:rPr>
                        <a:t>IBK</a:t>
                      </a:r>
                      <a:r>
                        <a:rPr kumimoji="1" lang="ko-KR" altLang="en-US" sz="1200" b="0" i="0" u="none" strike="noStrike" cap="none" spc="-100" normalizeH="0" baseline="0" dirty="0">
                          <a:ln>
                            <a:solidFill>
                              <a:schemeClr val="bg1">
                                <a:lumMod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굴림" pitchFamily="50" charset="-127"/>
                        </a:rPr>
                        <a:t> 기업은행 직원들의 출퇴근 거리와 최단 거리</a:t>
                      </a:r>
                      <a:r>
                        <a:rPr kumimoji="1" lang="en-US" altLang="ko-KR" sz="1200" b="0" i="0" u="none" strike="noStrike" cap="none" spc="-100" normalizeH="0" baseline="0" dirty="0">
                          <a:ln>
                            <a:solidFill>
                              <a:schemeClr val="bg1">
                                <a:lumMod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굴림" pitchFamily="50" charset="-127"/>
                        </a:rPr>
                        <a:t> </a:t>
                      </a:r>
                      <a:r>
                        <a:rPr kumimoji="1" lang="ko-KR" altLang="en-US" sz="1200" b="0" i="0" u="none" strike="noStrike" cap="none" spc="-100" normalizeH="0" baseline="0" dirty="0">
                          <a:ln>
                            <a:solidFill>
                              <a:schemeClr val="bg1">
                                <a:lumMod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굴림" pitchFamily="50" charset="-127"/>
                        </a:rPr>
                        <a:t>교통비를 계산하여 담당자에게 메일 발송</a:t>
                      </a:r>
                      <a:r>
                        <a:rPr kumimoji="1" lang="en-US" altLang="ko-KR" sz="1200" b="0" i="0" u="none" strike="noStrike" cap="none" spc="-100" normalizeH="0" baseline="0" dirty="0">
                          <a:ln>
                            <a:solidFill>
                              <a:schemeClr val="bg1">
                                <a:lumMod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굴림" pitchFamily="50" charset="-127"/>
                        </a:rPr>
                        <a:t>.</a:t>
                      </a:r>
                    </a:p>
                  </a:txBody>
                  <a:tcPr marL="94097" marR="94097" marT="47049" marB="47049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ctr" latinLnBrk="1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ko-KR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ctr" latinLnBrk="1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ko-KR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389"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spc="-100" normalizeH="0" baseline="0" dirty="0">
                          <a:ln>
                            <a:solidFill>
                              <a:schemeClr val="bg1">
                                <a:lumMod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  <a:cs typeface="굴림" pitchFamily="50" charset="-127"/>
                        </a:rPr>
                        <a:t>수행 스케쥴</a:t>
                      </a:r>
                      <a:endParaRPr kumimoji="1" lang="en-US" altLang="ko-KR" sz="1200" b="1" i="0" u="none" strike="noStrike" cap="none" spc="-100" normalizeH="0" baseline="0" dirty="0">
                        <a:ln>
                          <a:solidFill>
                            <a:schemeClr val="bg1">
                              <a:lumMod val="50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  <a:cs typeface="굴림" pitchFamily="50" charset="-127"/>
                      </a:endParaRPr>
                    </a:p>
                  </a:txBody>
                  <a:tcPr marL="37046" marR="37046" marT="47049" marB="47049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200" b="0" i="0" u="none" strike="noStrike" cap="none" spc="-100" normalizeH="0" baseline="0" dirty="0">
                          <a:ln>
                            <a:solidFill>
                              <a:schemeClr val="bg1">
                                <a:lumMod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굴림" pitchFamily="50" charset="-127"/>
                        </a:rPr>
                        <a:t>-</a:t>
                      </a:r>
                    </a:p>
                  </a:txBody>
                  <a:tcPr marL="92615" marR="92615" marT="47049" marB="47049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endParaRPr kumimoji="1" lang="en-US" altLang="ko-KR" sz="1200" b="1" i="0" u="none" strike="noStrike" cap="none" spc="-100" normalizeH="0" baseline="0" dirty="0">
                        <a:ln>
                          <a:solidFill>
                            <a:schemeClr val="bg1">
                              <a:lumMod val="50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itchFamily="50" charset="-127"/>
                        <a:cs typeface="굴림" pitchFamily="50" charset="-127"/>
                      </a:endParaRPr>
                    </a:p>
                  </a:txBody>
                  <a:tcPr marL="37046" marR="37046" marT="47049" marB="47049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spc="-100" normalizeH="0" baseline="0" dirty="0">
                        <a:ln>
                          <a:solidFill>
                            <a:schemeClr val="bg1">
                              <a:lumMod val="50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itchFamily="50" charset="-127"/>
                        <a:cs typeface="굴림" pitchFamily="50" charset="-127"/>
                      </a:endParaRPr>
                    </a:p>
                  </a:txBody>
                  <a:tcPr marL="92615" marR="92615" marT="47049" marB="47049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9389"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spc="-100" normalizeH="0" baseline="0" dirty="0">
                          <a:ln>
                            <a:solidFill>
                              <a:schemeClr val="bg1">
                                <a:lumMod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  <a:cs typeface="굴림" pitchFamily="50" charset="-127"/>
                        </a:rPr>
                        <a:t>활용 </a:t>
                      </a:r>
                      <a:r>
                        <a:rPr kumimoji="1" lang="en-US" altLang="ko-KR" sz="1200" b="1" i="0" u="none" strike="noStrike" cap="none" spc="-100" normalizeH="0" baseline="0" dirty="0">
                          <a:ln>
                            <a:solidFill>
                              <a:schemeClr val="bg1">
                                <a:lumMod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  <a:cs typeface="굴림" pitchFamily="50" charset="-127"/>
                        </a:rPr>
                        <a:t>S/W</a:t>
                      </a:r>
                    </a:p>
                  </a:txBody>
                  <a:tcPr marL="37046" marR="37046" marT="47049" marB="47049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200" b="0" i="0" u="none" strike="noStrike" cap="none" spc="-100" normalizeH="0" baseline="0" dirty="0">
                          <a:ln>
                            <a:solidFill>
                              <a:schemeClr val="bg1">
                                <a:lumMod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굴림" pitchFamily="50" charset="-127"/>
                        </a:rPr>
                        <a:t>UiPath, Excel</a:t>
                      </a:r>
                    </a:p>
                  </a:txBody>
                  <a:tcPr marL="92615" marR="92615" marT="47049" marB="47049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endParaRPr kumimoji="1" lang="en-US" altLang="ko-KR" sz="1200" b="1" i="0" u="none" strike="noStrike" cap="none" spc="-100" normalizeH="0" baseline="0" dirty="0">
                        <a:ln>
                          <a:solidFill>
                            <a:schemeClr val="bg1">
                              <a:lumMod val="50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itchFamily="50" charset="-127"/>
                        <a:cs typeface="굴림" pitchFamily="50" charset="-127"/>
                      </a:endParaRPr>
                    </a:p>
                  </a:txBody>
                  <a:tcPr marL="37046" marR="37046" marT="47049" marB="47049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spc="-100" normalizeH="0" baseline="0" dirty="0">
                        <a:ln>
                          <a:solidFill>
                            <a:schemeClr val="bg1">
                              <a:lumMod val="50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itchFamily="50" charset="-127"/>
                        <a:cs typeface="굴림" pitchFamily="50" charset="-127"/>
                      </a:endParaRPr>
                    </a:p>
                  </a:txBody>
                  <a:tcPr marL="92615" marR="92615" marT="47049" marB="47049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7985115"/>
                  </a:ext>
                </a:extLst>
              </a:tr>
            </a:tbl>
          </a:graphicData>
        </a:graphic>
      </p:graphicFrame>
      <p:sp>
        <p:nvSpPr>
          <p:cNvPr id="14" name="직사각형 13">
            <a:extLst>
              <a:ext uri="{FF2B5EF4-FFF2-40B4-BE49-F238E27FC236}">
                <a16:creationId xmlns:a16="http://schemas.microsoft.com/office/drawing/2014/main" id="{BA9A7018-3E05-4597-9652-FC2D6332C5D3}"/>
              </a:ext>
            </a:extLst>
          </p:cNvPr>
          <p:cNvSpPr/>
          <p:nvPr/>
        </p:nvSpPr>
        <p:spPr>
          <a:xfrm>
            <a:off x="340633" y="4403704"/>
            <a:ext cx="963725" cy="3163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ctr" latinLnBrk="0" hangingPunct="0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</a:pPr>
            <a:r>
              <a:rPr kumimoji="1" lang="ko-KR" altLang="en-US" sz="1400" spc="-1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굴림" pitchFamily="50" charset="-127"/>
              </a:rPr>
              <a:t>▶ 수행 정보</a:t>
            </a:r>
            <a:endParaRPr kumimoji="1" lang="en-US" altLang="ko-KR" sz="1400" spc="-1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굴림" pitchFamily="50" charset="-127"/>
            </a:endParaRPr>
          </a:p>
        </p:txBody>
      </p:sp>
      <p:graphicFrame>
        <p:nvGraphicFramePr>
          <p:cNvPr id="16" name="Group 140">
            <a:extLst>
              <a:ext uri="{FF2B5EF4-FFF2-40B4-BE49-F238E27FC236}">
                <a16:creationId xmlns:a16="http://schemas.microsoft.com/office/drawing/2014/main" id="{648F683B-8036-4FFE-AFFC-B088DBEE4E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5831203"/>
              </p:ext>
            </p:extLst>
          </p:nvPr>
        </p:nvGraphicFramePr>
        <p:xfrm>
          <a:off x="343948" y="4817120"/>
          <a:ext cx="8414158" cy="1672358"/>
        </p:xfrm>
        <a:graphic>
          <a:graphicData uri="http://schemas.openxmlformats.org/drawingml/2006/table">
            <a:tbl>
              <a:tblPr/>
              <a:tblGrid>
                <a:gridCol w="12197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66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16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413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635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8849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19699"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ko-KR" sz="1200" b="1" i="0" u="none" strike="noStrike" cap="none" spc="-100" normalizeH="0" baseline="0" dirty="0">
                        <a:ln>
                          <a:solidFill>
                            <a:schemeClr val="bg1">
                              <a:lumMod val="50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  <a:cs typeface="굴림" pitchFamily="50" charset="-127"/>
                      </a:endParaRPr>
                    </a:p>
                  </a:txBody>
                  <a:tcPr marT="36000" marB="36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spc="-100" normalizeH="0" baseline="0" dirty="0">
                          <a:ln>
                            <a:solidFill>
                              <a:schemeClr val="bg1">
                                <a:lumMod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  <a:cs typeface="굴림" pitchFamily="50" charset="-127"/>
                        </a:rPr>
                        <a:t>1</a:t>
                      </a:r>
                      <a:r>
                        <a:rPr kumimoji="1" lang="ko-KR" altLang="en-US" sz="1200" b="1" i="0" u="none" strike="noStrike" cap="none" spc="-100" normalizeH="0" baseline="0" dirty="0">
                          <a:ln>
                            <a:solidFill>
                              <a:schemeClr val="bg1">
                                <a:lumMod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  <a:cs typeface="굴림" pitchFamily="50" charset="-127"/>
                        </a:rPr>
                        <a:t>회 소요시간</a:t>
                      </a:r>
                      <a:br>
                        <a:rPr kumimoji="1" lang="en-US" altLang="ko-KR" sz="1200" b="1" i="0" u="none" strike="noStrike" cap="none" spc="-100" normalizeH="0" baseline="0" dirty="0">
                          <a:ln>
                            <a:solidFill>
                              <a:schemeClr val="bg1">
                                <a:lumMod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  <a:cs typeface="굴림" pitchFamily="50" charset="-127"/>
                        </a:rPr>
                      </a:br>
                      <a:r>
                        <a:rPr kumimoji="1" lang="en-US" altLang="ko-KR" sz="1200" b="1" i="0" u="none" strike="noStrike" cap="none" spc="-100" normalizeH="0" baseline="0" dirty="0">
                          <a:ln>
                            <a:solidFill>
                              <a:schemeClr val="bg1">
                                <a:lumMod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  <a:cs typeface="굴림" pitchFamily="50" charset="-127"/>
                        </a:rPr>
                        <a:t>(</a:t>
                      </a:r>
                      <a:r>
                        <a:rPr kumimoji="1" lang="ko-KR" altLang="en-US" sz="1200" b="1" i="0" u="none" strike="noStrike" cap="none" spc="-100" normalizeH="0" baseline="0" dirty="0">
                          <a:ln>
                            <a:solidFill>
                              <a:schemeClr val="bg1">
                                <a:lumMod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  <a:cs typeface="굴림" pitchFamily="50" charset="-127"/>
                        </a:rPr>
                        <a:t>분</a:t>
                      </a:r>
                      <a:r>
                        <a:rPr kumimoji="1" lang="en-US" altLang="ko-KR" sz="1200" b="1" i="0" u="none" strike="noStrike" cap="none" spc="-100" normalizeH="0" baseline="0" dirty="0">
                          <a:ln>
                            <a:solidFill>
                              <a:schemeClr val="bg1">
                                <a:lumMod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  <a:cs typeface="굴림" pitchFamily="50" charset="-127"/>
                        </a:rPr>
                        <a:t>)</a:t>
                      </a:r>
                    </a:p>
                  </a:txBody>
                  <a:tcPr marL="84719" marR="84719" marT="32659" marB="32659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spc="-100" normalizeH="0" baseline="0" dirty="0">
                          <a:ln>
                            <a:solidFill>
                              <a:schemeClr val="bg1">
                                <a:lumMod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  <a:cs typeface="굴림" pitchFamily="50" charset="-127"/>
                        </a:rPr>
                        <a:t>업무주기</a:t>
                      </a:r>
                      <a:br>
                        <a:rPr kumimoji="1" lang="en-US" altLang="ko-KR" sz="1200" b="1" i="0" u="none" strike="noStrike" cap="none" spc="-100" normalizeH="0" baseline="0" dirty="0">
                          <a:ln>
                            <a:solidFill>
                              <a:schemeClr val="bg1">
                                <a:lumMod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  <a:cs typeface="굴림" pitchFamily="50" charset="-127"/>
                        </a:rPr>
                      </a:br>
                      <a:r>
                        <a:rPr kumimoji="1" lang="en-US" altLang="ko-KR" sz="1200" b="1" i="0" u="none" strike="noStrike" cap="none" spc="-100" normalizeH="0" baseline="0" dirty="0">
                          <a:ln>
                            <a:solidFill>
                              <a:schemeClr val="bg1">
                                <a:lumMod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  <a:cs typeface="굴림" pitchFamily="50" charset="-127"/>
                        </a:rPr>
                        <a:t>(</a:t>
                      </a:r>
                      <a:r>
                        <a:rPr kumimoji="1" lang="ko-KR" altLang="en-US" sz="1200" b="1" i="0" u="none" strike="noStrike" cap="none" spc="-100" normalizeH="0" baseline="0" dirty="0">
                          <a:ln>
                            <a:solidFill>
                              <a:schemeClr val="bg1">
                                <a:lumMod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  <a:cs typeface="굴림" pitchFamily="50" charset="-127"/>
                        </a:rPr>
                        <a:t>단위</a:t>
                      </a:r>
                      <a:r>
                        <a:rPr kumimoji="1" lang="en-US" altLang="ko-KR" sz="1200" b="1" i="0" u="none" strike="noStrike" cap="none" spc="-100" normalizeH="0" baseline="0" dirty="0">
                          <a:ln>
                            <a:solidFill>
                              <a:schemeClr val="bg1">
                                <a:lumMod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  <a:cs typeface="굴림" pitchFamily="50" charset="-127"/>
                        </a:rPr>
                        <a:t>/</a:t>
                      </a:r>
                      <a:r>
                        <a:rPr kumimoji="1" lang="ko-KR" altLang="en-US" sz="1200" b="1" i="0" u="none" strike="noStrike" cap="none" spc="-100" normalizeH="0" baseline="0" dirty="0">
                          <a:ln>
                            <a:solidFill>
                              <a:schemeClr val="bg1">
                                <a:lumMod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  <a:cs typeface="굴림" pitchFamily="50" charset="-127"/>
                        </a:rPr>
                        <a:t>일자</a:t>
                      </a:r>
                      <a:r>
                        <a:rPr kumimoji="1" lang="en-US" altLang="ko-KR" sz="1200" b="1" i="0" u="none" strike="noStrike" cap="none" spc="-100" normalizeH="0" baseline="0" dirty="0">
                          <a:ln>
                            <a:solidFill>
                              <a:schemeClr val="bg1">
                                <a:lumMod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  <a:cs typeface="굴림" pitchFamily="50" charset="-127"/>
                        </a:rPr>
                        <a:t>)</a:t>
                      </a:r>
                    </a:p>
                  </a:txBody>
                  <a:tcPr marL="84719" marR="84719" marT="32659" marB="32659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200" b="1" i="0" u="none" strike="noStrike" kern="1200" cap="none" spc="-100" normalizeH="0" baseline="0" dirty="0">
                          <a:ln>
                            <a:solidFill>
                              <a:schemeClr val="bg1">
                                <a:lumMod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  <a:cs typeface="굴림" pitchFamily="50" charset="-127"/>
                        </a:rPr>
                        <a:t>연간수행건수</a:t>
                      </a:r>
                      <a:endParaRPr kumimoji="1" lang="en-US" altLang="ko-KR" sz="1200" b="1" i="0" u="none" strike="noStrike" kern="1200" cap="none" spc="-100" normalizeH="0" baseline="0" dirty="0">
                        <a:ln>
                          <a:solidFill>
                            <a:schemeClr val="bg1">
                              <a:lumMod val="50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  <a:cs typeface="굴림" pitchFamily="50" charset="-127"/>
                      </a:endParaRPr>
                    </a:p>
                    <a:p>
                      <a:pPr marL="171450" marR="0" lvl="0" indent="-17145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200" b="1" i="0" u="none" strike="noStrike" kern="1200" cap="none" spc="-100" normalizeH="0" baseline="0" dirty="0">
                          <a:ln>
                            <a:solidFill>
                              <a:schemeClr val="bg1">
                                <a:lumMod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  <a:cs typeface="굴림" pitchFamily="50" charset="-127"/>
                        </a:rPr>
                        <a:t>(</a:t>
                      </a:r>
                      <a:r>
                        <a:rPr kumimoji="1" lang="ko-KR" altLang="en-US" sz="1200" b="1" i="0" u="none" strike="noStrike" kern="1200" cap="none" spc="-100" normalizeH="0" baseline="0" dirty="0">
                          <a:ln>
                            <a:solidFill>
                              <a:schemeClr val="bg1">
                                <a:lumMod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  <a:cs typeface="굴림" pitchFamily="50" charset="-127"/>
                        </a:rPr>
                        <a:t>건</a:t>
                      </a:r>
                      <a:r>
                        <a:rPr kumimoji="1" lang="en-US" altLang="ko-KR" sz="1200" b="1" i="0" u="none" strike="noStrike" kern="1200" cap="none" spc="-100" normalizeH="0" baseline="0" dirty="0">
                          <a:ln>
                            <a:solidFill>
                              <a:schemeClr val="bg1">
                                <a:lumMod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  <a:cs typeface="굴림" pitchFamily="50" charset="-127"/>
                        </a:rPr>
                        <a:t>)</a:t>
                      </a:r>
                      <a:endParaRPr kumimoji="1" lang="ko-KR" altLang="en-US" sz="1200" b="1" i="0" u="none" strike="noStrike" kern="1200" cap="none" spc="-100" normalizeH="0" baseline="0" dirty="0">
                        <a:ln>
                          <a:solidFill>
                            <a:schemeClr val="bg1">
                              <a:lumMod val="50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  <a:cs typeface="굴림" pitchFamily="50" charset="-127"/>
                      </a:endParaRPr>
                    </a:p>
                  </a:txBody>
                  <a:tcPr marL="84719" marR="66708" marT="32659" marB="32659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spc="-100" normalizeH="0" baseline="0" dirty="0">
                          <a:ln>
                            <a:solidFill>
                              <a:schemeClr val="bg1">
                                <a:lumMod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  <a:cs typeface="굴림" pitchFamily="50" charset="-127"/>
                        </a:rPr>
                        <a:t>연간업무량</a:t>
                      </a:r>
                      <a:endParaRPr kumimoji="1" lang="en-US" altLang="ko-KR" sz="1200" b="1" i="0" u="none" strike="noStrike" cap="none" spc="-100" normalizeH="0" baseline="0" dirty="0">
                        <a:ln>
                          <a:solidFill>
                            <a:schemeClr val="bg1">
                              <a:lumMod val="50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  <a:cs typeface="굴림" pitchFamily="50" charset="-127"/>
                      </a:endParaRPr>
                    </a:p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spc="-100" normalizeH="0" baseline="0" dirty="0">
                          <a:ln>
                            <a:solidFill>
                              <a:schemeClr val="bg1">
                                <a:lumMod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  <a:cs typeface="굴림" pitchFamily="50" charset="-127"/>
                        </a:rPr>
                        <a:t>(</a:t>
                      </a:r>
                      <a:r>
                        <a:rPr kumimoji="1" lang="ko-KR" altLang="en-US" sz="1200" b="1" i="0" u="none" strike="noStrike" cap="none" spc="-100" normalizeH="0" baseline="0" dirty="0">
                          <a:ln>
                            <a:solidFill>
                              <a:schemeClr val="bg1">
                                <a:lumMod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  <a:cs typeface="굴림" pitchFamily="50" charset="-127"/>
                        </a:rPr>
                        <a:t>시간</a:t>
                      </a:r>
                      <a:r>
                        <a:rPr kumimoji="1" lang="en-US" altLang="ko-KR" sz="1200" b="1" i="0" u="none" strike="noStrike" cap="none" spc="-100" normalizeH="0" baseline="0" dirty="0">
                          <a:ln>
                            <a:solidFill>
                              <a:schemeClr val="bg1">
                                <a:lumMod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  <a:cs typeface="굴림" pitchFamily="50" charset="-127"/>
                        </a:rPr>
                        <a:t>)</a:t>
                      </a:r>
                    </a:p>
                  </a:txBody>
                  <a:tcPr marL="84719" marR="84719" marT="32659" marB="32659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ko-KR" altLang="en-US" sz="1200" b="1" kern="1200" spc="-100" baseline="0" dirty="0">
                          <a:ln>
                            <a:solidFill>
                              <a:schemeClr val="bg1">
                                <a:lumMod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  <a:cs typeface="+mn-cs"/>
                        </a:rPr>
                        <a:t>담당자 수</a:t>
                      </a:r>
                      <a:endParaRPr lang="en-US" altLang="ko-KR" sz="1200" b="1" kern="1200" spc="-100" baseline="0" dirty="0">
                        <a:ln>
                          <a:solidFill>
                            <a:schemeClr val="bg1">
                              <a:lumMod val="50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  <a:cs typeface="+mn-cs"/>
                      </a:endParaRPr>
                    </a:p>
                    <a:p>
                      <a:pPr marL="171450" marR="0" lvl="0" indent="-17145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ko-KR" sz="1200" b="1" kern="1200" spc="-100" baseline="0" dirty="0">
                          <a:ln>
                            <a:solidFill>
                              <a:schemeClr val="bg1">
                                <a:lumMod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200" b="1" kern="1200" spc="-100" baseline="0" dirty="0">
                          <a:ln>
                            <a:solidFill>
                              <a:schemeClr val="bg1">
                                <a:lumMod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  <a:cs typeface="+mn-cs"/>
                        </a:rPr>
                        <a:t>명</a:t>
                      </a:r>
                      <a:r>
                        <a:rPr lang="en-US" altLang="ko-KR" sz="1200" b="1" kern="1200" spc="-100" baseline="0" dirty="0">
                          <a:ln>
                            <a:solidFill>
                              <a:schemeClr val="bg1">
                                <a:lumMod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  <a:cs typeface="+mn-cs"/>
                        </a:rPr>
                        <a:t>)</a:t>
                      </a:r>
                    </a:p>
                  </a:txBody>
                  <a:tcPr marL="84719" marR="66708" marT="32659" marB="32659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0640"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spc="-100" normalizeH="0" baseline="0" dirty="0">
                          <a:ln>
                            <a:solidFill>
                              <a:schemeClr val="bg1">
                                <a:lumMod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  <a:cs typeface="굴림" pitchFamily="50" charset="-127"/>
                        </a:rPr>
                        <a:t>현업 작업 시간</a:t>
                      </a:r>
                      <a:endParaRPr kumimoji="1" lang="en-US" altLang="ko-KR" sz="1200" b="1" i="0" u="none" strike="noStrike" cap="none" spc="-100" normalizeH="0" baseline="0" dirty="0">
                        <a:ln>
                          <a:solidFill>
                            <a:schemeClr val="bg1">
                              <a:lumMod val="50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  <a:cs typeface="굴림" pitchFamily="50" charset="-127"/>
                      </a:endParaRPr>
                    </a:p>
                  </a:txBody>
                  <a:tcPr marT="36000" marB="36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200" b="0" i="0" u="none" strike="noStrike" cap="none" spc="-100" normalizeH="0" baseline="0" dirty="0">
                          <a:ln>
                            <a:solidFill>
                              <a:schemeClr val="bg1">
                                <a:lumMod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굴림" pitchFamily="50" charset="-127"/>
                        </a:rPr>
                        <a:t>-</a:t>
                      </a:r>
                    </a:p>
                  </a:txBody>
                  <a:tcPr marT="36000" marB="36000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spc="-100" normalizeH="0" baseline="0" dirty="0">
                          <a:ln>
                            <a:solidFill>
                              <a:schemeClr val="bg1">
                                <a:lumMod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굴림" pitchFamily="50" charset="-127"/>
                        </a:rPr>
                        <a:t>-</a:t>
                      </a:r>
                    </a:p>
                  </a:txBody>
                  <a:tcPr marT="36000" marB="36000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ko-KR" sz="1200" b="0" i="0" u="none" strike="noStrike" kern="1200" cap="none" spc="-100" normalizeH="0" baseline="0" dirty="0">
                          <a:ln>
                            <a:solidFill>
                              <a:schemeClr val="bg1">
                                <a:lumMod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굴림" pitchFamily="50" charset="-127"/>
                        </a:rPr>
                        <a:t>-</a:t>
                      </a:r>
                      <a:endParaRPr kumimoji="1" lang="ko-KR" altLang="en-US" sz="1200" b="0" i="0" u="none" strike="noStrike" kern="1200" cap="none" spc="-100" normalizeH="0" baseline="0" dirty="0">
                        <a:ln>
                          <a:solidFill>
                            <a:schemeClr val="bg1">
                              <a:lumMod val="50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굴림" pitchFamily="50" charset="-127"/>
                      </a:endParaRPr>
                    </a:p>
                  </a:txBody>
                  <a:tcPr marR="72000" marT="36000" marB="36000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spc="-100" normalizeH="0" baseline="0" dirty="0">
                          <a:ln>
                            <a:solidFill>
                              <a:schemeClr val="bg1">
                                <a:lumMod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굴림" pitchFamily="50" charset="-127"/>
                        </a:rPr>
                        <a:t>-</a:t>
                      </a:r>
                    </a:p>
                  </a:txBody>
                  <a:tcPr marT="36000" marB="36000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ko-KR" sz="1200" b="0" i="0" u="none" strike="noStrike" kern="1200" cap="none" spc="-100" normalizeH="0" baseline="0" dirty="0">
                          <a:ln>
                            <a:solidFill>
                              <a:schemeClr val="bg1">
                                <a:lumMod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굴림" pitchFamily="50" charset="-127"/>
                        </a:rPr>
                        <a:t>-</a:t>
                      </a:r>
                    </a:p>
                  </a:txBody>
                  <a:tcPr marR="72000" marT="36000" marB="36000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0640"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spc="-100" normalizeH="0" baseline="0" dirty="0">
                          <a:ln>
                            <a:solidFill>
                              <a:schemeClr val="bg1">
                                <a:lumMod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  <a:cs typeface="굴림" pitchFamily="50" charset="-127"/>
                        </a:rPr>
                        <a:t>RPA </a:t>
                      </a:r>
                      <a:r>
                        <a:rPr kumimoji="1" lang="ko-KR" altLang="en-US" sz="1200" b="1" i="0" u="none" strike="noStrike" cap="none" spc="-100" normalizeH="0" baseline="0" dirty="0">
                          <a:ln>
                            <a:solidFill>
                              <a:schemeClr val="bg1">
                                <a:lumMod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  <a:cs typeface="굴림" pitchFamily="50" charset="-127"/>
                        </a:rPr>
                        <a:t>예상 작업 시간</a:t>
                      </a:r>
                      <a:endParaRPr kumimoji="1" lang="en-US" altLang="ko-KR" sz="1200" b="1" i="0" u="none" strike="noStrike" cap="none" spc="-100" normalizeH="0" baseline="0" dirty="0">
                        <a:ln>
                          <a:solidFill>
                            <a:schemeClr val="bg1">
                              <a:lumMod val="50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  <a:cs typeface="굴림" pitchFamily="50" charset="-127"/>
                      </a:endParaRPr>
                    </a:p>
                  </a:txBody>
                  <a:tcPr marT="36000" marB="36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spc="-100" normalizeH="0" baseline="0" dirty="0">
                          <a:ln>
                            <a:solidFill>
                              <a:schemeClr val="bg1">
                                <a:lumMod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굴림" pitchFamily="50" charset="-127"/>
                        </a:rPr>
                        <a:t>-</a:t>
                      </a:r>
                    </a:p>
                  </a:txBody>
                  <a:tcPr marT="36000" marB="36000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spc="-100" normalizeH="0" baseline="0" dirty="0">
                          <a:ln>
                            <a:solidFill>
                              <a:schemeClr val="bg1">
                                <a:lumMod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굴림" pitchFamily="50" charset="-127"/>
                        </a:rPr>
                        <a:t>-</a:t>
                      </a:r>
                    </a:p>
                  </a:txBody>
                  <a:tcPr marT="36000" marB="36000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kern="1200" cap="none" spc="-100" normalizeH="0" baseline="0" dirty="0">
                          <a:ln>
                            <a:solidFill>
                              <a:schemeClr val="bg1">
                                <a:lumMod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굴림" pitchFamily="50" charset="-127"/>
                        </a:rPr>
                        <a:t>-</a:t>
                      </a:r>
                    </a:p>
                  </a:txBody>
                  <a:tcPr marR="72000" marT="36000" marB="36000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spc="-100" normalizeH="0" baseline="0" dirty="0">
                          <a:ln>
                            <a:solidFill>
                              <a:schemeClr val="bg1">
                                <a:lumMod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굴림" pitchFamily="50" charset="-127"/>
                        </a:rPr>
                        <a:t>-</a:t>
                      </a:r>
                    </a:p>
                  </a:txBody>
                  <a:tcPr marT="36000" marB="36000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ko-KR" sz="1200" b="0" i="0" u="none" strike="noStrike" kern="1200" cap="none" spc="-100" normalizeH="0" baseline="0" dirty="0">
                          <a:ln>
                            <a:solidFill>
                              <a:schemeClr val="bg1">
                                <a:lumMod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굴림" pitchFamily="50" charset="-127"/>
                        </a:rPr>
                        <a:t>-</a:t>
                      </a:r>
                    </a:p>
                  </a:txBody>
                  <a:tcPr marR="72000" marT="36000" marB="36000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D34BC30E-BE9F-4CF4-AB69-2D9BCE89F6FE}"/>
              </a:ext>
            </a:extLst>
          </p:cNvPr>
          <p:cNvSpPr txBox="1"/>
          <p:nvPr/>
        </p:nvSpPr>
        <p:spPr>
          <a:xfrm>
            <a:off x="744211" y="248251"/>
            <a:ext cx="5956182" cy="3462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50" b="1" spc="-34" dirty="0">
                <a:solidFill>
                  <a:srgbClr val="23B789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업무분석 개요</a:t>
            </a:r>
            <a:endParaRPr lang="ko-KR" altLang="en-US" sz="1650" dirty="0">
              <a:solidFill>
                <a:srgbClr val="23B789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EE737056-F4B8-4599-8E41-8C63EE18D739}"/>
              </a:ext>
            </a:extLst>
          </p:cNvPr>
          <p:cNvSpPr/>
          <p:nvPr/>
        </p:nvSpPr>
        <p:spPr>
          <a:xfrm>
            <a:off x="343948" y="243862"/>
            <a:ext cx="346249" cy="346249"/>
          </a:xfrm>
          <a:prstGeom prst="roundRect">
            <a:avLst/>
          </a:prstGeom>
          <a:solidFill>
            <a:srgbClr val="23B7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50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1</a:t>
            </a:r>
            <a:endParaRPr lang="ko-KR" altLang="en-US" sz="1650" b="1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26510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40">
            <a:extLst>
              <a:ext uri="{FF2B5EF4-FFF2-40B4-BE49-F238E27FC236}">
                <a16:creationId xmlns:a16="http://schemas.microsoft.com/office/drawing/2014/main" id="{18B5A5D5-7799-44CE-80C8-6DEAE5992B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2408134"/>
              </p:ext>
            </p:extLst>
          </p:nvPr>
        </p:nvGraphicFramePr>
        <p:xfrm>
          <a:off x="343949" y="814648"/>
          <a:ext cx="8414156" cy="5493261"/>
        </p:xfrm>
        <a:graphic>
          <a:graphicData uri="http://schemas.openxmlformats.org/drawingml/2006/table">
            <a:tbl>
              <a:tblPr/>
              <a:tblGrid>
                <a:gridCol w="3732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79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495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35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0447"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50" b="1" kern="0" spc="-100" baseline="0">
                          <a:ln>
                            <a:solidFill>
                              <a:schemeClr val="bg1">
                                <a:lumMod val="50000"/>
                                <a:alpha val="0"/>
                              </a:schemeClr>
                            </a:solidFill>
                          </a:ln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No.</a:t>
                      </a:r>
                      <a:endParaRPr kumimoji="0" lang="ko-KR" altLang="en-US" sz="950" b="1" kern="0" spc="-100" baseline="0" dirty="0">
                        <a:ln>
                          <a:solidFill>
                            <a:schemeClr val="bg1">
                              <a:lumMod val="50000"/>
                              <a:alpha val="0"/>
                            </a:schemeClr>
                          </a:solidFill>
                        </a:ln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</a:endParaRPr>
                    </a:p>
                  </a:txBody>
                  <a:tcPr marL="94097" marR="94097" marT="47049" marB="47049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50" b="0" i="0" u="none" strike="noStrike" kern="1200" cap="none" spc="-100" normalizeH="0" baseline="0" dirty="0">
                          <a:ln>
                            <a:solidFill>
                              <a:schemeClr val="bg1">
                                <a:lumMod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상세</a:t>
                      </a:r>
                      <a:r>
                        <a:rPr kumimoji="1" lang="en-US" altLang="ko-KR" sz="950" b="0" i="0" u="none" strike="noStrike" kern="1200" cap="none" spc="-100" normalizeH="0" baseline="0" dirty="0">
                          <a:ln>
                            <a:solidFill>
                              <a:schemeClr val="bg1">
                                <a:lumMod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 </a:t>
                      </a:r>
                      <a:r>
                        <a:rPr kumimoji="1" lang="en-US" altLang="ko-KR" sz="950" b="0" i="0" u="none" strike="noStrike" kern="1200" cap="none" spc="-100" normalizeH="0" baseline="0" dirty="0" err="1">
                          <a:ln>
                            <a:solidFill>
                              <a:schemeClr val="bg1">
                                <a:lumMod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Activiity</a:t>
                      </a:r>
                      <a:endParaRPr kumimoji="1" lang="ko-KR" altLang="en-US" sz="950" b="0" i="0" u="none" strike="noStrike" kern="1200" cap="none" spc="-100" normalizeH="0" baseline="0" dirty="0">
                        <a:ln>
                          <a:solidFill>
                            <a:schemeClr val="bg1">
                              <a:lumMod val="50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</a:endParaRPr>
                    </a:p>
                  </a:txBody>
                  <a:tcPr marL="94097" marR="94097" marT="47049" marB="47049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950" b="1" i="0" u="none" strike="noStrike" cap="none" spc="-100" normalizeH="0" baseline="0">
                          <a:ln>
                            <a:solidFill>
                              <a:schemeClr val="bg1">
                                <a:lumMod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  <a:cs typeface="굴림" pitchFamily="50" charset="-127"/>
                        </a:rPr>
                        <a:t>세부설명</a:t>
                      </a:r>
                      <a:endParaRPr kumimoji="1" lang="en-US" altLang="ko-KR" sz="950" b="1" i="0" u="none" strike="noStrike" cap="none" spc="-100" normalizeH="0" baseline="0" dirty="0">
                        <a:ln>
                          <a:solidFill>
                            <a:schemeClr val="bg1">
                              <a:lumMod val="50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  <a:cs typeface="굴림" pitchFamily="50" charset="-127"/>
                      </a:endParaRPr>
                    </a:p>
                  </a:txBody>
                  <a:tcPr marL="94097" marR="94097" marT="47049" marB="47049" anchor="ctr" horzOverflow="overflow">
                    <a:lnL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50"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시스템</a:t>
                      </a:r>
                    </a:p>
                  </a:txBody>
                  <a:tcPr marL="94097" marR="94097" marT="47049" marB="47049" anchor="ctr" horzOverflow="overflow">
                    <a:lnL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8943949"/>
                  </a:ext>
                </a:extLst>
              </a:tr>
              <a:tr h="637493"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kern="0" spc="-100" baseline="0" dirty="0">
                          <a:ln>
                            <a:solidFill>
                              <a:schemeClr val="bg1">
                                <a:lumMod val="50000"/>
                                <a:alpha val="0"/>
                              </a:schemeClr>
                            </a:solidFill>
                          </a:ln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</a:t>
                      </a:r>
                      <a:endParaRPr kumimoji="0" lang="ko-KR" altLang="en-US" sz="1000" b="1" kern="0" spc="-100" baseline="0" dirty="0">
                        <a:ln>
                          <a:solidFill>
                            <a:schemeClr val="bg1">
                              <a:lumMod val="50000"/>
                              <a:alpha val="0"/>
                            </a:schemeClr>
                          </a:solidFill>
                        </a:ln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4097" marR="94097" marT="47049" marB="47049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kern="1200" cap="none" spc="-100" normalizeH="0" baseline="0" dirty="0">
                          <a:ln>
                            <a:solidFill>
                              <a:schemeClr val="bg1">
                                <a:lumMod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유류비 대상 </a:t>
                      </a:r>
                      <a:r>
                        <a:rPr kumimoji="1" lang="en-US" altLang="ko-KR" sz="1000" b="0" i="0" u="none" strike="noStrike" kern="1200" cap="none" spc="-100" normalizeH="0" baseline="0" dirty="0">
                          <a:ln>
                            <a:solidFill>
                              <a:schemeClr val="bg1">
                                <a:lumMod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Temp </a:t>
                      </a:r>
                      <a:r>
                        <a:rPr kumimoji="1" lang="ko-KR" altLang="en-US" sz="1000" b="0" i="0" u="none" strike="noStrike" kern="1200" cap="none" spc="-100" normalizeH="0" baseline="0" dirty="0">
                          <a:ln>
                            <a:solidFill>
                              <a:schemeClr val="bg1">
                                <a:lumMod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파일 조회</a:t>
                      </a:r>
                    </a:p>
                  </a:txBody>
                  <a:tcPr marL="94097" marR="94097" marT="47049" marB="47049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AutoNum type="arabicPeriod"/>
                        <a:tabLst/>
                      </a:pPr>
                      <a:r>
                        <a:rPr kumimoji="1" lang="ko-KR" altLang="en-US" sz="1000" b="1" i="0" u="none" strike="noStrike" cap="none" spc="-100" normalizeH="0" baseline="0" dirty="0" err="1">
                          <a:ln>
                            <a:solidFill>
                              <a:schemeClr val="bg1">
                                <a:lumMod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굴림" pitchFamily="50" charset="-127"/>
                        </a:rPr>
                        <a:t>카카오맵</a:t>
                      </a:r>
                      <a:r>
                        <a:rPr kumimoji="1" lang="ko-KR" altLang="en-US" sz="1000" b="1" i="0" u="none" strike="noStrike" cap="none" spc="-100" normalizeH="0" baseline="0" dirty="0">
                          <a:ln>
                            <a:solidFill>
                              <a:schemeClr val="bg1">
                                <a:lumMod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굴림" pitchFamily="50" charset="-127"/>
                        </a:rPr>
                        <a:t> 직원 리스트 </a:t>
                      </a:r>
                      <a:r>
                        <a:rPr kumimoji="1" lang="en-US" altLang="ko-KR" sz="1000" b="1" i="0" u="none" strike="noStrike" cap="none" spc="-100" normalizeH="0" baseline="0" dirty="0">
                          <a:ln>
                            <a:solidFill>
                              <a:schemeClr val="bg1">
                                <a:lumMod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굴림" pitchFamily="50" charset="-127"/>
                        </a:rPr>
                        <a:t>Temp </a:t>
                      </a:r>
                      <a:r>
                        <a:rPr kumimoji="1" lang="ko-KR" altLang="en-US" sz="1000" b="1" i="0" u="none" strike="noStrike" cap="none" spc="-100" normalizeH="0" baseline="0" dirty="0">
                          <a:ln>
                            <a:solidFill>
                              <a:schemeClr val="bg1">
                                <a:lumMod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굴림" pitchFamily="50" charset="-127"/>
                        </a:rPr>
                        <a:t>파일을 열어 대상자들의 정보를 확인한다</a:t>
                      </a:r>
                      <a:r>
                        <a:rPr kumimoji="1" lang="en-US" altLang="ko-KR" sz="1000" b="1" i="0" u="none" strike="noStrike" cap="none" spc="-100" normalizeH="0" baseline="0" dirty="0">
                          <a:ln>
                            <a:solidFill>
                              <a:schemeClr val="bg1">
                                <a:lumMod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굴림" pitchFamily="50" charset="-127"/>
                        </a:rPr>
                        <a:t>.</a:t>
                      </a:r>
                    </a:p>
                  </a:txBody>
                  <a:tcPr marL="94097" marR="94097" marT="47049" marB="47049" anchor="ctr" horzOverflow="overflow">
                    <a:lnL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Excel</a:t>
                      </a:r>
                    </a:p>
                  </a:txBody>
                  <a:tcPr marL="94097" marR="94097" marT="47049" marB="47049" anchor="ctr" horzOverflow="overflow">
                    <a:lnL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4366776"/>
                  </a:ext>
                </a:extLst>
              </a:tr>
              <a:tr h="430447"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kern="0" spc="-100" baseline="0" dirty="0">
                          <a:ln>
                            <a:solidFill>
                              <a:schemeClr val="bg1">
                                <a:lumMod val="50000"/>
                                <a:alpha val="0"/>
                              </a:schemeClr>
                            </a:solidFill>
                          </a:ln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</a:t>
                      </a:r>
                      <a:endParaRPr kumimoji="0" lang="ko-KR" altLang="en-US" sz="1000" b="1" kern="0" spc="-100" baseline="0" dirty="0">
                        <a:ln>
                          <a:solidFill>
                            <a:schemeClr val="bg1">
                              <a:lumMod val="50000"/>
                              <a:alpha val="0"/>
                            </a:schemeClr>
                          </a:solidFill>
                        </a:ln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4097" marR="94097" marT="47049" marB="47049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kern="1200" cap="none" spc="-100" normalizeH="0" baseline="0" dirty="0">
                          <a:ln>
                            <a:solidFill>
                              <a:schemeClr val="bg1">
                                <a:lumMod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Queue Item </a:t>
                      </a:r>
                      <a:r>
                        <a:rPr kumimoji="1" lang="ko-KR" altLang="en-US" sz="1000" b="0" i="0" u="none" strike="noStrike" kern="1200" cap="none" spc="-100" normalizeH="0" baseline="0" dirty="0">
                          <a:ln>
                            <a:solidFill>
                              <a:schemeClr val="bg1">
                                <a:lumMod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생성</a:t>
                      </a:r>
                    </a:p>
                  </a:txBody>
                  <a:tcPr marL="94097" marR="94097" marT="47049" marB="47049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AutoNum type="arabicPeriod"/>
                        <a:tabLst/>
                      </a:pPr>
                      <a:r>
                        <a:rPr kumimoji="1" lang="ko-KR" altLang="en-US" sz="1000" b="1" i="0" u="none" strike="noStrike" cap="none" spc="-100" normalizeH="0" baseline="0" dirty="0">
                          <a:ln>
                            <a:solidFill>
                              <a:schemeClr val="bg1">
                                <a:lumMod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굴림" pitchFamily="50" charset="-127"/>
                        </a:rPr>
                        <a:t>직원 리스트의 정보를 </a:t>
                      </a:r>
                      <a:r>
                        <a:rPr kumimoji="1" lang="en-US" altLang="ko-KR" sz="1000" b="1" i="0" u="none" strike="noStrike" cap="none" spc="-100" normalizeH="0" baseline="0" dirty="0">
                          <a:ln>
                            <a:solidFill>
                              <a:schemeClr val="bg1">
                                <a:lumMod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굴림" pitchFamily="50" charset="-127"/>
                        </a:rPr>
                        <a:t>Queue</a:t>
                      </a:r>
                      <a:r>
                        <a:rPr kumimoji="1" lang="ko-KR" altLang="en-US" sz="1000" b="1" i="0" u="none" strike="noStrike" cap="none" spc="-100" normalizeH="0" baseline="0" dirty="0">
                          <a:ln>
                            <a:solidFill>
                              <a:schemeClr val="bg1">
                                <a:lumMod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굴림" pitchFamily="50" charset="-127"/>
                        </a:rPr>
                        <a:t>에 업로드한다</a:t>
                      </a:r>
                      <a:r>
                        <a:rPr kumimoji="1" lang="en-US" altLang="ko-KR" sz="1000" b="1" i="0" u="none" strike="noStrike" cap="none" spc="-100" normalizeH="0" baseline="0" dirty="0">
                          <a:ln>
                            <a:solidFill>
                              <a:schemeClr val="bg1">
                                <a:lumMod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굴림" pitchFamily="50" charset="-127"/>
                        </a:rPr>
                        <a:t>.</a:t>
                      </a:r>
                    </a:p>
                  </a:txBody>
                  <a:tcPr marL="94097" marR="94097" marT="47049" marB="47049" anchor="ctr" horzOverflow="overflow">
                    <a:lnL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UiPath</a:t>
                      </a:r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4097" marR="94097" marT="47049" marB="47049" anchor="ctr" horzOverflow="overflow">
                    <a:lnL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6837004"/>
                  </a:ext>
                </a:extLst>
              </a:tr>
              <a:tr h="430447"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kern="0" spc="-100" baseline="0" dirty="0">
                          <a:ln>
                            <a:solidFill>
                              <a:schemeClr val="bg1">
                                <a:lumMod val="50000"/>
                                <a:alpha val="0"/>
                              </a:schemeClr>
                            </a:solidFill>
                          </a:ln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3</a:t>
                      </a:r>
                      <a:endParaRPr kumimoji="0" lang="ko-KR" altLang="en-US" sz="1000" b="1" kern="0" spc="-100" baseline="0" dirty="0">
                        <a:ln>
                          <a:solidFill>
                            <a:schemeClr val="bg1">
                              <a:lumMod val="50000"/>
                              <a:alpha val="0"/>
                            </a:schemeClr>
                          </a:solidFill>
                        </a:ln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4097" marR="94097" marT="47049" marB="47049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kern="1200" cap="none" spc="-100" normalizeH="0" baseline="0" dirty="0">
                          <a:ln>
                            <a:solidFill>
                              <a:schemeClr val="bg1">
                                <a:lumMod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생성 결과 담당자 메일 발송</a:t>
                      </a:r>
                    </a:p>
                  </a:txBody>
                  <a:tcPr marL="94097" marR="94097" marT="47049" marB="47049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AutoNum type="arabicPeriod"/>
                        <a:tabLst/>
                      </a:pPr>
                      <a:r>
                        <a:rPr kumimoji="1" lang="ko-KR" altLang="en-US" sz="1000" b="1" i="0" u="none" strike="noStrike" cap="none" spc="-100" normalizeH="0" baseline="0" dirty="0">
                          <a:ln>
                            <a:solidFill>
                              <a:schemeClr val="bg1">
                                <a:lumMod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굴림" pitchFamily="50" charset="-127"/>
                        </a:rPr>
                        <a:t>성공 실패의 여부를 메일로 발송한다</a:t>
                      </a:r>
                      <a:r>
                        <a:rPr kumimoji="1" lang="en-US" altLang="ko-KR" sz="1000" b="1" i="0" u="none" strike="noStrike" cap="none" spc="-100" normalizeH="0" baseline="0" dirty="0">
                          <a:ln>
                            <a:solidFill>
                              <a:schemeClr val="bg1">
                                <a:lumMod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굴림" pitchFamily="50" charset="-127"/>
                        </a:rPr>
                        <a:t>.</a:t>
                      </a:r>
                      <a:br>
                        <a:rPr kumimoji="1" lang="en-US" altLang="ko-KR" sz="1000" b="1" i="0" u="none" strike="noStrike" cap="none" spc="-100" normalizeH="0" baseline="0" dirty="0">
                          <a:ln>
                            <a:solidFill>
                              <a:schemeClr val="bg1">
                                <a:lumMod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굴림" pitchFamily="50" charset="-127"/>
                        </a:rPr>
                      </a:br>
                      <a:r>
                        <a:rPr kumimoji="1" lang="en-US" altLang="ko-KR" sz="1000" b="1" i="0" u="none" strike="noStrike" cap="none" spc="-100" normalizeH="0" baseline="0" dirty="0">
                          <a:ln>
                            <a:solidFill>
                              <a:schemeClr val="bg1">
                                <a:lumMod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굴림" pitchFamily="50" charset="-127"/>
                        </a:rPr>
                        <a:t>- </a:t>
                      </a:r>
                      <a:r>
                        <a:rPr kumimoji="1" lang="ko-KR" altLang="en-US" sz="1000" b="1" i="0" u="none" strike="noStrike" cap="none" spc="-100" normalizeH="0" baseline="0" dirty="0">
                          <a:ln>
                            <a:solidFill>
                              <a:schemeClr val="bg1">
                                <a:lumMod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굴림" pitchFamily="50" charset="-127"/>
                        </a:rPr>
                        <a:t>성공 </a:t>
                      </a:r>
                      <a:r>
                        <a:rPr kumimoji="1" lang="en-US" altLang="ko-KR" sz="1000" b="1" i="0" u="none" strike="noStrike" cap="none" spc="-100" normalizeH="0" baseline="0" dirty="0">
                          <a:ln>
                            <a:solidFill>
                              <a:schemeClr val="bg1">
                                <a:lumMod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굴림" pitchFamily="50" charset="-127"/>
                        </a:rPr>
                        <a:t>: </a:t>
                      </a:r>
                      <a:r>
                        <a:rPr kumimoji="1" lang="ko-KR" altLang="en-US" sz="1000" b="1" i="0" u="none" strike="noStrike" cap="none" spc="-100" normalizeH="0" baseline="0" dirty="0">
                          <a:ln>
                            <a:solidFill>
                              <a:schemeClr val="bg1">
                                <a:lumMod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굴림" pitchFamily="50" charset="-127"/>
                        </a:rPr>
                        <a:t>직원 리스트의 파일</a:t>
                      </a:r>
                      <a:r>
                        <a:rPr kumimoji="1" lang="en-US" altLang="ko-KR" sz="1000" b="1" i="0" u="none" strike="noStrike" cap="none" spc="-100" normalizeH="0" baseline="0" dirty="0">
                          <a:ln>
                            <a:solidFill>
                              <a:schemeClr val="bg1">
                                <a:lumMod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굴림" pitchFamily="50" charset="-127"/>
                        </a:rPr>
                        <a:t>, </a:t>
                      </a:r>
                      <a:r>
                        <a:rPr kumimoji="1" lang="ko-KR" altLang="en-US" sz="1000" b="1" i="0" u="none" strike="noStrike" cap="none" spc="-100" normalizeH="0" baseline="0" dirty="0">
                          <a:ln>
                            <a:solidFill>
                              <a:schemeClr val="bg1">
                                <a:lumMod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굴림" pitchFamily="50" charset="-127"/>
                        </a:rPr>
                        <a:t>대상자의 수를 메일 내용에 기입하여 발송한다</a:t>
                      </a:r>
                      <a:r>
                        <a:rPr kumimoji="1" lang="en-US" altLang="ko-KR" sz="1000" b="1" i="0" u="none" strike="noStrike" cap="none" spc="-100" normalizeH="0" baseline="0" dirty="0">
                          <a:ln>
                            <a:solidFill>
                              <a:schemeClr val="bg1">
                                <a:lumMod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굴림" pitchFamily="50" charset="-127"/>
                        </a:rPr>
                        <a:t>.</a:t>
                      </a:r>
                      <a:br>
                        <a:rPr kumimoji="1" lang="en-US" altLang="ko-KR" sz="1000" b="1" i="0" u="none" strike="noStrike" cap="none" spc="-100" normalizeH="0" baseline="0" dirty="0">
                          <a:ln>
                            <a:solidFill>
                              <a:schemeClr val="bg1">
                                <a:lumMod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굴림" pitchFamily="50" charset="-127"/>
                        </a:rPr>
                      </a:br>
                      <a:r>
                        <a:rPr kumimoji="1" lang="en-US" altLang="ko-KR" sz="1000" b="1" i="0" u="none" strike="noStrike" cap="none" spc="-100" normalizeH="0" baseline="0" dirty="0">
                          <a:ln>
                            <a:solidFill>
                              <a:schemeClr val="bg1">
                                <a:lumMod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굴림" pitchFamily="50" charset="-127"/>
                        </a:rPr>
                        <a:t>- </a:t>
                      </a:r>
                      <a:r>
                        <a:rPr kumimoji="1" lang="ko-KR" altLang="en-US" sz="1000" b="1" i="0" u="none" strike="noStrike" cap="none" spc="-100" normalizeH="0" baseline="0" dirty="0">
                          <a:ln>
                            <a:solidFill>
                              <a:schemeClr val="bg1">
                                <a:lumMod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굴림" pitchFamily="50" charset="-127"/>
                        </a:rPr>
                        <a:t>실패 </a:t>
                      </a:r>
                      <a:r>
                        <a:rPr kumimoji="1" lang="en-US" altLang="ko-KR" sz="1000" b="1" i="0" u="none" strike="noStrike" cap="none" spc="-100" normalizeH="0" baseline="0" dirty="0">
                          <a:ln>
                            <a:solidFill>
                              <a:schemeClr val="bg1">
                                <a:lumMod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굴림" pitchFamily="50" charset="-127"/>
                        </a:rPr>
                        <a:t>: </a:t>
                      </a:r>
                      <a:r>
                        <a:rPr kumimoji="1" lang="ko-KR" altLang="en-US" sz="1000" b="1" i="0" u="none" strike="noStrike" cap="none" spc="-100" normalizeH="0" baseline="0" dirty="0">
                          <a:ln>
                            <a:solidFill>
                              <a:schemeClr val="bg1">
                                <a:lumMod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굴림" pitchFamily="50" charset="-127"/>
                        </a:rPr>
                        <a:t>에러 로그 기입하여 발송한다</a:t>
                      </a:r>
                      <a:r>
                        <a:rPr kumimoji="1" lang="en-US" altLang="ko-KR" sz="1000" b="1" i="0" u="none" strike="noStrike" cap="none" spc="-100" normalizeH="0" baseline="0" dirty="0">
                          <a:ln>
                            <a:solidFill>
                              <a:schemeClr val="bg1">
                                <a:lumMod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굴림" pitchFamily="50" charset="-127"/>
                        </a:rPr>
                        <a:t>.</a:t>
                      </a:r>
                    </a:p>
                  </a:txBody>
                  <a:tcPr marL="94097" marR="94097" marT="47049" marB="47049" anchor="ctr" horzOverflow="overflow">
                    <a:lnL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Outlook</a:t>
                      </a:r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4097" marR="94097" marT="47049" marB="47049" anchor="ctr" horzOverflow="overflow">
                    <a:lnL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2771028"/>
                  </a:ext>
                </a:extLst>
              </a:tr>
              <a:tr h="430447"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1" kern="0" spc="-100" baseline="0" dirty="0">
                        <a:ln>
                          <a:solidFill>
                            <a:schemeClr val="bg1">
                              <a:lumMod val="50000"/>
                              <a:alpha val="0"/>
                            </a:schemeClr>
                          </a:solidFill>
                        </a:ln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4097" marR="94097" marT="47049" marB="47049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kern="1200" cap="none" spc="-100" normalizeH="0" baseline="0" dirty="0">
                        <a:ln>
                          <a:solidFill>
                            <a:schemeClr val="bg1">
                              <a:lumMod val="50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4097" marR="94097" marT="47049" marB="47049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endParaRPr kumimoji="1" lang="en-US" altLang="ko-KR" sz="1000" b="1" i="0" u="none" strike="noStrike" cap="none" spc="-100" normalizeH="0" baseline="0" dirty="0">
                        <a:ln>
                          <a:solidFill>
                            <a:schemeClr val="bg1">
                              <a:lumMod val="50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굴림" pitchFamily="50" charset="-127"/>
                      </a:endParaRPr>
                    </a:p>
                  </a:txBody>
                  <a:tcPr marL="94097" marR="94097" marT="47049" marB="47049" anchor="ctr" horzOverflow="overflow">
                    <a:lnL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4097" marR="94097" marT="47049" marB="47049" anchor="ctr" horzOverflow="overflow">
                    <a:lnL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5691048"/>
                  </a:ext>
                </a:extLst>
              </a:tr>
              <a:tr h="430447"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1" kern="0" spc="-100" baseline="0" dirty="0">
                        <a:ln>
                          <a:solidFill>
                            <a:schemeClr val="bg1">
                              <a:lumMod val="50000"/>
                              <a:alpha val="0"/>
                            </a:schemeClr>
                          </a:solidFill>
                        </a:ln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4097" marR="94097" marT="47049" marB="47049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000" b="0" i="0" u="none" strike="noStrike" kern="1200" cap="none" spc="-100" normalizeH="0" baseline="0" dirty="0">
                        <a:ln>
                          <a:solidFill>
                            <a:schemeClr val="bg1">
                              <a:lumMod val="50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4097" marR="94097" marT="47049" marB="47049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endParaRPr kumimoji="1" lang="en-US" altLang="ko-KR" sz="1000" b="1" i="0" u="none" strike="noStrike" cap="none" spc="-100" normalizeH="0" baseline="0" dirty="0">
                        <a:ln>
                          <a:solidFill>
                            <a:schemeClr val="bg1">
                              <a:lumMod val="50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굴림" pitchFamily="50" charset="-127"/>
                      </a:endParaRPr>
                    </a:p>
                  </a:txBody>
                  <a:tcPr marL="94097" marR="94097" marT="47049" marB="47049" anchor="ctr" horzOverflow="overflow">
                    <a:lnL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4097" marR="94097" marT="47049" marB="47049" anchor="ctr" horzOverflow="overflow">
                    <a:lnL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1902772"/>
                  </a:ext>
                </a:extLst>
              </a:tr>
              <a:tr h="430447"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1" kern="0" spc="-100" baseline="0" dirty="0">
                        <a:ln>
                          <a:solidFill>
                            <a:schemeClr val="bg1">
                              <a:lumMod val="50000"/>
                              <a:alpha val="0"/>
                            </a:schemeClr>
                          </a:solidFill>
                        </a:ln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4097" marR="94097" marT="47049" marB="47049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000" b="0" i="0" u="none" strike="noStrike" kern="1200" cap="none" spc="-100" normalizeH="0" baseline="0" dirty="0">
                        <a:ln>
                          <a:solidFill>
                            <a:schemeClr val="bg1">
                              <a:lumMod val="50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4097" marR="94097" marT="47049" marB="47049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endParaRPr kumimoji="1" lang="en-US" altLang="ko-KR" sz="1000" b="1" i="0" u="none" strike="noStrike" cap="none" spc="-100" normalizeH="0" baseline="0" dirty="0">
                        <a:ln>
                          <a:solidFill>
                            <a:schemeClr val="bg1">
                              <a:lumMod val="50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굴림" pitchFamily="50" charset="-127"/>
                      </a:endParaRPr>
                    </a:p>
                  </a:txBody>
                  <a:tcPr marL="94097" marR="94097" marT="47049" marB="47049" anchor="ctr" horzOverflow="overflow">
                    <a:lnL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4097" marR="94097" marT="47049" marB="47049" anchor="ctr" horzOverflow="overflow">
                    <a:lnL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2796382"/>
                  </a:ext>
                </a:extLst>
              </a:tr>
              <a:tr h="430447"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1" kern="0" spc="-100" baseline="0" dirty="0">
                        <a:ln>
                          <a:solidFill>
                            <a:schemeClr val="bg1">
                              <a:lumMod val="50000"/>
                              <a:alpha val="0"/>
                            </a:schemeClr>
                          </a:solidFill>
                        </a:ln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4097" marR="94097" marT="47049" marB="47049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000" b="0" i="0" u="none" strike="noStrike" kern="1200" cap="none" spc="-100" normalizeH="0" baseline="0" dirty="0">
                        <a:ln>
                          <a:solidFill>
                            <a:schemeClr val="bg1">
                              <a:lumMod val="50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4097" marR="94097" marT="47049" marB="47049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endParaRPr kumimoji="1" lang="en-US" altLang="ko-KR" sz="1000" b="1" i="0" u="none" strike="noStrike" cap="none" spc="-100" normalizeH="0" baseline="0" dirty="0">
                        <a:ln>
                          <a:solidFill>
                            <a:schemeClr val="bg1">
                              <a:lumMod val="50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굴림" pitchFamily="50" charset="-127"/>
                      </a:endParaRPr>
                    </a:p>
                  </a:txBody>
                  <a:tcPr marL="94097" marR="94097" marT="47049" marB="47049" anchor="ctr" horzOverflow="overflow">
                    <a:lnL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4097" marR="94097" marT="47049" marB="47049" anchor="ctr" horzOverflow="overflow">
                    <a:lnL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3396230"/>
                  </a:ext>
                </a:extLst>
              </a:tr>
              <a:tr h="430447"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1" kern="0" spc="-100" baseline="0" dirty="0">
                        <a:ln>
                          <a:solidFill>
                            <a:schemeClr val="bg1">
                              <a:lumMod val="50000"/>
                              <a:alpha val="0"/>
                            </a:schemeClr>
                          </a:solidFill>
                        </a:ln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4097" marR="94097" marT="47049" marB="47049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000" b="0" i="0" u="none" strike="noStrike" kern="1200" cap="none" spc="-100" normalizeH="0" baseline="0" dirty="0">
                        <a:ln>
                          <a:solidFill>
                            <a:schemeClr val="bg1">
                              <a:lumMod val="50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4097" marR="94097" marT="47049" marB="47049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endParaRPr kumimoji="1" lang="en-US" altLang="ko-KR" sz="1000" b="1" i="0" u="none" strike="noStrike" cap="none" spc="-100" normalizeH="0" baseline="0" dirty="0">
                        <a:ln>
                          <a:solidFill>
                            <a:schemeClr val="bg1">
                              <a:lumMod val="50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굴림" pitchFamily="50" charset="-127"/>
                      </a:endParaRPr>
                    </a:p>
                  </a:txBody>
                  <a:tcPr marL="94097" marR="94097" marT="47049" marB="47049" anchor="ctr" horzOverflow="overflow">
                    <a:lnL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4097" marR="94097" marT="47049" marB="47049" anchor="ctr" horzOverflow="overflow">
                    <a:lnL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9383103"/>
                  </a:ext>
                </a:extLst>
              </a:tr>
              <a:tr h="430447"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1" kern="0" spc="-100" baseline="0" dirty="0">
                        <a:ln>
                          <a:solidFill>
                            <a:schemeClr val="bg1">
                              <a:lumMod val="50000"/>
                              <a:alpha val="0"/>
                            </a:schemeClr>
                          </a:solidFill>
                        </a:ln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4097" marR="94097" marT="47049" marB="47049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000" b="0" i="0" u="none" strike="noStrike" kern="1200" cap="none" spc="-100" normalizeH="0" baseline="0" dirty="0">
                        <a:ln>
                          <a:solidFill>
                            <a:schemeClr val="bg1">
                              <a:lumMod val="50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4097" marR="94097" marT="47049" marB="47049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endParaRPr kumimoji="1" lang="en-US" altLang="ko-KR" sz="1000" b="1" i="0" u="none" strike="noStrike" cap="none" spc="-100" normalizeH="0" baseline="0" dirty="0">
                        <a:ln>
                          <a:solidFill>
                            <a:schemeClr val="bg1">
                              <a:lumMod val="50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굴림" pitchFamily="50" charset="-127"/>
                      </a:endParaRPr>
                    </a:p>
                  </a:txBody>
                  <a:tcPr marL="94097" marR="94097" marT="47049" marB="47049" anchor="ctr" horzOverflow="overflow">
                    <a:lnL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4097" marR="94097" marT="47049" marB="47049" anchor="ctr" horzOverflow="overflow">
                    <a:lnL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610417"/>
                  </a:ext>
                </a:extLst>
              </a:tr>
              <a:tr h="430447"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1" kern="0" spc="-100" baseline="0" dirty="0">
                        <a:ln>
                          <a:solidFill>
                            <a:schemeClr val="bg1">
                              <a:lumMod val="50000"/>
                              <a:alpha val="0"/>
                            </a:schemeClr>
                          </a:solidFill>
                        </a:ln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4097" marR="94097" marT="47049" marB="47049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000" b="0" i="0" u="none" strike="noStrike" kern="1200" cap="none" spc="-100" normalizeH="0" baseline="0" dirty="0">
                        <a:ln>
                          <a:solidFill>
                            <a:schemeClr val="bg1">
                              <a:lumMod val="50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4097" marR="94097" marT="47049" marB="47049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endParaRPr kumimoji="1" lang="en-US" altLang="ko-KR" sz="1000" b="1" i="0" u="none" strike="noStrike" cap="none" spc="-100" normalizeH="0" baseline="0" dirty="0">
                        <a:ln>
                          <a:solidFill>
                            <a:schemeClr val="bg1">
                              <a:lumMod val="50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굴림" pitchFamily="50" charset="-127"/>
                      </a:endParaRPr>
                    </a:p>
                  </a:txBody>
                  <a:tcPr marL="94097" marR="94097" marT="47049" marB="47049" anchor="ctr" horzOverflow="overflow">
                    <a:lnL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4097" marR="94097" marT="47049" marB="47049" anchor="ctr" horzOverflow="overflow">
                    <a:lnL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173817"/>
                  </a:ext>
                </a:extLst>
              </a:tr>
              <a:tr h="430447"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1" kern="0" spc="-100" baseline="0" dirty="0">
                        <a:ln>
                          <a:solidFill>
                            <a:schemeClr val="bg1">
                              <a:lumMod val="50000"/>
                              <a:alpha val="0"/>
                            </a:schemeClr>
                          </a:solidFill>
                        </a:ln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4097" marR="94097" marT="47049" marB="47049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000" b="0" i="0" u="none" strike="noStrike" kern="1200" cap="none" spc="-100" normalizeH="0" baseline="0" dirty="0">
                        <a:ln>
                          <a:solidFill>
                            <a:schemeClr val="bg1">
                              <a:lumMod val="50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4097" marR="94097" marT="47049" marB="47049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endParaRPr kumimoji="1" lang="en-US" altLang="ko-KR" sz="1000" b="1" i="0" u="none" strike="noStrike" cap="none" spc="-100" normalizeH="0" baseline="0" dirty="0">
                        <a:ln>
                          <a:solidFill>
                            <a:schemeClr val="bg1">
                              <a:lumMod val="50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굴림" pitchFamily="50" charset="-127"/>
                      </a:endParaRPr>
                    </a:p>
                  </a:txBody>
                  <a:tcPr marL="94097" marR="94097" marT="47049" marB="47049" anchor="ctr" horzOverflow="overflow">
                    <a:lnL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4097" marR="94097" marT="47049" marB="47049" anchor="ctr" horzOverflow="overflow">
                    <a:lnL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3991478"/>
                  </a:ext>
                </a:extLst>
              </a:tr>
            </a:tbl>
          </a:graphicData>
        </a:graphic>
      </p:graphicFrame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313630A-ED9F-4F16-A81A-9F430227E34D}"/>
              </a:ext>
            </a:extLst>
          </p:cNvPr>
          <p:cNvCxnSpPr>
            <a:cxnSpLocks/>
          </p:cNvCxnSpPr>
          <p:nvPr/>
        </p:nvCxnSpPr>
        <p:spPr>
          <a:xfrm>
            <a:off x="343949" y="661650"/>
            <a:ext cx="8414157" cy="0"/>
          </a:xfrm>
          <a:prstGeom prst="line">
            <a:avLst/>
          </a:prstGeom>
          <a:ln w="19050">
            <a:solidFill>
              <a:srgbClr val="23B7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F380B1E-A6C0-47E8-B35A-6A4683ECEC6D}"/>
              </a:ext>
            </a:extLst>
          </p:cNvPr>
          <p:cNvSpPr txBox="1"/>
          <p:nvPr/>
        </p:nvSpPr>
        <p:spPr>
          <a:xfrm>
            <a:off x="744211" y="248251"/>
            <a:ext cx="5956182" cy="3462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50" b="1" spc="-34" dirty="0">
                <a:solidFill>
                  <a:srgbClr val="23B789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업무프로세스 세부단계</a:t>
            </a:r>
            <a:endParaRPr lang="ko-KR" altLang="en-US" sz="1650" dirty="0">
              <a:solidFill>
                <a:srgbClr val="23B789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A9B8ED7B-696B-4D47-B720-96E8C2ADC7AC}"/>
              </a:ext>
            </a:extLst>
          </p:cNvPr>
          <p:cNvSpPr/>
          <p:nvPr/>
        </p:nvSpPr>
        <p:spPr>
          <a:xfrm>
            <a:off x="343948" y="243862"/>
            <a:ext cx="346249" cy="346249"/>
          </a:xfrm>
          <a:prstGeom prst="roundRect">
            <a:avLst/>
          </a:prstGeom>
          <a:solidFill>
            <a:srgbClr val="23B7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50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2</a:t>
            </a:r>
            <a:endParaRPr lang="ko-KR" altLang="en-US" sz="1650" b="1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88066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866BB23-4F38-4747-AAF2-C6939DEB61A2}"/>
              </a:ext>
            </a:extLst>
          </p:cNvPr>
          <p:cNvSpPr/>
          <p:nvPr/>
        </p:nvSpPr>
        <p:spPr bwMode="ltGray">
          <a:xfrm>
            <a:off x="343949" y="802842"/>
            <a:ext cx="8414157" cy="5702732"/>
          </a:xfrm>
          <a:prstGeom prst="rect">
            <a:avLst/>
          </a:prstGeom>
          <a:noFill/>
          <a:ln w="12700">
            <a:solidFill>
              <a:srgbClr val="23B789"/>
            </a:solidFill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82E3908D-EA4B-4C9B-8C93-FEA2A957143B}"/>
              </a:ext>
            </a:extLst>
          </p:cNvPr>
          <p:cNvCxnSpPr>
            <a:cxnSpLocks/>
          </p:cNvCxnSpPr>
          <p:nvPr/>
        </p:nvCxnSpPr>
        <p:spPr>
          <a:xfrm>
            <a:off x="343949" y="661650"/>
            <a:ext cx="8414157" cy="0"/>
          </a:xfrm>
          <a:prstGeom prst="line">
            <a:avLst/>
          </a:prstGeom>
          <a:ln w="19050">
            <a:solidFill>
              <a:srgbClr val="23B7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B6600AAB-23DC-4CA4-BCED-C70A5638889E}"/>
              </a:ext>
            </a:extLst>
          </p:cNvPr>
          <p:cNvSpPr txBox="1"/>
          <p:nvPr/>
        </p:nvSpPr>
        <p:spPr>
          <a:xfrm>
            <a:off x="744211" y="248251"/>
            <a:ext cx="5956182" cy="3462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50" b="1" spc="-34" dirty="0">
                <a:solidFill>
                  <a:srgbClr val="23B789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프로세스 흐름도</a:t>
            </a:r>
            <a:endParaRPr lang="ko-KR" altLang="en-US" sz="1650" dirty="0">
              <a:solidFill>
                <a:srgbClr val="23B789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03BC8C5B-76AE-4859-9FB3-C8BF4CC26530}"/>
              </a:ext>
            </a:extLst>
          </p:cNvPr>
          <p:cNvSpPr/>
          <p:nvPr/>
        </p:nvSpPr>
        <p:spPr>
          <a:xfrm>
            <a:off x="343948" y="243862"/>
            <a:ext cx="346249" cy="346249"/>
          </a:xfrm>
          <a:prstGeom prst="roundRect">
            <a:avLst/>
          </a:prstGeom>
          <a:solidFill>
            <a:srgbClr val="23B7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50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3</a:t>
            </a:r>
            <a:endParaRPr lang="ko-KR" altLang="en-US" sz="1650" b="1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26EB14-9AE6-6DFC-D0A7-E4E68055B75A}"/>
              </a:ext>
            </a:extLst>
          </p:cNvPr>
          <p:cNvSpPr txBox="1"/>
          <p:nvPr/>
        </p:nvSpPr>
        <p:spPr>
          <a:xfrm>
            <a:off x="3876136" y="3244334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개발자 작성</a:t>
            </a:r>
          </a:p>
        </p:txBody>
      </p:sp>
    </p:spTree>
    <p:extLst>
      <p:ext uri="{BB962C8B-B14F-4D97-AF65-F5344CB8AC3E}">
        <p14:creationId xmlns:p14="http://schemas.microsoft.com/office/powerpoint/2010/main" val="435774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866BB23-4F38-4747-AAF2-C6939DEB61A2}"/>
              </a:ext>
            </a:extLst>
          </p:cNvPr>
          <p:cNvSpPr/>
          <p:nvPr/>
        </p:nvSpPr>
        <p:spPr bwMode="ltGray">
          <a:xfrm>
            <a:off x="343949" y="802842"/>
            <a:ext cx="8414157" cy="5702732"/>
          </a:xfrm>
          <a:prstGeom prst="rect">
            <a:avLst/>
          </a:prstGeom>
          <a:noFill/>
          <a:ln w="12700">
            <a:solidFill>
              <a:srgbClr val="23B789"/>
            </a:solidFill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82E3908D-EA4B-4C9B-8C93-FEA2A957143B}"/>
              </a:ext>
            </a:extLst>
          </p:cNvPr>
          <p:cNvCxnSpPr>
            <a:cxnSpLocks/>
          </p:cNvCxnSpPr>
          <p:nvPr/>
        </p:nvCxnSpPr>
        <p:spPr>
          <a:xfrm>
            <a:off x="343949" y="661650"/>
            <a:ext cx="8414157" cy="0"/>
          </a:xfrm>
          <a:prstGeom prst="line">
            <a:avLst/>
          </a:prstGeom>
          <a:ln w="19050">
            <a:solidFill>
              <a:srgbClr val="23B7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B6600AAB-23DC-4CA4-BCED-C70A5638889E}"/>
              </a:ext>
            </a:extLst>
          </p:cNvPr>
          <p:cNvSpPr txBox="1"/>
          <p:nvPr/>
        </p:nvSpPr>
        <p:spPr>
          <a:xfrm>
            <a:off x="744211" y="248251"/>
            <a:ext cx="5956182" cy="3462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50" b="1" spc="-34">
                <a:solidFill>
                  <a:srgbClr val="23B789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업무 </a:t>
            </a:r>
            <a:r>
              <a:rPr lang="ko-KR" altLang="en-US" sz="1650" b="1" spc="-34" dirty="0">
                <a:solidFill>
                  <a:srgbClr val="23B789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흐름도</a:t>
            </a:r>
            <a:endParaRPr lang="ko-KR" altLang="en-US" sz="1650" dirty="0">
              <a:solidFill>
                <a:srgbClr val="23B789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03BC8C5B-76AE-4859-9FB3-C8BF4CC26530}"/>
              </a:ext>
            </a:extLst>
          </p:cNvPr>
          <p:cNvSpPr/>
          <p:nvPr/>
        </p:nvSpPr>
        <p:spPr>
          <a:xfrm>
            <a:off x="343948" y="243862"/>
            <a:ext cx="346249" cy="346249"/>
          </a:xfrm>
          <a:prstGeom prst="roundRect">
            <a:avLst/>
          </a:prstGeom>
          <a:solidFill>
            <a:srgbClr val="23B7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50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4</a:t>
            </a:r>
            <a:endParaRPr lang="ko-KR" altLang="en-US" sz="1650" b="1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E2488CD-3562-9974-6E2B-E467FE0CA7DB}"/>
              </a:ext>
            </a:extLst>
          </p:cNvPr>
          <p:cNvSpPr txBox="1"/>
          <p:nvPr/>
        </p:nvSpPr>
        <p:spPr>
          <a:xfrm>
            <a:off x="3876136" y="3244334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개발자 작성</a:t>
            </a:r>
          </a:p>
        </p:txBody>
      </p:sp>
    </p:spTree>
    <p:extLst>
      <p:ext uri="{BB962C8B-B14F-4D97-AF65-F5344CB8AC3E}">
        <p14:creationId xmlns:p14="http://schemas.microsoft.com/office/powerpoint/2010/main" val="3061416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29865945-CB1E-C41F-F9CB-9BB8B74D43DD}"/>
              </a:ext>
            </a:extLst>
          </p:cNvPr>
          <p:cNvGrpSpPr/>
          <p:nvPr/>
        </p:nvGrpSpPr>
        <p:grpSpPr>
          <a:xfrm>
            <a:off x="342532" y="971008"/>
            <a:ext cx="8414158" cy="5515518"/>
            <a:chOff x="342532" y="971008"/>
            <a:chExt cx="8414158" cy="5515518"/>
          </a:xfrm>
        </p:grpSpPr>
        <p:sp>
          <p:nvSpPr>
            <p:cNvPr id="63" name="Google Shape;122;p18">
              <a:extLst>
                <a:ext uri="{FF2B5EF4-FFF2-40B4-BE49-F238E27FC236}">
                  <a16:creationId xmlns:a16="http://schemas.microsoft.com/office/drawing/2014/main" id="{1518AEC5-0639-451F-8277-00F34DF49818}"/>
                </a:ext>
              </a:extLst>
            </p:cNvPr>
            <p:cNvSpPr/>
            <p:nvPr/>
          </p:nvSpPr>
          <p:spPr>
            <a:xfrm>
              <a:off x="342532" y="1206882"/>
              <a:ext cx="5952425" cy="4264368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4" name="Google Shape;123;p18">
              <a:extLst>
                <a:ext uri="{FF2B5EF4-FFF2-40B4-BE49-F238E27FC236}">
                  <a16:creationId xmlns:a16="http://schemas.microsoft.com/office/drawing/2014/main" id="{34D11A34-0B4B-42D7-B63D-2B050DC25CA9}"/>
                </a:ext>
              </a:extLst>
            </p:cNvPr>
            <p:cNvSpPr/>
            <p:nvPr/>
          </p:nvSpPr>
          <p:spPr>
            <a:xfrm>
              <a:off x="6294957" y="1215124"/>
              <a:ext cx="2460317" cy="4264369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228600" marR="0" lvl="0" indent="-228600" algn="l" rtl="0">
                <a:spcBef>
                  <a:spcPts val="0"/>
                </a:spcBef>
                <a:spcAft>
                  <a:spcPts val="0"/>
                </a:spcAft>
                <a:buAutoNum type="arabicPeriod"/>
              </a:pPr>
              <a:r>
                <a:rPr lang="en-US" altLang="ko-KR" sz="11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Temp </a:t>
              </a:r>
              <a:r>
                <a:rPr lang="ko-KR" altLang="en-US" sz="11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파일을 열어 대상자의 정보를 변수에 담는다</a:t>
              </a:r>
              <a:r>
                <a:rPr lang="en-US" altLang="ko-KR" sz="11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.</a:t>
              </a:r>
              <a:r>
                <a:rPr lang="ko-KR" altLang="en-US" sz="11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</a:t>
              </a:r>
              <a:endParaRPr lang="en-US" altLang="ko-KR"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5" name="Google Shape;124;p18">
              <a:extLst>
                <a:ext uri="{FF2B5EF4-FFF2-40B4-BE49-F238E27FC236}">
                  <a16:creationId xmlns:a16="http://schemas.microsoft.com/office/drawing/2014/main" id="{2DFC353F-BF96-4641-B3F4-77E71710136D}"/>
                </a:ext>
              </a:extLst>
            </p:cNvPr>
            <p:cNvSpPr/>
            <p:nvPr/>
          </p:nvSpPr>
          <p:spPr>
            <a:xfrm>
              <a:off x="342534" y="5711328"/>
              <a:ext cx="8413969" cy="775198"/>
            </a:xfrm>
            <a:prstGeom prst="rect">
              <a:avLst/>
            </a:prstGeom>
            <a:noFill/>
            <a:ln w="952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R="0" lvl="0" algn="l" rtl="0">
                <a:spcBef>
                  <a:spcPts val="0"/>
                </a:spcBef>
                <a:spcAft>
                  <a:spcPts val="0"/>
                </a:spcAft>
              </a:pPr>
              <a:endParaRPr lang="en-US" alt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228600" marR="0" lvl="0" indent="-228600" algn="l" rtl="0">
                <a:spcBef>
                  <a:spcPts val="0"/>
                </a:spcBef>
                <a:spcAft>
                  <a:spcPts val="0"/>
                </a:spcAft>
                <a:buAutoNum type="arabicPeriod"/>
              </a:pPr>
              <a:endParaRPr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6" name="Google Shape;125;p18">
              <a:extLst>
                <a:ext uri="{FF2B5EF4-FFF2-40B4-BE49-F238E27FC236}">
                  <a16:creationId xmlns:a16="http://schemas.microsoft.com/office/drawing/2014/main" id="{8DA2AA31-D0C2-4F2A-8371-1FBCF90160DB}"/>
                </a:ext>
              </a:extLst>
            </p:cNvPr>
            <p:cNvSpPr/>
            <p:nvPr/>
          </p:nvSpPr>
          <p:spPr>
            <a:xfrm>
              <a:off x="342534" y="972272"/>
              <a:ext cx="5952423" cy="242810"/>
            </a:xfrm>
            <a:prstGeom prst="rect">
              <a:avLst/>
            </a:prstGeom>
            <a:solidFill>
              <a:srgbClr val="BFBFBF"/>
            </a:solidFill>
            <a:ln w="952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100" b="1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화면 캡처</a:t>
              </a:r>
              <a:endParaRPr sz="11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7" name="Google Shape;126;p18">
              <a:extLst>
                <a:ext uri="{FF2B5EF4-FFF2-40B4-BE49-F238E27FC236}">
                  <a16:creationId xmlns:a16="http://schemas.microsoft.com/office/drawing/2014/main" id="{99199A49-7AC0-4930-8B76-F0BAD9D181E1}"/>
                </a:ext>
              </a:extLst>
            </p:cNvPr>
            <p:cNvSpPr/>
            <p:nvPr/>
          </p:nvSpPr>
          <p:spPr>
            <a:xfrm>
              <a:off x="6294957" y="971008"/>
              <a:ext cx="2461733" cy="244252"/>
            </a:xfrm>
            <a:prstGeom prst="rect">
              <a:avLst/>
            </a:prstGeom>
            <a:solidFill>
              <a:srgbClr val="BFBFBF"/>
            </a:solidFill>
            <a:ln w="952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100" b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수행작업</a:t>
              </a:r>
              <a:endParaRPr sz="11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8" name="Google Shape;127;p18">
              <a:extLst>
                <a:ext uri="{FF2B5EF4-FFF2-40B4-BE49-F238E27FC236}">
                  <a16:creationId xmlns:a16="http://schemas.microsoft.com/office/drawing/2014/main" id="{4120FFDF-6167-4B05-B0DE-57056DE5668E}"/>
                </a:ext>
              </a:extLst>
            </p:cNvPr>
            <p:cNvSpPr/>
            <p:nvPr/>
          </p:nvSpPr>
          <p:spPr>
            <a:xfrm>
              <a:off x="342534" y="5487735"/>
              <a:ext cx="8413969" cy="215991"/>
            </a:xfrm>
            <a:prstGeom prst="rect">
              <a:avLst/>
            </a:prstGeom>
            <a:solidFill>
              <a:srgbClr val="BFBFBF"/>
            </a:solidFill>
            <a:ln w="952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100" b="1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RPA 적용 시 제약 및 이슈 (선결 과제)</a:t>
              </a:r>
              <a:endParaRPr dirty="0"/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E6DF5915-128D-47B3-AA66-B3A5095D2F74}"/>
              </a:ext>
            </a:extLst>
          </p:cNvPr>
          <p:cNvSpPr txBox="1"/>
          <p:nvPr/>
        </p:nvSpPr>
        <p:spPr>
          <a:xfrm>
            <a:off x="4973054" y="282334"/>
            <a:ext cx="378363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spc="-34" dirty="0">
                <a:solidFill>
                  <a:schemeClr val="bg2">
                    <a:lumMod val="50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1. </a:t>
            </a:r>
            <a:r>
              <a:rPr kumimoji="1" lang="ko-KR" altLang="en-US" sz="1400" b="0" i="0" u="none" strike="noStrike" kern="1200" cap="none" spc="-100" normalizeH="0" baseline="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유류비 대상 </a:t>
            </a:r>
            <a:r>
              <a:rPr kumimoji="1" lang="en-US" altLang="ko-KR" sz="1400" b="0" i="0" u="none" strike="noStrike" kern="1200" cap="none" spc="-100" normalizeH="0" baseline="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Temp </a:t>
            </a:r>
            <a:r>
              <a:rPr kumimoji="1" lang="ko-KR" altLang="en-US" sz="1400" b="0" i="0" u="none" strike="noStrike" kern="1200" cap="none" spc="-100" normalizeH="0" baseline="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파일 조회</a:t>
            </a: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5992155A-5EE2-4F09-BD88-426DA27D21BF}"/>
              </a:ext>
            </a:extLst>
          </p:cNvPr>
          <p:cNvCxnSpPr>
            <a:cxnSpLocks/>
          </p:cNvCxnSpPr>
          <p:nvPr/>
        </p:nvCxnSpPr>
        <p:spPr>
          <a:xfrm>
            <a:off x="343949" y="661650"/>
            <a:ext cx="8414157" cy="0"/>
          </a:xfrm>
          <a:prstGeom prst="line">
            <a:avLst/>
          </a:prstGeom>
          <a:ln w="19050">
            <a:solidFill>
              <a:srgbClr val="23B7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BDA5CEA-BEE4-4221-A453-2A5EB85E5EFD}"/>
              </a:ext>
            </a:extLst>
          </p:cNvPr>
          <p:cNvSpPr txBox="1"/>
          <p:nvPr/>
        </p:nvSpPr>
        <p:spPr>
          <a:xfrm>
            <a:off x="744211" y="248251"/>
            <a:ext cx="4228843" cy="3462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50" b="1" spc="-34" dirty="0">
                <a:solidFill>
                  <a:srgbClr val="23B789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업무 상세 설명</a:t>
            </a:r>
            <a:endParaRPr lang="ko-KR" altLang="en-US" sz="1650" dirty="0">
              <a:solidFill>
                <a:srgbClr val="23B789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CA99836C-4D61-4999-90B2-C8E525B7B77F}"/>
              </a:ext>
            </a:extLst>
          </p:cNvPr>
          <p:cNvSpPr/>
          <p:nvPr/>
        </p:nvSpPr>
        <p:spPr>
          <a:xfrm>
            <a:off x="343948" y="243862"/>
            <a:ext cx="346249" cy="346249"/>
          </a:xfrm>
          <a:prstGeom prst="roundRect">
            <a:avLst/>
          </a:prstGeom>
          <a:solidFill>
            <a:srgbClr val="23B7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50" b="1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5</a:t>
            </a:r>
            <a:endParaRPr lang="ko-KR" altLang="en-US" sz="1650" b="1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C5D86C89-7610-1448-CDEC-E6EE0D09E0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796" y="1278422"/>
            <a:ext cx="5769895" cy="4065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9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29865945-CB1E-C41F-F9CB-9BB8B74D43DD}"/>
              </a:ext>
            </a:extLst>
          </p:cNvPr>
          <p:cNvGrpSpPr/>
          <p:nvPr/>
        </p:nvGrpSpPr>
        <p:grpSpPr>
          <a:xfrm>
            <a:off x="341116" y="971008"/>
            <a:ext cx="8414158" cy="5515518"/>
            <a:chOff x="342532" y="971008"/>
            <a:chExt cx="8414158" cy="5515518"/>
          </a:xfrm>
        </p:grpSpPr>
        <p:sp>
          <p:nvSpPr>
            <p:cNvPr id="63" name="Google Shape;122;p18">
              <a:extLst>
                <a:ext uri="{FF2B5EF4-FFF2-40B4-BE49-F238E27FC236}">
                  <a16:creationId xmlns:a16="http://schemas.microsoft.com/office/drawing/2014/main" id="{1518AEC5-0639-451F-8277-00F34DF49818}"/>
                </a:ext>
              </a:extLst>
            </p:cNvPr>
            <p:cNvSpPr/>
            <p:nvPr/>
          </p:nvSpPr>
          <p:spPr>
            <a:xfrm>
              <a:off x="342532" y="1206882"/>
              <a:ext cx="5952425" cy="4264368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4" name="Google Shape;123;p18">
              <a:extLst>
                <a:ext uri="{FF2B5EF4-FFF2-40B4-BE49-F238E27FC236}">
                  <a16:creationId xmlns:a16="http://schemas.microsoft.com/office/drawing/2014/main" id="{34D11A34-0B4B-42D7-B63D-2B050DC25CA9}"/>
                </a:ext>
              </a:extLst>
            </p:cNvPr>
            <p:cNvSpPr/>
            <p:nvPr/>
          </p:nvSpPr>
          <p:spPr>
            <a:xfrm>
              <a:off x="6289377" y="1199280"/>
              <a:ext cx="2460317" cy="4264369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228600" marR="0" lvl="0" indent="-228600" algn="l" rtl="0">
                <a:spcBef>
                  <a:spcPts val="0"/>
                </a:spcBef>
                <a:spcAft>
                  <a:spcPts val="0"/>
                </a:spcAft>
                <a:buAutoNum type="arabicPeriod"/>
              </a:pPr>
              <a:r>
                <a:rPr lang="en-US" altLang="ko-KR" sz="11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Temp</a:t>
              </a:r>
              <a:r>
                <a:rPr lang="ko-KR" altLang="en-US" sz="11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에 </a:t>
              </a:r>
              <a:r>
                <a:rPr lang="ko-KR" altLang="en-US" sz="1100" dirty="0" err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있는정보를</a:t>
              </a:r>
              <a:r>
                <a:rPr lang="ko-KR" altLang="en-US" sz="11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</a:t>
              </a:r>
              <a:r>
                <a:rPr lang="en-US" altLang="ko-KR" sz="11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“</a:t>
              </a:r>
              <a:r>
                <a:rPr lang="ko-KR" altLang="en-US" sz="1100" dirty="0" err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카카오맵유류비검증</a:t>
              </a:r>
              <a:r>
                <a:rPr lang="en-US" altLang="ko-KR" sz="11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“ Queue</a:t>
              </a:r>
              <a:r>
                <a:rPr lang="ko-KR" altLang="en-US" sz="11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에 </a:t>
              </a:r>
              <a:r>
                <a:rPr lang="en-US" altLang="ko-KR" sz="1100" dirty="0" err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QueueItem</a:t>
              </a:r>
              <a:r>
                <a:rPr lang="ko-KR" altLang="en-US" sz="11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으로 생성한다</a:t>
              </a:r>
              <a:r>
                <a:rPr lang="en-US" altLang="ko-KR" sz="11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.</a:t>
              </a:r>
            </a:p>
            <a:p>
              <a:pPr marL="228600" marR="0" lvl="0" indent="-228600" algn="l" rtl="0">
                <a:spcBef>
                  <a:spcPts val="0"/>
                </a:spcBef>
                <a:spcAft>
                  <a:spcPts val="0"/>
                </a:spcAft>
                <a:buAutoNum type="arabicPeriod"/>
              </a:pPr>
              <a:r>
                <a:rPr lang="ko-KR" altLang="en-US" sz="11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참조는 이미지와 같이 생성</a:t>
              </a:r>
              <a:br>
                <a:rPr lang="en-US" altLang="ko-KR" sz="11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</a:br>
              <a:r>
                <a:rPr lang="en-US" altLang="ko-KR" sz="11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- </a:t>
              </a:r>
              <a:r>
                <a:rPr lang="ko-KR" altLang="en-US" sz="1100" dirty="0" err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직번</a:t>
              </a:r>
              <a:r>
                <a:rPr lang="en-US" altLang="ko-KR" sz="11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_</a:t>
              </a:r>
              <a:r>
                <a:rPr lang="ko-KR" altLang="en-US" sz="11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이름</a:t>
              </a:r>
              <a:r>
                <a:rPr lang="en-US" altLang="ko-KR" sz="11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+</a:t>
              </a:r>
              <a:r>
                <a:rPr lang="ko-KR" altLang="en-US" sz="11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직급</a:t>
              </a:r>
              <a:r>
                <a:rPr lang="en-US" altLang="ko-KR" sz="11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_</a:t>
              </a:r>
              <a:r>
                <a:rPr lang="ko-KR" altLang="en-US" sz="11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소속</a:t>
              </a:r>
              <a:endParaRPr lang="en-US" altLang="ko-KR"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5" name="Google Shape;124;p18">
              <a:extLst>
                <a:ext uri="{FF2B5EF4-FFF2-40B4-BE49-F238E27FC236}">
                  <a16:creationId xmlns:a16="http://schemas.microsoft.com/office/drawing/2014/main" id="{2DFC353F-BF96-4641-B3F4-77E71710136D}"/>
                </a:ext>
              </a:extLst>
            </p:cNvPr>
            <p:cNvSpPr/>
            <p:nvPr/>
          </p:nvSpPr>
          <p:spPr>
            <a:xfrm>
              <a:off x="342534" y="5711328"/>
              <a:ext cx="8413969" cy="775198"/>
            </a:xfrm>
            <a:prstGeom prst="rect">
              <a:avLst/>
            </a:prstGeom>
            <a:noFill/>
            <a:ln w="952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R="0" lvl="0" algn="l" rtl="0">
                <a:spcBef>
                  <a:spcPts val="0"/>
                </a:spcBef>
                <a:spcAft>
                  <a:spcPts val="0"/>
                </a:spcAft>
              </a:pPr>
              <a:endParaRPr lang="en-US" alt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228600" marR="0" lvl="0" indent="-228600" algn="l" rtl="0">
                <a:spcBef>
                  <a:spcPts val="0"/>
                </a:spcBef>
                <a:spcAft>
                  <a:spcPts val="0"/>
                </a:spcAft>
                <a:buAutoNum type="arabicPeriod"/>
              </a:pPr>
              <a:endParaRPr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6" name="Google Shape;125;p18">
              <a:extLst>
                <a:ext uri="{FF2B5EF4-FFF2-40B4-BE49-F238E27FC236}">
                  <a16:creationId xmlns:a16="http://schemas.microsoft.com/office/drawing/2014/main" id="{8DA2AA31-D0C2-4F2A-8371-1FBCF90160DB}"/>
                </a:ext>
              </a:extLst>
            </p:cNvPr>
            <p:cNvSpPr/>
            <p:nvPr/>
          </p:nvSpPr>
          <p:spPr>
            <a:xfrm>
              <a:off x="342534" y="972272"/>
              <a:ext cx="5952423" cy="242810"/>
            </a:xfrm>
            <a:prstGeom prst="rect">
              <a:avLst/>
            </a:prstGeom>
            <a:solidFill>
              <a:srgbClr val="BFBFBF"/>
            </a:solidFill>
            <a:ln w="952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100" b="1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화면 캡처</a:t>
              </a:r>
              <a:endParaRPr sz="11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7" name="Google Shape;126;p18">
              <a:extLst>
                <a:ext uri="{FF2B5EF4-FFF2-40B4-BE49-F238E27FC236}">
                  <a16:creationId xmlns:a16="http://schemas.microsoft.com/office/drawing/2014/main" id="{99199A49-7AC0-4930-8B76-F0BAD9D181E1}"/>
                </a:ext>
              </a:extLst>
            </p:cNvPr>
            <p:cNvSpPr/>
            <p:nvPr/>
          </p:nvSpPr>
          <p:spPr>
            <a:xfrm>
              <a:off x="6294957" y="971008"/>
              <a:ext cx="2461733" cy="244252"/>
            </a:xfrm>
            <a:prstGeom prst="rect">
              <a:avLst/>
            </a:prstGeom>
            <a:solidFill>
              <a:srgbClr val="BFBFBF"/>
            </a:solidFill>
            <a:ln w="952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100" b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수행작업</a:t>
              </a:r>
              <a:endParaRPr sz="11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8" name="Google Shape;127;p18">
              <a:extLst>
                <a:ext uri="{FF2B5EF4-FFF2-40B4-BE49-F238E27FC236}">
                  <a16:creationId xmlns:a16="http://schemas.microsoft.com/office/drawing/2014/main" id="{4120FFDF-6167-4B05-B0DE-57056DE5668E}"/>
                </a:ext>
              </a:extLst>
            </p:cNvPr>
            <p:cNvSpPr/>
            <p:nvPr/>
          </p:nvSpPr>
          <p:spPr>
            <a:xfrm>
              <a:off x="342534" y="5487735"/>
              <a:ext cx="8413969" cy="215991"/>
            </a:xfrm>
            <a:prstGeom prst="rect">
              <a:avLst/>
            </a:prstGeom>
            <a:solidFill>
              <a:srgbClr val="BFBFBF"/>
            </a:solidFill>
            <a:ln w="952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100" b="1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RPA 적용 시 제약 및 이슈 (선결 과제)</a:t>
              </a:r>
              <a:endParaRPr dirty="0"/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E6DF5915-128D-47B3-AA66-B3A5095D2F74}"/>
              </a:ext>
            </a:extLst>
          </p:cNvPr>
          <p:cNvSpPr txBox="1"/>
          <p:nvPr/>
        </p:nvSpPr>
        <p:spPr>
          <a:xfrm>
            <a:off x="4973054" y="282334"/>
            <a:ext cx="378363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400" b="0" i="0" u="none" strike="noStrike" kern="1200" cap="none" spc="-34" normalizeH="0" baseline="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2. </a:t>
            </a:r>
            <a:r>
              <a:rPr kumimoji="1" lang="en-US" altLang="ko-KR" sz="1400" spc="-1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Queue item </a:t>
            </a:r>
            <a:r>
              <a:rPr kumimoji="1" lang="ko-KR" altLang="en-US" sz="1400" spc="-1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생성</a:t>
            </a:r>
            <a:endParaRPr kumimoji="1" lang="ko-KR" altLang="en-US" sz="1400" b="0" i="0" u="none" strike="noStrike" kern="1200" cap="none" spc="-100" normalizeH="0" baseline="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/>
              </a:solidFill>
              <a:effectLst/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5992155A-5EE2-4F09-BD88-426DA27D21BF}"/>
              </a:ext>
            </a:extLst>
          </p:cNvPr>
          <p:cNvCxnSpPr>
            <a:cxnSpLocks/>
          </p:cNvCxnSpPr>
          <p:nvPr/>
        </p:nvCxnSpPr>
        <p:spPr>
          <a:xfrm>
            <a:off x="343949" y="661650"/>
            <a:ext cx="8414157" cy="0"/>
          </a:xfrm>
          <a:prstGeom prst="line">
            <a:avLst/>
          </a:prstGeom>
          <a:ln w="19050">
            <a:solidFill>
              <a:srgbClr val="23B7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BDA5CEA-BEE4-4221-A453-2A5EB85E5EFD}"/>
              </a:ext>
            </a:extLst>
          </p:cNvPr>
          <p:cNvSpPr txBox="1"/>
          <p:nvPr/>
        </p:nvSpPr>
        <p:spPr>
          <a:xfrm>
            <a:off x="744211" y="248251"/>
            <a:ext cx="4228843" cy="3462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50" b="1" spc="-34" dirty="0">
                <a:solidFill>
                  <a:srgbClr val="23B789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업무 상세 설명</a:t>
            </a:r>
            <a:endParaRPr lang="ko-KR" altLang="en-US" sz="1650" dirty="0">
              <a:solidFill>
                <a:srgbClr val="23B789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CA99836C-4D61-4999-90B2-C8E525B7B77F}"/>
              </a:ext>
            </a:extLst>
          </p:cNvPr>
          <p:cNvSpPr/>
          <p:nvPr/>
        </p:nvSpPr>
        <p:spPr>
          <a:xfrm>
            <a:off x="343948" y="243862"/>
            <a:ext cx="346249" cy="346249"/>
          </a:xfrm>
          <a:prstGeom prst="roundRect">
            <a:avLst/>
          </a:prstGeom>
          <a:solidFill>
            <a:srgbClr val="23B7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50" b="1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5</a:t>
            </a:r>
            <a:endParaRPr lang="ko-KR" altLang="en-US" sz="1650" b="1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3134835-D93E-97B8-0BF3-023581B74C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213" y="2389945"/>
            <a:ext cx="5900651" cy="1918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908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29865945-CB1E-C41F-F9CB-9BB8B74D43DD}"/>
              </a:ext>
            </a:extLst>
          </p:cNvPr>
          <p:cNvGrpSpPr/>
          <p:nvPr/>
        </p:nvGrpSpPr>
        <p:grpSpPr>
          <a:xfrm>
            <a:off x="341116" y="971008"/>
            <a:ext cx="8414158" cy="5515518"/>
            <a:chOff x="342532" y="971008"/>
            <a:chExt cx="8414158" cy="5515518"/>
          </a:xfrm>
        </p:grpSpPr>
        <p:sp>
          <p:nvSpPr>
            <p:cNvPr id="63" name="Google Shape;122;p18">
              <a:extLst>
                <a:ext uri="{FF2B5EF4-FFF2-40B4-BE49-F238E27FC236}">
                  <a16:creationId xmlns:a16="http://schemas.microsoft.com/office/drawing/2014/main" id="{1518AEC5-0639-451F-8277-00F34DF49818}"/>
                </a:ext>
              </a:extLst>
            </p:cNvPr>
            <p:cNvSpPr/>
            <p:nvPr/>
          </p:nvSpPr>
          <p:spPr>
            <a:xfrm>
              <a:off x="342532" y="1206882"/>
              <a:ext cx="5952425" cy="4264368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4" name="Google Shape;123;p18">
              <a:extLst>
                <a:ext uri="{FF2B5EF4-FFF2-40B4-BE49-F238E27FC236}">
                  <a16:creationId xmlns:a16="http://schemas.microsoft.com/office/drawing/2014/main" id="{34D11A34-0B4B-42D7-B63D-2B050DC25CA9}"/>
                </a:ext>
              </a:extLst>
            </p:cNvPr>
            <p:cNvSpPr/>
            <p:nvPr/>
          </p:nvSpPr>
          <p:spPr>
            <a:xfrm>
              <a:off x="6318054" y="1199280"/>
              <a:ext cx="2431640" cy="4264369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228600" marR="0" lvl="0" indent="-228600" algn="l" rtl="0">
                <a:spcBef>
                  <a:spcPts val="0"/>
                </a:spcBef>
                <a:spcAft>
                  <a:spcPts val="0"/>
                </a:spcAft>
                <a:buAutoNum type="arabicPeriod"/>
              </a:pPr>
              <a:r>
                <a:rPr lang="ko-KR" altLang="en-US" sz="11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프로세스 수행 결과를 이메일로 발송한다</a:t>
              </a:r>
              <a:r>
                <a:rPr lang="en-US" altLang="ko-KR" sz="11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.</a:t>
              </a:r>
            </a:p>
            <a:p>
              <a:pPr marL="228600" indent="-228600">
                <a:buFontTx/>
                <a:buAutoNum type="arabicPeriod"/>
              </a:pPr>
              <a:r>
                <a:rPr lang="ko-KR" altLang="en-US" sz="11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제목 </a:t>
              </a:r>
              <a:r>
                <a:rPr lang="en-US" altLang="ko-KR" sz="11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: [RPA]yyyyMMdd_</a:t>
              </a:r>
              <a:r>
                <a:rPr kumimoji="1" lang="en-US" altLang="ko-KR" sz="1100" b="0" i="0" u="none" strike="noStrike" kern="1200" cap="none" spc="-100" normalizeH="0" baseline="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tx1"/>
                  </a:solidFill>
                  <a:effectLst/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RPA_01_</a:t>
              </a:r>
              <a:r>
                <a:rPr kumimoji="1" lang="ko-KR" altLang="en-US" sz="1100" b="0" i="0" u="none" strike="noStrike" kern="1200" cap="none" spc="-100" normalizeH="0" baseline="0" dirty="0" err="1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tx1"/>
                  </a:solidFill>
                  <a:effectLst/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직원리스트업로드</a:t>
              </a:r>
              <a:r>
                <a:rPr kumimoji="1" lang="ko-KR" altLang="en-US" sz="1100" spc="-100" dirty="0" err="1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결과</a:t>
              </a:r>
              <a:endParaRPr lang="en-US" altLang="ko-KR"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228600" marR="0" lvl="0" indent="-228600" algn="l" rtl="0">
                <a:spcBef>
                  <a:spcPts val="0"/>
                </a:spcBef>
                <a:spcAft>
                  <a:spcPts val="0"/>
                </a:spcAft>
                <a:buAutoNum type="arabicPeriod"/>
              </a:pPr>
              <a:r>
                <a:rPr lang="ko-KR" altLang="en-US" sz="105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성공 내용 </a:t>
              </a:r>
              <a:r>
                <a:rPr lang="en-US" altLang="ko-KR" sz="105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: </a:t>
              </a:r>
              <a:r>
                <a:rPr lang="en-US" altLang="ko-KR" sz="1050" dirty="0" err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yyyy</a:t>
              </a:r>
              <a:r>
                <a:rPr lang="ko-KR" altLang="en-US" sz="105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년</a:t>
              </a:r>
              <a:r>
                <a:rPr lang="en-US" altLang="ko-KR" sz="105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MM</a:t>
              </a:r>
              <a:r>
                <a:rPr lang="ko-KR" altLang="en-US" sz="105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월</a:t>
              </a:r>
              <a:r>
                <a:rPr lang="en-US" altLang="ko-KR" sz="105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dd</a:t>
              </a:r>
              <a:r>
                <a:rPr lang="ko-KR" altLang="en-US" sz="105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일</a:t>
              </a:r>
              <a:r>
                <a:rPr lang="en-US" altLang="ko-KR" sz="105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</a:t>
              </a:r>
              <a:r>
                <a:rPr lang="ko-KR" altLang="en-US" sz="105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유류비 검증 대상은 </a:t>
              </a:r>
              <a:r>
                <a:rPr lang="en-US" altLang="ko-KR" sz="105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“N”</a:t>
              </a:r>
              <a:r>
                <a:rPr lang="ko-KR" altLang="en-US" sz="105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명 입니다</a:t>
              </a:r>
              <a:r>
                <a:rPr lang="en-US" altLang="ko-KR" sz="105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.</a:t>
              </a:r>
              <a:br>
                <a:rPr lang="en-US" altLang="ko-KR" sz="105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</a:br>
              <a:r>
                <a:rPr lang="ko-KR" altLang="en-US" sz="105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실패 내용 </a:t>
              </a:r>
              <a:r>
                <a:rPr lang="en-US" altLang="ko-KR" sz="105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: error message Log</a:t>
              </a:r>
              <a:r>
                <a:rPr lang="ko-KR" altLang="en-US" sz="105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로 프로세스에 실패하였습니다</a:t>
              </a:r>
              <a:r>
                <a:rPr lang="en-US" altLang="ko-KR" sz="105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.</a:t>
              </a:r>
            </a:p>
            <a:p>
              <a:pPr marL="228600" marR="0" lvl="0" indent="-228600" algn="l" rtl="0">
                <a:spcBef>
                  <a:spcPts val="0"/>
                </a:spcBef>
                <a:spcAft>
                  <a:spcPts val="0"/>
                </a:spcAft>
                <a:buAutoNum type="arabicPeriod"/>
              </a:pPr>
              <a:r>
                <a:rPr lang="ko-KR" altLang="en-US" sz="11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발신자 </a:t>
              </a:r>
              <a:r>
                <a:rPr lang="en-US" altLang="ko-KR" sz="11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: </a:t>
              </a:r>
              <a:r>
                <a:rPr lang="ko-KR" altLang="en-US" sz="11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본인 </a:t>
              </a:r>
              <a:r>
                <a:rPr lang="en-US" altLang="ko-KR" sz="11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/ </a:t>
              </a:r>
              <a:r>
                <a:rPr lang="ko-KR" altLang="en-US" sz="11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수신자 </a:t>
              </a:r>
              <a:r>
                <a:rPr lang="en-US" altLang="ko-KR" sz="11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: </a:t>
              </a:r>
              <a:r>
                <a:rPr lang="ko-KR" altLang="en-US" sz="11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본인</a:t>
              </a:r>
              <a:endParaRPr lang="en-US" altLang="ko-KR"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5" name="Google Shape;124;p18">
              <a:extLst>
                <a:ext uri="{FF2B5EF4-FFF2-40B4-BE49-F238E27FC236}">
                  <a16:creationId xmlns:a16="http://schemas.microsoft.com/office/drawing/2014/main" id="{2DFC353F-BF96-4641-B3F4-77E71710136D}"/>
                </a:ext>
              </a:extLst>
            </p:cNvPr>
            <p:cNvSpPr/>
            <p:nvPr/>
          </p:nvSpPr>
          <p:spPr>
            <a:xfrm>
              <a:off x="342534" y="5711328"/>
              <a:ext cx="8413969" cy="775198"/>
            </a:xfrm>
            <a:prstGeom prst="rect">
              <a:avLst/>
            </a:prstGeom>
            <a:noFill/>
            <a:ln w="952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R="0" lvl="0" algn="l" rtl="0">
                <a:spcBef>
                  <a:spcPts val="0"/>
                </a:spcBef>
                <a:spcAft>
                  <a:spcPts val="0"/>
                </a:spcAft>
              </a:pPr>
              <a:endParaRPr lang="en-US" alt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228600" marR="0" lvl="0" indent="-228600" algn="l" rtl="0">
                <a:spcBef>
                  <a:spcPts val="0"/>
                </a:spcBef>
                <a:spcAft>
                  <a:spcPts val="0"/>
                </a:spcAft>
                <a:buAutoNum type="arabicPeriod"/>
              </a:pPr>
              <a:endParaRPr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6" name="Google Shape;125;p18">
              <a:extLst>
                <a:ext uri="{FF2B5EF4-FFF2-40B4-BE49-F238E27FC236}">
                  <a16:creationId xmlns:a16="http://schemas.microsoft.com/office/drawing/2014/main" id="{8DA2AA31-D0C2-4F2A-8371-1FBCF90160DB}"/>
                </a:ext>
              </a:extLst>
            </p:cNvPr>
            <p:cNvSpPr/>
            <p:nvPr/>
          </p:nvSpPr>
          <p:spPr>
            <a:xfrm>
              <a:off x="342534" y="972272"/>
              <a:ext cx="5952423" cy="242810"/>
            </a:xfrm>
            <a:prstGeom prst="rect">
              <a:avLst/>
            </a:prstGeom>
            <a:solidFill>
              <a:srgbClr val="BFBFBF"/>
            </a:solidFill>
            <a:ln w="952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100" b="1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화면 캡처</a:t>
              </a:r>
              <a:endParaRPr sz="11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7" name="Google Shape;126;p18">
              <a:extLst>
                <a:ext uri="{FF2B5EF4-FFF2-40B4-BE49-F238E27FC236}">
                  <a16:creationId xmlns:a16="http://schemas.microsoft.com/office/drawing/2014/main" id="{99199A49-7AC0-4930-8B76-F0BAD9D181E1}"/>
                </a:ext>
              </a:extLst>
            </p:cNvPr>
            <p:cNvSpPr/>
            <p:nvPr/>
          </p:nvSpPr>
          <p:spPr>
            <a:xfrm>
              <a:off x="6294957" y="971008"/>
              <a:ext cx="2461733" cy="244252"/>
            </a:xfrm>
            <a:prstGeom prst="rect">
              <a:avLst/>
            </a:prstGeom>
            <a:solidFill>
              <a:srgbClr val="BFBFBF"/>
            </a:solidFill>
            <a:ln w="952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100" b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수행작업</a:t>
              </a:r>
              <a:endParaRPr sz="11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8" name="Google Shape;127;p18">
              <a:extLst>
                <a:ext uri="{FF2B5EF4-FFF2-40B4-BE49-F238E27FC236}">
                  <a16:creationId xmlns:a16="http://schemas.microsoft.com/office/drawing/2014/main" id="{4120FFDF-6167-4B05-B0DE-57056DE5668E}"/>
                </a:ext>
              </a:extLst>
            </p:cNvPr>
            <p:cNvSpPr/>
            <p:nvPr/>
          </p:nvSpPr>
          <p:spPr>
            <a:xfrm>
              <a:off x="342534" y="5487735"/>
              <a:ext cx="8413969" cy="215991"/>
            </a:xfrm>
            <a:prstGeom prst="rect">
              <a:avLst/>
            </a:prstGeom>
            <a:solidFill>
              <a:srgbClr val="BFBFBF"/>
            </a:solidFill>
            <a:ln w="952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100" b="1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RPA 적용 시 제약 및 이슈 (선결 과제)</a:t>
              </a:r>
              <a:endParaRPr dirty="0"/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E6DF5915-128D-47B3-AA66-B3A5095D2F74}"/>
              </a:ext>
            </a:extLst>
          </p:cNvPr>
          <p:cNvSpPr txBox="1"/>
          <p:nvPr/>
        </p:nvSpPr>
        <p:spPr>
          <a:xfrm>
            <a:off x="4973054" y="282334"/>
            <a:ext cx="378363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400" spc="-34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3</a:t>
            </a:r>
            <a:r>
              <a:rPr kumimoji="1" lang="en-US" altLang="ko-KR" sz="1400" b="0" i="0" u="none" strike="noStrike" kern="1200" cap="none" spc="-34" normalizeH="0" baseline="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 </a:t>
            </a:r>
            <a:r>
              <a:rPr kumimoji="1" lang="ko-KR" altLang="en-US" sz="1400" spc="-1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생성 결과 담당자 메일 발송</a:t>
            </a:r>
            <a:endParaRPr kumimoji="1" lang="ko-KR" altLang="en-US" sz="1400" b="0" i="0" u="none" strike="noStrike" kern="1200" cap="none" spc="-100" normalizeH="0" baseline="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/>
              </a:solidFill>
              <a:effectLst/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5992155A-5EE2-4F09-BD88-426DA27D21BF}"/>
              </a:ext>
            </a:extLst>
          </p:cNvPr>
          <p:cNvCxnSpPr>
            <a:cxnSpLocks/>
          </p:cNvCxnSpPr>
          <p:nvPr/>
        </p:nvCxnSpPr>
        <p:spPr>
          <a:xfrm>
            <a:off x="343949" y="661650"/>
            <a:ext cx="8414157" cy="0"/>
          </a:xfrm>
          <a:prstGeom prst="line">
            <a:avLst/>
          </a:prstGeom>
          <a:ln w="19050">
            <a:solidFill>
              <a:srgbClr val="23B7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BDA5CEA-BEE4-4221-A453-2A5EB85E5EFD}"/>
              </a:ext>
            </a:extLst>
          </p:cNvPr>
          <p:cNvSpPr txBox="1"/>
          <p:nvPr/>
        </p:nvSpPr>
        <p:spPr>
          <a:xfrm>
            <a:off x="744211" y="248251"/>
            <a:ext cx="4228843" cy="3462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50" b="1" spc="-34" dirty="0">
                <a:solidFill>
                  <a:srgbClr val="23B789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업무 상세 설명</a:t>
            </a:r>
            <a:endParaRPr lang="ko-KR" altLang="en-US" sz="1650" dirty="0">
              <a:solidFill>
                <a:srgbClr val="23B789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CA99836C-4D61-4999-90B2-C8E525B7B77F}"/>
              </a:ext>
            </a:extLst>
          </p:cNvPr>
          <p:cNvSpPr/>
          <p:nvPr/>
        </p:nvSpPr>
        <p:spPr>
          <a:xfrm>
            <a:off x="343948" y="243862"/>
            <a:ext cx="346249" cy="346249"/>
          </a:xfrm>
          <a:prstGeom prst="roundRect">
            <a:avLst/>
          </a:prstGeom>
          <a:solidFill>
            <a:srgbClr val="23B7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50" b="1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5</a:t>
            </a:r>
            <a:endParaRPr lang="ko-KR" altLang="en-US" sz="1650" b="1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DB21A99-8989-EC13-5D34-50EB932245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6298" y="2386278"/>
            <a:ext cx="4182059" cy="160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876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1208</TotalTime>
  <Words>346</Words>
  <Application>Microsoft Office PowerPoint</Application>
  <PresentationFormat>화면 슬라이드 쇼(4:3)</PresentationFormat>
  <Paragraphs>93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9" baseType="lpstr">
      <vt:lpstr>나눔스퀘어 ExtraBold</vt:lpstr>
      <vt:lpstr>나눔스퀘어_ac</vt:lpstr>
      <vt:lpstr>나눔스퀘어_ac ExtraBold</vt:lpstr>
      <vt:lpstr>Arial</vt:lpstr>
      <vt:lpstr>Calibri</vt:lpstr>
      <vt:lpstr>Calibri Light</vt:lpstr>
      <vt:lpstr>Wingdings</vt:lpstr>
      <vt:lpstr>맑은 고딕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코 코아</dc:creator>
  <cp:lastModifiedBy>User</cp:lastModifiedBy>
  <cp:revision>108</cp:revision>
  <dcterms:created xsi:type="dcterms:W3CDTF">2021-11-08T01:51:46Z</dcterms:created>
  <dcterms:modified xsi:type="dcterms:W3CDTF">2024-07-23T10:47:41Z</dcterms:modified>
</cp:coreProperties>
</file>