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0" r:id="rId3"/>
    <p:sldId id="291" r:id="rId4"/>
    <p:sldId id="294" r:id="rId5"/>
    <p:sldId id="295" r:id="rId6"/>
    <p:sldId id="314" r:id="rId7"/>
    <p:sldId id="307" r:id="rId8"/>
    <p:sldId id="317" r:id="rId9"/>
    <p:sldId id="318" r:id="rId10"/>
    <p:sldId id="315" r:id="rId11"/>
    <p:sldId id="31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3B303A-16DA-4115-BFB3-E58996E831F3}">
          <p14:sldIdLst>
            <p14:sldId id="256"/>
            <p14:sldId id="290"/>
            <p14:sldId id="291"/>
            <p14:sldId id="294"/>
            <p14:sldId id="295"/>
            <p14:sldId id="314"/>
            <p14:sldId id="307"/>
            <p14:sldId id="317"/>
            <p14:sldId id="318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789"/>
    <a:srgbClr val="FFFFFF"/>
    <a:srgbClr val="1FA179"/>
    <a:srgbClr val="1D9B5F"/>
    <a:srgbClr val="F2F2F2"/>
    <a:srgbClr val="99E3BC"/>
    <a:srgbClr val="28C29D"/>
    <a:srgbClr val="54D08F"/>
    <a:srgbClr val="78DAA7"/>
    <a:srgbClr val="4BC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3939" autoAdjust="0"/>
  </p:normalViewPr>
  <p:slideViewPr>
    <p:cSldViewPr snapToGrid="0">
      <p:cViewPr varScale="1">
        <p:scale>
          <a:sx n="104" d="100"/>
          <a:sy n="104" d="100"/>
        </p:scale>
        <p:origin x="22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BA2C-5F1E-40D7-A1B9-1B5774D5E78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5F274-7128-4871-9714-582FED5E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2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3B4C-AF37-46DF-8040-5B2C9BAA92BC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4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84CC-D5DD-4CC1-9F83-DD8F5D0B48FD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5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41B3-362D-410B-BA22-D4B492B4523B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6AB4-9344-4121-B9BE-B8AC787936BC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4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6CA3-3ED4-4818-B806-9244744F7311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4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D849-4D6A-4E58-B11E-8A18C79285C6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9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C693-1D73-4F04-9D0C-4696E405EE80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C38-C12F-41C3-9832-6BCE35B9A0EE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7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53C-4104-4474-B0AA-DF68123941EC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8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FBE7-4080-40EA-A382-1DDDCCFFDE38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0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5317-3350-427B-AEF3-408A67EE4170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9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1413-72CE-42A5-9CF0-BB9E63B9B297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48C98-6C4C-470C-B9D9-81DD7C8384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6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p.kaka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p.kaka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ACC5C5-69DA-4930-913B-75B3BA8BB650}"/>
              </a:ext>
            </a:extLst>
          </p:cNvPr>
          <p:cNvSpPr/>
          <p:nvPr/>
        </p:nvSpPr>
        <p:spPr>
          <a:xfrm>
            <a:off x="0" y="-4482"/>
            <a:ext cx="9144000" cy="6858000"/>
          </a:xfrm>
          <a:prstGeom prst="rect">
            <a:avLst/>
          </a:prstGeom>
          <a:solidFill>
            <a:srgbClr val="30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22F8899-ABD6-4D29-A92D-1034B021DF65}"/>
              </a:ext>
            </a:extLst>
          </p:cNvPr>
          <p:cNvSpPr txBox="1">
            <a:spLocks/>
          </p:cNvSpPr>
          <p:nvPr/>
        </p:nvSpPr>
        <p:spPr>
          <a:xfrm>
            <a:off x="755854" y="2318624"/>
            <a:ext cx="7923176" cy="1557570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rgbClr val="30D8A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IBK</a:t>
            </a:r>
            <a:r>
              <a:rPr lang="ko-KR" altLang="en-US" sz="3200" b="1" dirty="0">
                <a:solidFill>
                  <a:srgbClr val="30D8A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기업은행 </a:t>
            </a:r>
            <a:r>
              <a:rPr lang="ko-KR" altLang="en-US" sz="3200" b="1" dirty="0" err="1">
                <a:solidFill>
                  <a:srgbClr val="30D8A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카카오맵</a:t>
            </a:r>
            <a:r>
              <a:rPr lang="ko-KR" altLang="en-US" sz="3200" b="1" dirty="0">
                <a:solidFill>
                  <a:srgbClr val="30D8A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dirty="0" err="1">
                <a:solidFill>
                  <a:srgbClr val="30D8A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유류비검증</a:t>
            </a:r>
            <a:endParaRPr lang="en-US" altLang="ko-KR" sz="3200" b="1" dirty="0">
              <a:solidFill>
                <a:srgbClr val="30D8A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47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9865945-CB1E-C41F-F9CB-9BB8B74D43DD}"/>
              </a:ext>
            </a:extLst>
          </p:cNvPr>
          <p:cNvGrpSpPr/>
          <p:nvPr/>
        </p:nvGrpSpPr>
        <p:grpSpPr>
          <a:xfrm>
            <a:off x="341116" y="971008"/>
            <a:ext cx="8414158" cy="5515518"/>
            <a:chOff x="342532" y="971008"/>
            <a:chExt cx="8414158" cy="5515518"/>
          </a:xfrm>
        </p:grpSpPr>
        <p:sp>
          <p:nvSpPr>
            <p:cNvPr id="63" name="Google Shape;122;p18">
              <a:extLst>
                <a:ext uri="{FF2B5EF4-FFF2-40B4-BE49-F238E27FC236}">
                  <a16:creationId xmlns:a16="http://schemas.microsoft.com/office/drawing/2014/main" id="{1518AEC5-0639-451F-8277-00F34DF49818}"/>
                </a:ext>
              </a:extLst>
            </p:cNvPr>
            <p:cNvSpPr/>
            <p:nvPr/>
          </p:nvSpPr>
          <p:spPr>
            <a:xfrm>
              <a:off x="342532" y="1206882"/>
              <a:ext cx="5952425" cy="426436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23;p18">
              <a:extLst>
                <a:ext uri="{FF2B5EF4-FFF2-40B4-BE49-F238E27FC236}">
                  <a16:creationId xmlns:a16="http://schemas.microsoft.com/office/drawing/2014/main" id="{34D11A34-0B4B-42D7-B63D-2B050DC25CA9}"/>
                </a:ext>
              </a:extLst>
            </p:cNvPr>
            <p:cNvSpPr/>
            <p:nvPr/>
          </p:nvSpPr>
          <p:spPr>
            <a:xfrm>
              <a:off x="6289377" y="1199280"/>
              <a:ext cx="2460317" cy="426436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2-1, 2-2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에서 수집한 정보들의 결과를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Excel 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파일에 누적한다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</p:txBody>
        </p:sp>
        <p:sp>
          <p:nvSpPr>
            <p:cNvPr id="65" name="Google Shape;124;p18">
              <a:extLst>
                <a:ext uri="{FF2B5EF4-FFF2-40B4-BE49-F238E27FC236}">
                  <a16:creationId xmlns:a16="http://schemas.microsoft.com/office/drawing/2014/main" id="{2DFC353F-BF96-4641-B3F4-77E71710136D}"/>
                </a:ext>
              </a:extLst>
            </p:cNvPr>
            <p:cNvSpPr/>
            <p:nvPr/>
          </p:nvSpPr>
          <p:spPr>
            <a:xfrm>
              <a:off x="342534" y="5711328"/>
              <a:ext cx="8413969" cy="775198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25;p18">
              <a:extLst>
                <a:ext uri="{FF2B5EF4-FFF2-40B4-BE49-F238E27FC236}">
                  <a16:creationId xmlns:a16="http://schemas.microsoft.com/office/drawing/2014/main" id="{8DA2AA31-D0C2-4F2A-8371-1FBCF90160DB}"/>
                </a:ext>
              </a:extLst>
            </p:cNvPr>
            <p:cNvSpPr/>
            <p:nvPr/>
          </p:nvSpPr>
          <p:spPr>
            <a:xfrm>
              <a:off x="342534" y="972272"/>
              <a:ext cx="5952423" cy="24281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캡처</a:t>
              </a: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26;p18">
              <a:extLst>
                <a:ext uri="{FF2B5EF4-FFF2-40B4-BE49-F238E27FC236}">
                  <a16:creationId xmlns:a16="http://schemas.microsoft.com/office/drawing/2014/main" id="{99199A49-7AC0-4930-8B76-F0BAD9D181E1}"/>
                </a:ext>
              </a:extLst>
            </p:cNvPr>
            <p:cNvSpPr/>
            <p:nvPr/>
          </p:nvSpPr>
          <p:spPr>
            <a:xfrm>
              <a:off x="6294957" y="971008"/>
              <a:ext cx="2461733" cy="244252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수행작업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27;p18">
              <a:extLst>
                <a:ext uri="{FF2B5EF4-FFF2-40B4-BE49-F238E27FC236}">
                  <a16:creationId xmlns:a16="http://schemas.microsoft.com/office/drawing/2014/main" id="{4120FFDF-6167-4B05-B0DE-57056DE5668E}"/>
                </a:ext>
              </a:extLst>
            </p:cNvPr>
            <p:cNvSpPr/>
            <p:nvPr/>
          </p:nvSpPr>
          <p:spPr>
            <a:xfrm>
              <a:off x="342534" y="5487735"/>
              <a:ext cx="8413969" cy="215991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RPA 적용 시 제약 및 이슈 (선결 과제)</a:t>
              </a:r>
              <a:endParaRPr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6DF5915-128D-47B3-AA66-B3A5095D2F74}"/>
              </a:ext>
            </a:extLst>
          </p:cNvPr>
          <p:cNvSpPr txBox="1"/>
          <p:nvPr/>
        </p:nvSpPr>
        <p:spPr>
          <a:xfrm>
            <a:off x="4973054" y="282334"/>
            <a:ext cx="3783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spc="-34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3-1</a:t>
            </a:r>
            <a:r>
              <a:rPr kumimoji="1" lang="en-US" altLang="ko-KR" sz="1400" b="0" i="0" u="none" strike="noStrike" kern="1200" cap="none" spc="-34" normalizeH="0" baseline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kumimoji="1" lang="ko-KR" altLang="en-US" sz="140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 파일 생성</a:t>
            </a:r>
            <a:endParaRPr kumimoji="1" lang="ko-KR" altLang="en-US" sz="1400" b="0" i="0" u="none" strike="noStrike" kern="1200" cap="none" spc="-100" normalizeH="0" baseline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992155A-5EE2-4F09-BD88-426DA27D21BF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DA5CEA-BEE4-4221-A453-2A5EB85E5EFD}"/>
              </a:ext>
            </a:extLst>
          </p:cNvPr>
          <p:cNvSpPr txBox="1"/>
          <p:nvPr/>
        </p:nvSpPr>
        <p:spPr>
          <a:xfrm>
            <a:off x="744211" y="248251"/>
            <a:ext cx="4228843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 상세 설명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A99836C-4D61-4999-90B2-C8E525B7B77F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731F05-3407-D20B-9F8B-71530750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2" y="3144338"/>
            <a:ext cx="5662055" cy="3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9865945-CB1E-C41F-F9CB-9BB8B74D43DD}"/>
              </a:ext>
            </a:extLst>
          </p:cNvPr>
          <p:cNvGrpSpPr/>
          <p:nvPr/>
        </p:nvGrpSpPr>
        <p:grpSpPr>
          <a:xfrm>
            <a:off x="341116" y="971008"/>
            <a:ext cx="8414158" cy="5515518"/>
            <a:chOff x="342532" y="971008"/>
            <a:chExt cx="8414158" cy="5515518"/>
          </a:xfrm>
        </p:grpSpPr>
        <p:sp>
          <p:nvSpPr>
            <p:cNvPr id="63" name="Google Shape;122;p18">
              <a:extLst>
                <a:ext uri="{FF2B5EF4-FFF2-40B4-BE49-F238E27FC236}">
                  <a16:creationId xmlns:a16="http://schemas.microsoft.com/office/drawing/2014/main" id="{1518AEC5-0639-451F-8277-00F34DF49818}"/>
                </a:ext>
              </a:extLst>
            </p:cNvPr>
            <p:cNvSpPr/>
            <p:nvPr/>
          </p:nvSpPr>
          <p:spPr>
            <a:xfrm>
              <a:off x="342532" y="1206882"/>
              <a:ext cx="5952425" cy="426436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23;p18">
              <a:extLst>
                <a:ext uri="{FF2B5EF4-FFF2-40B4-BE49-F238E27FC236}">
                  <a16:creationId xmlns:a16="http://schemas.microsoft.com/office/drawing/2014/main" id="{34D11A34-0B4B-42D7-B63D-2B050DC25CA9}"/>
                </a:ext>
              </a:extLst>
            </p:cNvPr>
            <p:cNvSpPr/>
            <p:nvPr/>
          </p:nvSpPr>
          <p:spPr>
            <a:xfrm>
              <a:off x="6318054" y="1199280"/>
              <a:ext cx="2431640" cy="426436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프로세스 수행 결과를 이메일로 발송한다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제목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[RPA] yyyyMMdd_RPA_02_</a:t>
              </a:r>
              <a:r>
                <a:rPr lang="ko-KR" altLang="en-US" sz="11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기업은행유류비검증결과</a:t>
              </a:r>
              <a:endPara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성공 내용 </a:t>
              </a:r>
              <a:r>
                <a:rPr lang="en-US" altLang="ko-KR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ko-KR" altLang="en-US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캡처 내용 참고</a:t>
              </a:r>
              <a:r>
                <a:rPr lang="en-US" altLang="ko-KR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!</a:t>
              </a: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발신자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본인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 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수신자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본인</a:t>
              </a:r>
              <a:endPara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24;p18">
              <a:extLst>
                <a:ext uri="{FF2B5EF4-FFF2-40B4-BE49-F238E27FC236}">
                  <a16:creationId xmlns:a16="http://schemas.microsoft.com/office/drawing/2014/main" id="{2DFC353F-BF96-4641-B3F4-77E71710136D}"/>
                </a:ext>
              </a:extLst>
            </p:cNvPr>
            <p:cNvSpPr/>
            <p:nvPr/>
          </p:nvSpPr>
          <p:spPr>
            <a:xfrm>
              <a:off x="342534" y="5711328"/>
              <a:ext cx="8413969" cy="775198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25;p18">
              <a:extLst>
                <a:ext uri="{FF2B5EF4-FFF2-40B4-BE49-F238E27FC236}">
                  <a16:creationId xmlns:a16="http://schemas.microsoft.com/office/drawing/2014/main" id="{8DA2AA31-D0C2-4F2A-8371-1FBCF90160DB}"/>
                </a:ext>
              </a:extLst>
            </p:cNvPr>
            <p:cNvSpPr/>
            <p:nvPr/>
          </p:nvSpPr>
          <p:spPr>
            <a:xfrm>
              <a:off x="342534" y="972272"/>
              <a:ext cx="5952423" cy="24281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캡처</a:t>
              </a: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26;p18">
              <a:extLst>
                <a:ext uri="{FF2B5EF4-FFF2-40B4-BE49-F238E27FC236}">
                  <a16:creationId xmlns:a16="http://schemas.microsoft.com/office/drawing/2014/main" id="{99199A49-7AC0-4930-8B76-F0BAD9D181E1}"/>
                </a:ext>
              </a:extLst>
            </p:cNvPr>
            <p:cNvSpPr/>
            <p:nvPr/>
          </p:nvSpPr>
          <p:spPr>
            <a:xfrm>
              <a:off x="6294957" y="971008"/>
              <a:ext cx="2461733" cy="244252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수행작업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27;p18">
              <a:extLst>
                <a:ext uri="{FF2B5EF4-FFF2-40B4-BE49-F238E27FC236}">
                  <a16:creationId xmlns:a16="http://schemas.microsoft.com/office/drawing/2014/main" id="{4120FFDF-6167-4B05-B0DE-57056DE5668E}"/>
                </a:ext>
              </a:extLst>
            </p:cNvPr>
            <p:cNvSpPr/>
            <p:nvPr/>
          </p:nvSpPr>
          <p:spPr>
            <a:xfrm>
              <a:off x="342534" y="5487735"/>
              <a:ext cx="8413969" cy="215991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RPA 적용 시 제약 및 이슈 (선결 과제)</a:t>
              </a:r>
              <a:endParaRPr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6DF5915-128D-47B3-AA66-B3A5095D2F74}"/>
              </a:ext>
            </a:extLst>
          </p:cNvPr>
          <p:cNvSpPr txBox="1"/>
          <p:nvPr/>
        </p:nvSpPr>
        <p:spPr>
          <a:xfrm>
            <a:off x="4973054" y="282334"/>
            <a:ext cx="3783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spc="-34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3-2</a:t>
            </a:r>
            <a:r>
              <a:rPr kumimoji="1" lang="en-US" altLang="ko-KR" sz="1400" b="0" i="0" u="none" strike="noStrike" kern="1200" cap="none" spc="-34" normalizeH="0" baseline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kumimoji="1" lang="ko-KR" altLang="en-US" sz="140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 결과 담당자 메일 발송</a:t>
            </a:r>
            <a:endParaRPr kumimoji="1" lang="ko-KR" altLang="en-US" sz="1400" b="0" i="0" u="none" strike="noStrike" kern="1200" cap="none" spc="-100" normalizeH="0" baseline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992155A-5EE2-4F09-BD88-426DA27D21BF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DA5CEA-BEE4-4221-A453-2A5EB85E5EFD}"/>
              </a:ext>
            </a:extLst>
          </p:cNvPr>
          <p:cNvSpPr txBox="1"/>
          <p:nvPr/>
        </p:nvSpPr>
        <p:spPr>
          <a:xfrm>
            <a:off x="744211" y="248251"/>
            <a:ext cx="4228843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 상세 설명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A99836C-4D61-4999-90B2-C8E525B7B77F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D0D6AD-DB5B-4B8C-7F2B-1EDB1F35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71" y="2331199"/>
            <a:ext cx="528711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7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02E52A9-1B9E-4DBF-9B6F-C8F1C0A2597D}"/>
              </a:ext>
            </a:extLst>
          </p:cNvPr>
          <p:cNvSpPr txBox="1"/>
          <p:nvPr/>
        </p:nvSpPr>
        <p:spPr>
          <a:xfrm>
            <a:off x="482709" y="456015"/>
            <a:ext cx="278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spc="-34" dirty="0">
                <a:solidFill>
                  <a:schemeClr val="tx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개정이력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1BCEFE3-0FCF-41A4-AD92-7D1A89776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40468"/>
              </p:ext>
            </p:extLst>
          </p:nvPr>
        </p:nvGraphicFramePr>
        <p:xfrm>
          <a:off x="558908" y="1035613"/>
          <a:ext cx="8165641" cy="5118692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91052">
                  <a:extLst>
                    <a:ext uri="{9D8B030D-6E8A-4147-A177-3AD203B41FA5}">
                      <a16:colId xmlns:a16="http://schemas.microsoft.com/office/drawing/2014/main" val="70487955"/>
                    </a:ext>
                  </a:extLst>
                </a:gridCol>
                <a:gridCol w="847288">
                  <a:extLst>
                    <a:ext uri="{9D8B030D-6E8A-4147-A177-3AD203B41FA5}">
                      <a16:colId xmlns:a16="http://schemas.microsoft.com/office/drawing/2014/main" val="2436681183"/>
                    </a:ext>
                  </a:extLst>
                </a:gridCol>
                <a:gridCol w="3766657">
                  <a:extLst>
                    <a:ext uri="{9D8B030D-6E8A-4147-A177-3AD203B41FA5}">
                      <a16:colId xmlns:a16="http://schemas.microsoft.com/office/drawing/2014/main" val="807630129"/>
                    </a:ext>
                  </a:extLst>
                </a:gridCol>
                <a:gridCol w="629174">
                  <a:extLst>
                    <a:ext uri="{9D8B030D-6E8A-4147-A177-3AD203B41FA5}">
                      <a16:colId xmlns:a16="http://schemas.microsoft.com/office/drawing/2014/main" val="3245987213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2194783196"/>
                    </a:ext>
                  </a:extLst>
                </a:gridCol>
                <a:gridCol w="1535184">
                  <a:extLst>
                    <a:ext uri="{9D8B030D-6E8A-4147-A177-3AD203B41FA5}">
                      <a16:colId xmlns:a16="http://schemas.microsoft.com/office/drawing/2014/main" val="1888893975"/>
                    </a:ext>
                  </a:extLst>
                </a:gridCol>
              </a:tblGrid>
              <a:tr h="502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변경일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변경내역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작성자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808687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196222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522073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733484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40384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120414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539338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175232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720939"/>
                  </a:ext>
                </a:extLst>
              </a:tr>
              <a:tr h="48700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6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92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969F07-5E2C-4FBC-BED6-D8C1EDD87268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5A1C20-7590-472D-90C9-D84D1EEF3EF3}"/>
              </a:ext>
            </a:extLst>
          </p:cNvPr>
          <p:cNvSpPr/>
          <p:nvPr/>
        </p:nvSpPr>
        <p:spPr>
          <a:xfrm>
            <a:off x="340633" y="882767"/>
            <a:ext cx="1245854" cy="316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ctr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kumimoji="1" lang="ko-KR" altLang="en-US" sz="140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굴림" pitchFamily="50" charset="-127"/>
              </a:rPr>
              <a:t>▶ 프로세스 개요</a:t>
            </a:r>
            <a:endParaRPr kumimoji="1" lang="en-US" altLang="ko-KR" sz="1400" spc="-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굴림" pitchFamily="50" charset="-127"/>
            </a:endParaRPr>
          </a:p>
        </p:txBody>
      </p:sp>
      <p:graphicFrame>
        <p:nvGraphicFramePr>
          <p:cNvPr id="13" name="Group 140">
            <a:extLst>
              <a:ext uri="{FF2B5EF4-FFF2-40B4-BE49-F238E27FC236}">
                <a16:creationId xmlns:a16="http://schemas.microsoft.com/office/drawing/2014/main" id="{18B5A5D5-7799-44CE-80C8-6DEAE599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442"/>
              </p:ext>
            </p:extLst>
          </p:nvPr>
        </p:nvGraphicFramePr>
        <p:xfrm>
          <a:off x="343949" y="1296183"/>
          <a:ext cx="8414157" cy="2852289"/>
        </p:xfrm>
        <a:graphic>
          <a:graphicData uri="http://schemas.openxmlformats.org/drawingml/2006/table">
            <a:tbl>
              <a:tblPr/>
              <a:tblGrid>
                <a:gridCol w="144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6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kern="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주관부서</a:t>
                      </a: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RPA </a:t>
                      </a:r>
                      <a:r>
                        <a:rPr kumimoji="1" lang="ko-KR" altLang="en-US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개발팀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담 당 자 명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943949"/>
                  </a:ext>
                </a:extLst>
              </a:tr>
              <a:tr h="4376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업무 명</a:t>
                      </a:r>
                      <a:endParaRPr kumimoji="0" lang="ko-KR" altLang="en-US" sz="12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RPA_02_</a:t>
                      </a:r>
                      <a:r>
                        <a:rPr kumimoji="1" lang="ko-KR" altLang="en-US" sz="1200" b="0" i="0" u="none" strike="noStrike" kern="1200" cap="none" spc="-100" normalizeH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기업은행유류비검증</a:t>
                      </a:r>
                      <a:endParaRPr kumimoji="1" lang="en-US" altLang="ko-KR" sz="12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821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업무 내용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IBK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 기업은행 직원들의 출퇴근 거리와 최단 거리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교통비를 계산하여 담당자에게 메일 발송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.</a:t>
                      </a:r>
                    </a:p>
                  </a:txBody>
                  <a:tcPr marL="94097" marR="94097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8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수행 스케쥴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L="37046" marR="37046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L="92615" marR="92615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7046" marR="37046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2615" marR="92615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8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활용 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S/W</a:t>
                      </a:r>
                    </a:p>
                  </a:txBody>
                  <a:tcPr marL="37046" marR="37046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UiPath, Excel, Chrome</a:t>
                      </a:r>
                    </a:p>
                  </a:txBody>
                  <a:tcPr marL="92615" marR="92615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7046" marR="37046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2615" marR="92615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985115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9A7018-3E05-4597-9652-FC2D6332C5D3}"/>
              </a:ext>
            </a:extLst>
          </p:cNvPr>
          <p:cNvSpPr/>
          <p:nvPr/>
        </p:nvSpPr>
        <p:spPr>
          <a:xfrm>
            <a:off x="340633" y="4403704"/>
            <a:ext cx="963725" cy="316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ctr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kumimoji="1" lang="ko-KR" altLang="en-US" sz="140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굴림" pitchFamily="50" charset="-127"/>
              </a:rPr>
              <a:t>▶ 수행 정보</a:t>
            </a:r>
            <a:endParaRPr kumimoji="1" lang="en-US" altLang="ko-KR" sz="1400" spc="-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굴림" pitchFamily="50" charset="-127"/>
            </a:endParaRPr>
          </a:p>
        </p:txBody>
      </p:sp>
      <p:graphicFrame>
        <p:nvGraphicFramePr>
          <p:cNvPr id="16" name="Group 140">
            <a:extLst>
              <a:ext uri="{FF2B5EF4-FFF2-40B4-BE49-F238E27FC236}">
                <a16:creationId xmlns:a16="http://schemas.microsoft.com/office/drawing/2014/main" id="{648F683B-8036-4FFE-AFFC-B088DBEE4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21178"/>
              </p:ext>
            </p:extLst>
          </p:nvPr>
        </p:nvGraphicFramePr>
        <p:xfrm>
          <a:off x="343948" y="4817120"/>
          <a:ext cx="8414158" cy="1672358"/>
        </p:xfrm>
        <a:graphic>
          <a:graphicData uri="http://schemas.openxmlformats.org/drawingml/2006/table">
            <a:tbl>
              <a:tblPr/>
              <a:tblGrid>
                <a:gridCol w="121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1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8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69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1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회 소요시간</a:t>
                      </a:r>
                      <a:b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</a:b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)</a:t>
                      </a:r>
                    </a:p>
                  </a:txBody>
                  <a:tcPr marL="84719" marR="84719" marT="32659" marB="32659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업무주기</a:t>
                      </a:r>
                      <a:b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</a:b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단위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일자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)</a:t>
                      </a:r>
                    </a:p>
                  </a:txBody>
                  <a:tcPr marL="84719" marR="84719" marT="32659" marB="32659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연간수행건수</a:t>
                      </a:r>
                      <a:endParaRPr kumimoji="1" lang="en-US" altLang="ko-KR" sz="1200" b="1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  <a:p>
                      <a:pPr marL="171450" marR="0" lvl="0" indent="-171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건</a:t>
                      </a:r>
                      <a:r>
                        <a:rPr kumimoji="1" lang="en-US" altLang="ko-KR" sz="1200" b="1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1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L="84719" marR="66708" marT="32659" marB="32659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연간업무량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시간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)</a:t>
                      </a:r>
                    </a:p>
                  </a:txBody>
                  <a:tcPr marL="84719" marR="84719" marT="32659" marB="32659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200" b="1" kern="120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담당자 수</a:t>
                      </a:r>
                      <a:endParaRPr lang="en-US" altLang="ko-KR" sz="1200" b="1" kern="120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+mn-cs"/>
                      </a:endParaRPr>
                    </a:p>
                    <a:p>
                      <a:pPr marL="171450" marR="0" lvl="0" indent="-171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명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84719" marR="66708" marT="32659" marB="32659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64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현업 작업 시간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  <a:endParaRPr kumimoji="1" lang="ko-KR" altLang="en-US" sz="12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R="72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R="72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64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RPA 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예상 작업 시간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R="72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R="72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34BC30E-BE9F-4CF4-AB69-2D9BCE89F6FE}"/>
              </a:ext>
            </a:extLst>
          </p:cNvPr>
          <p:cNvSpPr txBox="1"/>
          <p:nvPr/>
        </p:nvSpPr>
        <p:spPr>
          <a:xfrm>
            <a:off x="744211" y="248251"/>
            <a:ext cx="595618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업무분석 개요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737056-F4B8-4599-8E41-8C63EE18D739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51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40">
            <a:extLst>
              <a:ext uri="{FF2B5EF4-FFF2-40B4-BE49-F238E27FC236}">
                <a16:creationId xmlns:a16="http://schemas.microsoft.com/office/drawing/2014/main" id="{18B5A5D5-7799-44CE-80C8-6DEAE599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10020"/>
              </p:ext>
            </p:extLst>
          </p:nvPr>
        </p:nvGraphicFramePr>
        <p:xfrm>
          <a:off x="364922" y="946266"/>
          <a:ext cx="8414156" cy="5787005"/>
        </p:xfrm>
        <a:graphic>
          <a:graphicData uri="http://schemas.openxmlformats.org/drawingml/2006/table">
            <a:tbl>
              <a:tblPr/>
              <a:tblGrid>
                <a:gridCol w="373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88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50" b="1" kern="0" spc="-100" baseline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No.</a:t>
                      </a:r>
                      <a:endParaRPr kumimoji="0" lang="ko-KR" altLang="en-US" sz="95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5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상세</a:t>
                      </a:r>
                      <a:r>
                        <a:rPr kumimoji="1" lang="en-US" altLang="ko-KR" sz="95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</a:t>
                      </a:r>
                      <a:r>
                        <a:rPr kumimoji="1" lang="en-US" altLang="ko-KR" sz="950" b="0" i="0" u="none" strike="noStrike" kern="1200" cap="none" spc="-100" normalizeH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Activiity</a:t>
                      </a:r>
                      <a:endParaRPr kumimoji="1" lang="ko-KR" altLang="en-US" sz="95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50" b="1" i="0" u="none" strike="noStrike" cap="none" spc="-100" normalizeH="0" baseline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세부설명</a:t>
                      </a:r>
                      <a:endParaRPr kumimoji="1" lang="en-US" altLang="ko-KR" sz="95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시스템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43949"/>
                  </a:ext>
                </a:extLst>
              </a:tr>
              <a:tr h="52410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kern="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-100" normalizeH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카카오맵</a:t>
                      </a:r>
                      <a:r>
                        <a:rPr kumimoji="1" lang="ko-KR" altLang="en-US" sz="10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URL </a:t>
                      </a:r>
                      <a:r>
                        <a:rPr kumimoji="1" lang="ko-KR" altLang="en-US" sz="10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접속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spc="-100" normalizeH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카카오맵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URL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 접속 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:  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  <a:hlinkClick r:id="rId2"/>
                        </a:rPr>
                        <a:t>https://map.kakao.com/</a:t>
                      </a: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spc="-100" normalizeH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길찾기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 탭 선택</a:t>
                      </a: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Chrome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366776"/>
                  </a:ext>
                </a:extLst>
              </a:tr>
              <a:tr h="15792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kern="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IBK</a:t>
                      </a:r>
                      <a:r>
                        <a:rPr kumimoji="1" lang="ko-KR" altLang="en-US" sz="10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기업은행 </a:t>
                      </a:r>
                      <a:r>
                        <a:rPr kumimoji="1" lang="ko-KR" altLang="en-US" sz="1000" b="0" i="0" u="none" strike="noStrike" kern="1200" cap="none" spc="-100" normalizeH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유류비검증</a:t>
                      </a: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※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근무지 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: IBK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기업은행 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OO 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지점</a:t>
                      </a: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자가용 최적경로 출근거리 수집</a:t>
                      </a: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자가용 최적경로 퇴근거리 수집</a:t>
                      </a: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자가용 최단거리 출근거리 수집</a:t>
                      </a: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자가용 최단거리 퇴근거리 수집</a:t>
                      </a: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자가용의 최적경로 검증거리 계산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출퇴근 거리의 평균 값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자가용의 최단거리 검증거리 계산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출퇴근 거리의 평균 값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대중교통의 전체 리스트 중 가장 시간이 적게 소요되는 항목의 시간과 교통비 수집</a:t>
                      </a:r>
                      <a:b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</a:b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출퇴근의 평균 시간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금액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)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UiPath, Excel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837004"/>
                  </a:ext>
                </a:extLst>
              </a:tr>
              <a:tr h="375186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kern="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결과 메일 발송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결과 파일을 생성하여 담당자에게 결과 메일 발송</a:t>
                      </a: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UiPath, Excel, Outlook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771028"/>
                  </a:ext>
                </a:extLst>
              </a:tr>
              <a:tr h="35388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691048"/>
                  </a:ext>
                </a:extLst>
              </a:tr>
              <a:tr h="35388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02772"/>
                  </a:ext>
                </a:extLst>
              </a:tr>
              <a:tr h="35388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796382"/>
                  </a:ext>
                </a:extLst>
              </a:tr>
              <a:tr h="35388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396230"/>
                  </a:ext>
                </a:extLst>
              </a:tr>
              <a:tr h="35388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383103"/>
                  </a:ext>
                </a:extLst>
              </a:tr>
              <a:tr h="35388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10417"/>
                  </a:ext>
                </a:extLst>
              </a:tr>
              <a:tr h="35388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73817"/>
                  </a:ext>
                </a:extLst>
              </a:tr>
              <a:tr h="35388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991478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313630A-ED9F-4F16-A81A-9F430227E34D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380B1E-A6C0-47E8-B35A-6A4683ECEC6D}"/>
              </a:ext>
            </a:extLst>
          </p:cNvPr>
          <p:cNvSpPr txBox="1"/>
          <p:nvPr/>
        </p:nvSpPr>
        <p:spPr>
          <a:xfrm>
            <a:off x="744211" y="248251"/>
            <a:ext cx="595618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업무프로세스 세부단계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9B8ED7B-696B-4D47-B720-96E8C2ADC7AC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06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66BB23-4F38-4747-AAF2-C6939DEB61A2}"/>
              </a:ext>
            </a:extLst>
          </p:cNvPr>
          <p:cNvSpPr/>
          <p:nvPr/>
        </p:nvSpPr>
        <p:spPr bwMode="ltGray">
          <a:xfrm>
            <a:off x="343949" y="802842"/>
            <a:ext cx="8414157" cy="5702732"/>
          </a:xfrm>
          <a:prstGeom prst="rect">
            <a:avLst/>
          </a:prstGeom>
          <a:noFill/>
          <a:ln w="12700">
            <a:solidFill>
              <a:srgbClr val="23B789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2E3908D-EA4B-4C9B-8C93-FEA2A957143B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600AAB-23DC-4CA4-BCED-C70A5638889E}"/>
              </a:ext>
            </a:extLst>
          </p:cNvPr>
          <p:cNvSpPr txBox="1"/>
          <p:nvPr/>
        </p:nvSpPr>
        <p:spPr>
          <a:xfrm>
            <a:off x="744211" y="248251"/>
            <a:ext cx="595618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프로세스 흐름도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3BC8C5B-76AE-4859-9FB3-C8BF4CC26530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EB14-9AE6-6DFC-D0A7-E4E68055B75A}"/>
              </a:ext>
            </a:extLst>
          </p:cNvPr>
          <p:cNvSpPr txBox="1"/>
          <p:nvPr/>
        </p:nvSpPr>
        <p:spPr>
          <a:xfrm>
            <a:off x="3876136" y="324433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개발자 작성</a:t>
            </a:r>
          </a:p>
        </p:txBody>
      </p:sp>
    </p:spTree>
    <p:extLst>
      <p:ext uri="{BB962C8B-B14F-4D97-AF65-F5344CB8AC3E}">
        <p14:creationId xmlns:p14="http://schemas.microsoft.com/office/powerpoint/2010/main" val="43577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66BB23-4F38-4747-AAF2-C6939DEB61A2}"/>
              </a:ext>
            </a:extLst>
          </p:cNvPr>
          <p:cNvSpPr/>
          <p:nvPr/>
        </p:nvSpPr>
        <p:spPr bwMode="ltGray">
          <a:xfrm>
            <a:off x="343949" y="802842"/>
            <a:ext cx="8414157" cy="5702732"/>
          </a:xfrm>
          <a:prstGeom prst="rect">
            <a:avLst/>
          </a:prstGeom>
          <a:noFill/>
          <a:ln w="12700">
            <a:solidFill>
              <a:srgbClr val="23B789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2E3908D-EA4B-4C9B-8C93-FEA2A957143B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600AAB-23DC-4CA4-BCED-C70A5638889E}"/>
              </a:ext>
            </a:extLst>
          </p:cNvPr>
          <p:cNvSpPr txBox="1"/>
          <p:nvPr/>
        </p:nvSpPr>
        <p:spPr>
          <a:xfrm>
            <a:off x="744211" y="248251"/>
            <a:ext cx="595618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 </a:t>
            </a:r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흐름도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3BC8C5B-76AE-4859-9FB3-C8BF4CC26530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2488CD-3562-9974-6E2B-E467FE0CA7DB}"/>
              </a:ext>
            </a:extLst>
          </p:cNvPr>
          <p:cNvSpPr txBox="1"/>
          <p:nvPr/>
        </p:nvSpPr>
        <p:spPr>
          <a:xfrm>
            <a:off x="3876136" y="324433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개발자 작성</a:t>
            </a:r>
          </a:p>
        </p:txBody>
      </p:sp>
    </p:spTree>
    <p:extLst>
      <p:ext uri="{BB962C8B-B14F-4D97-AF65-F5344CB8AC3E}">
        <p14:creationId xmlns:p14="http://schemas.microsoft.com/office/powerpoint/2010/main" val="306141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9865945-CB1E-C41F-F9CB-9BB8B74D43DD}"/>
              </a:ext>
            </a:extLst>
          </p:cNvPr>
          <p:cNvGrpSpPr/>
          <p:nvPr/>
        </p:nvGrpSpPr>
        <p:grpSpPr>
          <a:xfrm>
            <a:off x="342532" y="971008"/>
            <a:ext cx="8414158" cy="5515518"/>
            <a:chOff x="342532" y="971008"/>
            <a:chExt cx="8414158" cy="5515518"/>
          </a:xfrm>
        </p:grpSpPr>
        <p:sp>
          <p:nvSpPr>
            <p:cNvPr id="63" name="Google Shape;122;p18">
              <a:extLst>
                <a:ext uri="{FF2B5EF4-FFF2-40B4-BE49-F238E27FC236}">
                  <a16:creationId xmlns:a16="http://schemas.microsoft.com/office/drawing/2014/main" id="{1518AEC5-0639-451F-8277-00F34DF49818}"/>
                </a:ext>
              </a:extLst>
            </p:cNvPr>
            <p:cNvSpPr/>
            <p:nvPr/>
          </p:nvSpPr>
          <p:spPr>
            <a:xfrm>
              <a:off x="342532" y="1206882"/>
              <a:ext cx="5952425" cy="426436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23;p18">
              <a:extLst>
                <a:ext uri="{FF2B5EF4-FFF2-40B4-BE49-F238E27FC236}">
                  <a16:creationId xmlns:a16="http://schemas.microsoft.com/office/drawing/2014/main" id="{34D11A34-0B4B-42D7-B63D-2B050DC25CA9}"/>
                </a:ext>
              </a:extLst>
            </p:cNvPr>
            <p:cNvSpPr/>
            <p:nvPr/>
          </p:nvSpPr>
          <p:spPr>
            <a:xfrm>
              <a:off x="6294957" y="1215124"/>
              <a:ext cx="2460317" cy="426436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접속 브라우저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Chrome</a:t>
              </a: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카카오맵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사이트 접속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r:id="rId2"/>
                </a:rPr>
                <a:t>https://map.kakao.com/</a:t>
              </a:r>
              <a:endPara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길찾기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탭 클릭 후 출발지와 도착지 입력</a:t>
              </a:r>
              <a:endPara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R="0"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※ 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대상자의 출근지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퇴근지가 없는 경우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BRE 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 엑셀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비고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”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열을 만들어 사유 기재 </a:t>
              </a:r>
              <a:endPara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24;p18">
              <a:extLst>
                <a:ext uri="{FF2B5EF4-FFF2-40B4-BE49-F238E27FC236}">
                  <a16:creationId xmlns:a16="http://schemas.microsoft.com/office/drawing/2014/main" id="{2DFC353F-BF96-4641-B3F4-77E71710136D}"/>
                </a:ext>
              </a:extLst>
            </p:cNvPr>
            <p:cNvSpPr/>
            <p:nvPr/>
          </p:nvSpPr>
          <p:spPr>
            <a:xfrm>
              <a:off x="342534" y="5711328"/>
              <a:ext cx="8413969" cy="775198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25;p18">
              <a:extLst>
                <a:ext uri="{FF2B5EF4-FFF2-40B4-BE49-F238E27FC236}">
                  <a16:creationId xmlns:a16="http://schemas.microsoft.com/office/drawing/2014/main" id="{8DA2AA31-D0C2-4F2A-8371-1FBCF90160DB}"/>
                </a:ext>
              </a:extLst>
            </p:cNvPr>
            <p:cNvSpPr/>
            <p:nvPr/>
          </p:nvSpPr>
          <p:spPr>
            <a:xfrm>
              <a:off x="342534" y="972272"/>
              <a:ext cx="5952423" cy="24281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캡처</a:t>
              </a: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26;p18">
              <a:extLst>
                <a:ext uri="{FF2B5EF4-FFF2-40B4-BE49-F238E27FC236}">
                  <a16:creationId xmlns:a16="http://schemas.microsoft.com/office/drawing/2014/main" id="{99199A49-7AC0-4930-8B76-F0BAD9D181E1}"/>
                </a:ext>
              </a:extLst>
            </p:cNvPr>
            <p:cNvSpPr/>
            <p:nvPr/>
          </p:nvSpPr>
          <p:spPr>
            <a:xfrm>
              <a:off x="6294957" y="971008"/>
              <a:ext cx="2461733" cy="244252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수행작업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27;p18">
              <a:extLst>
                <a:ext uri="{FF2B5EF4-FFF2-40B4-BE49-F238E27FC236}">
                  <a16:creationId xmlns:a16="http://schemas.microsoft.com/office/drawing/2014/main" id="{4120FFDF-6167-4B05-B0DE-57056DE5668E}"/>
                </a:ext>
              </a:extLst>
            </p:cNvPr>
            <p:cNvSpPr/>
            <p:nvPr/>
          </p:nvSpPr>
          <p:spPr>
            <a:xfrm>
              <a:off x="342534" y="5487735"/>
              <a:ext cx="8413969" cy="215991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RPA 적용 시 제약 및 이슈 (선결 과제)</a:t>
              </a:r>
              <a:endParaRPr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6DF5915-128D-47B3-AA66-B3A5095D2F74}"/>
              </a:ext>
            </a:extLst>
          </p:cNvPr>
          <p:cNvSpPr txBox="1"/>
          <p:nvPr/>
        </p:nvSpPr>
        <p:spPr>
          <a:xfrm>
            <a:off x="4973054" y="282334"/>
            <a:ext cx="3783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34" dirty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kumimoji="1" lang="ko-KR" altLang="en-US" sz="1400" b="0" i="0" u="none" strike="noStrike" kern="1200" cap="none" spc="-100" normalizeH="0" baseline="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카카오맵</a:t>
            </a:r>
            <a:r>
              <a:rPr kumimoji="1" lang="ko-KR" altLang="en-US" sz="1400" b="0" i="0" u="none" strike="noStrike" kern="1200" cap="none" spc="-100" normalizeH="0" baseline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1" lang="en-US" altLang="ko-KR" sz="1400" b="0" i="0" u="none" strike="noStrike" kern="1200" cap="none" spc="-100" normalizeH="0" baseline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 </a:t>
            </a:r>
            <a:r>
              <a:rPr kumimoji="1" lang="ko-KR" altLang="en-US" sz="1400" b="0" i="0" u="none" strike="noStrike" kern="1200" cap="none" spc="-100" normalizeH="0" baseline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접속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992155A-5EE2-4F09-BD88-426DA27D21BF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DA5CEA-BEE4-4221-A453-2A5EB85E5EFD}"/>
              </a:ext>
            </a:extLst>
          </p:cNvPr>
          <p:cNvSpPr txBox="1"/>
          <p:nvPr/>
        </p:nvSpPr>
        <p:spPr>
          <a:xfrm>
            <a:off x="744211" y="248251"/>
            <a:ext cx="4228843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 상세 설명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A99836C-4D61-4999-90B2-C8E525B7B77F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DDFD97-580F-51AC-529B-0EEB9603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3" y="1768712"/>
            <a:ext cx="5821431" cy="32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9865945-CB1E-C41F-F9CB-9BB8B74D43DD}"/>
              </a:ext>
            </a:extLst>
          </p:cNvPr>
          <p:cNvGrpSpPr/>
          <p:nvPr/>
        </p:nvGrpSpPr>
        <p:grpSpPr>
          <a:xfrm>
            <a:off x="342532" y="971008"/>
            <a:ext cx="8414158" cy="5515518"/>
            <a:chOff x="342532" y="971008"/>
            <a:chExt cx="8414158" cy="5515518"/>
          </a:xfrm>
        </p:grpSpPr>
        <p:sp>
          <p:nvSpPr>
            <p:cNvPr id="63" name="Google Shape;122;p18">
              <a:extLst>
                <a:ext uri="{FF2B5EF4-FFF2-40B4-BE49-F238E27FC236}">
                  <a16:creationId xmlns:a16="http://schemas.microsoft.com/office/drawing/2014/main" id="{1518AEC5-0639-451F-8277-00F34DF49818}"/>
                </a:ext>
              </a:extLst>
            </p:cNvPr>
            <p:cNvSpPr/>
            <p:nvPr/>
          </p:nvSpPr>
          <p:spPr>
            <a:xfrm>
              <a:off x="342532" y="1206882"/>
              <a:ext cx="5952425" cy="426436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23;p18">
              <a:extLst>
                <a:ext uri="{FF2B5EF4-FFF2-40B4-BE49-F238E27FC236}">
                  <a16:creationId xmlns:a16="http://schemas.microsoft.com/office/drawing/2014/main" id="{34D11A34-0B4B-42D7-B63D-2B050DC25CA9}"/>
                </a:ext>
              </a:extLst>
            </p:cNvPr>
            <p:cNvSpPr/>
            <p:nvPr/>
          </p:nvSpPr>
          <p:spPr>
            <a:xfrm>
              <a:off x="6294957" y="1215124"/>
              <a:ext cx="2460317" cy="426436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자가용 아이콘을 클릭한다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최적경로의 출근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퇴근 거리와 검증거리를 계산한다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최적경로를 최단거리로 바꾼 후 동일하게 출근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퇴근 거리와 검증거리를 계산한다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</p:txBody>
        </p:sp>
        <p:sp>
          <p:nvSpPr>
            <p:cNvPr id="65" name="Google Shape;124;p18">
              <a:extLst>
                <a:ext uri="{FF2B5EF4-FFF2-40B4-BE49-F238E27FC236}">
                  <a16:creationId xmlns:a16="http://schemas.microsoft.com/office/drawing/2014/main" id="{2DFC353F-BF96-4641-B3F4-77E71710136D}"/>
                </a:ext>
              </a:extLst>
            </p:cNvPr>
            <p:cNvSpPr/>
            <p:nvPr/>
          </p:nvSpPr>
          <p:spPr>
            <a:xfrm>
              <a:off x="342534" y="5711328"/>
              <a:ext cx="8413969" cy="775198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25;p18">
              <a:extLst>
                <a:ext uri="{FF2B5EF4-FFF2-40B4-BE49-F238E27FC236}">
                  <a16:creationId xmlns:a16="http://schemas.microsoft.com/office/drawing/2014/main" id="{8DA2AA31-D0C2-4F2A-8371-1FBCF90160DB}"/>
                </a:ext>
              </a:extLst>
            </p:cNvPr>
            <p:cNvSpPr/>
            <p:nvPr/>
          </p:nvSpPr>
          <p:spPr>
            <a:xfrm>
              <a:off x="342534" y="972272"/>
              <a:ext cx="5952423" cy="24281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캡처</a:t>
              </a: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26;p18">
              <a:extLst>
                <a:ext uri="{FF2B5EF4-FFF2-40B4-BE49-F238E27FC236}">
                  <a16:creationId xmlns:a16="http://schemas.microsoft.com/office/drawing/2014/main" id="{99199A49-7AC0-4930-8B76-F0BAD9D181E1}"/>
                </a:ext>
              </a:extLst>
            </p:cNvPr>
            <p:cNvSpPr/>
            <p:nvPr/>
          </p:nvSpPr>
          <p:spPr>
            <a:xfrm>
              <a:off x="6294957" y="971008"/>
              <a:ext cx="2461733" cy="244252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수행작업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27;p18">
              <a:extLst>
                <a:ext uri="{FF2B5EF4-FFF2-40B4-BE49-F238E27FC236}">
                  <a16:creationId xmlns:a16="http://schemas.microsoft.com/office/drawing/2014/main" id="{4120FFDF-6167-4B05-B0DE-57056DE5668E}"/>
                </a:ext>
              </a:extLst>
            </p:cNvPr>
            <p:cNvSpPr/>
            <p:nvPr/>
          </p:nvSpPr>
          <p:spPr>
            <a:xfrm>
              <a:off x="342534" y="5487735"/>
              <a:ext cx="8413969" cy="215991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RPA 적용 시 제약 및 이슈 (선결 과제)</a:t>
              </a:r>
              <a:endParaRPr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6DF5915-128D-47B3-AA66-B3A5095D2F74}"/>
              </a:ext>
            </a:extLst>
          </p:cNvPr>
          <p:cNvSpPr txBox="1"/>
          <p:nvPr/>
        </p:nvSpPr>
        <p:spPr>
          <a:xfrm>
            <a:off x="4973054" y="282334"/>
            <a:ext cx="3783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34" dirty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2-1. </a:t>
            </a:r>
            <a:r>
              <a:rPr lang="ko-KR" altLang="en-US" sz="1400" spc="-34" dirty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자가용 거리 계산</a:t>
            </a:r>
            <a:endParaRPr kumimoji="1" lang="ko-KR" altLang="en-US" sz="1400" b="0" i="0" u="none" strike="noStrike" kern="1200" cap="none" spc="-100" normalizeH="0" baseline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992155A-5EE2-4F09-BD88-426DA27D21BF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DA5CEA-BEE4-4221-A453-2A5EB85E5EFD}"/>
              </a:ext>
            </a:extLst>
          </p:cNvPr>
          <p:cNvSpPr txBox="1"/>
          <p:nvPr/>
        </p:nvSpPr>
        <p:spPr>
          <a:xfrm>
            <a:off x="744211" y="248251"/>
            <a:ext cx="4228843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 상세 설명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A99836C-4D61-4999-90B2-C8E525B7B77F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B03FFA-3BB6-00D2-2497-E2600440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45" y="1231567"/>
            <a:ext cx="3054209" cy="41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9865945-CB1E-C41F-F9CB-9BB8B74D43DD}"/>
              </a:ext>
            </a:extLst>
          </p:cNvPr>
          <p:cNvGrpSpPr/>
          <p:nvPr/>
        </p:nvGrpSpPr>
        <p:grpSpPr>
          <a:xfrm>
            <a:off x="342532" y="971008"/>
            <a:ext cx="8414158" cy="5515518"/>
            <a:chOff x="342532" y="971008"/>
            <a:chExt cx="8414158" cy="5515518"/>
          </a:xfrm>
        </p:grpSpPr>
        <p:sp>
          <p:nvSpPr>
            <p:cNvPr id="63" name="Google Shape;122;p18">
              <a:extLst>
                <a:ext uri="{FF2B5EF4-FFF2-40B4-BE49-F238E27FC236}">
                  <a16:creationId xmlns:a16="http://schemas.microsoft.com/office/drawing/2014/main" id="{1518AEC5-0639-451F-8277-00F34DF49818}"/>
                </a:ext>
              </a:extLst>
            </p:cNvPr>
            <p:cNvSpPr/>
            <p:nvPr/>
          </p:nvSpPr>
          <p:spPr>
            <a:xfrm>
              <a:off x="342532" y="1206882"/>
              <a:ext cx="5952425" cy="426436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23;p18">
              <a:extLst>
                <a:ext uri="{FF2B5EF4-FFF2-40B4-BE49-F238E27FC236}">
                  <a16:creationId xmlns:a16="http://schemas.microsoft.com/office/drawing/2014/main" id="{34D11A34-0B4B-42D7-B63D-2B050DC25CA9}"/>
                </a:ext>
              </a:extLst>
            </p:cNvPr>
            <p:cNvSpPr/>
            <p:nvPr/>
          </p:nvSpPr>
          <p:spPr>
            <a:xfrm>
              <a:off x="6294957" y="1215124"/>
              <a:ext cx="2460317" cy="426436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대중교통 아이콘을 선택한다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전체 리스트에서 가장 적게 걸리는 시간의 항목에서 출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&amp;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퇴근 평균거리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금액을 계산한다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</p:txBody>
        </p:sp>
        <p:sp>
          <p:nvSpPr>
            <p:cNvPr id="65" name="Google Shape;124;p18">
              <a:extLst>
                <a:ext uri="{FF2B5EF4-FFF2-40B4-BE49-F238E27FC236}">
                  <a16:creationId xmlns:a16="http://schemas.microsoft.com/office/drawing/2014/main" id="{2DFC353F-BF96-4641-B3F4-77E71710136D}"/>
                </a:ext>
              </a:extLst>
            </p:cNvPr>
            <p:cNvSpPr/>
            <p:nvPr/>
          </p:nvSpPr>
          <p:spPr>
            <a:xfrm>
              <a:off x="342534" y="5711328"/>
              <a:ext cx="8413969" cy="775198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25;p18">
              <a:extLst>
                <a:ext uri="{FF2B5EF4-FFF2-40B4-BE49-F238E27FC236}">
                  <a16:creationId xmlns:a16="http://schemas.microsoft.com/office/drawing/2014/main" id="{8DA2AA31-D0C2-4F2A-8371-1FBCF90160DB}"/>
                </a:ext>
              </a:extLst>
            </p:cNvPr>
            <p:cNvSpPr/>
            <p:nvPr/>
          </p:nvSpPr>
          <p:spPr>
            <a:xfrm>
              <a:off x="342534" y="972272"/>
              <a:ext cx="5952423" cy="24281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캡처</a:t>
              </a: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26;p18">
              <a:extLst>
                <a:ext uri="{FF2B5EF4-FFF2-40B4-BE49-F238E27FC236}">
                  <a16:creationId xmlns:a16="http://schemas.microsoft.com/office/drawing/2014/main" id="{99199A49-7AC0-4930-8B76-F0BAD9D181E1}"/>
                </a:ext>
              </a:extLst>
            </p:cNvPr>
            <p:cNvSpPr/>
            <p:nvPr/>
          </p:nvSpPr>
          <p:spPr>
            <a:xfrm>
              <a:off x="6294957" y="971008"/>
              <a:ext cx="2461733" cy="244252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수행작업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27;p18">
              <a:extLst>
                <a:ext uri="{FF2B5EF4-FFF2-40B4-BE49-F238E27FC236}">
                  <a16:creationId xmlns:a16="http://schemas.microsoft.com/office/drawing/2014/main" id="{4120FFDF-6167-4B05-B0DE-57056DE5668E}"/>
                </a:ext>
              </a:extLst>
            </p:cNvPr>
            <p:cNvSpPr/>
            <p:nvPr/>
          </p:nvSpPr>
          <p:spPr>
            <a:xfrm>
              <a:off x="342534" y="5487735"/>
              <a:ext cx="8413969" cy="215991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RPA 적용 시 제약 및 이슈 (선결 과제)</a:t>
              </a:r>
              <a:endParaRPr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6DF5915-128D-47B3-AA66-B3A5095D2F74}"/>
              </a:ext>
            </a:extLst>
          </p:cNvPr>
          <p:cNvSpPr txBox="1"/>
          <p:nvPr/>
        </p:nvSpPr>
        <p:spPr>
          <a:xfrm>
            <a:off x="4973054" y="282334"/>
            <a:ext cx="3783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34" dirty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2-2. </a:t>
            </a:r>
            <a:r>
              <a:rPr lang="ko-KR" altLang="en-US" sz="1400" spc="-34" dirty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대중교통 거리 계산</a:t>
            </a:r>
            <a:endParaRPr kumimoji="1" lang="ko-KR" altLang="en-US" sz="1400" b="0" i="0" u="none" strike="noStrike" kern="1200" cap="none" spc="-100" normalizeH="0" baseline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992155A-5EE2-4F09-BD88-426DA27D21BF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DA5CEA-BEE4-4221-A453-2A5EB85E5EFD}"/>
              </a:ext>
            </a:extLst>
          </p:cNvPr>
          <p:cNvSpPr txBox="1"/>
          <p:nvPr/>
        </p:nvSpPr>
        <p:spPr>
          <a:xfrm>
            <a:off x="744211" y="248251"/>
            <a:ext cx="4228843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 상세 설명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A99836C-4D61-4999-90B2-C8E525B7B77F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78D32E-EAA6-3A10-F3C0-1E1595F0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28" y="1251199"/>
            <a:ext cx="3238252" cy="42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6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470</Words>
  <Application>Microsoft Office PowerPoint</Application>
  <PresentationFormat>화면 슬라이드 쇼(4:3)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나눔스퀘어 ExtraBold</vt:lpstr>
      <vt:lpstr>나눔스퀘어_ac</vt:lpstr>
      <vt:lpstr>나눔스퀘어_ac ExtraBold</vt:lpstr>
      <vt:lpstr>Arial</vt:lpstr>
      <vt:lpstr>Calibri</vt:lpstr>
      <vt:lpstr>Calibri Light</vt:lpstr>
      <vt:lpstr>Wingdings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코 코아</dc:creator>
  <cp:lastModifiedBy>User</cp:lastModifiedBy>
  <cp:revision>112</cp:revision>
  <dcterms:created xsi:type="dcterms:W3CDTF">2021-11-08T01:51:46Z</dcterms:created>
  <dcterms:modified xsi:type="dcterms:W3CDTF">2024-07-23T10:46:45Z</dcterms:modified>
</cp:coreProperties>
</file>