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45" r:id="rId1"/>
  </p:sldMasterIdLst>
  <p:notesMasterIdLst>
    <p:notesMasterId r:id="rId25"/>
  </p:notesMasterIdLst>
  <p:sldIdLst>
    <p:sldId id="257" r:id="rId2"/>
    <p:sldId id="268" r:id="rId3"/>
    <p:sldId id="258" r:id="rId4"/>
    <p:sldId id="260" r:id="rId5"/>
    <p:sldId id="273" r:id="rId6"/>
    <p:sldId id="274" r:id="rId7"/>
    <p:sldId id="277" r:id="rId8"/>
    <p:sldId id="275" r:id="rId9"/>
    <p:sldId id="276" r:id="rId10"/>
    <p:sldId id="278" r:id="rId11"/>
    <p:sldId id="279" r:id="rId12"/>
    <p:sldId id="280" r:id="rId13"/>
    <p:sldId id="281" r:id="rId14"/>
    <p:sldId id="282" r:id="rId15"/>
    <p:sldId id="283" r:id="rId16"/>
    <p:sldId id="284" r:id="rId17"/>
    <p:sldId id="285" r:id="rId18"/>
    <p:sldId id="286" r:id="rId19"/>
    <p:sldId id="269" r:id="rId20"/>
    <p:sldId id="270" r:id="rId21"/>
    <p:sldId id="271" r:id="rId22"/>
    <p:sldId id="272" r:id="rId23"/>
    <p:sldId id="265"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s" id="{C57C5F1B-280B-444B-AA0D-9CEE6BE1BBA5}">
          <p14:sldIdLst>
            <p14:sldId id="257"/>
            <p14:sldId id="268"/>
          </p14:sldIdLst>
        </p14:section>
        <p14:section name="Divider" id="{4D810FCF-0ADD-0345-AFBF-9AC0BF5CA536}">
          <p14:sldIdLst>
            <p14:sldId id="258"/>
          </p14:sldIdLst>
        </p14:section>
        <p14:section name="Content" id="{6D2F19DD-4CA8-6F4E-9292-A7C41B87577C}">
          <p14:sldIdLst>
            <p14:sldId id="260"/>
            <p14:sldId id="273"/>
            <p14:sldId id="274"/>
            <p14:sldId id="277"/>
            <p14:sldId id="275"/>
            <p14:sldId id="276"/>
            <p14:sldId id="278"/>
            <p14:sldId id="279"/>
            <p14:sldId id="280"/>
            <p14:sldId id="281"/>
            <p14:sldId id="282"/>
            <p14:sldId id="283"/>
            <p14:sldId id="284"/>
            <p14:sldId id="285"/>
            <p14:sldId id="286"/>
            <p14:sldId id="269"/>
            <p14:sldId id="270"/>
            <p14:sldId id="271"/>
            <p14:sldId id="272"/>
          </p14:sldIdLst>
        </p14:section>
        <p14:section name="Interaction" id="{F2C0CFF2-7594-C04A-9910-F1426A27AF3C}">
          <p14:sldIdLst>
            <p14:sldId id="26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tti Czarnecki"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7C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94683" autoAdjust="0"/>
  </p:normalViewPr>
  <p:slideViewPr>
    <p:cSldViewPr>
      <p:cViewPr varScale="1">
        <p:scale>
          <a:sx n="72" d="100"/>
          <a:sy n="72" d="100"/>
        </p:scale>
        <p:origin x="53" y="283"/>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9E0E4D-C2F1-B544-9DE2-BBECDFB45BB2}" type="datetimeFigureOut">
              <a:rPr lang="en-US" smtClean="0"/>
              <a:t>10/3/2017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087D51-52A1-EF40-B672-9B4EC8500781}" type="slidenum">
              <a:rPr lang="en-US" smtClean="0"/>
              <a:t>‹#›</a:t>
            </a:fld>
            <a:endParaRPr lang="en-US"/>
          </a:p>
        </p:txBody>
      </p:sp>
    </p:spTree>
    <p:extLst>
      <p:ext uri="{BB962C8B-B14F-4D97-AF65-F5344CB8AC3E}">
        <p14:creationId xmlns:p14="http://schemas.microsoft.com/office/powerpoint/2010/main" val="32016043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E17 Cover Opt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3957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17 Cover O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1503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17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1" descr="Section Divider" title="Section Divider"/>
          <p:cNvSpPr>
            <a:spLocks noGrp="1"/>
          </p:cNvSpPr>
          <p:nvPr>
            <p:ph type="body" idx="13"/>
          </p:nvPr>
        </p:nvSpPr>
        <p:spPr>
          <a:xfrm>
            <a:off x="1143000" y="1504950"/>
            <a:ext cx="6781800" cy="2000250"/>
          </a:xfrm>
          <a:prstGeom prst="rect">
            <a:avLst/>
          </a:prstGeom>
        </p:spPr>
        <p:txBody>
          <a:bodyPr/>
          <a:lstStyle>
            <a:lvl1pPr marL="0" indent="0" algn="ctr">
              <a:buNone/>
              <a:defRPr>
                <a:latin typeface="Arial" panose="020B0604020202020204" pitchFamily="34" charset="0"/>
                <a:cs typeface="Arial" panose="020B0604020202020204" pitchFamily="34" charset="0"/>
              </a:defRPr>
            </a:lvl1pPr>
          </a:lstStyle>
          <a:p>
            <a:pPr algn="ctr"/>
            <a:endParaRPr lang="en-US" sz="2800" b="1" dirty="0"/>
          </a:p>
        </p:txBody>
      </p:sp>
    </p:spTree>
    <p:extLst>
      <p:ext uri="{BB962C8B-B14F-4D97-AF65-F5344CB8AC3E}">
        <p14:creationId xmlns:p14="http://schemas.microsoft.com/office/powerpoint/2010/main" val="37405255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17 Conten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5"/>
          <p:cNvSpPr>
            <a:spLocks noGrp="1"/>
          </p:cNvSpPr>
          <p:nvPr>
            <p:ph type="title"/>
          </p:nvPr>
        </p:nvSpPr>
        <p:spPr>
          <a:xfrm>
            <a:off x="457200" y="438150"/>
            <a:ext cx="7620000" cy="548879"/>
          </a:xfrm>
          <a:prstGeom prst="rect">
            <a:avLst/>
          </a:prstGeom>
        </p:spPr>
        <p:txBody>
          <a:bodyPr/>
          <a:lstStyle>
            <a:lvl1pPr algn="l">
              <a:defRPr sz="2800" b="1">
                <a:solidFill>
                  <a:srgbClr val="707C7C"/>
                </a:solidFill>
                <a:latin typeface="Arial" panose="020B0604020202020204" pitchFamily="34" charset="0"/>
                <a:cs typeface="Arial" panose="020B0604020202020204" pitchFamily="34" charset="0"/>
              </a:defRPr>
            </a:lvl1pPr>
          </a:lstStyle>
          <a:p>
            <a:endParaRPr lang="en-US" dirty="0"/>
          </a:p>
        </p:txBody>
      </p:sp>
      <p:sp>
        <p:nvSpPr>
          <p:cNvPr id="10" name="Content Placeholder 6"/>
          <p:cNvSpPr>
            <a:spLocks noGrp="1"/>
          </p:cNvSpPr>
          <p:nvPr>
            <p:ph idx="1" hasCustomPrompt="1"/>
          </p:nvPr>
        </p:nvSpPr>
        <p:spPr>
          <a:xfrm>
            <a:off x="457200" y="1123951"/>
            <a:ext cx="7620000" cy="3124199"/>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solidFill>
                <a:latin typeface="Arial" panose="020B0604020202020204" pitchFamily="34" charset="0"/>
                <a:cs typeface="Arial" panose="020B0604020202020204" pitchFamily="34" charset="0"/>
              </a:defRPr>
            </a:lvl1pPr>
          </a:lstStyle>
          <a:p>
            <a:r>
              <a:rPr lang="en-US" dirty="0" smtClean="0"/>
              <a:t>Click here to add text</a:t>
            </a:r>
          </a:p>
        </p:txBody>
      </p:sp>
    </p:spTree>
    <p:extLst>
      <p:ext uri="{BB962C8B-B14F-4D97-AF65-F5344CB8AC3E}">
        <p14:creationId xmlns:p14="http://schemas.microsoft.com/office/powerpoint/2010/main" val="6079244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17 Cont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5"/>
          <p:cNvSpPr>
            <a:spLocks noGrp="1"/>
          </p:cNvSpPr>
          <p:nvPr>
            <p:ph type="title"/>
          </p:nvPr>
        </p:nvSpPr>
        <p:spPr>
          <a:xfrm>
            <a:off x="457200" y="438150"/>
            <a:ext cx="8077200" cy="548879"/>
          </a:xfrm>
          <a:prstGeom prst="rect">
            <a:avLst/>
          </a:prstGeom>
        </p:spPr>
        <p:txBody>
          <a:bodyPr/>
          <a:lstStyle>
            <a:lvl1pPr algn="l">
              <a:defRPr sz="2800" b="1">
                <a:solidFill>
                  <a:srgbClr val="707C7C"/>
                </a:solidFill>
                <a:latin typeface="Arial" panose="020B0604020202020204" pitchFamily="34" charset="0"/>
                <a:cs typeface="Arial" panose="020B0604020202020204" pitchFamily="34" charset="0"/>
              </a:defRPr>
            </a:lvl1pPr>
          </a:lstStyle>
          <a:p>
            <a:endParaRPr lang="en-US" dirty="0"/>
          </a:p>
        </p:txBody>
      </p:sp>
      <p:sp>
        <p:nvSpPr>
          <p:cNvPr id="10" name="Content Placeholder 6"/>
          <p:cNvSpPr>
            <a:spLocks noGrp="1"/>
          </p:cNvSpPr>
          <p:nvPr>
            <p:ph idx="1" hasCustomPrompt="1"/>
          </p:nvPr>
        </p:nvSpPr>
        <p:spPr>
          <a:xfrm>
            <a:off x="457200" y="1123951"/>
            <a:ext cx="8077200" cy="3124199"/>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solidFill>
                <a:latin typeface="Arial" panose="020B0604020202020204" pitchFamily="34" charset="0"/>
                <a:cs typeface="Arial" panose="020B0604020202020204" pitchFamily="34" charset="0"/>
              </a:defRPr>
            </a:lvl1pPr>
          </a:lstStyle>
          <a:p>
            <a:r>
              <a:rPr lang="en-US" dirty="0" smtClean="0"/>
              <a:t>Click here to add text</a:t>
            </a:r>
          </a:p>
        </p:txBody>
      </p:sp>
    </p:spTree>
    <p:extLst>
      <p:ext uri="{BB962C8B-B14F-4D97-AF65-F5344CB8AC3E}">
        <p14:creationId xmlns:p14="http://schemas.microsoft.com/office/powerpoint/2010/main" val="37713981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17 Content Grey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5"/>
          <p:cNvSpPr>
            <a:spLocks noGrp="1"/>
          </p:cNvSpPr>
          <p:nvPr>
            <p:ph type="title"/>
          </p:nvPr>
        </p:nvSpPr>
        <p:spPr>
          <a:xfrm>
            <a:off x="457200" y="438150"/>
            <a:ext cx="8077200" cy="548879"/>
          </a:xfrm>
          <a:prstGeom prst="rect">
            <a:avLst/>
          </a:prstGeom>
        </p:spPr>
        <p:txBody>
          <a:bodyPr/>
          <a:lstStyle>
            <a:lvl1pPr algn="l">
              <a:defRPr sz="2800" b="1">
                <a:solidFill>
                  <a:srgbClr val="707C7C"/>
                </a:solidFill>
                <a:latin typeface="Arial" panose="020B0604020202020204" pitchFamily="34" charset="0"/>
                <a:cs typeface="Arial" panose="020B0604020202020204" pitchFamily="34" charset="0"/>
              </a:defRPr>
            </a:lvl1pPr>
          </a:lstStyle>
          <a:p>
            <a:endParaRPr lang="en-US" dirty="0"/>
          </a:p>
        </p:txBody>
      </p:sp>
      <p:sp>
        <p:nvSpPr>
          <p:cNvPr id="13" name="Content Placeholder 6"/>
          <p:cNvSpPr>
            <a:spLocks noGrp="1"/>
          </p:cNvSpPr>
          <p:nvPr>
            <p:ph idx="1" hasCustomPrompt="1"/>
          </p:nvPr>
        </p:nvSpPr>
        <p:spPr>
          <a:xfrm>
            <a:off x="457200" y="1123951"/>
            <a:ext cx="8077200" cy="3124199"/>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solidFill>
                <a:latin typeface="Arial" panose="020B0604020202020204" pitchFamily="34" charset="0"/>
                <a:cs typeface="Arial" panose="020B0604020202020204" pitchFamily="34" charset="0"/>
              </a:defRPr>
            </a:lvl1pPr>
          </a:lstStyle>
          <a:p>
            <a:r>
              <a:rPr lang="en-US" dirty="0" smtClean="0"/>
              <a:t>Click here to add text</a:t>
            </a:r>
          </a:p>
        </p:txBody>
      </p:sp>
    </p:spTree>
    <p:extLst>
      <p:ext uri="{BB962C8B-B14F-4D97-AF65-F5344CB8AC3E}">
        <p14:creationId xmlns:p14="http://schemas.microsoft.com/office/powerpoint/2010/main" val="5290237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17 Content Grey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5"/>
          <p:cNvSpPr>
            <a:spLocks noGrp="1"/>
          </p:cNvSpPr>
          <p:nvPr>
            <p:ph type="title"/>
          </p:nvPr>
        </p:nvSpPr>
        <p:spPr>
          <a:xfrm>
            <a:off x="457200" y="438150"/>
            <a:ext cx="8077200" cy="548879"/>
          </a:xfrm>
          <a:prstGeom prst="rect">
            <a:avLst/>
          </a:prstGeom>
        </p:spPr>
        <p:txBody>
          <a:bodyPr/>
          <a:lstStyle>
            <a:lvl1pPr algn="l">
              <a:defRPr sz="2800" b="1">
                <a:solidFill>
                  <a:srgbClr val="707C7C"/>
                </a:solidFill>
                <a:latin typeface="Arial" panose="020B0604020202020204" pitchFamily="34" charset="0"/>
                <a:cs typeface="Arial" panose="020B0604020202020204" pitchFamily="34" charset="0"/>
              </a:defRPr>
            </a:lvl1pPr>
          </a:lstStyle>
          <a:p>
            <a:endParaRPr lang="en-US" dirty="0"/>
          </a:p>
        </p:txBody>
      </p:sp>
      <p:sp>
        <p:nvSpPr>
          <p:cNvPr id="11" name="Content Placeholder 6"/>
          <p:cNvSpPr>
            <a:spLocks noGrp="1"/>
          </p:cNvSpPr>
          <p:nvPr>
            <p:ph idx="1" hasCustomPrompt="1"/>
          </p:nvPr>
        </p:nvSpPr>
        <p:spPr>
          <a:xfrm>
            <a:off x="457200" y="1123951"/>
            <a:ext cx="8077200" cy="3124199"/>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solidFill>
                <a:latin typeface="Arial" panose="020B0604020202020204" pitchFamily="34" charset="0"/>
                <a:cs typeface="Arial" panose="020B0604020202020204" pitchFamily="34" charset="0"/>
              </a:defRPr>
            </a:lvl1pPr>
          </a:lstStyle>
          <a:p>
            <a:r>
              <a:rPr lang="en-US" dirty="0" smtClean="0"/>
              <a:t>Click here to add text</a:t>
            </a:r>
          </a:p>
        </p:txBody>
      </p:sp>
    </p:spTree>
    <p:extLst>
      <p:ext uri="{BB962C8B-B14F-4D97-AF65-F5344CB8AC3E}">
        <p14:creationId xmlns:p14="http://schemas.microsoft.com/office/powerpoint/2010/main" val="1545625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17 Content Grey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5"/>
          <p:cNvSpPr>
            <a:spLocks noGrp="1"/>
          </p:cNvSpPr>
          <p:nvPr>
            <p:ph type="title"/>
          </p:nvPr>
        </p:nvSpPr>
        <p:spPr>
          <a:xfrm>
            <a:off x="457200" y="438150"/>
            <a:ext cx="7620000" cy="548879"/>
          </a:xfrm>
          <a:prstGeom prst="rect">
            <a:avLst/>
          </a:prstGeom>
        </p:spPr>
        <p:txBody>
          <a:bodyPr/>
          <a:lstStyle>
            <a:lvl1pPr algn="l">
              <a:defRPr sz="2800" b="1">
                <a:solidFill>
                  <a:srgbClr val="707C7C"/>
                </a:solidFill>
                <a:latin typeface="Arial" panose="020B0604020202020204" pitchFamily="34" charset="0"/>
                <a:cs typeface="Arial" panose="020B0604020202020204" pitchFamily="34" charset="0"/>
              </a:defRPr>
            </a:lvl1pPr>
          </a:lstStyle>
          <a:p>
            <a:endParaRPr lang="en-US" dirty="0"/>
          </a:p>
        </p:txBody>
      </p:sp>
      <p:sp>
        <p:nvSpPr>
          <p:cNvPr id="6" name="Content Placeholder 6"/>
          <p:cNvSpPr>
            <a:spLocks noGrp="1"/>
          </p:cNvSpPr>
          <p:nvPr>
            <p:ph idx="1" hasCustomPrompt="1"/>
          </p:nvPr>
        </p:nvSpPr>
        <p:spPr>
          <a:xfrm>
            <a:off x="457200" y="1123951"/>
            <a:ext cx="7620000" cy="3124199"/>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solidFill>
                <a:latin typeface="Arial" panose="020B0604020202020204" pitchFamily="34" charset="0"/>
                <a:cs typeface="Arial" panose="020B0604020202020204" pitchFamily="34" charset="0"/>
              </a:defRPr>
            </a:lvl1pPr>
          </a:lstStyle>
          <a:p>
            <a:r>
              <a:rPr lang="en-US" dirty="0" smtClean="0"/>
              <a:t>Click here to add text</a:t>
            </a:r>
          </a:p>
        </p:txBody>
      </p:sp>
    </p:spTree>
    <p:extLst>
      <p:ext uri="{BB962C8B-B14F-4D97-AF65-F5344CB8AC3E}">
        <p14:creationId xmlns:p14="http://schemas.microsoft.com/office/powerpoint/2010/main" val="85037334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17 Content Bulleted Li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457200" y="1123950"/>
            <a:ext cx="7543800" cy="3200400"/>
          </a:xfrm>
          <a:prstGeom prst="rect">
            <a:avLst/>
          </a:prstGeo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stStyle>
          <a:p>
            <a:pPr>
              <a:buClr>
                <a:srgbClr val="C00000"/>
              </a:buClr>
              <a:buSzPct val="80000"/>
              <a:buFont typeface="Wingdings" panose="05000000000000000000" pitchFamily="2" charset="2"/>
              <a:buChar char="§"/>
            </a:pPr>
            <a:r>
              <a:rPr lang="en-US" dirty="0" smtClean="0">
                <a:latin typeface="Arial" panose="020B0604020202020204" pitchFamily="34" charset="0"/>
                <a:cs typeface="Arial" panose="020B0604020202020204" pitchFamily="34" charset="0"/>
              </a:rPr>
              <a:t>Level 1</a:t>
            </a:r>
          </a:p>
          <a:p>
            <a:pPr lvl="1">
              <a:buClr>
                <a:srgbClr val="DD8423"/>
              </a:buClr>
              <a:buSzPct val="65000"/>
              <a:buFont typeface="Courier New" panose="02070309020205020404" pitchFamily="49" charset="0"/>
              <a:buChar char="o"/>
            </a:pPr>
            <a:r>
              <a:rPr lang="en-US" dirty="0" smtClean="0">
                <a:latin typeface="Arial" panose="020B0604020202020204" pitchFamily="34" charset="0"/>
                <a:cs typeface="Arial" panose="020B0604020202020204" pitchFamily="34" charset="0"/>
              </a:rPr>
              <a:t>Level 2</a:t>
            </a:r>
          </a:p>
          <a:p>
            <a:pPr lvl="2">
              <a:buClr>
                <a:srgbClr val="0070C0"/>
              </a:buClr>
              <a:buSzPct val="70000"/>
              <a:buFont typeface="Wingdings" panose="05000000000000000000" pitchFamily="2" charset="2"/>
              <a:buChar char="§"/>
            </a:pPr>
            <a:r>
              <a:rPr lang="en-US" dirty="0" smtClean="0">
                <a:latin typeface="Arial" panose="020B0604020202020204" pitchFamily="34" charset="0"/>
                <a:cs typeface="Arial" panose="020B0604020202020204" pitchFamily="34" charset="0"/>
              </a:rPr>
              <a:t>Level 3</a:t>
            </a:r>
          </a:p>
          <a:p>
            <a:pPr lvl="3">
              <a:buClr>
                <a:schemeClr val="accent3">
                  <a:lumMod val="75000"/>
                </a:schemeClr>
              </a:buClr>
              <a:buSzPct val="70000"/>
              <a:buFont typeface="Arial" panose="020B0604020202020204" pitchFamily="34" charset="0"/>
              <a:buChar char="•"/>
            </a:pPr>
            <a:r>
              <a:rPr lang="en-US" dirty="0" smtClean="0">
                <a:latin typeface="Arial" panose="020B0604020202020204" pitchFamily="34" charset="0"/>
                <a:cs typeface="Arial" panose="020B0604020202020204" pitchFamily="34" charset="0"/>
              </a:rPr>
              <a:t>Level 4</a:t>
            </a:r>
          </a:p>
          <a:p>
            <a:pPr lvl="2"/>
            <a:endParaRPr lang="en-US" dirty="0" smtClean="0">
              <a:latin typeface="Arial" panose="020B0604020202020204" pitchFamily="34" charset="0"/>
              <a:cs typeface="Arial" panose="020B0604020202020204" pitchFamily="34" charset="0"/>
            </a:endParaRPr>
          </a:p>
          <a:p>
            <a:pPr lvl="2"/>
            <a:endParaRPr lang="en-US" dirty="0">
              <a:latin typeface="Arial" panose="020B0604020202020204" pitchFamily="34" charset="0"/>
              <a:cs typeface="Arial" panose="020B0604020202020204" pitchFamily="34" charset="0"/>
            </a:endParaRPr>
          </a:p>
        </p:txBody>
      </p:sp>
      <p:sp>
        <p:nvSpPr>
          <p:cNvPr id="6" name="Title 5"/>
          <p:cNvSpPr>
            <a:spLocks noGrp="1"/>
          </p:cNvSpPr>
          <p:nvPr>
            <p:ph type="title"/>
          </p:nvPr>
        </p:nvSpPr>
        <p:spPr>
          <a:xfrm>
            <a:off x="457200" y="438150"/>
            <a:ext cx="7543800" cy="548879"/>
          </a:xfrm>
          <a:prstGeom prst="rect">
            <a:avLst/>
          </a:prstGeom>
        </p:spPr>
        <p:txBody>
          <a:bodyPr/>
          <a:lstStyle>
            <a:lvl1pPr algn="l">
              <a:defRPr sz="2800" b="1">
                <a:solidFill>
                  <a:srgbClr val="707C7C"/>
                </a:solidFill>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22345470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0579295"/>
      </p:ext>
    </p:extLst>
  </p:cSld>
  <p:clrMap bg1="lt1" tx1="dk1" bg2="lt2" tx2="dk2" accent1="accent1" accent2="accent2" accent3="accent3" accent4="accent4" accent5="accent5" accent6="accent6" hlink="hlink" folHlink="folHlink"/>
  <p:sldLayoutIdLst>
    <p:sldLayoutId id="2147484846" r:id="rId1"/>
    <p:sldLayoutId id="2147484847" r:id="rId2"/>
    <p:sldLayoutId id="2147484848" r:id="rId3"/>
    <p:sldLayoutId id="2147484849" r:id="rId4"/>
    <p:sldLayoutId id="2147484850" r:id="rId5"/>
    <p:sldLayoutId id="2147484851" r:id="rId6"/>
    <p:sldLayoutId id="2147484852" r:id="rId7"/>
    <p:sldLayoutId id="2147484853" r:id="rId8"/>
    <p:sldLayoutId id="2147484855" r:id="rId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isixsigma.com/dictionary/modapts/" TargetMode="External"/><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www.isixsigma.com/dictionary/modapts/" TargetMode="External"/><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austin-2017.github.io/reports/SupportPortalInterviewSummaryDocumentFeb17.pdf" TargetMode="External"/><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hyperlink" Target="https://www.w3.org/TR/WCAG20/" TargetMode="External"/><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hyperlink" Target="https://www.section508.gov/content/sell/vpa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ebaim.org/techniques/aria/" TargetMode="External"/><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hyperlink" Target="https://www.w3.org/WAI/intro/aria#issu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w3.org/TR/wcag2ict/" TargetMode="External"/><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www2.ed.gov/about/offices/list/ocr/docs/investigations/11116002-b.pdf" TargetMode="External"/><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ebaim.org/projects/screenreadersurvey/" TargetMode="External"/><Relationship Id="rId2" Type="http://schemas.openxmlformats.org/officeDocument/2006/relationships/image" Target="../media/image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58726" y="2353976"/>
            <a:ext cx="8534400" cy="954107"/>
          </a:xfrm>
          <a:prstGeom prst="rect">
            <a:avLst/>
          </a:prstGeom>
          <a:noFill/>
        </p:spPr>
        <p:txBody>
          <a:bodyPr wrap="square" rtlCol="0">
            <a:spAutoFit/>
          </a:bodyPr>
          <a:lstStyle/>
          <a:p>
            <a:pPr algn="ctr"/>
            <a:r>
              <a:rPr lang="en-US" sz="2800" b="1" dirty="0"/>
              <a:t>Empowering Students with Disabilities through an Online Student Support Portal</a:t>
            </a:r>
          </a:p>
        </p:txBody>
      </p:sp>
      <p:sp>
        <p:nvSpPr>
          <p:cNvPr id="3" name="TextBox 2"/>
          <p:cNvSpPr txBox="1"/>
          <p:nvPr/>
        </p:nvSpPr>
        <p:spPr>
          <a:xfrm>
            <a:off x="30126" y="3355817"/>
            <a:ext cx="8991600" cy="677108"/>
          </a:xfrm>
          <a:prstGeom prst="rect">
            <a:avLst/>
          </a:prstGeom>
          <a:noFill/>
        </p:spPr>
        <p:txBody>
          <a:bodyPr wrap="square" rtlCol="0">
            <a:spAutoFit/>
          </a:bodyPr>
          <a:lstStyle/>
          <a:p>
            <a:pPr algn="ctr"/>
            <a:r>
              <a:rPr lang="en-US" sz="1000" dirty="0" smtClean="0">
                <a:solidFill>
                  <a:srgbClr val="707C7C"/>
                </a:solidFill>
                <a:latin typeface="Arial" panose="020B0604020202020204" pitchFamily="34" charset="0"/>
                <a:cs typeface="Arial" panose="020B0604020202020204" pitchFamily="34" charset="0"/>
              </a:rPr>
              <a:t>PRESENTED BY:</a:t>
            </a:r>
          </a:p>
          <a:p>
            <a:pPr algn="ctr"/>
            <a:r>
              <a:rPr lang="en-US" sz="1400" dirty="0" err="1" smtClean="0">
                <a:latin typeface="Arial" panose="020B0604020202020204" pitchFamily="34" charset="0"/>
                <a:cs typeface="Arial" panose="020B0604020202020204" pitchFamily="34" charset="0"/>
              </a:rPr>
              <a:t>Dr</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Casey Frechette  •  Sharon Austin</a:t>
            </a:r>
            <a:br>
              <a:rPr lang="en-US" sz="1400" dirty="0" smtClean="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sp>
        <p:nvSpPr>
          <p:cNvPr id="4" name="TextBox 3"/>
          <p:cNvSpPr txBox="1"/>
          <p:nvPr/>
        </p:nvSpPr>
        <p:spPr>
          <a:xfrm>
            <a:off x="144426" y="3842132"/>
            <a:ext cx="8763000" cy="477054"/>
          </a:xfrm>
          <a:prstGeom prst="rect">
            <a:avLst/>
          </a:prstGeom>
          <a:noFill/>
        </p:spPr>
        <p:txBody>
          <a:bodyPr wrap="square" rtlCol="0">
            <a:spAutoFit/>
          </a:bodyPr>
          <a:lstStyle/>
          <a:p>
            <a:pPr algn="ctr"/>
            <a:r>
              <a:rPr lang="en-US" sz="1100" dirty="0" smtClean="0">
                <a:solidFill>
                  <a:srgbClr val="707C7C"/>
                </a:solidFill>
                <a:latin typeface="Arial" panose="020B0604020202020204" pitchFamily="34" charset="0"/>
                <a:cs typeface="Arial" panose="020B0604020202020204" pitchFamily="34" charset="0"/>
              </a:rPr>
              <a:t>WITH SPECIAL </a:t>
            </a:r>
            <a:r>
              <a:rPr lang="en-US" sz="1100" dirty="0">
                <a:solidFill>
                  <a:srgbClr val="707C7C"/>
                </a:solidFill>
                <a:latin typeface="Arial" panose="020B0604020202020204" pitchFamily="34" charset="0"/>
                <a:cs typeface="Arial" panose="020B0604020202020204" pitchFamily="34" charset="0"/>
              </a:rPr>
              <a:t>THANKS TO:</a:t>
            </a:r>
          </a:p>
          <a:p>
            <a:pPr algn="ctr"/>
            <a:r>
              <a:rPr lang="en-US" sz="1400" dirty="0">
                <a:latin typeface="Arial" panose="020B0604020202020204" pitchFamily="34" charset="0"/>
                <a:cs typeface="Arial" panose="020B0604020202020204" pitchFamily="34" charset="0"/>
              </a:rPr>
              <a:t>Mr. </a:t>
            </a:r>
            <a:r>
              <a:rPr lang="en-US" sz="1400" dirty="0" err="1">
                <a:latin typeface="Arial" panose="020B0604020202020204" pitchFamily="34" charset="0"/>
                <a:cs typeface="Arial" panose="020B0604020202020204" pitchFamily="34" charset="0"/>
              </a:rPr>
              <a:t>Berrie</a:t>
            </a:r>
            <a:r>
              <a:rPr lang="en-US" sz="1400" dirty="0">
                <a:latin typeface="Arial" panose="020B0604020202020204" pitchFamily="34" charset="0"/>
                <a:cs typeface="Arial" panose="020B0604020202020204" pitchFamily="34" charset="0"/>
              </a:rPr>
              <a:t> Watson • Mr. Robert </a:t>
            </a:r>
            <a:r>
              <a:rPr lang="en-US" sz="1400" dirty="0" err="1">
                <a:latin typeface="Arial" panose="020B0604020202020204" pitchFamily="34" charset="0"/>
                <a:cs typeface="Arial" panose="020B0604020202020204" pitchFamily="34" charset="0"/>
              </a:rPr>
              <a:t>Beasey</a:t>
            </a:r>
            <a:endParaRPr lang="en-US" sz="1400" dirty="0"/>
          </a:p>
        </p:txBody>
      </p:sp>
    </p:spTree>
    <p:extLst>
      <p:ext uri="{BB962C8B-B14F-4D97-AF65-F5344CB8AC3E}">
        <p14:creationId xmlns:p14="http://schemas.microsoft.com/office/powerpoint/2010/main" val="2895089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467600" cy="548879"/>
          </a:xfrm>
          <a:prstGeom prst="rect">
            <a:avLst/>
          </a:prstGeom>
        </p:spPr>
        <p:txBody>
          <a:bodyPr/>
          <a:lstStyle/>
          <a:p>
            <a:r>
              <a:rPr lang="en-US" sz="2800" b="1" dirty="0" smtClean="0">
                <a:solidFill>
                  <a:srgbClr val="707C7C"/>
                </a:solidFill>
              </a:rPr>
              <a:t>We Started Testing…</a:t>
            </a:r>
            <a:endParaRPr lang="en-US" sz="2800" b="1" dirty="0">
              <a:solidFill>
                <a:srgbClr val="707C7C"/>
              </a:solidFill>
            </a:endParaRPr>
          </a:p>
        </p:txBody>
      </p:sp>
      <p:sp>
        <p:nvSpPr>
          <p:cNvPr id="3" name="Content Placeholder 2"/>
          <p:cNvSpPr>
            <a:spLocks noGrp="1"/>
          </p:cNvSpPr>
          <p:nvPr>
            <p:ph idx="4294967295"/>
          </p:nvPr>
        </p:nvSpPr>
        <p:spPr>
          <a:xfrm>
            <a:off x="457200" y="2061900"/>
            <a:ext cx="7467600" cy="357450"/>
          </a:xfrm>
          <a:prstGeom prst="rect">
            <a:avLst/>
          </a:prstGeom>
        </p:spPr>
        <p:txBody>
          <a:bodyPr/>
          <a:lstStyle/>
          <a:p>
            <a:pPr marL="0" indent="0">
              <a:buNone/>
            </a:pPr>
            <a:r>
              <a:rPr lang="en-US" sz="1600" dirty="0" smtClean="0">
                <a:latin typeface="Arial" panose="020B0604020202020204" pitchFamily="34" charset="0"/>
                <a:cs typeface="Arial" panose="020B0604020202020204" pitchFamily="34" charset="0"/>
              </a:rPr>
              <a:t>We set screen-reader testing aside, and brought in….  Robert.</a:t>
            </a:r>
            <a:endParaRPr lang="en-US" sz="1600" dirty="0" smtClean="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457200" y="1123950"/>
            <a:ext cx="7467600" cy="923330"/>
          </a:xfrm>
          <a:prstGeom prst="rect">
            <a:avLst/>
          </a:prstGeom>
          <a:noFill/>
        </p:spPr>
        <p:txBody>
          <a:bodyPr wrap="square" rtlCol="0">
            <a:spAutoFit/>
          </a:bodyPr>
          <a:lstStyle/>
          <a:p>
            <a:r>
              <a:rPr lang="en-US" b="1" dirty="0">
                <a:solidFill>
                  <a:srgbClr val="FF0000"/>
                </a:solidFill>
              </a:rPr>
              <a:t>Accessibility for students with disabilities is still a challenge. </a:t>
            </a:r>
          </a:p>
          <a:p>
            <a:r>
              <a:rPr lang="en-US" i="1" dirty="0">
                <a:solidFill>
                  <a:schemeClr val="accent2">
                    <a:lumMod val="75000"/>
                  </a:schemeClr>
                </a:solidFill>
              </a:rPr>
              <a:t>Various systems and software packages provide a wide range of support and access to students with disabilities.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800" y="2495550"/>
            <a:ext cx="2540000" cy="1905000"/>
          </a:xfrm>
          <a:prstGeom prst="rect">
            <a:avLst/>
          </a:prstGeom>
          <a:effectLst>
            <a:reflection blurRad="165100" stA="55000" endPos="19000" dist="50800" dir="5400000" sy="-100000" algn="bl" rotWithShape="0"/>
          </a:effectLst>
        </p:spPr>
      </p:pic>
    </p:spTree>
    <p:extLst>
      <p:ext uri="{BB962C8B-B14F-4D97-AF65-F5344CB8AC3E}">
        <p14:creationId xmlns:p14="http://schemas.microsoft.com/office/powerpoint/2010/main" val="4233074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467600" cy="548879"/>
          </a:xfrm>
          <a:prstGeom prst="rect">
            <a:avLst/>
          </a:prstGeom>
        </p:spPr>
        <p:txBody>
          <a:bodyPr/>
          <a:lstStyle/>
          <a:p>
            <a:r>
              <a:rPr lang="en-US" sz="2800" b="1" dirty="0" smtClean="0">
                <a:solidFill>
                  <a:srgbClr val="707C7C"/>
                </a:solidFill>
              </a:rPr>
              <a:t>We Started Testing…</a:t>
            </a:r>
            <a:endParaRPr lang="en-US" sz="2800" b="1" dirty="0">
              <a:solidFill>
                <a:srgbClr val="707C7C"/>
              </a:solidFill>
            </a:endParaRPr>
          </a:p>
        </p:txBody>
      </p:sp>
      <p:sp>
        <p:nvSpPr>
          <p:cNvPr id="3" name="Content Placeholder 2"/>
          <p:cNvSpPr>
            <a:spLocks noGrp="1"/>
          </p:cNvSpPr>
          <p:nvPr>
            <p:ph idx="4294967295"/>
          </p:nvPr>
        </p:nvSpPr>
        <p:spPr>
          <a:xfrm>
            <a:off x="457200" y="2061900"/>
            <a:ext cx="7467600" cy="662250"/>
          </a:xfrm>
          <a:prstGeom prst="rect">
            <a:avLst/>
          </a:prstGeom>
        </p:spPr>
        <p:txBody>
          <a:bodyPr/>
          <a:lstStyle/>
          <a:p>
            <a:pPr marL="0" indent="0">
              <a:buNone/>
            </a:pPr>
            <a:r>
              <a:rPr lang="en-US" sz="1600" dirty="0" smtClean="0">
                <a:latin typeface="Arial" panose="020B0604020202020204" pitchFamily="34" charset="0"/>
                <a:cs typeface="Arial" panose="020B0604020202020204" pitchFamily="34" charset="0"/>
              </a:rPr>
              <a:t>Robert </a:t>
            </a:r>
            <a:r>
              <a:rPr lang="en-US" sz="1600" dirty="0" err="1" smtClean="0">
                <a:latin typeface="Arial" panose="020B0604020202020204" pitchFamily="34" charset="0"/>
                <a:cs typeface="Arial" panose="020B0604020202020204" pitchFamily="34" charset="0"/>
              </a:rPr>
              <a:t>Beasey</a:t>
            </a:r>
            <a:r>
              <a:rPr lang="en-US" sz="1600" dirty="0" smtClean="0">
                <a:latin typeface="Arial" panose="020B0604020202020204" pitchFamily="34" charset="0"/>
                <a:cs typeface="Arial" panose="020B0604020202020204" pitchFamily="34" charset="0"/>
              </a:rPr>
              <a:t> is a student at USFSP who has multiple disabilities – and opinions.  Lots of opinions.</a:t>
            </a:r>
            <a:endParaRPr lang="en-US" sz="1600" dirty="0" smtClean="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457200" y="1123950"/>
            <a:ext cx="7467600" cy="923330"/>
          </a:xfrm>
          <a:prstGeom prst="rect">
            <a:avLst/>
          </a:prstGeom>
          <a:noFill/>
        </p:spPr>
        <p:txBody>
          <a:bodyPr wrap="square" rtlCol="0">
            <a:spAutoFit/>
          </a:bodyPr>
          <a:lstStyle/>
          <a:p>
            <a:r>
              <a:rPr lang="en-US" b="1" dirty="0">
                <a:solidFill>
                  <a:srgbClr val="FF0000"/>
                </a:solidFill>
              </a:rPr>
              <a:t>Accessibility for students with disabilities is still a challenge. </a:t>
            </a:r>
          </a:p>
          <a:p>
            <a:r>
              <a:rPr lang="en-US" i="1" dirty="0">
                <a:solidFill>
                  <a:schemeClr val="accent2">
                    <a:lumMod val="75000"/>
                  </a:schemeClr>
                </a:solidFill>
              </a:rPr>
              <a:t>Various systems and software packages provide a wide range of support and access to students with disabilities.</a:t>
            </a:r>
          </a:p>
        </p:txBody>
      </p:sp>
      <p:sp>
        <p:nvSpPr>
          <p:cNvPr id="5" name="TextBox 4"/>
          <p:cNvSpPr txBox="1"/>
          <p:nvPr/>
        </p:nvSpPr>
        <p:spPr>
          <a:xfrm>
            <a:off x="409353" y="2749846"/>
            <a:ext cx="7543800" cy="646331"/>
          </a:xfrm>
          <a:prstGeom prst="rect">
            <a:avLst/>
          </a:prstGeom>
          <a:noFill/>
        </p:spPr>
        <p:txBody>
          <a:bodyPr wrap="square" rtlCol="0">
            <a:spAutoFit/>
          </a:bodyPr>
          <a:lstStyle/>
          <a:p>
            <a:r>
              <a:rPr lang="en-US" dirty="0" smtClean="0"/>
              <a:t>In terms of accessibility testing, the two of his disabilities that we focused on were his low vision, and motor-skills challenges.</a:t>
            </a:r>
            <a:endParaRPr lang="en-US" dirty="0"/>
          </a:p>
        </p:txBody>
      </p:sp>
    </p:spTree>
    <p:extLst>
      <p:ext uri="{BB962C8B-B14F-4D97-AF65-F5344CB8AC3E}">
        <p14:creationId xmlns:p14="http://schemas.microsoft.com/office/powerpoint/2010/main" val="3154345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467600" cy="548879"/>
          </a:xfrm>
          <a:prstGeom prst="rect">
            <a:avLst/>
          </a:prstGeom>
        </p:spPr>
        <p:txBody>
          <a:bodyPr/>
          <a:lstStyle/>
          <a:p>
            <a:r>
              <a:rPr lang="en-US" sz="2800" b="1" dirty="0" smtClean="0">
                <a:solidFill>
                  <a:srgbClr val="707C7C"/>
                </a:solidFill>
              </a:rPr>
              <a:t>We Started Testing…</a:t>
            </a:r>
            <a:endParaRPr lang="en-US" sz="2800" b="1" dirty="0">
              <a:solidFill>
                <a:srgbClr val="707C7C"/>
              </a:solidFill>
            </a:endParaRPr>
          </a:p>
        </p:txBody>
      </p:sp>
      <p:sp>
        <p:nvSpPr>
          <p:cNvPr id="3" name="Content Placeholder 2"/>
          <p:cNvSpPr>
            <a:spLocks noGrp="1"/>
          </p:cNvSpPr>
          <p:nvPr>
            <p:ph idx="4294967295"/>
          </p:nvPr>
        </p:nvSpPr>
        <p:spPr>
          <a:xfrm>
            <a:off x="457200" y="2184200"/>
            <a:ext cx="7467600" cy="920949"/>
          </a:xfrm>
          <a:prstGeom prst="rect">
            <a:avLst/>
          </a:prstGeom>
        </p:spPr>
        <p:txBody>
          <a:bodyPr/>
          <a:lstStyle/>
          <a:p>
            <a:pPr marL="0" indent="0">
              <a:buNone/>
            </a:pPr>
            <a:r>
              <a:rPr lang="en-US" sz="1600" dirty="0" smtClean="0">
                <a:latin typeface="Arial" panose="020B0604020202020204" pitchFamily="34" charset="0"/>
                <a:cs typeface="Arial" panose="020B0604020202020204" pitchFamily="34" charset="0"/>
              </a:rPr>
              <a:t>We found, a little to our horror, that as Robert navigated our test pages with his personal version of Dragon Naturally Speaking, that he was taking advantage of none of the accessibility initiatives that we had coded in.</a:t>
            </a:r>
            <a:endParaRPr lang="en-US" sz="1600" dirty="0" smtClean="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457200" y="1123950"/>
            <a:ext cx="7467600" cy="923330"/>
          </a:xfrm>
          <a:prstGeom prst="rect">
            <a:avLst/>
          </a:prstGeom>
          <a:noFill/>
        </p:spPr>
        <p:txBody>
          <a:bodyPr wrap="square" rtlCol="0">
            <a:spAutoFit/>
          </a:bodyPr>
          <a:lstStyle/>
          <a:p>
            <a:r>
              <a:rPr lang="en-US" b="1" dirty="0">
                <a:solidFill>
                  <a:srgbClr val="FF0000"/>
                </a:solidFill>
              </a:rPr>
              <a:t>Accessibility for students with disabilities is still a challenge. </a:t>
            </a:r>
          </a:p>
          <a:p>
            <a:r>
              <a:rPr lang="en-US" i="1" dirty="0">
                <a:solidFill>
                  <a:schemeClr val="accent2">
                    <a:lumMod val="75000"/>
                  </a:schemeClr>
                </a:solidFill>
              </a:rPr>
              <a:t>Various systems and software packages provide a wide range of support and access to students with disabilities.</a:t>
            </a:r>
          </a:p>
        </p:txBody>
      </p:sp>
      <p:sp>
        <p:nvSpPr>
          <p:cNvPr id="6" name="TextBox 5"/>
          <p:cNvSpPr txBox="1"/>
          <p:nvPr/>
        </p:nvSpPr>
        <p:spPr>
          <a:xfrm>
            <a:off x="457200" y="3257550"/>
            <a:ext cx="7467600" cy="369332"/>
          </a:xfrm>
          <a:prstGeom prst="rect">
            <a:avLst/>
          </a:prstGeom>
          <a:noFill/>
        </p:spPr>
        <p:txBody>
          <a:bodyPr wrap="square" rtlCol="0">
            <a:spAutoFit/>
          </a:bodyPr>
          <a:lstStyle/>
          <a:p>
            <a:r>
              <a:rPr lang="en-US" dirty="0" smtClean="0"/>
              <a:t>It went downhill from there.</a:t>
            </a:r>
            <a:endParaRPr lang="en-US" dirty="0"/>
          </a:p>
        </p:txBody>
      </p:sp>
    </p:spTree>
    <p:extLst>
      <p:ext uri="{BB962C8B-B14F-4D97-AF65-F5344CB8AC3E}">
        <p14:creationId xmlns:p14="http://schemas.microsoft.com/office/powerpoint/2010/main" val="352719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467600" cy="548879"/>
          </a:xfrm>
          <a:prstGeom prst="rect">
            <a:avLst/>
          </a:prstGeom>
        </p:spPr>
        <p:txBody>
          <a:bodyPr/>
          <a:lstStyle/>
          <a:p>
            <a:r>
              <a:rPr lang="en-US" sz="2800" b="1" dirty="0" smtClean="0">
                <a:solidFill>
                  <a:srgbClr val="707C7C"/>
                </a:solidFill>
              </a:rPr>
              <a:t>We Started Testing…</a:t>
            </a:r>
            <a:endParaRPr lang="en-US" sz="2800" b="1" dirty="0">
              <a:solidFill>
                <a:srgbClr val="707C7C"/>
              </a:solidFill>
            </a:endParaRPr>
          </a:p>
        </p:txBody>
      </p:sp>
      <p:sp>
        <p:nvSpPr>
          <p:cNvPr id="3" name="Content Placeholder 2"/>
          <p:cNvSpPr>
            <a:spLocks noGrp="1"/>
          </p:cNvSpPr>
          <p:nvPr>
            <p:ph idx="4294967295"/>
          </p:nvPr>
        </p:nvSpPr>
        <p:spPr>
          <a:xfrm>
            <a:off x="457200" y="2184200"/>
            <a:ext cx="7467600" cy="1454350"/>
          </a:xfrm>
          <a:prstGeom prst="rect">
            <a:avLst/>
          </a:prstGeom>
        </p:spPr>
        <p:txBody>
          <a:bodyPr/>
          <a:lstStyle/>
          <a:p>
            <a:pPr marL="0" indent="0">
              <a:buNone/>
            </a:pPr>
            <a:r>
              <a:rPr lang="en-US" sz="1600" dirty="0" smtClean="0">
                <a:latin typeface="Arial" panose="020B0604020202020204" pitchFamily="34" charset="0"/>
                <a:cs typeface="Arial" panose="020B0604020202020204" pitchFamily="34" charset="0"/>
              </a:rPr>
              <a:t>We wanted to record his interaction with the web interface.  Because he was a student, he was only able to afford the “inexpensive” version of Dragon Naturally Speaking, not the professional version.</a:t>
            </a:r>
            <a:r>
              <a:rPr lang="en-US" sz="1800" dirty="0" smtClean="0">
                <a:latin typeface="Arial" panose="020B0604020202020204" pitchFamily="34" charset="0"/>
                <a:cs typeface="Arial" panose="020B0604020202020204" pitchFamily="34" charset="0"/>
              </a:rPr>
              <a:t> </a:t>
            </a:r>
            <a:r>
              <a:rPr lang="en-US" sz="1800" dirty="0"/>
              <a:t>It would have meant that Robert would have had to go through a grueling process of “retraining” Dragon Naturally Speaking on any computer we wanted to test. </a:t>
            </a:r>
            <a:endParaRPr lang="en-US" sz="1800" dirty="0" smtClean="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457200" y="1123950"/>
            <a:ext cx="7467600" cy="923330"/>
          </a:xfrm>
          <a:prstGeom prst="rect">
            <a:avLst/>
          </a:prstGeom>
          <a:noFill/>
        </p:spPr>
        <p:txBody>
          <a:bodyPr wrap="square" rtlCol="0">
            <a:spAutoFit/>
          </a:bodyPr>
          <a:lstStyle/>
          <a:p>
            <a:r>
              <a:rPr lang="en-US" b="1" dirty="0">
                <a:solidFill>
                  <a:srgbClr val="FF0000"/>
                </a:solidFill>
              </a:rPr>
              <a:t>Accessibility for students with disabilities is still a challenge. </a:t>
            </a:r>
          </a:p>
          <a:p>
            <a:r>
              <a:rPr lang="en-US" i="1" dirty="0">
                <a:solidFill>
                  <a:schemeClr val="accent2">
                    <a:lumMod val="75000"/>
                  </a:schemeClr>
                </a:solidFill>
              </a:rPr>
              <a:t>Various systems and software packages provide a wide range of support and access to students with disabilities.</a:t>
            </a:r>
          </a:p>
        </p:txBody>
      </p:sp>
      <p:sp>
        <p:nvSpPr>
          <p:cNvPr id="6" name="TextBox 5"/>
          <p:cNvSpPr txBox="1"/>
          <p:nvPr/>
        </p:nvSpPr>
        <p:spPr>
          <a:xfrm>
            <a:off x="457200" y="3638550"/>
            <a:ext cx="7467600" cy="646331"/>
          </a:xfrm>
          <a:prstGeom prst="rect">
            <a:avLst/>
          </a:prstGeom>
          <a:noFill/>
        </p:spPr>
        <p:txBody>
          <a:bodyPr wrap="square" rtlCol="0">
            <a:spAutoFit/>
          </a:bodyPr>
          <a:lstStyle/>
          <a:p>
            <a:r>
              <a:rPr lang="en-US" dirty="0" smtClean="0"/>
              <a:t>Because of his mobility problems, shooting films and videos of him working forced him into awkward, uncomfortable positions.  Pain.</a:t>
            </a:r>
            <a:endParaRPr lang="en-US" dirty="0"/>
          </a:p>
        </p:txBody>
      </p:sp>
    </p:spTree>
    <p:extLst>
      <p:ext uri="{BB962C8B-B14F-4D97-AF65-F5344CB8AC3E}">
        <p14:creationId xmlns:p14="http://schemas.microsoft.com/office/powerpoint/2010/main" val="897863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467600" cy="548879"/>
          </a:xfrm>
          <a:prstGeom prst="rect">
            <a:avLst/>
          </a:prstGeom>
        </p:spPr>
        <p:txBody>
          <a:bodyPr/>
          <a:lstStyle/>
          <a:p>
            <a:r>
              <a:rPr lang="en-US" sz="2800" b="1" dirty="0" smtClean="0">
                <a:solidFill>
                  <a:srgbClr val="707C7C"/>
                </a:solidFill>
              </a:rPr>
              <a:t>Work Cell Design</a:t>
            </a:r>
            <a:endParaRPr lang="en-US" sz="2800" b="1" dirty="0">
              <a:solidFill>
                <a:srgbClr val="707C7C"/>
              </a:solidFill>
            </a:endParaRPr>
          </a:p>
        </p:txBody>
      </p:sp>
      <p:sp>
        <p:nvSpPr>
          <p:cNvPr id="3" name="Content Placeholder 2"/>
          <p:cNvSpPr>
            <a:spLocks noGrp="1"/>
          </p:cNvSpPr>
          <p:nvPr>
            <p:ph idx="4294967295"/>
          </p:nvPr>
        </p:nvSpPr>
        <p:spPr>
          <a:xfrm>
            <a:off x="457200" y="2184201"/>
            <a:ext cx="7467600" cy="692350"/>
          </a:xfrm>
          <a:prstGeom prst="rect">
            <a:avLst/>
          </a:prstGeom>
        </p:spPr>
        <p:txBody>
          <a:bodyPr/>
          <a:lstStyle/>
          <a:p>
            <a:pPr marL="0" indent="0">
              <a:buNone/>
            </a:pPr>
            <a:r>
              <a:rPr lang="en-US" sz="1600" dirty="0" smtClean="0">
                <a:latin typeface="Arial" panose="020B0604020202020204" pitchFamily="34" charset="0"/>
                <a:cs typeface="Arial" panose="020B0604020202020204" pitchFamily="34" charset="0"/>
              </a:rPr>
              <a:t>In essence, we realized that those with disabilities such as his were in a specialized work cell environment.</a:t>
            </a:r>
            <a:endParaRPr lang="en-US" sz="1600" dirty="0" smtClean="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457200" y="1123950"/>
            <a:ext cx="7467600" cy="923330"/>
          </a:xfrm>
          <a:prstGeom prst="rect">
            <a:avLst/>
          </a:prstGeom>
          <a:noFill/>
        </p:spPr>
        <p:txBody>
          <a:bodyPr wrap="square" rtlCol="0">
            <a:spAutoFit/>
          </a:bodyPr>
          <a:lstStyle/>
          <a:p>
            <a:r>
              <a:rPr lang="en-US" b="1" dirty="0">
                <a:solidFill>
                  <a:srgbClr val="FF0000"/>
                </a:solidFill>
              </a:rPr>
              <a:t>Accessibility for students with disabilities is still a challenge. </a:t>
            </a:r>
          </a:p>
          <a:p>
            <a:r>
              <a:rPr lang="en-US" i="1" dirty="0">
                <a:solidFill>
                  <a:schemeClr val="accent2">
                    <a:lumMod val="75000"/>
                  </a:schemeClr>
                </a:solidFill>
              </a:rPr>
              <a:t>Various systems and software packages provide a wide range of support and access to students with disabilities.</a:t>
            </a:r>
          </a:p>
        </p:txBody>
      </p:sp>
      <p:sp>
        <p:nvSpPr>
          <p:cNvPr id="5" name="TextBox 4"/>
          <p:cNvSpPr txBox="1"/>
          <p:nvPr/>
        </p:nvSpPr>
        <p:spPr>
          <a:xfrm>
            <a:off x="563526" y="2876551"/>
            <a:ext cx="6781800" cy="369332"/>
          </a:xfrm>
          <a:prstGeom prst="rect">
            <a:avLst/>
          </a:prstGeom>
          <a:noFill/>
        </p:spPr>
        <p:txBody>
          <a:bodyPr wrap="square" rtlCol="0">
            <a:spAutoFit/>
          </a:bodyPr>
          <a:lstStyle/>
          <a:p>
            <a:r>
              <a:rPr lang="en-US" dirty="0" smtClean="0"/>
              <a:t>Enter the consideration of MODAPTS</a:t>
            </a:r>
            <a:endParaRPr lang="en-US" dirty="0"/>
          </a:p>
        </p:txBody>
      </p:sp>
      <p:sp>
        <p:nvSpPr>
          <p:cNvPr id="7" name="TextBox 6"/>
          <p:cNvSpPr txBox="1"/>
          <p:nvPr/>
        </p:nvSpPr>
        <p:spPr>
          <a:xfrm>
            <a:off x="457200" y="3276452"/>
            <a:ext cx="7391400" cy="923330"/>
          </a:xfrm>
          <a:prstGeom prst="rect">
            <a:avLst/>
          </a:prstGeom>
          <a:noFill/>
        </p:spPr>
        <p:txBody>
          <a:bodyPr wrap="square" rtlCol="0">
            <a:spAutoFit/>
          </a:bodyPr>
          <a:lstStyle/>
          <a:p>
            <a:r>
              <a:rPr lang="en-US" dirty="0" smtClean="0"/>
              <a:t>“The </a:t>
            </a:r>
            <a:r>
              <a:rPr lang="en-US" dirty="0"/>
              <a:t>MODAPTS (Modular Arrangements of Predetermined Time Standards) system was developed by </a:t>
            </a:r>
            <a:r>
              <a:rPr lang="en-US" dirty="0" err="1"/>
              <a:t>G.C.Heyde</a:t>
            </a:r>
            <a:r>
              <a:rPr lang="en-US" dirty="0"/>
              <a:t> as an instrument to improve ergonomics in the workplace</a:t>
            </a:r>
            <a:r>
              <a:rPr lang="en-US" dirty="0" smtClean="0"/>
              <a:t>.”  </a:t>
            </a:r>
            <a:r>
              <a:rPr lang="en-US" dirty="0">
                <a:hlinkClick r:id="rId3"/>
              </a:rPr>
              <a:t>https://www.isixsigma.com/dictionary/modapts/</a:t>
            </a:r>
            <a:endParaRPr lang="en-US" dirty="0"/>
          </a:p>
        </p:txBody>
      </p:sp>
    </p:spTree>
    <p:extLst>
      <p:ext uri="{BB962C8B-B14F-4D97-AF65-F5344CB8AC3E}">
        <p14:creationId xmlns:p14="http://schemas.microsoft.com/office/powerpoint/2010/main" val="3905940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467600" cy="548879"/>
          </a:xfrm>
          <a:prstGeom prst="rect">
            <a:avLst/>
          </a:prstGeom>
        </p:spPr>
        <p:txBody>
          <a:bodyPr/>
          <a:lstStyle/>
          <a:p>
            <a:r>
              <a:rPr lang="en-US" sz="2800" b="1" dirty="0" smtClean="0">
                <a:solidFill>
                  <a:srgbClr val="707C7C"/>
                </a:solidFill>
              </a:rPr>
              <a:t>Work Cell Design</a:t>
            </a:r>
            <a:endParaRPr lang="en-US" sz="2800" b="1" dirty="0">
              <a:solidFill>
                <a:srgbClr val="707C7C"/>
              </a:solidFill>
            </a:endParaRPr>
          </a:p>
        </p:txBody>
      </p:sp>
      <p:sp>
        <p:nvSpPr>
          <p:cNvPr id="4" name="TextBox 3"/>
          <p:cNvSpPr txBox="1"/>
          <p:nvPr/>
        </p:nvSpPr>
        <p:spPr>
          <a:xfrm>
            <a:off x="533400" y="962620"/>
            <a:ext cx="7467600" cy="923330"/>
          </a:xfrm>
          <a:prstGeom prst="rect">
            <a:avLst/>
          </a:prstGeom>
          <a:noFill/>
        </p:spPr>
        <p:txBody>
          <a:bodyPr wrap="square" rtlCol="0">
            <a:spAutoFit/>
          </a:bodyPr>
          <a:lstStyle/>
          <a:p>
            <a:r>
              <a:rPr lang="en-US" b="1" dirty="0">
                <a:solidFill>
                  <a:srgbClr val="FF0000"/>
                </a:solidFill>
              </a:rPr>
              <a:t>Accessibility for students with disabilities is still a challenge. </a:t>
            </a:r>
          </a:p>
          <a:p>
            <a:r>
              <a:rPr lang="en-US" i="1" dirty="0">
                <a:solidFill>
                  <a:schemeClr val="accent2">
                    <a:lumMod val="75000"/>
                  </a:schemeClr>
                </a:solidFill>
              </a:rPr>
              <a:t>Various systems and software packages provide a wide range of support and access to students with disabilities.</a:t>
            </a:r>
          </a:p>
        </p:txBody>
      </p:sp>
      <p:sp>
        <p:nvSpPr>
          <p:cNvPr id="7" name="TextBox 6"/>
          <p:cNvSpPr txBox="1"/>
          <p:nvPr/>
        </p:nvSpPr>
        <p:spPr>
          <a:xfrm>
            <a:off x="533400" y="1885950"/>
            <a:ext cx="7391400" cy="2585323"/>
          </a:xfrm>
          <a:prstGeom prst="rect">
            <a:avLst/>
          </a:prstGeom>
          <a:noFill/>
        </p:spPr>
        <p:txBody>
          <a:bodyPr wrap="square" rtlCol="0">
            <a:spAutoFit/>
          </a:bodyPr>
          <a:lstStyle/>
          <a:p>
            <a:r>
              <a:rPr lang="en-US" dirty="0" smtClean="0"/>
              <a:t>“MODAPTS </a:t>
            </a:r>
            <a:r>
              <a:rPr lang="en-US" dirty="0"/>
              <a:t>divides work into two basic elements:</a:t>
            </a:r>
          </a:p>
          <a:p>
            <a:r>
              <a:rPr lang="en-US" dirty="0"/>
              <a:t>1. Body part being used – alphabetical .</a:t>
            </a:r>
          </a:p>
          <a:p>
            <a:r>
              <a:rPr lang="en-US" dirty="0"/>
              <a:t>The following basic categories are defined:</a:t>
            </a:r>
          </a:p>
          <a:p>
            <a:r>
              <a:rPr lang="en-US" dirty="0"/>
              <a:t>-Movement : actions of the finger, hand or arm;</a:t>
            </a:r>
            <a:br>
              <a:rPr lang="en-US" dirty="0"/>
            </a:br>
            <a:r>
              <a:rPr lang="en-US" dirty="0"/>
              <a:t>-Get: actions required to grasp an object;</a:t>
            </a:r>
            <a:br>
              <a:rPr lang="en-US" dirty="0"/>
            </a:br>
            <a:r>
              <a:rPr lang="en-US" dirty="0"/>
              <a:t>-Put: actions required to place an object;</a:t>
            </a:r>
            <a:br>
              <a:rPr lang="en-US" dirty="0"/>
            </a:br>
            <a:r>
              <a:rPr lang="en-US" dirty="0"/>
              <a:t>-Body: movements linked to the body (e.g. </a:t>
            </a:r>
            <a:r>
              <a:rPr lang="en-US" dirty="0" err="1"/>
              <a:t>bend,walk</a:t>
            </a:r>
            <a:r>
              <a:rPr lang="en-US" dirty="0"/>
              <a:t>).</a:t>
            </a:r>
          </a:p>
          <a:p>
            <a:r>
              <a:rPr lang="en-US" dirty="0"/>
              <a:t>2. Degree of effort involved – numerical (MOD=0.129 seconds</a:t>
            </a:r>
            <a:r>
              <a:rPr lang="en-US" dirty="0" smtClean="0"/>
              <a:t>)”</a:t>
            </a:r>
            <a:endParaRPr lang="en-US" dirty="0"/>
          </a:p>
          <a:p>
            <a:r>
              <a:rPr lang="en-US" dirty="0" smtClean="0"/>
              <a:t> </a:t>
            </a:r>
            <a:r>
              <a:rPr lang="en-US" dirty="0">
                <a:hlinkClick r:id="rId3"/>
              </a:rPr>
              <a:t>https://www.isixsigma.com/dictionary/modapts/</a:t>
            </a:r>
            <a:endParaRPr lang="en-US" dirty="0"/>
          </a:p>
        </p:txBody>
      </p:sp>
    </p:spTree>
    <p:extLst>
      <p:ext uri="{BB962C8B-B14F-4D97-AF65-F5344CB8AC3E}">
        <p14:creationId xmlns:p14="http://schemas.microsoft.com/office/powerpoint/2010/main" val="660314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467600" cy="548879"/>
          </a:xfrm>
          <a:prstGeom prst="rect">
            <a:avLst/>
          </a:prstGeom>
        </p:spPr>
        <p:txBody>
          <a:bodyPr/>
          <a:lstStyle/>
          <a:p>
            <a:r>
              <a:rPr lang="en-US" sz="2800" b="1" dirty="0" smtClean="0">
                <a:solidFill>
                  <a:srgbClr val="707C7C"/>
                </a:solidFill>
              </a:rPr>
              <a:t>Work Cell Design</a:t>
            </a:r>
            <a:endParaRPr lang="en-US" sz="2800" b="1" dirty="0">
              <a:solidFill>
                <a:srgbClr val="707C7C"/>
              </a:solidFill>
            </a:endParaRPr>
          </a:p>
        </p:txBody>
      </p:sp>
      <p:sp>
        <p:nvSpPr>
          <p:cNvPr id="4" name="TextBox 3"/>
          <p:cNvSpPr txBox="1"/>
          <p:nvPr/>
        </p:nvSpPr>
        <p:spPr>
          <a:xfrm>
            <a:off x="533400" y="962620"/>
            <a:ext cx="7467600" cy="923330"/>
          </a:xfrm>
          <a:prstGeom prst="rect">
            <a:avLst/>
          </a:prstGeom>
          <a:noFill/>
        </p:spPr>
        <p:txBody>
          <a:bodyPr wrap="square" rtlCol="0">
            <a:spAutoFit/>
          </a:bodyPr>
          <a:lstStyle/>
          <a:p>
            <a:r>
              <a:rPr lang="en-US" b="1" dirty="0">
                <a:solidFill>
                  <a:srgbClr val="FF0000"/>
                </a:solidFill>
              </a:rPr>
              <a:t>Accessibility for students with disabilities is still a challenge. </a:t>
            </a:r>
          </a:p>
          <a:p>
            <a:r>
              <a:rPr lang="en-US" i="1" dirty="0">
                <a:solidFill>
                  <a:schemeClr val="accent2">
                    <a:lumMod val="75000"/>
                  </a:schemeClr>
                </a:solidFill>
              </a:rPr>
              <a:t>Various systems and software packages provide a wide range of support and access to students with disabilities.</a:t>
            </a:r>
          </a:p>
        </p:txBody>
      </p:sp>
      <p:sp>
        <p:nvSpPr>
          <p:cNvPr id="7" name="TextBox 6"/>
          <p:cNvSpPr txBox="1"/>
          <p:nvPr/>
        </p:nvSpPr>
        <p:spPr>
          <a:xfrm>
            <a:off x="533400" y="1885950"/>
            <a:ext cx="7391400" cy="2031325"/>
          </a:xfrm>
          <a:prstGeom prst="rect">
            <a:avLst/>
          </a:prstGeom>
          <a:noFill/>
        </p:spPr>
        <p:txBody>
          <a:bodyPr wrap="square" rtlCol="0">
            <a:spAutoFit/>
          </a:bodyPr>
          <a:lstStyle/>
          <a:p>
            <a:r>
              <a:rPr lang="en-US" dirty="0" smtClean="0">
                <a:solidFill>
                  <a:srgbClr val="FF0000"/>
                </a:solidFill>
              </a:rPr>
              <a:t>EVERY TIME A USER CLICKS A LINK OR PUSHES A BUTTON:</a:t>
            </a:r>
          </a:p>
          <a:p>
            <a:endParaRPr lang="en-US" dirty="0" smtClean="0"/>
          </a:p>
          <a:p>
            <a:r>
              <a:rPr lang="en-US" dirty="0" smtClean="0"/>
              <a:t>1</a:t>
            </a:r>
            <a:r>
              <a:rPr lang="en-US" dirty="0"/>
              <a:t>. Body </a:t>
            </a:r>
            <a:r>
              <a:rPr lang="en-US" dirty="0" smtClean="0"/>
              <a:t>parts are being used.</a:t>
            </a:r>
            <a:endParaRPr lang="en-US" dirty="0"/>
          </a:p>
          <a:p>
            <a:r>
              <a:rPr lang="en-US" dirty="0" smtClean="0"/>
              <a:t>-</a:t>
            </a:r>
            <a:r>
              <a:rPr lang="en-US" dirty="0"/>
              <a:t>Movement : actions of the finger, hand or arm;</a:t>
            </a:r>
            <a:br>
              <a:rPr lang="en-US" dirty="0"/>
            </a:br>
            <a:r>
              <a:rPr lang="en-US" dirty="0"/>
              <a:t>-Get: actions required to grasp an object;</a:t>
            </a:r>
            <a:br>
              <a:rPr lang="en-US" dirty="0"/>
            </a:br>
            <a:r>
              <a:rPr lang="en-US" dirty="0"/>
              <a:t>-Put: actions required to place an object;</a:t>
            </a:r>
            <a:br>
              <a:rPr lang="en-US" dirty="0"/>
            </a:br>
            <a:r>
              <a:rPr lang="en-US" dirty="0"/>
              <a:t>-Body: movements linked to the body (e.g. </a:t>
            </a:r>
            <a:r>
              <a:rPr lang="en-US" dirty="0" err="1"/>
              <a:t>bend,walk</a:t>
            </a:r>
            <a:r>
              <a:rPr lang="en-US" dirty="0" smtClean="0"/>
              <a:t>).</a:t>
            </a:r>
            <a:endParaRPr lang="en-US" dirty="0"/>
          </a:p>
        </p:txBody>
      </p:sp>
    </p:spTree>
    <p:extLst>
      <p:ext uri="{BB962C8B-B14F-4D97-AF65-F5344CB8AC3E}">
        <p14:creationId xmlns:p14="http://schemas.microsoft.com/office/powerpoint/2010/main" val="2093317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467600" cy="548879"/>
          </a:xfrm>
          <a:prstGeom prst="rect">
            <a:avLst/>
          </a:prstGeom>
        </p:spPr>
        <p:txBody>
          <a:bodyPr/>
          <a:lstStyle/>
          <a:p>
            <a:r>
              <a:rPr lang="en-US" sz="2800" b="1" dirty="0" smtClean="0">
                <a:solidFill>
                  <a:srgbClr val="707C7C"/>
                </a:solidFill>
              </a:rPr>
              <a:t>Work Cell Design</a:t>
            </a:r>
            <a:endParaRPr lang="en-US" sz="2800" b="1" dirty="0">
              <a:solidFill>
                <a:srgbClr val="707C7C"/>
              </a:solidFill>
            </a:endParaRPr>
          </a:p>
        </p:txBody>
      </p:sp>
      <p:sp>
        <p:nvSpPr>
          <p:cNvPr id="4" name="TextBox 3"/>
          <p:cNvSpPr txBox="1"/>
          <p:nvPr/>
        </p:nvSpPr>
        <p:spPr>
          <a:xfrm>
            <a:off x="533400" y="962620"/>
            <a:ext cx="7467600" cy="923330"/>
          </a:xfrm>
          <a:prstGeom prst="rect">
            <a:avLst/>
          </a:prstGeom>
          <a:noFill/>
        </p:spPr>
        <p:txBody>
          <a:bodyPr wrap="square" rtlCol="0">
            <a:spAutoFit/>
          </a:bodyPr>
          <a:lstStyle/>
          <a:p>
            <a:r>
              <a:rPr lang="en-US" b="1" dirty="0">
                <a:solidFill>
                  <a:srgbClr val="FF0000"/>
                </a:solidFill>
              </a:rPr>
              <a:t>Accessibility for students with disabilities is still a challenge. </a:t>
            </a:r>
          </a:p>
          <a:p>
            <a:r>
              <a:rPr lang="en-US" i="1" dirty="0">
                <a:solidFill>
                  <a:schemeClr val="accent2">
                    <a:lumMod val="75000"/>
                  </a:schemeClr>
                </a:solidFill>
              </a:rPr>
              <a:t>Various systems and software packages provide a wide range of support and access to students with disabilities.</a:t>
            </a:r>
          </a:p>
        </p:txBody>
      </p:sp>
      <p:sp>
        <p:nvSpPr>
          <p:cNvPr id="7" name="TextBox 6"/>
          <p:cNvSpPr txBox="1"/>
          <p:nvPr/>
        </p:nvSpPr>
        <p:spPr>
          <a:xfrm>
            <a:off x="533400" y="1885950"/>
            <a:ext cx="7391400" cy="2031325"/>
          </a:xfrm>
          <a:prstGeom prst="rect">
            <a:avLst/>
          </a:prstGeom>
          <a:noFill/>
        </p:spPr>
        <p:txBody>
          <a:bodyPr wrap="square" rtlCol="0">
            <a:spAutoFit/>
          </a:bodyPr>
          <a:lstStyle/>
          <a:p>
            <a:r>
              <a:rPr lang="en-US" dirty="0" smtClean="0">
                <a:solidFill>
                  <a:srgbClr val="FF0000"/>
                </a:solidFill>
              </a:rPr>
              <a:t>USING VOICE ELIMINATED THE USE OF BODY PARTS:</a:t>
            </a:r>
          </a:p>
          <a:p>
            <a:endParaRPr lang="en-US" dirty="0" smtClean="0"/>
          </a:p>
          <a:p>
            <a:r>
              <a:rPr lang="en-US" dirty="0" smtClean="0"/>
              <a:t>1</a:t>
            </a:r>
            <a:r>
              <a:rPr lang="en-US" dirty="0"/>
              <a:t>. Body </a:t>
            </a:r>
            <a:r>
              <a:rPr lang="en-US" dirty="0" smtClean="0"/>
              <a:t>parts are </a:t>
            </a:r>
            <a:r>
              <a:rPr lang="en-US" dirty="0" smtClean="0">
                <a:solidFill>
                  <a:srgbClr val="FF0000"/>
                </a:solidFill>
              </a:rPr>
              <a:t>NOT</a:t>
            </a:r>
            <a:r>
              <a:rPr lang="en-US" dirty="0" smtClean="0"/>
              <a:t> being used.</a:t>
            </a:r>
            <a:endParaRPr lang="en-US" dirty="0"/>
          </a:p>
          <a:p>
            <a:r>
              <a:rPr lang="en-US" dirty="0" smtClean="0"/>
              <a:t>-</a:t>
            </a:r>
            <a:r>
              <a:rPr lang="en-US" dirty="0"/>
              <a:t>Movement : actions of the finger, hand or arm;</a:t>
            </a:r>
            <a:br>
              <a:rPr lang="en-US" dirty="0"/>
            </a:br>
            <a:r>
              <a:rPr lang="en-US" dirty="0"/>
              <a:t>-Get: actions required to grasp an object;</a:t>
            </a:r>
            <a:br>
              <a:rPr lang="en-US" dirty="0"/>
            </a:br>
            <a:r>
              <a:rPr lang="en-US" dirty="0"/>
              <a:t>-Put: actions required to place an object;</a:t>
            </a:r>
            <a:br>
              <a:rPr lang="en-US" dirty="0"/>
            </a:br>
            <a:r>
              <a:rPr lang="en-US" dirty="0"/>
              <a:t>-Body: movements linked to the body (e.g. </a:t>
            </a:r>
            <a:r>
              <a:rPr lang="en-US" dirty="0" err="1"/>
              <a:t>bend,walk</a:t>
            </a:r>
            <a:r>
              <a:rPr lang="en-US" dirty="0" smtClean="0"/>
              <a:t>).</a:t>
            </a:r>
            <a:endParaRPr lang="en-US" dirty="0"/>
          </a:p>
        </p:txBody>
      </p:sp>
    </p:spTree>
    <p:extLst>
      <p:ext uri="{BB962C8B-B14F-4D97-AF65-F5344CB8AC3E}">
        <p14:creationId xmlns:p14="http://schemas.microsoft.com/office/powerpoint/2010/main" val="325794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467600" cy="548879"/>
          </a:xfrm>
          <a:prstGeom prst="rect">
            <a:avLst/>
          </a:prstGeom>
        </p:spPr>
        <p:txBody>
          <a:bodyPr/>
          <a:lstStyle/>
          <a:p>
            <a:r>
              <a:rPr lang="en-US" sz="2800" b="1" dirty="0" smtClean="0">
                <a:solidFill>
                  <a:srgbClr val="707C7C"/>
                </a:solidFill>
              </a:rPr>
              <a:t>Work Cell Design</a:t>
            </a:r>
            <a:endParaRPr lang="en-US" sz="2800" b="1" dirty="0">
              <a:solidFill>
                <a:srgbClr val="707C7C"/>
              </a:solidFill>
            </a:endParaRPr>
          </a:p>
        </p:txBody>
      </p:sp>
      <p:sp>
        <p:nvSpPr>
          <p:cNvPr id="4" name="TextBox 3"/>
          <p:cNvSpPr txBox="1"/>
          <p:nvPr/>
        </p:nvSpPr>
        <p:spPr>
          <a:xfrm>
            <a:off x="533400" y="962620"/>
            <a:ext cx="7467600" cy="923330"/>
          </a:xfrm>
          <a:prstGeom prst="rect">
            <a:avLst/>
          </a:prstGeom>
          <a:noFill/>
        </p:spPr>
        <p:txBody>
          <a:bodyPr wrap="square" rtlCol="0">
            <a:spAutoFit/>
          </a:bodyPr>
          <a:lstStyle/>
          <a:p>
            <a:r>
              <a:rPr lang="en-US" b="1" dirty="0">
                <a:solidFill>
                  <a:srgbClr val="FF0000"/>
                </a:solidFill>
              </a:rPr>
              <a:t>Accessibility for students with disabilities is still a challenge. </a:t>
            </a:r>
          </a:p>
          <a:p>
            <a:r>
              <a:rPr lang="en-US" i="1" dirty="0">
                <a:solidFill>
                  <a:schemeClr val="accent2">
                    <a:lumMod val="75000"/>
                  </a:schemeClr>
                </a:solidFill>
              </a:rPr>
              <a:t>Various systems and software packages provide a wide range of support and access to students with disabilities.</a:t>
            </a:r>
          </a:p>
        </p:txBody>
      </p:sp>
      <p:sp>
        <p:nvSpPr>
          <p:cNvPr id="7" name="TextBox 6"/>
          <p:cNvSpPr txBox="1"/>
          <p:nvPr/>
        </p:nvSpPr>
        <p:spPr>
          <a:xfrm>
            <a:off x="533400" y="1885950"/>
            <a:ext cx="7391400" cy="2308324"/>
          </a:xfrm>
          <a:prstGeom prst="rect">
            <a:avLst/>
          </a:prstGeom>
          <a:noFill/>
        </p:spPr>
        <p:txBody>
          <a:bodyPr wrap="square" rtlCol="0">
            <a:spAutoFit/>
          </a:bodyPr>
          <a:lstStyle/>
          <a:p>
            <a:r>
              <a:rPr lang="en-US" dirty="0" smtClean="0">
                <a:solidFill>
                  <a:srgbClr val="FF0000"/>
                </a:solidFill>
              </a:rPr>
              <a:t>USING VOICE ELIMINATED THE REQUIREMENT FOR CERTAIN MACHINE  OR OPERATING SYSTEM SETTINGS:</a:t>
            </a:r>
          </a:p>
          <a:p>
            <a:endParaRPr lang="en-US" dirty="0" smtClean="0"/>
          </a:p>
          <a:p>
            <a:r>
              <a:rPr lang="en-US" dirty="0" smtClean="0"/>
              <a:t>There are many web features that require a “double click” to start a process.</a:t>
            </a:r>
          </a:p>
          <a:p>
            <a:endParaRPr lang="en-US" dirty="0" smtClean="0"/>
          </a:p>
          <a:p>
            <a:r>
              <a:rPr lang="en-US" smtClean="0"/>
              <a:t>This is </a:t>
            </a:r>
            <a:r>
              <a:rPr lang="en-US" dirty="0" smtClean="0"/>
              <a:t>problematic if a user must ensure the second click occurs within a certain time frame after the first one.  Mouse </a:t>
            </a:r>
            <a:r>
              <a:rPr lang="en-US" dirty="0"/>
              <a:t>clicks must fall within a range of a certain time limit to actuate the website</a:t>
            </a:r>
            <a:endParaRPr lang="en-US" dirty="0" smtClean="0"/>
          </a:p>
        </p:txBody>
      </p:sp>
    </p:spTree>
    <p:extLst>
      <p:ext uri="{BB962C8B-B14F-4D97-AF65-F5344CB8AC3E}">
        <p14:creationId xmlns:p14="http://schemas.microsoft.com/office/powerpoint/2010/main" val="23981675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438150"/>
            <a:ext cx="8077200" cy="548879"/>
          </a:xfrm>
          <a:prstGeom prst="rect">
            <a:avLst/>
          </a:prstGeom>
        </p:spPr>
        <p:txBody>
          <a:bodyPr/>
          <a:lstStyle/>
          <a:p>
            <a:endParaRPr lang="en-US" sz="2800" b="1" dirty="0">
              <a:solidFill>
                <a:srgbClr val="707C7C"/>
              </a:solidFill>
            </a:endParaRPr>
          </a:p>
        </p:txBody>
      </p:sp>
      <p:sp>
        <p:nvSpPr>
          <p:cNvPr id="5" name="Content Placeholder 2"/>
          <p:cNvSpPr>
            <a:spLocks noGrp="1"/>
          </p:cNvSpPr>
          <p:nvPr>
            <p:ph idx="4294967295"/>
          </p:nvPr>
        </p:nvSpPr>
        <p:spPr>
          <a:xfrm>
            <a:off x="457200" y="1066800"/>
            <a:ext cx="8077200" cy="3181350"/>
          </a:xfrm>
          <a:prstGeom prst="rect">
            <a:avLst/>
          </a:prstGeom>
        </p:spPr>
        <p:txBody>
          <a:bodyPr/>
          <a:lstStyle/>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0822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28600" y="2800350"/>
            <a:ext cx="8534400" cy="954107"/>
          </a:xfrm>
          <a:prstGeom prst="rect">
            <a:avLst/>
          </a:prstGeom>
          <a:noFill/>
        </p:spPr>
        <p:txBody>
          <a:bodyPr wrap="square" rtlCol="0">
            <a:spAutoFit/>
          </a:bodyPr>
          <a:lstStyle/>
          <a:p>
            <a:pPr algn="ctr"/>
            <a:r>
              <a:rPr lang="en-US" sz="2800" b="1" dirty="0"/>
              <a:t>Empowering Students with Disabilities through an Online Student Support Portal</a:t>
            </a:r>
          </a:p>
        </p:txBody>
      </p:sp>
      <p:sp>
        <p:nvSpPr>
          <p:cNvPr id="4" name="TextBox 3"/>
          <p:cNvSpPr txBox="1"/>
          <p:nvPr/>
        </p:nvSpPr>
        <p:spPr>
          <a:xfrm>
            <a:off x="723900" y="3817690"/>
            <a:ext cx="7696200" cy="646331"/>
          </a:xfrm>
          <a:prstGeom prst="rect">
            <a:avLst/>
          </a:prstGeom>
          <a:noFill/>
        </p:spPr>
        <p:txBody>
          <a:bodyPr wrap="square" rtlCol="0">
            <a:spAutoFit/>
          </a:bodyPr>
          <a:lstStyle/>
          <a:p>
            <a:r>
              <a:rPr lang="en-US" sz="1200" dirty="0"/>
              <a:t>"This presentation leaves copyright of the content to the presenter. Unless otherwise noted in the materials, uploaded content carries the </a:t>
            </a:r>
            <a:r>
              <a:rPr lang="en-US" sz="1200" dirty="0">
                <a:hlinkClick r:id="rId3"/>
              </a:rPr>
              <a:t>Creative Commons Attribution-</a:t>
            </a:r>
            <a:r>
              <a:rPr lang="en-US" sz="1200" dirty="0" err="1">
                <a:hlinkClick r:id="rId3"/>
              </a:rPr>
              <a:t>NonCommercial</a:t>
            </a:r>
            <a:r>
              <a:rPr lang="en-US" sz="1200" dirty="0">
                <a:hlinkClick r:id="rId3"/>
              </a:rPr>
              <a:t>-</a:t>
            </a:r>
            <a:r>
              <a:rPr lang="en-US" sz="1200" dirty="0" err="1">
                <a:hlinkClick r:id="rId3"/>
              </a:rPr>
              <a:t>ShareAlike</a:t>
            </a:r>
            <a:r>
              <a:rPr lang="en-US" sz="1200" dirty="0">
                <a:hlinkClick r:id="rId3"/>
              </a:rPr>
              <a:t> license</a:t>
            </a:r>
            <a:r>
              <a:rPr lang="en-US" sz="1200" dirty="0"/>
              <a:t>, which grants usage to the general public with the stipulated criteria." </a:t>
            </a:r>
          </a:p>
        </p:txBody>
      </p:sp>
    </p:spTree>
    <p:extLst>
      <p:ext uri="{BB962C8B-B14F-4D97-AF65-F5344CB8AC3E}">
        <p14:creationId xmlns:p14="http://schemas.microsoft.com/office/powerpoint/2010/main" val="25490109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438150"/>
            <a:ext cx="8077200" cy="548879"/>
          </a:xfrm>
          <a:prstGeom prst="rect">
            <a:avLst/>
          </a:prstGeom>
        </p:spPr>
        <p:txBody>
          <a:bodyPr/>
          <a:lstStyle/>
          <a:p>
            <a:endParaRPr lang="en-US" sz="2800" b="1" dirty="0">
              <a:solidFill>
                <a:srgbClr val="707C7C"/>
              </a:solidFill>
            </a:endParaRPr>
          </a:p>
        </p:txBody>
      </p:sp>
      <p:sp>
        <p:nvSpPr>
          <p:cNvPr id="5" name="Content Placeholder 2"/>
          <p:cNvSpPr>
            <a:spLocks noGrp="1"/>
          </p:cNvSpPr>
          <p:nvPr>
            <p:ph idx="4294967295"/>
          </p:nvPr>
        </p:nvSpPr>
        <p:spPr>
          <a:xfrm>
            <a:off x="457200" y="1066800"/>
            <a:ext cx="8077200" cy="3181350"/>
          </a:xfrm>
          <a:prstGeom prst="rect">
            <a:avLst/>
          </a:prstGeom>
        </p:spPr>
        <p:txBody>
          <a:bodyPr/>
          <a:lstStyle/>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57858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8077200" cy="548879"/>
          </a:xfrm>
          <a:prstGeom prst="rect">
            <a:avLst/>
          </a:prstGeom>
        </p:spPr>
        <p:txBody>
          <a:bodyPr/>
          <a:lstStyle/>
          <a:p>
            <a:endParaRPr lang="en-US" sz="2800" b="1" dirty="0">
              <a:solidFill>
                <a:srgbClr val="707C7C"/>
              </a:solidFill>
            </a:endParaRPr>
          </a:p>
        </p:txBody>
      </p:sp>
      <p:sp>
        <p:nvSpPr>
          <p:cNvPr id="3" name="Content Placeholder 2"/>
          <p:cNvSpPr>
            <a:spLocks noGrp="1"/>
          </p:cNvSpPr>
          <p:nvPr>
            <p:ph idx="4294967295"/>
          </p:nvPr>
        </p:nvSpPr>
        <p:spPr>
          <a:xfrm>
            <a:off x="457200" y="1066800"/>
            <a:ext cx="8077200" cy="2876550"/>
          </a:xfrm>
          <a:prstGeom prst="rect">
            <a:avLst/>
          </a:prstGeom>
        </p:spPr>
        <p:txBody>
          <a:bodyPr/>
          <a:lstStyle/>
          <a:p>
            <a:pPr marL="0" indent="0">
              <a:buNone/>
            </a:pP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48414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467600" cy="548879"/>
          </a:xfrm>
          <a:prstGeom prst="rect">
            <a:avLst/>
          </a:prstGeom>
        </p:spPr>
        <p:txBody>
          <a:bodyPr/>
          <a:lstStyle/>
          <a:p>
            <a:endParaRPr lang="en-US" sz="2800" b="1" dirty="0">
              <a:solidFill>
                <a:srgbClr val="707C7C"/>
              </a:solidFill>
            </a:endParaRPr>
          </a:p>
        </p:txBody>
      </p:sp>
      <p:sp>
        <p:nvSpPr>
          <p:cNvPr id="3" name="Content Placeholder 2"/>
          <p:cNvSpPr>
            <a:spLocks noGrp="1"/>
          </p:cNvSpPr>
          <p:nvPr>
            <p:ph idx="4294967295"/>
          </p:nvPr>
        </p:nvSpPr>
        <p:spPr>
          <a:xfrm>
            <a:off x="457200" y="1066800"/>
            <a:ext cx="7467600" cy="3181350"/>
          </a:xfrm>
          <a:prstGeom prst="rect">
            <a:avLst/>
          </a:prstGeom>
        </p:spPr>
        <p:txBody>
          <a:bodyPr/>
          <a:lstStyle/>
          <a:p>
            <a:pPr marL="0" indent="0">
              <a:buNone/>
            </a:pP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81939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400050"/>
            <a:ext cx="7543800" cy="571500"/>
          </a:xfrm>
          <a:prstGeom prst="rect">
            <a:avLst/>
          </a:prstGeom>
        </p:spPr>
        <p:txBody>
          <a:bodyPr/>
          <a:lstStyle/>
          <a:p>
            <a:endParaRPr lang="en-US" sz="2800" b="1" dirty="0">
              <a:solidFill>
                <a:srgbClr val="707C7C"/>
              </a:solidFill>
            </a:endParaRPr>
          </a:p>
        </p:txBody>
      </p:sp>
      <p:sp>
        <p:nvSpPr>
          <p:cNvPr id="4" name="Text Placeholder 2"/>
          <p:cNvSpPr>
            <a:spLocks noGrp="1"/>
          </p:cNvSpPr>
          <p:nvPr>
            <p:ph type="body" sz="quarter" idx="10"/>
          </p:nvPr>
        </p:nvSpPr>
        <p:spPr>
          <a:xfrm>
            <a:off x="533400" y="1276350"/>
            <a:ext cx="7848600" cy="2914650"/>
          </a:xfrm>
        </p:spPr>
        <p:txBody>
          <a:bodyPr/>
          <a:lstStyle/>
          <a:p>
            <a:pPr>
              <a:buClr>
                <a:srgbClr val="C00000"/>
              </a:buClr>
              <a:buSzPct val="80000"/>
              <a:buFont typeface="Wingdings" panose="05000000000000000000" pitchFamily="2" charset="2"/>
              <a:buChar char="§"/>
            </a:pPr>
            <a:r>
              <a:rPr lang="en-US" sz="2800" dirty="0" smtClean="0">
                <a:solidFill>
                  <a:schemeClr val="tx1"/>
                </a:solidFill>
                <a:latin typeface="Arial" panose="020B0604020202020204" pitchFamily="34" charset="0"/>
                <a:cs typeface="Arial" panose="020B0604020202020204" pitchFamily="34" charset="0"/>
              </a:rPr>
              <a:t>Level 1</a:t>
            </a:r>
          </a:p>
          <a:p>
            <a:pPr lvl="1">
              <a:buClr>
                <a:srgbClr val="DD8423"/>
              </a:buClr>
              <a:buSzPct val="65000"/>
              <a:buFont typeface="Courier New" panose="02070309020205020404" pitchFamily="49" charset="0"/>
              <a:buChar char="o"/>
            </a:pPr>
            <a:r>
              <a:rPr lang="en-US" sz="2400" dirty="0" smtClean="0">
                <a:solidFill>
                  <a:schemeClr val="tx1"/>
                </a:solidFill>
                <a:latin typeface="Arial" panose="020B0604020202020204" pitchFamily="34" charset="0"/>
                <a:cs typeface="Arial" panose="020B0604020202020204" pitchFamily="34" charset="0"/>
              </a:rPr>
              <a:t>Level 2</a:t>
            </a:r>
          </a:p>
          <a:p>
            <a:pPr lvl="2">
              <a:buClr>
                <a:srgbClr val="0070C0"/>
              </a:buClr>
              <a:buSzPct val="70000"/>
              <a:buFont typeface="Wingdings" panose="05000000000000000000" pitchFamily="2" charset="2"/>
              <a:buChar char="§"/>
            </a:pPr>
            <a:r>
              <a:rPr lang="en-US" sz="2000" dirty="0" smtClean="0">
                <a:solidFill>
                  <a:schemeClr val="tx1"/>
                </a:solidFill>
                <a:latin typeface="Arial" panose="020B0604020202020204" pitchFamily="34" charset="0"/>
                <a:cs typeface="Arial" panose="020B0604020202020204" pitchFamily="34" charset="0"/>
              </a:rPr>
              <a:t>Level 3</a:t>
            </a:r>
          </a:p>
          <a:p>
            <a:pPr lvl="3">
              <a:buClr>
                <a:schemeClr val="accent3">
                  <a:lumMod val="75000"/>
                </a:schemeClr>
              </a:buClr>
              <a:buSzPct val="70000"/>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Level 4</a:t>
            </a:r>
          </a:p>
          <a:p>
            <a:pPr lvl="2"/>
            <a:endParaRPr lang="en-US" dirty="0" smtClean="0">
              <a:latin typeface="Arial" panose="020B0604020202020204" pitchFamily="34" charset="0"/>
              <a:cs typeface="Arial" panose="020B0604020202020204" pitchFamily="34" charset="0"/>
            </a:endParaRPr>
          </a:p>
          <a:p>
            <a:pPr lvl="2"/>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0910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descr="Section Divider" title="Section Divider"/>
          <p:cNvSpPr>
            <a:spLocks noGrp="1"/>
          </p:cNvSpPr>
          <p:nvPr>
            <p:ph type="body" idx="4294967295"/>
          </p:nvPr>
        </p:nvSpPr>
        <p:spPr>
          <a:xfrm>
            <a:off x="703521" y="987649"/>
            <a:ext cx="5257800" cy="2617990"/>
          </a:xfrm>
          <a:prstGeom prst="rect">
            <a:avLst/>
          </a:prstGeom>
        </p:spPr>
        <p:txBody>
          <a:bodyPr/>
          <a:lstStyle/>
          <a:p>
            <a:pPr marL="0" indent="0">
              <a:buNone/>
            </a:pPr>
            <a:r>
              <a:rPr lang="en-US" sz="1600" dirty="0" smtClean="0"/>
              <a:t>In 2015, a USFSP Online Student Support Portal </a:t>
            </a:r>
            <a:r>
              <a:rPr lang="en-US" sz="1600" dirty="0" smtClean="0"/>
              <a:t>team was </a:t>
            </a:r>
            <a:r>
              <a:rPr lang="en-US" sz="1600" dirty="0" smtClean="0"/>
              <a:t>tasked with designing a robust web presence that would help USFSP’s online students to accomplish tasks to advance their academic careers without coming to campus.  27 key stake holders from the institution were interviewed in order to understand the concerns of the university.   From those interviews, ten critical concerns emerged.  </a:t>
            </a:r>
            <a:endParaRPr lang="en-US" sz="1600" dirty="0" smtClean="0"/>
          </a:p>
          <a:p>
            <a:pPr marL="0" indent="0">
              <a:buNone/>
            </a:pPr>
            <a:endParaRPr lang="en-US" sz="1600" dirty="0"/>
          </a:p>
          <a:p>
            <a:pPr marL="0" indent="0">
              <a:buNone/>
            </a:pPr>
            <a:r>
              <a:rPr lang="en-US" sz="1600" dirty="0" smtClean="0"/>
              <a:t>Among </a:t>
            </a:r>
            <a:r>
              <a:rPr lang="en-US" sz="1600" dirty="0"/>
              <a:t>those ten </a:t>
            </a:r>
            <a:r>
              <a:rPr lang="en-US" sz="1600" dirty="0" smtClean="0"/>
              <a:t>critical concerns </a:t>
            </a:r>
            <a:r>
              <a:rPr lang="en-US" sz="1600" dirty="0"/>
              <a:t>was </a:t>
            </a:r>
            <a:r>
              <a:rPr lang="en-US" sz="1600" dirty="0" smtClean="0"/>
              <a:t>one that </a:t>
            </a:r>
            <a:r>
              <a:rPr lang="en-US" sz="1600" dirty="0" smtClean="0"/>
              <a:t>specifically addressed </a:t>
            </a:r>
            <a:r>
              <a:rPr lang="en-US" sz="1600" dirty="0"/>
              <a:t>accessibility.  </a:t>
            </a:r>
          </a:p>
          <a:p>
            <a:pPr marL="0" indent="0">
              <a:buNone/>
            </a:pPr>
            <a:endParaRPr lang="en-US" sz="1600" dirty="0"/>
          </a:p>
        </p:txBody>
      </p:sp>
      <p:sp>
        <p:nvSpPr>
          <p:cNvPr id="5" name="TextBox 4"/>
          <p:cNvSpPr txBox="1"/>
          <p:nvPr/>
        </p:nvSpPr>
        <p:spPr>
          <a:xfrm>
            <a:off x="712381" y="3714947"/>
            <a:ext cx="5240079" cy="246221"/>
          </a:xfrm>
          <a:prstGeom prst="rect">
            <a:avLst/>
          </a:prstGeom>
          <a:noFill/>
        </p:spPr>
        <p:txBody>
          <a:bodyPr wrap="square" rtlCol="0">
            <a:spAutoFit/>
          </a:bodyPr>
          <a:lstStyle/>
          <a:p>
            <a:r>
              <a:rPr lang="en-US" sz="1000" dirty="0">
                <a:hlinkClick r:id="rId3"/>
              </a:rPr>
              <a:t>https://austin-2017.github.io/reports/SupportPortalInterviewSummaryDocumentFeb17.pdf</a:t>
            </a:r>
            <a:endParaRPr lang="en-US" sz="1000" dirty="0"/>
          </a:p>
        </p:txBody>
      </p:sp>
      <p:pic>
        <p:nvPicPr>
          <p:cNvPr id="6" name="Picture 5" descr="In the fall of 2015, a support portal team reached out to key stakeholders to better&#10;understand how to design a system that will serve students in all aspects of their online&#10;studies. The team interviewed 27 key stakeholders.  This is the report that &#10;documents the interviews, and concerns." title="First page of a report detailing interview summaries">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961370"/>
            <a:ext cx="1981200" cy="2753577"/>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703521" y="438150"/>
            <a:ext cx="4859079" cy="523220"/>
          </a:xfrm>
          <a:prstGeom prst="rect">
            <a:avLst/>
          </a:prstGeom>
          <a:noFill/>
        </p:spPr>
        <p:txBody>
          <a:bodyPr wrap="square" rtlCol="0">
            <a:spAutoFit/>
          </a:bodyPr>
          <a:lstStyle/>
          <a:p>
            <a:r>
              <a:rPr lang="en-US" sz="2800" b="1" dirty="0">
                <a:solidFill>
                  <a:srgbClr val="707C7C"/>
                </a:solidFill>
                <a:latin typeface="Arial" panose="020B0604020202020204" pitchFamily="34" charset="0"/>
                <a:ea typeface="+mj-ea"/>
                <a:cs typeface="Arial" panose="020B0604020202020204" pitchFamily="34" charset="0"/>
              </a:rPr>
              <a:t>Background</a:t>
            </a:r>
            <a:endParaRPr lang="en-US" dirty="0"/>
          </a:p>
        </p:txBody>
      </p:sp>
    </p:spTree>
    <p:extLst>
      <p:ext uri="{BB962C8B-B14F-4D97-AF65-F5344CB8AC3E}">
        <p14:creationId xmlns:p14="http://schemas.microsoft.com/office/powerpoint/2010/main" val="4237442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467600" cy="548879"/>
          </a:xfrm>
          <a:prstGeom prst="rect">
            <a:avLst/>
          </a:prstGeom>
        </p:spPr>
        <p:txBody>
          <a:bodyPr/>
          <a:lstStyle/>
          <a:p>
            <a:r>
              <a:rPr lang="en-US" sz="2800" b="1" dirty="0" smtClean="0">
                <a:solidFill>
                  <a:srgbClr val="707C7C"/>
                </a:solidFill>
              </a:rPr>
              <a:t>Background</a:t>
            </a:r>
            <a:endParaRPr lang="en-US" sz="2800" b="1" dirty="0">
              <a:solidFill>
                <a:srgbClr val="707C7C"/>
              </a:solidFill>
            </a:endParaRPr>
          </a:p>
        </p:txBody>
      </p:sp>
      <p:sp>
        <p:nvSpPr>
          <p:cNvPr id="3" name="Content Placeholder 2"/>
          <p:cNvSpPr>
            <a:spLocks noGrp="1"/>
          </p:cNvSpPr>
          <p:nvPr>
            <p:ph idx="4294967295"/>
          </p:nvPr>
        </p:nvSpPr>
        <p:spPr>
          <a:xfrm>
            <a:off x="457200" y="2343150"/>
            <a:ext cx="7467600" cy="1447800"/>
          </a:xfrm>
          <a:prstGeom prst="rect">
            <a:avLst/>
          </a:prstGeom>
        </p:spPr>
        <p:txBody>
          <a:bodyPr/>
          <a:lstStyle/>
          <a:p>
            <a:pPr marL="0" indent="0">
              <a:buNone/>
            </a:pPr>
            <a:r>
              <a:rPr lang="en-US" sz="1600" dirty="0" smtClean="0">
                <a:latin typeface="Arial" panose="020B0604020202020204" pitchFamily="34" charset="0"/>
                <a:cs typeface="Arial" panose="020B0604020202020204" pitchFamily="34" charset="0"/>
              </a:rPr>
              <a:t>The list item above reflected our concern with both hardware and software.</a:t>
            </a:r>
          </a:p>
          <a:p>
            <a:pPr marL="0" indent="0">
              <a:buNone/>
            </a:pPr>
            <a:r>
              <a:rPr lang="en-US" sz="1600" dirty="0" smtClean="0">
                <a:latin typeface="Arial" panose="020B0604020202020204" pitchFamily="34" charset="0"/>
                <a:cs typeface="Arial" panose="020B0604020202020204" pitchFamily="34" charset="0"/>
              </a:rPr>
              <a:t>For the software component, </a:t>
            </a:r>
            <a:r>
              <a:rPr lang="en-US" sz="1600" dirty="0">
                <a:latin typeface="Arial" panose="020B0604020202020204" pitchFamily="34" charset="0"/>
                <a:cs typeface="Arial" panose="020B0604020202020204" pitchFamily="34" charset="0"/>
              </a:rPr>
              <a:t>w</a:t>
            </a:r>
            <a:r>
              <a:rPr lang="en-US" sz="1600" dirty="0" smtClean="0">
                <a:latin typeface="Arial" panose="020B0604020202020204" pitchFamily="34" charset="0"/>
                <a:cs typeface="Arial" panose="020B0604020202020204" pitchFamily="34" charset="0"/>
              </a:rPr>
              <a:t>e sought to address accessibility using WCAG guidelines, and VPAT.</a:t>
            </a:r>
            <a:endParaRPr lang="en-US" sz="1800" dirty="0" smtClean="0">
              <a:latin typeface="Arial" panose="020B0604020202020204" pitchFamily="34" charset="0"/>
              <a:cs typeface="Arial" panose="020B0604020202020204" pitchFamily="34" charset="0"/>
            </a:endParaRPr>
          </a:p>
          <a:p>
            <a:pPr marL="0" indent="0">
              <a:buNone/>
            </a:pPr>
            <a:r>
              <a:rPr lang="en-US" sz="1600" dirty="0" smtClean="0">
                <a:hlinkClick r:id="rId3"/>
              </a:rPr>
              <a:t>WCAG: Web </a:t>
            </a:r>
            <a:r>
              <a:rPr lang="en-US" sz="1600" dirty="0">
                <a:hlinkClick r:id="rId3"/>
              </a:rPr>
              <a:t>Content Accessibility Guidelines (WCAG) </a:t>
            </a:r>
            <a:r>
              <a:rPr lang="en-US" sz="1600" dirty="0" smtClean="0">
                <a:hlinkClick r:id="rId3"/>
              </a:rPr>
              <a:t>2.0</a:t>
            </a:r>
            <a:endParaRPr lang="en-US" sz="1600" dirty="0" smtClean="0"/>
          </a:p>
          <a:p>
            <a:pPr marL="0" indent="0">
              <a:buNone/>
            </a:pPr>
            <a:r>
              <a:rPr lang="en-US" sz="1600" dirty="0" smtClean="0">
                <a:hlinkClick r:id="rId4"/>
              </a:rPr>
              <a:t>VPAT: </a:t>
            </a:r>
            <a:r>
              <a:rPr lang="en-US" sz="1600" dirty="0">
                <a:hlinkClick r:id="rId4"/>
              </a:rPr>
              <a:t>Voluntary Product Accessibility Template</a:t>
            </a:r>
            <a:r>
              <a:rPr lang="en-US" sz="1600" dirty="0"/>
              <a:t> </a:t>
            </a:r>
          </a:p>
          <a:p>
            <a:pPr marL="0" indent="0">
              <a:buNone/>
            </a:pPr>
            <a:endParaRPr lang="en-US" sz="2000" dirty="0"/>
          </a:p>
          <a:p>
            <a:pPr marL="0" indent="0">
              <a:buNone/>
            </a:pPr>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457200" y="1123950"/>
            <a:ext cx="7467600" cy="923330"/>
          </a:xfrm>
          <a:prstGeom prst="rect">
            <a:avLst/>
          </a:prstGeom>
          <a:noFill/>
        </p:spPr>
        <p:txBody>
          <a:bodyPr wrap="square" rtlCol="0">
            <a:spAutoFit/>
          </a:bodyPr>
          <a:lstStyle/>
          <a:p>
            <a:r>
              <a:rPr lang="en-US" b="1" dirty="0">
                <a:solidFill>
                  <a:srgbClr val="FF0000"/>
                </a:solidFill>
              </a:rPr>
              <a:t>Accessibility for students with disabilities is still a challenge. </a:t>
            </a:r>
          </a:p>
          <a:p>
            <a:r>
              <a:rPr lang="en-US" i="1" dirty="0">
                <a:solidFill>
                  <a:schemeClr val="accent2">
                    <a:lumMod val="75000"/>
                  </a:schemeClr>
                </a:solidFill>
              </a:rPr>
              <a:t>Various systems and software packages provide a wide range of support and access to students with disabilities.</a:t>
            </a:r>
          </a:p>
        </p:txBody>
      </p:sp>
    </p:spTree>
    <p:extLst>
      <p:ext uri="{BB962C8B-B14F-4D97-AF65-F5344CB8AC3E}">
        <p14:creationId xmlns:p14="http://schemas.microsoft.com/office/powerpoint/2010/main" val="511970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467600" cy="548879"/>
          </a:xfrm>
          <a:prstGeom prst="rect">
            <a:avLst/>
          </a:prstGeom>
        </p:spPr>
        <p:txBody>
          <a:bodyPr/>
          <a:lstStyle/>
          <a:p>
            <a:r>
              <a:rPr lang="en-US" sz="2800" b="1" dirty="0" smtClean="0">
                <a:solidFill>
                  <a:srgbClr val="707C7C"/>
                </a:solidFill>
              </a:rPr>
              <a:t>Background</a:t>
            </a:r>
            <a:endParaRPr lang="en-US" sz="2800" b="1" dirty="0">
              <a:solidFill>
                <a:srgbClr val="707C7C"/>
              </a:solidFill>
            </a:endParaRPr>
          </a:p>
        </p:txBody>
      </p:sp>
      <p:sp>
        <p:nvSpPr>
          <p:cNvPr id="3" name="Content Placeholder 2"/>
          <p:cNvSpPr>
            <a:spLocks noGrp="1"/>
          </p:cNvSpPr>
          <p:nvPr>
            <p:ph idx="4294967295"/>
          </p:nvPr>
        </p:nvSpPr>
        <p:spPr>
          <a:xfrm>
            <a:off x="457200" y="2061900"/>
            <a:ext cx="7467600" cy="2643450"/>
          </a:xfrm>
          <a:prstGeom prst="rect">
            <a:avLst/>
          </a:prstGeom>
        </p:spPr>
        <p:txBody>
          <a:bodyPr/>
          <a:lstStyle/>
          <a:p>
            <a:pPr marL="0" indent="0">
              <a:buNone/>
            </a:pPr>
            <a:r>
              <a:rPr lang="en-US" sz="1600" dirty="0" smtClean="0">
                <a:latin typeface="Arial" panose="020B0604020202020204" pitchFamily="34" charset="0"/>
                <a:cs typeface="Arial" panose="020B0604020202020204" pitchFamily="34" charset="0"/>
              </a:rPr>
              <a:t>Accessibility hardware </a:t>
            </a:r>
            <a:r>
              <a:rPr lang="en-US" sz="1600" dirty="0" smtClean="0">
                <a:latin typeface="Arial" panose="020B0604020202020204" pitchFamily="34" charset="0"/>
                <a:cs typeface="Arial" panose="020B0604020202020204" pitchFamily="34" charset="0"/>
              </a:rPr>
              <a:t>presents its own challenges.  </a:t>
            </a:r>
            <a:r>
              <a:rPr lang="en-US" sz="1600" dirty="0" smtClean="0">
                <a:latin typeface="Arial" panose="020B0604020202020204" pitchFamily="34" charset="0"/>
                <a:cs typeface="Arial" panose="020B0604020202020204" pitchFamily="34" charset="0"/>
              </a:rPr>
              <a:t>Funding hardware for the various disabilities was problematic for both the student, and the institution.  </a:t>
            </a:r>
            <a:r>
              <a:rPr lang="en-US" sz="1600" dirty="0" smtClean="0">
                <a:latin typeface="Arial" panose="020B0604020202020204" pitchFamily="34" charset="0"/>
                <a:cs typeface="Arial" panose="020B0604020202020204" pitchFamily="34" charset="0"/>
              </a:rPr>
              <a:t>It was not simple justification of the hardware alone that was the problem. </a:t>
            </a:r>
          </a:p>
          <a:p>
            <a:r>
              <a:rPr lang="en-US" sz="1600" dirty="0" smtClean="0">
                <a:latin typeface="Arial" panose="020B0604020202020204" pitchFamily="34" charset="0"/>
                <a:cs typeface="Arial" panose="020B0604020202020204" pitchFamily="34" charset="0"/>
              </a:rPr>
              <a:t>For students with disabilities, their slow pace in filling out forms sometimes forced them past deadline dates for financial aid.  </a:t>
            </a:r>
          </a:p>
          <a:p>
            <a:r>
              <a:rPr lang="en-US" sz="1600" dirty="0" smtClean="0">
                <a:latin typeface="Arial" panose="020B0604020202020204" pitchFamily="34" charset="0"/>
                <a:cs typeface="Arial" panose="020B0604020202020204" pitchFamily="34" charset="0"/>
              </a:rPr>
              <a:t>For managers, it was time-consuming and expensive to maintain  current versions of accessibility equipment, as well as the browsers necessary for optimal performance.</a:t>
            </a:r>
            <a:endParaRPr lang="en-US" sz="1600" dirty="0"/>
          </a:p>
          <a:p>
            <a:pPr marL="0" indent="0">
              <a:buNone/>
            </a:pPr>
            <a:endParaRPr lang="en-US" sz="2000" dirty="0"/>
          </a:p>
          <a:p>
            <a:pPr marL="0" indent="0">
              <a:buNone/>
            </a:pPr>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457200" y="1123950"/>
            <a:ext cx="7467600" cy="923330"/>
          </a:xfrm>
          <a:prstGeom prst="rect">
            <a:avLst/>
          </a:prstGeom>
          <a:noFill/>
        </p:spPr>
        <p:txBody>
          <a:bodyPr wrap="square" rtlCol="0">
            <a:spAutoFit/>
          </a:bodyPr>
          <a:lstStyle/>
          <a:p>
            <a:r>
              <a:rPr lang="en-US" b="1" dirty="0">
                <a:solidFill>
                  <a:srgbClr val="FF0000"/>
                </a:solidFill>
              </a:rPr>
              <a:t>Accessibility for students with disabilities is still a challenge. </a:t>
            </a:r>
          </a:p>
          <a:p>
            <a:r>
              <a:rPr lang="en-US" i="1" dirty="0">
                <a:solidFill>
                  <a:schemeClr val="accent2">
                    <a:lumMod val="75000"/>
                  </a:schemeClr>
                </a:solidFill>
              </a:rPr>
              <a:t>Various systems and software packages provide a wide range of support and access to students with disabilities.</a:t>
            </a:r>
          </a:p>
        </p:txBody>
      </p:sp>
    </p:spTree>
    <p:extLst>
      <p:ext uri="{BB962C8B-B14F-4D97-AF65-F5344CB8AC3E}">
        <p14:creationId xmlns:p14="http://schemas.microsoft.com/office/powerpoint/2010/main" val="417414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467600" cy="548879"/>
          </a:xfrm>
          <a:prstGeom prst="rect">
            <a:avLst/>
          </a:prstGeom>
        </p:spPr>
        <p:txBody>
          <a:bodyPr/>
          <a:lstStyle/>
          <a:p>
            <a:r>
              <a:rPr lang="en-US" sz="2800" b="1" dirty="0" smtClean="0">
                <a:solidFill>
                  <a:srgbClr val="707C7C"/>
                </a:solidFill>
              </a:rPr>
              <a:t>Background</a:t>
            </a:r>
            <a:endParaRPr lang="en-US" sz="2800" b="1" dirty="0">
              <a:solidFill>
                <a:srgbClr val="707C7C"/>
              </a:solidFill>
            </a:endParaRPr>
          </a:p>
        </p:txBody>
      </p:sp>
      <p:sp>
        <p:nvSpPr>
          <p:cNvPr id="3" name="Content Placeholder 2"/>
          <p:cNvSpPr>
            <a:spLocks noGrp="1"/>
          </p:cNvSpPr>
          <p:nvPr>
            <p:ph idx="4294967295"/>
          </p:nvPr>
        </p:nvSpPr>
        <p:spPr>
          <a:xfrm>
            <a:off x="457200" y="1818680"/>
            <a:ext cx="7467600" cy="2567250"/>
          </a:xfrm>
          <a:prstGeom prst="rect">
            <a:avLst/>
          </a:prstGeom>
        </p:spPr>
        <p:txBody>
          <a:bodyPr/>
          <a:lstStyle/>
          <a:p>
            <a:pPr marL="0" indent="0">
              <a:buNone/>
            </a:pPr>
            <a:r>
              <a:rPr lang="en-US" sz="1600" dirty="0" smtClean="0">
                <a:latin typeface="Arial" panose="020B0604020202020204" pitchFamily="34" charset="0"/>
                <a:cs typeface="Arial" panose="020B0604020202020204" pitchFamily="34" charset="0"/>
              </a:rPr>
              <a:t>Specialized expertise is needed to create code for content that is dynamically generated, such as in the case of AJAX.</a:t>
            </a:r>
          </a:p>
          <a:p>
            <a:pPr marL="0" indent="0">
              <a:buNone/>
            </a:pPr>
            <a:r>
              <a:rPr lang="en-US" sz="1600" dirty="0" smtClean="0">
                <a:latin typeface="Arial" panose="020B0604020202020204" pitchFamily="34" charset="0"/>
                <a:cs typeface="Arial" panose="020B0604020202020204" pitchFamily="34" charset="0"/>
              </a:rPr>
              <a:t>AJAX: </a:t>
            </a:r>
            <a:r>
              <a:rPr lang="en-US" sz="1600" b="1" dirty="0"/>
              <a:t>A</a:t>
            </a:r>
            <a:r>
              <a:rPr lang="en-US" sz="1600" dirty="0"/>
              <a:t>synchronous </a:t>
            </a:r>
            <a:r>
              <a:rPr lang="en-US" sz="1600" b="1" dirty="0"/>
              <a:t>J</a:t>
            </a:r>
            <a:r>
              <a:rPr lang="en-US" sz="1600" dirty="0"/>
              <a:t>avaScript </a:t>
            </a:r>
            <a:r>
              <a:rPr lang="en-US" sz="1600" b="1" dirty="0"/>
              <a:t>A</a:t>
            </a:r>
            <a:r>
              <a:rPr lang="en-US" sz="1600" dirty="0"/>
              <a:t>nd </a:t>
            </a:r>
            <a:r>
              <a:rPr lang="en-US" sz="1600" b="1" dirty="0" smtClean="0"/>
              <a:t>X</a:t>
            </a:r>
            <a:r>
              <a:rPr lang="en-US" sz="1600" dirty="0" smtClean="0"/>
              <a:t>ML</a:t>
            </a:r>
            <a:endParaRPr lang="en-US" sz="1600" dirty="0" smtClean="0">
              <a:latin typeface="Arial" panose="020B0604020202020204" pitchFamily="34" charset="0"/>
              <a:cs typeface="Arial" panose="020B0604020202020204" pitchFamily="34" charset="0"/>
            </a:endParaRPr>
          </a:p>
          <a:p>
            <a:pPr marL="0" indent="0">
              <a:buNone/>
            </a:pPr>
            <a:r>
              <a:rPr lang="en-US" sz="1600" dirty="0">
                <a:hlinkClick r:id="rId3"/>
              </a:rPr>
              <a:t>WAI-ARIA (Accessible Rich Internet Applications or ARIA</a:t>
            </a:r>
            <a:r>
              <a:rPr lang="en-US" sz="1600" dirty="0" smtClean="0">
                <a:hlinkClick r:id="rId3"/>
              </a:rPr>
              <a:t>)</a:t>
            </a:r>
            <a:endParaRPr lang="en-US" sz="1600" dirty="0" smtClean="0"/>
          </a:p>
          <a:p>
            <a:r>
              <a:rPr lang="en-US" sz="1600" dirty="0" smtClean="0"/>
              <a:t>The addition of ARIA labels can do more harm than good if not implemented correctly.  They can hijack functionality.  </a:t>
            </a:r>
          </a:p>
          <a:p>
            <a:r>
              <a:rPr lang="en-US" sz="1600" dirty="0" smtClean="0"/>
              <a:t>The time dimension of what content appears when must be considered when adding ARIA labels to dynamic content.</a:t>
            </a:r>
          </a:p>
          <a:p>
            <a:r>
              <a:rPr lang="en-US" sz="1600" dirty="0">
                <a:hlinkClick r:id="rId4"/>
              </a:rPr>
              <a:t>https://www.w3.org/WAI/intro/aria#issues</a:t>
            </a:r>
            <a:endParaRPr lang="en-US" sz="1600" dirty="0"/>
          </a:p>
          <a:p>
            <a:pPr marL="0" indent="0">
              <a:buNone/>
            </a:pPr>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457200" y="895350"/>
            <a:ext cx="7467600" cy="923330"/>
          </a:xfrm>
          <a:prstGeom prst="rect">
            <a:avLst/>
          </a:prstGeom>
          <a:noFill/>
        </p:spPr>
        <p:txBody>
          <a:bodyPr wrap="square" rtlCol="0">
            <a:spAutoFit/>
          </a:bodyPr>
          <a:lstStyle/>
          <a:p>
            <a:r>
              <a:rPr lang="en-US" b="1" dirty="0">
                <a:solidFill>
                  <a:srgbClr val="FF0000"/>
                </a:solidFill>
              </a:rPr>
              <a:t>Accessibility for students with disabilities is still a challenge. </a:t>
            </a:r>
          </a:p>
          <a:p>
            <a:r>
              <a:rPr lang="en-US" i="1" dirty="0">
                <a:solidFill>
                  <a:schemeClr val="accent2">
                    <a:lumMod val="75000"/>
                  </a:schemeClr>
                </a:solidFill>
              </a:rPr>
              <a:t>Various systems and software packages provide a wide range of support and access to students with disabilities.</a:t>
            </a:r>
          </a:p>
        </p:txBody>
      </p:sp>
    </p:spTree>
    <p:extLst>
      <p:ext uri="{BB962C8B-B14F-4D97-AF65-F5344CB8AC3E}">
        <p14:creationId xmlns:p14="http://schemas.microsoft.com/office/powerpoint/2010/main" val="604322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467600" cy="548879"/>
          </a:xfrm>
          <a:prstGeom prst="rect">
            <a:avLst/>
          </a:prstGeom>
        </p:spPr>
        <p:txBody>
          <a:bodyPr/>
          <a:lstStyle/>
          <a:p>
            <a:r>
              <a:rPr lang="en-US" sz="2800" b="1" dirty="0" smtClean="0">
                <a:solidFill>
                  <a:srgbClr val="707C7C"/>
                </a:solidFill>
              </a:rPr>
              <a:t>Background</a:t>
            </a:r>
            <a:endParaRPr lang="en-US" sz="2800" b="1" dirty="0">
              <a:solidFill>
                <a:srgbClr val="707C7C"/>
              </a:solidFill>
            </a:endParaRPr>
          </a:p>
        </p:txBody>
      </p:sp>
      <p:sp>
        <p:nvSpPr>
          <p:cNvPr id="3" name="Content Placeholder 2"/>
          <p:cNvSpPr>
            <a:spLocks noGrp="1"/>
          </p:cNvSpPr>
          <p:nvPr>
            <p:ph idx="4294967295"/>
          </p:nvPr>
        </p:nvSpPr>
        <p:spPr>
          <a:xfrm>
            <a:off x="457200" y="2061900"/>
            <a:ext cx="7467600" cy="509850"/>
          </a:xfrm>
          <a:prstGeom prst="rect">
            <a:avLst/>
          </a:prstGeom>
        </p:spPr>
        <p:txBody>
          <a:bodyPr/>
          <a:lstStyle/>
          <a:p>
            <a:pPr marL="0" indent="0">
              <a:buNone/>
            </a:pPr>
            <a:r>
              <a:rPr lang="en-US" sz="1600" dirty="0" smtClean="0">
                <a:latin typeface="Arial" panose="020B0604020202020204" pitchFamily="34" charset="0"/>
                <a:cs typeface="Arial" panose="020B0604020202020204" pitchFamily="34" charset="0"/>
              </a:rPr>
              <a:t>What *IS* content?   For us, that meant *web* content.</a:t>
            </a:r>
          </a:p>
          <a:p>
            <a:pPr marL="0" indent="0">
              <a:buNone/>
            </a:pPr>
            <a:endParaRPr lang="en-US" sz="1600" dirty="0" smtClean="0">
              <a:latin typeface="Arial" panose="020B0604020202020204" pitchFamily="34" charset="0"/>
              <a:cs typeface="Arial" panose="020B0604020202020204" pitchFamily="34" charset="0"/>
            </a:endParaRPr>
          </a:p>
          <a:p>
            <a:pPr marL="0" indent="0">
              <a:buNone/>
            </a:pPr>
            <a:r>
              <a:rPr lang="en-US" sz="1600" dirty="0"/>
              <a:t>WCAG 2.0 defines CONTENT as:</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457200" y="1123950"/>
            <a:ext cx="7467600" cy="923330"/>
          </a:xfrm>
          <a:prstGeom prst="rect">
            <a:avLst/>
          </a:prstGeom>
          <a:noFill/>
        </p:spPr>
        <p:txBody>
          <a:bodyPr wrap="square" rtlCol="0">
            <a:spAutoFit/>
          </a:bodyPr>
          <a:lstStyle/>
          <a:p>
            <a:r>
              <a:rPr lang="en-US" b="1" dirty="0">
                <a:solidFill>
                  <a:srgbClr val="FF0000"/>
                </a:solidFill>
              </a:rPr>
              <a:t>Accessibility for students with disabilities is still a challenge. </a:t>
            </a:r>
          </a:p>
          <a:p>
            <a:r>
              <a:rPr lang="en-US" i="1" dirty="0">
                <a:solidFill>
                  <a:schemeClr val="accent2">
                    <a:lumMod val="75000"/>
                  </a:schemeClr>
                </a:solidFill>
              </a:rPr>
              <a:t>Various systems and software packages provide a wide range of support and access to students with disabilities.</a:t>
            </a:r>
          </a:p>
        </p:txBody>
      </p:sp>
      <p:sp>
        <p:nvSpPr>
          <p:cNvPr id="6" name="TextBox 5"/>
          <p:cNvSpPr txBox="1"/>
          <p:nvPr/>
        </p:nvSpPr>
        <p:spPr>
          <a:xfrm>
            <a:off x="451884" y="2952750"/>
            <a:ext cx="7549116" cy="1323439"/>
          </a:xfrm>
          <a:prstGeom prst="rect">
            <a:avLst/>
          </a:prstGeom>
          <a:noFill/>
        </p:spPr>
        <p:txBody>
          <a:bodyPr wrap="square" rtlCol="0">
            <a:spAutoFit/>
          </a:bodyPr>
          <a:lstStyle/>
          <a:p>
            <a:r>
              <a:rPr lang="en-US" sz="1600" dirty="0"/>
              <a:t>content (web content)</a:t>
            </a:r>
          </a:p>
          <a:p>
            <a:r>
              <a:rPr lang="en-US" sz="1600" dirty="0"/>
              <a:t>information and sensory experience to be communicated to the user by means of a user agent, including code or markup that defines the content's structure, presentation, and </a:t>
            </a:r>
            <a:r>
              <a:rPr lang="en-US" sz="1600" dirty="0" smtClean="0"/>
              <a:t>interactions</a:t>
            </a:r>
          </a:p>
          <a:p>
            <a:r>
              <a:rPr lang="en-US" sz="1600" dirty="0">
                <a:hlinkClick r:id="rId3"/>
              </a:rPr>
              <a:t>https://www.w3.org/TR/wcag2ict/</a:t>
            </a:r>
            <a:endParaRPr lang="en-US" sz="1600" dirty="0"/>
          </a:p>
        </p:txBody>
      </p:sp>
    </p:spTree>
    <p:extLst>
      <p:ext uri="{BB962C8B-B14F-4D97-AF65-F5344CB8AC3E}">
        <p14:creationId xmlns:p14="http://schemas.microsoft.com/office/powerpoint/2010/main" val="2843245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467600" cy="548879"/>
          </a:xfrm>
          <a:prstGeom prst="rect">
            <a:avLst/>
          </a:prstGeom>
        </p:spPr>
        <p:txBody>
          <a:bodyPr/>
          <a:lstStyle/>
          <a:p>
            <a:r>
              <a:rPr lang="en-US" sz="2800" b="1" dirty="0" smtClean="0">
                <a:solidFill>
                  <a:srgbClr val="707C7C"/>
                </a:solidFill>
              </a:rPr>
              <a:t>Background</a:t>
            </a:r>
            <a:endParaRPr lang="en-US" sz="2800" b="1" dirty="0">
              <a:solidFill>
                <a:srgbClr val="707C7C"/>
              </a:solidFill>
            </a:endParaRPr>
          </a:p>
        </p:txBody>
      </p:sp>
      <p:sp>
        <p:nvSpPr>
          <p:cNvPr id="3" name="Content Placeholder 2"/>
          <p:cNvSpPr>
            <a:spLocks noGrp="1"/>
          </p:cNvSpPr>
          <p:nvPr>
            <p:ph idx="4294967295"/>
          </p:nvPr>
        </p:nvSpPr>
        <p:spPr>
          <a:xfrm>
            <a:off x="457200" y="2061900"/>
            <a:ext cx="7467600" cy="2643450"/>
          </a:xfrm>
          <a:prstGeom prst="rect">
            <a:avLst/>
          </a:prstGeom>
        </p:spPr>
        <p:txBody>
          <a:bodyPr/>
          <a:lstStyle/>
          <a:p>
            <a:pPr marL="0" indent="0">
              <a:buNone/>
            </a:pPr>
            <a:r>
              <a:rPr lang="en-US" sz="1600" dirty="0" smtClean="0">
                <a:latin typeface="Arial" panose="020B0604020202020204" pitchFamily="34" charset="0"/>
                <a:cs typeface="Arial" panose="020B0604020202020204" pitchFamily="34" charset="0"/>
              </a:rPr>
              <a:t>And, what does it actually </a:t>
            </a:r>
            <a:r>
              <a:rPr lang="en-US" sz="1600" i="1" dirty="0" smtClean="0">
                <a:solidFill>
                  <a:srgbClr val="C00000"/>
                </a:solidFill>
                <a:latin typeface="Arial" panose="020B0604020202020204" pitchFamily="34" charset="0"/>
                <a:cs typeface="Arial" panose="020B0604020202020204" pitchFamily="34" charset="0"/>
              </a:rPr>
              <a:t>mean</a:t>
            </a:r>
            <a:r>
              <a:rPr lang="en-US" sz="1600" dirty="0" smtClean="0">
                <a:latin typeface="Arial" panose="020B0604020202020204" pitchFamily="34" charset="0"/>
                <a:cs typeface="Arial" panose="020B0604020202020204" pitchFamily="34" charset="0"/>
              </a:rPr>
              <a:t> to be accessible?</a:t>
            </a:r>
          </a:p>
          <a:p>
            <a:pPr marL="0" indent="0">
              <a:buNone/>
            </a:pPr>
            <a:r>
              <a:rPr lang="en-US" sz="1600" dirty="0" smtClean="0">
                <a:latin typeface="Arial" panose="020B0604020202020204" pitchFamily="34" charset="0"/>
                <a:cs typeface="Arial" panose="020B0604020202020204" pitchFamily="34" charset="0"/>
              </a:rPr>
              <a:t>According to the Office of Civil Rights:</a:t>
            </a:r>
          </a:p>
          <a:p>
            <a:pPr marL="0" indent="0">
              <a:buNone/>
            </a:pPr>
            <a:endParaRPr lang="en-US" sz="1600" dirty="0" smtClean="0">
              <a:latin typeface="Arial" panose="020B0604020202020204" pitchFamily="34" charset="0"/>
              <a:cs typeface="Arial" panose="020B0604020202020204" pitchFamily="34" charset="0"/>
            </a:endParaRPr>
          </a:p>
          <a:p>
            <a:pPr marL="0" indent="0">
              <a:buNone/>
            </a:pPr>
            <a:r>
              <a:rPr lang="en-US" sz="1600" dirty="0"/>
              <a:t>“Accessible” means a person with a disability is afforded the opportunity to acquire the same information, engage in the same interactions, and enjoy the same services as a person without a disability in an equally effective and equally integrated manner, with substantially equivalent ease of use.” </a:t>
            </a:r>
            <a:r>
              <a:rPr lang="en-US" sz="1600" dirty="0">
                <a:hlinkClick r:id="rId3"/>
              </a:rPr>
              <a:t>(OCR Compliance Review No. 11-11-6002)</a:t>
            </a:r>
            <a:endParaRPr lang="en-US" sz="1600" dirty="0" smtClean="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457200" y="1123950"/>
            <a:ext cx="7467600" cy="923330"/>
          </a:xfrm>
          <a:prstGeom prst="rect">
            <a:avLst/>
          </a:prstGeom>
          <a:noFill/>
        </p:spPr>
        <p:txBody>
          <a:bodyPr wrap="square" rtlCol="0">
            <a:spAutoFit/>
          </a:bodyPr>
          <a:lstStyle/>
          <a:p>
            <a:r>
              <a:rPr lang="en-US" b="1" dirty="0">
                <a:solidFill>
                  <a:srgbClr val="FF0000"/>
                </a:solidFill>
              </a:rPr>
              <a:t>Accessibility for students with disabilities is still a challenge. </a:t>
            </a:r>
          </a:p>
          <a:p>
            <a:r>
              <a:rPr lang="en-US" i="1" dirty="0">
                <a:solidFill>
                  <a:schemeClr val="accent2">
                    <a:lumMod val="75000"/>
                  </a:schemeClr>
                </a:solidFill>
              </a:rPr>
              <a:t>Various systems and software packages provide a wide range of support and access to students with disabilities.</a:t>
            </a:r>
          </a:p>
        </p:txBody>
      </p:sp>
    </p:spTree>
    <p:extLst>
      <p:ext uri="{BB962C8B-B14F-4D97-AF65-F5344CB8AC3E}">
        <p14:creationId xmlns:p14="http://schemas.microsoft.com/office/powerpoint/2010/main" val="1892067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467600" cy="548879"/>
          </a:xfrm>
          <a:prstGeom prst="rect">
            <a:avLst/>
          </a:prstGeom>
        </p:spPr>
        <p:txBody>
          <a:bodyPr/>
          <a:lstStyle/>
          <a:p>
            <a:r>
              <a:rPr lang="en-US" sz="2800" b="1" dirty="0" smtClean="0">
                <a:solidFill>
                  <a:srgbClr val="707C7C"/>
                </a:solidFill>
              </a:rPr>
              <a:t>We Started Testing…</a:t>
            </a:r>
            <a:endParaRPr lang="en-US" sz="2800" b="1" dirty="0">
              <a:solidFill>
                <a:srgbClr val="707C7C"/>
              </a:solidFill>
            </a:endParaRPr>
          </a:p>
        </p:txBody>
      </p:sp>
      <p:sp>
        <p:nvSpPr>
          <p:cNvPr id="3" name="Content Placeholder 2"/>
          <p:cNvSpPr>
            <a:spLocks noGrp="1"/>
          </p:cNvSpPr>
          <p:nvPr>
            <p:ph idx="4294967295"/>
          </p:nvPr>
        </p:nvSpPr>
        <p:spPr>
          <a:xfrm>
            <a:off x="457200" y="2061900"/>
            <a:ext cx="7467600" cy="1652850"/>
          </a:xfrm>
          <a:prstGeom prst="rect">
            <a:avLst/>
          </a:prstGeom>
        </p:spPr>
        <p:txBody>
          <a:bodyPr/>
          <a:lstStyle/>
          <a:p>
            <a:pPr marL="0" indent="0">
              <a:buNone/>
            </a:pPr>
            <a:r>
              <a:rPr lang="en-US" sz="1600" dirty="0" smtClean="0">
                <a:latin typeface="Arial" panose="020B0604020202020204" pitchFamily="34" charset="0"/>
                <a:cs typeface="Arial" panose="020B0604020202020204" pitchFamily="34" charset="0"/>
              </a:rPr>
              <a:t>We did some preliminary testing with what we believed to be accessibly-coded web pages.  Initial tests involved free or trial versions of screen-readers. </a:t>
            </a:r>
            <a:r>
              <a:rPr lang="en-US" sz="1600" dirty="0" smtClean="0">
                <a:latin typeface="Arial" panose="020B0604020202020204" pitchFamily="34" charset="0"/>
                <a:cs typeface="Arial" panose="020B0604020202020204" pitchFamily="34" charset="0"/>
              </a:rPr>
              <a:t>We recognized that we were not experts, and that we would need to call in blind users for authentic testing.  But there was much that could be learned from the initial testi</a:t>
            </a:r>
            <a:r>
              <a:rPr lang="en-US" sz="1600" dirty="0" smtClean="0">
                <a:latin typeface="Arial" panose="020B0604020202020204" pitchFamily="34" charset="0"/>
                <a:cs typeface="Arial" panose="020B0604020202020204" pitchFamily="34" charset="0"/>
              </a:rPr>
              <a:t>ng.  There was also this to consider:  There was great diversity in how an expert used screen-readers.</a:t>
            </a:r>
            <a:endParaRPr lang="en-US" sz="1600" dirty="0" smtClean="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457200" y="1123950"/>
            <a:ext cx="7467600" cy="923330"/>
          </a:xfrm>
          <a:prstGeom prst="rect">
            <a:avLst/>
          </a:prstGeom>
          <a:noFill/>
        </p:spPr>
        <p:txBody>
          <a:bodyPr wrap="square" rtlCol="0">
            <a:spAutoFit/>
          </a:bodyPr>
          <a:lstStyle/>
          <a:p>
            <a:r>
              <a:rPr lang="en-US" b="1" dirty="0">
                <a:solidFill>
                  <a:srgbClr val="FF0000"/>
                </a:solidFill>
              </a:rPr>
              <a:t>Accessibility for students with disabilities is still a challenge. </a:t>
            </a:r>
          </a:p>
          <a:p>
            <a:r>
              <a:rPr lang="en-US" i="1" dirty="0">
                <a:solidFill>
                  <a:schemeClr val="accent2">
                    <a:lumMod val="75000"/>
                  </a:schemeClr>
                </a:solidFill>
              </a:rPr>
              <a:t>Various systems and software packages provide a wide range of support and access to students with disabilities.</a:t>
            </a:r>
          </a:p>
        </p:txBody>
      </p:sp>
      <p:sp>
        <p:nvSpPr>
          <p:cNvPr id="5" name="TextBox 4"/>
          <p:cNvSpPr txBox="1"/>
          <p:nvPr/>
        </p:nvSpPr>
        <p:spPr>
          <a:xfrm>
            <a:off x="381000" y="3729370"/>
            <a:ext cx="7467600" cy="369332"/>
          </a:xfrm>
          <a:prstGeom prst="rect">
            <a:avLst/>
          </a:prstGeom>
          <a:noFill/>
        </p:spPr>
        <p:txBody>
          <a:bodyPr wrap="square" rtlCol="0">
            <a:spAutoFit/>
          </a:bodyPr>
          <a:lstStyle/>
          <a:p>
            <a:r>
              <a:rPr lang="en-US" dirty="0"/>
              <a:t> </a:t>
            </a:r>
            <a:r>
              <a:rPr lang="en-US" dirty="0" smtClean="0"/>
              <a:t>..</a:t>
            </a:r>
            <a:r>
              <a:rPr lang="en-US" i="1" dirty="0" smtClean="0">
                <a:hlinkClick r:id="rId3"/>
              </a:rPr>
              <a:t>there </a:t>
            </a:r>
            <a:r>
              <a:rPr lang="en-US" i="1" dirty="0">
                <a:hlinkClick r:id="rId3"/>
              </a:rPr>
              <a:t>is no typical screen reader user</a:t>
            </a:r>
            <a:r>
              <a:rPr lang="en-US" dirty="0"/>
              <a:t>.</a:t>
            </a:r>
            <a:endParaRPr lang="en-US" dirty="0"/>
          </a:p>
        </p:txBody>
      </p:sp>
    </p:spTree>
    <p:extLst>
      <p:ext uri="{BB962C8B-B14F-4D97-AF65-F5344CB8AC3E}">
        <p14:creationId xmlns:p14="http://schemas.microsoft.com/office/powerpoint/2010/main" val="1781244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9_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7150</TotalTime>
  <Words>1376</Words>
  <Application>Microsoft Office PowerPoint</Application>
  <PresentationFormat>On-screen Show (16:9)</PresentationFormat>
  <Paragraphs>116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Wingdings</vt:lpstr>
      <vt:lpstr>9_Default Theme</vt:lpstr>
      <vt:lpstr>PowerPoint Presentation</vt:lpstr>
      <vt:lpstr>PowerPoint Presentation</vt:lpstr>
      <vt:lpstr>PowerPoint Presentation</vt:lpstr>
      <vt:lpstr>Background</vt:lpstr>
      <vt:lpstr>Background</vt:lpstr>
      <vt:lpstr>Background</vt:lpstr>
      <vt:lpstr>Background</vt:lpstr>
      <vt:lpstr>Background</vt:lpstr>
      <vt:lpstr>We Started Testing…</vt:lpstr>
      <vt:lpstr>We Started Testing…</vt:lpstr>
      <vt:lpstr>We Started Testing…</vt:lpstr>
      <vt:lpstr>We Started Testing…</vt:lpstr>
      <vt:lpstr>We Started Testing…</vt:lpstr>
      <vt:lpstr>Work Cell Design</vt:lpstr>
      <vt:lpstr>Work Cell Design</vt:lpstr>
      <vt:lpstr>Work Cell Design</vt:lpstr>
      <vt:lpstr>Work Cell Design</vt:lpstr>
      <vt:lpstr>Work Cell Design</vt:lpstr>
      <vt:lpstr>PowerPoint Presentation</vt:lpstr>
      <vt:lpstr>PowerPoint Presentation</vt:lpstr>
      <vt:lpstr>PowerPoint Presentation</vt:lpstr>
      <vt:lpstr>PowerPoint Presentation</vt:lpstr>
      <vt:lpstr>PowerPoint Presentation</vt:lpstr>
    </vt:vector>
  </TitlesOfParts>
  <Company>EDUCAUSE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Burrows</dc:creator>
  <cp:lastModifiedBy>Sharon L. Austin</cp:lastModifiedBy>
  <cp:revision>132</cp:revision>
  <dcterms:created xsi:type="dcterms:W3CDTF">2012-08-08T18:23:13Z</dcterms:created>
  <dcterms:modified xsi:type="dcterms:W3CDTF">2017-10-03T19:09:41Z</dcterms:modified>
</cp:coreProperties>
</file>