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2" clrIdx="0">
    <p:extLst>
      <p:ext uri="{19B8F6BF-5375-455C-9EA6-DF929625EA0E}">
        <p15:presenceInfo xmlns:p15="http://schemas.microsoft.com/office/powerpoint/2012/main" userId="8801e45bd95c23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06T10:26:11.884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04T00:00:50.900" idx="1">
    <p:pos x="1761" y="723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xibilolu/epl21?resource=download&amp;select=summary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0533" y="961845"/>
            <a:ext cx="8915399" cy="2262781"/>
          </a:xfrm>
        </p:spPr>
        <p:txBody>
          <a:bodyPr/>
          <a:lstStyle/>
          <a:p>
            <a:r>
              <a:rPr lang="en-IN" dirty="0" smtClean="0"/>
              <a:t>Premier League Player Summary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565366" y="3224626"/>
            <a:ext cx="29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Kraggle</a:t>
            </a:r>
            <a:r>
              <a:rPr lang="en-IN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222825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 Football Players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Downloaded from </a:t>
            </a:r>
            <a:r>
              <a:rPr lang="en-IN" dirty="0" err="1" smtClean="0"/>
              <a:t>Kraggle</a:t>
            </a:r>
            <a:r>
              <a:rPr lang="en-IN" dirty="0" smtClean="0"/>
              <a:t> dataset.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English Premier League 2021/22 season | </a:t>
            </a:r>
            <a:r>
              <a:rPr lang="en-US" dirty="0" err="1">
                <a:hlinkClick r:id="rId2"/>
              </a:rPr>
              <a:t>Kaggle</a:t>
            </a:r>
            <a:endParaRPr lang="en-IN" dirty="0" smtClean="0"/>
          </a:p>
          <a:p>
            <a:r>
              <a:rPr lang="en-IN" dirty="0" smtClean="0"/>
              <a:t>Summary contains the list of English Premier league(PL) footballers with their statistics for the 2021/22 season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76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creation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2555" y="1905000"/>
            <a:ext cx="4313864" cy="3777622"/>
          </a:xfrm>
        </p:spPr>
        <p:txBody>
          <a:bodyPr/>
          <a:lstStyle/>
          <a:p>
            <a:r>
              <a:rPr lang="en-IN" dirty="0"/>
              <a:t>create database players</a:t>
            </a:r>
            <a:r>
              <a:rPr lang="en-IN" dirty="0" smtClean="0"/>
              <a:t>;</a:t>
            </a:r>
          </a:p>
          <a:p>
            <a:r>
              <a:rPr lang="en-IN" dirty="0" smtClean="0"/>
              <a:t>use </a:t>
            </a:r>
            <a:r>
              <a:rPr lang="en-IN" dirty="0"/>
              <a:t>players; </a:t>
            </a:r>
            <a:endParaRPr lang="en-IN" dirty="0" smtClean="0"/>
          </a:p>
          <a:p>
            <a:r>
              <a:rPr lang="en-IN" dirty="0"/>
              <a:t>select * from stats;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419" y="1612756"/>
            <a:ext cx="6599882" cy="4744911"/>
          </a:xfrm>
        </p:spPr>
      </p:pic>
      <p:sp>
        <p:nvSpPr>
          <p:cNvPr id="2" name="Flowchart: Process 1"/>
          <p:cNvSpPr/>
          <p:nvPr/>
        </p:nvSpPr>
        <p:spPr>
          <a:xfrm>
            <a:off x="1334278" y="4264090"/>
            <a:ext cx="3405673" cy="19874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creates a new database players and lets to use that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57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Which team has the youngest squad in PL?</a:t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 smtClean="0"/>
              <a:t>select </a:t>
            </a:r>
            <a:r>
              <a:rPr lang="en-IN" b="1" dirty="0"/>
              <a:t>club, </a:t>
            </a:r>
            <a:r>
              <a:rPr lang="en-IN" b="1" dirty="0" smtClean="0"/>
              <a:t>AVG(age</a:t>
            </a:r>
            <a:r>
              <a:rPr lang="en-IN" b="1" dirty="0"/>
              <a:t>) as Avg_Age from </a:t>
            </a:r>
            <a:r>
              <a:rPr lang="en-IN" b="1" dirty="0" smtClean="0"/>
              <a:t>stats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 smtClean="0"/>
              <a:t>group </a:t>
            </a:r>
            <a:r>
              <a:rPr lang="en-IN" b="1" dirty="0"/>
              <a:t>by club 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order </a:t>
            </a:r>
            <a:r>
              <a:rPr lang="en-IN" b="1" dirty="0"/>
              <a:t>by Avg_Age </a:t>
            </a:r>
            <a:r>
              <a:rPr lang="en-IN" b="1" dirty="0" smtClean="0"/>
              <a:t>ASC LIMIT 1 ;</a:t>
            </a:r>
          </a:p>
          <a:p>
            <a:endParaRPr lang="en-IN" b="1" dirty="0"/>
          </a:p>
          <a:p>
            <a:endParaRPr lang="en-IN" b="1" dirty="0" smtClean="0"/>
          </a:p>
          <a:p>
            <a:r>
              <a:rPr lang="en-IN" b="1" dirty="0" smtClean="0"/>
              <a:t>NOTE: Table without the LIMIT 1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5526082"/>
              </p:ext>
            </p:extLst>
          </p:nvPr>
        </p:nvGraphicFramePr>
        <p:xfrm>
          <a:off x="7312143" y="1388853"/>
          <a:ext cx="4313238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619"/>
                <a:gridCol w="2156619"/>
              </a:tblGrid>
              <a:tr h="206459">
                <a:tc>
                  <a:txBody>
                    <a:bodyPr/>
                    <a:lstStyle/>
                    <a:p>
                      <a:r>
                        <a:rPr lang="en-IN" sz="1000" dirty="0"/>
                        <a:t>Arsenal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24.1765</a:t>
                      </a:r>
                    </a:p>
                  </a:txBody>
                  <a:tcPr anchor="ctr"/>
                </a:tc>
              </a:tr>
              <a:tr h="190800">
                <a:tc>
                  <a:txBody>
                    <a:bodyPr/>
                    <a:lstStyle/>
                    <a:p>
                      <a:r>
                        <a:rPr lang="en-IN" sz="1000"/>
                        <a:t>Norwich 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24.5714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000"/>
                        <a:t>Southampton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24.5882</a:t>
                      </a:r>
                    </a:p>
                  </a:txBody>
                  <a:tcPr anchor="ctr"/>
                </a:tc>
              </a:tr>
              <a:tr h="190800">
                <a:tc>
                  <a:txBody>
                    <a:bodyPr/>
                    <a:lstStyle/>
                    <a:p>
                      <a:r>
                        <a:rPr lang="en-IN" sz="1000" dirty="0"/>
                        <a:t>Tottenham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24.6842</a:t>
                      </a:r>
                    </a:p>
                  </a:txBody>
                  <a:tcPr anchor="ctr"/>
                </a:tc>
              </a:tr>
              <a:tr h="190800">
                <a:tc>
                  <a:txBody>
                    <a:bodyPr/>
                    <a:lstStyle/>
                    <a:p>
                      <a:r>
                        <a:rPr lang="en-IN" sz="1000"/>
                        <a:t>Brentford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24.8667</a:t>
                      </a:r>
                    </a:p>
                  </a:txBody>
                  <a:tcPr anchor="ctr"/>
                </a:tc>
              </a:tr>
              <a:tr h="190800">
                <a:tc>
                  <a:txBody>
                    <a:bodyPr/>
                    <a:lstStyle/>
                    <a:p>
                      <a:r>
                        <a:rPr lang="en-IN" sz="1000"/>
                        <a:t>Aston Villa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25.3684</a:t>
                      </a:r>
                    </a:p>
                  </a:txBody>
                  <a:tcPr anchor="ctr"/>
                </a:tc>
              </a:tr>
              <a:tr h="190800">
                <a:tc>
                  <a:txBody>
                    <a:bodyPr/>
                    <a:lstStyle/>
                    <a:p>
                      <a:r>
                        <a:rPr lang="en-IN" sz="1000"/>
                        <a:t>Leicester 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25.4500</a:t>
                      </a:r>
                    </a:p>
                  </a:txBody>
                  <a:tcPr anchor="ctr"/>
                </a:tc>
              </a:tr>
              <a:tr h="190800">
                <a:tc>
                  <a:txBody>
                    <a:bodyPr/>
                    <a:lstStyle/>
                    <a:p>
                      <a:r>
                        <a:rPr lang="en-IN" sz="1000"/>
                        <a:t>Brighton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25.6316</a:t>
                      </a:r>
                    </a:p>
                  </a:txBody>
                  <a:tcPr anchor="ctr"/>
                </a:tc>
              </a:tr>
              <a:tr h="190800">
                <a:tc>
                  <a:txBody>
                    <a:bodyPr/>
                    <a:lstStyle/>
                    <a:p>
                      <a:r>
                        <a:rPr lang="en-IN" sz="1000"/>
                        <a:t>Leeds United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25.6471</a:t>
                      </a:r>
                    </a:p>
                  </a:txBody>
                  <a:tcPr anchor="ctr"/>
                </a:tc>
              </a:tr>
              <a:tr h="190800">
                <a:tc>
                  <a:txBody>
                    <a:bodyPr/>
                    <a:lstStyle/>
                    <a:p>
                      <a:r>
                        <a:rPr lang="en-IN" sz="1000"/>
                        <a:t>Everton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25.7000</a:t>
                      </a:r>
                    </a:p>
                  </a:txBody>
                  <a:tcPr anchor="ctr"/>
                </a:tc>
              </a:tr>
              <a:tr h="190800">
                <a:tc>
                  <a:txBody>
                    <a:bodyPr/>
                    <a:lstStyle/>
                    <a:p>
                      <a:r>
                        <a:rPr lang="en-IN" sz="1000"/>
                        <a:t>Wolves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25.7647</a:t>
                      </a:r>
                    </a:p>
                  </a:txBody>
                  <a:tcPr anchor="ctr"/>
                </a:tc>
              </a:tr>
              <a:tr h="190800">
                <a:tc>
                  <a:txBody>
                    <a:bodyPr/>
                    <a:lstStyle/>
                    <a:p>
                      <a:r>
                        <a:rPr lang="en-IN" sz="1000"/>
                        <a:t>Crystal Palace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26.1250</a:t>
                      </a:r>
                    </a:p>
                  </a:txBody>
                  <a:tcPr anchor="ctr"/>
                </a:tc>
              </a:tr>
              <a:tr h="190800">
                <a:tc>
                  <a:txBody>
                    <a:bodyPr/>
                    <a:lstStyle/>
                    <a:p>
                      <a:r>
                        <a:rPr lang="en-IN" sz="1000"/>
                        <a:t>Chelsea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26.1500</a:t>
                      </a:r>
                    </a:p>
                  </a:txBody>
                  <a:tcPr anchor="ctr"/>
                </a:tc>
              </a:tr>
              <a:tr h="190800">
                <a:tc>
                  <a:txBody>
                    <a:bodyPr/>
                    <a:lstStyle/>
                    <a:p>
                      <a:r>
                        <a:rPr lang="en-IN" sz="1000"/>
                        <a:t>Watford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26.2941</a:t>
                      </a:r>
                    </a:p>
                  </a:txBody>
                  <a:tcPr anchor="ctr"/>
                </a:tc>
              </a:tr>
              <a:tr h="190800">
                <a:tc>
                  <a:txBody>
                    <a:bodyPr/>
                    <a:lstStyle/>
                    <a:p>
                      <a:r>
                        <a:rPr lang="en-IN" sz="1000"/>
                        <a:t>Manchester 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26.5556</a:t>
                      </a:r>
                    </a:p>
                  </a:txBody>
                  <a:tcPr anchor="ctr"/>
                </a:tc>
              </a:tr>
              <a:tr h="190800">
                <a:tc>
                  <a:txBody>
                    <a:bodyPr/>
                    <a:lstStyle/>
                    <a:p>
                      <a:r>
                        <a:rPr lang="en-IN" sz="1000"/>
                        <a:t>West Ham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26.6429</a:t>
                      </a:r>
                    </a:p>
                  </a:txBody>
                  <a:tcPr anchor="ctr"/>
                </a:tc>
              </a:tr>
              <a:tr h="190800">
                <a:tc>
                  <a:txBody>
                    <a:bodyPr/>
                    <a:lstStyle/>
                    <a:p>
                      <a:r>
                        <a:rPr lang="en-IN" sz="1000"/>
                        <a:t>Liverpool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26.7000</a:t>
                      </a:r>
                    </a:p>
                  </a:txBody>
                  <a:tcPr anchor="ctr"/>
                </a:tc>
              </a:tr>
              <a:tr h="190800">
                <a:tc>
                  <a:txBody>
                    <a:bodyPr/>
                    <a:lstStyle/>
                    <a:p>
                      <a:r>
                        <a:rPr lang="en-IN" sz="1000"/>
                        <a:t>Manchester Utd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26.7143</a:t>
                      </a:r>
                    </a:p>
                  </a:txBody>
                  <a:tcPr anchor="ctr"/>
                </a:tc>
              </a:tr>
              <a:tr h="190800">
                <a:tc>
                  <a:txBody>
                    <a:bodyPr/>
                    <a:lstStyle/>
                    <a:p>
                      <a:r>
                        <a:rPr lang="en-IN" sz="1000"/>
                        <a:t>Newcastle Utd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26.8095</a:t>
                      </a:r>
                    </a:p>
                  </a:txBody>
                  <a:tcPr anchor="ctr"/>
                </a:tc>
              </a:tr>
              <a:tr h="190800">
                <a:tc>
                  <a:txBody>
                    <a:bodyPr/>
                    <a:lstStyle/>
                    <a:p>
                      <a:r>
                        <a:rPr lang="en-IN" sz="1000"/>
                        <a:t>Burnley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28.3529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Rectangular Callout 2"/>
          <p:cNvSpPr/>
          <p:nvPr/>
        </p:nvSpPr>
        <p:spPr>
          <a:xfrm>
            <a:off x="1311215" y="4632386"/>
            <a:ext cx="4804913" cy="174253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Arsenal has the youngest squad with an avg. age of 24.1765.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199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u="sng" dirty="0"/>
              <a:t>Which Team has more teen players?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 smtClean="0"/>
              <a:t>select </a:t>
            </a:r>
            <a:r>
              <a:rPr lang="en-IN" b="1" dirty="0"/>
              <a:t>club, count(*) from </a:t>
            </a:r>
            <a:r>
              <a:rPr lang="en-IN" b="1" dirty="0" smtClean="0"/>
              <a:t>stats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 smtClean="0"/>
              <a:t>where age&lt;20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 smtClean="0"/>
              <a:t>group </a:t>
            </a:r>
            <a:r>
              <a:rPr lang="en-IN" b="1" dirty="0"/>
              <a:t>by club 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order </a:t>
            </a:r>
            <a:r>
              <a:rPr lang="en-IN" b="1" dirty="0"/>
              <a:t>by count(*) </a:t>
            </a:r>
            <a:r>
              <a:rPr lang="en-IN" b="1" dirty="0" err="1"/>
              <a:t>desc</a:t>
            </a:r>
            <a:r>
              <a:rPr lang="en-IN" b="1" dirty="0"/>
              <a:t> limit 1 ;</a:t>
            </a:r>
            <a:endParaRPr lang="en-IN" dirty="0"/>
          </a:p>
          <a:p>
            <a:endParaRPr lang="en-IN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1373" y="2133600"/>
            <a:ext cx="4313238" cy="1135929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920993" y="3793811"/>
            <a:ext cx="5650302" cy="211741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the count(*) function to know the number of players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Shows that Southampton has the highest count of registered first team teenage players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152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Weekly wages in Descending Order by Clubs</a:t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 smtClean="0"/>
              <a:t>select </a:t>
            </a:r>
            <a:r>
              <a:rPr lang="en-IN" b="1" dirty="0"/>
              <a:t>club, SUM(weekly) as </a:t>
            </a:r>
            <a:r>
              <a:rPr lang="en-IN" b="1" dirty="0" err="1"/>
              <a:t>Weekly_wage</a:t>
            </a:r>
            <a:r>
              <a:rPr lang="en-IN" b="1" dirty="0"/>
              <a:t> from </a:t>
            </a:r>
            <a:r>
              <a:rPr lang="en-IN" b="1" dirty="0" smtClean="0"/>
              <a:t>stats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 smtClean="0"/>
              <a:t>group </a:t>
            </a:r>
            <a:r>
              <a:rPr lang="en-IN" b="1" dirty="0"/>
              <a:t>by </a:t>
            </a:r>
            <a:r>
              <a:rPr lang="en-IN" b="1" dirty="0" smtClean="0"/>
              <a:t>club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 smtClean="0"/>
              <a:t>order </a:t>
            </a:r>
            <a:r>
              <a:rPr lang="en-IN" b="1" dirty="0"/>
              <a:t>by </a:t>
            </a:r>
            <a:r>
              <a:rPr lang="en-IN" b="1" dirty="0" err="1"/>
              <a:t>Weekly_wage</a:t>
            </a:r>
            <a:r>
              <a:rPr lang="en-IN" b="1" dirty="0"/>
              <a:t> </a:t>
            </a:r>
            <a:r>
              <a:rPr lang="en-IN" b="1" dirty="0" err="1"/>
              <a:t>desc</a:t>
            </a:r>
            <a:r>
              <a:rPr lang="en-IN" b="1" dirty="0"/>
              <a:t>;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22654985"/>
              </p:ext>
            </p:extLst>
          </p:nvPr>
        </p:nvGraphicFramePr>
        <p:xfrm>
          <a:off x="7303518" y="1314780"/>
          <a:ext cx="4313236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618"/>
                <a:gridCol w="2156618"/>
              </a:tblGrid>
              <a:tr h="231441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Manchester </a:t>
                      </a:r>
                      <a:r>
                        <a:rPr lang="en-IN" sz="1200" dirty="0" err="1"/>
                        <a:t>Utd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3567500</a:t>
                      </a:r>
                    </a:p>
                  </a:txBody>
                  <a:tcPr anchor="ctr"/>
                </a:tc>
              </a:tr>
              <a:tr h="231441">
                <a:tc>
                  <a:txBody>
                    <a:bodyPr/>
                    <a:lstStyle/>
                    <a:p>
                      <a:r>
                        <a:rPr lang="en-IN" sz="1200"/>
                        <a:t>Chelsea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2837308</a:t>
                      </a:r>
                    </a:p>
                  </a:txBody>
                  <a:tcPr anchor="ctr"/>
                </a:tc>
              </a:tr>
              <a:tr h="231441">
                <a:tc>
                  <a:txBody>
                    <a:bodyPr/>
                    <a:lstStyle/>
                    <a:p>
                      <a:r>
                        <a:rPr lang="en-IN" sz="1200"/>
                        <a:t>Manchester 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2628847</a:t>
                      </a:r>
                    </a:p>
                  </a:txBody>
                  <a:tcPr anchor="ctr"/>
                </a:tc>
              </a:tr>
              <a:tr h="231441">
                <a:tc>
                  <a:txBody>
                    <a:bodyPr/>
                    <a:lstStyle/>
                    <a:p>
                      <a:r>
                        <a:rPr lang="en-IN" sz="1200"/>
                        <a:t>Liverpool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2293500</a:t>
                      </a:r>
                    </a:p>
                  </a:txBody>
                  <a:tcPr anchor="ctr"/>
                </a:tc>
              </a:tr>
              <a:tr h="231441">
                <a:tc>
                  <a:txBody>
                    <a:bodyPr/>
                    <a:lstStyle/>
                    <a:p>
                      <a:r>
                        <a:rPr lang="en-IN" sz="1200"/>
                        <a:t>Tottenham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1416462</a:t>
                      </a:r>
                    </a:p>
                  </a:txBody>
                  <a:tcPr anchor="ctr"/>
                </a:tc>
              </a:tr>
              <a:tr h="231441">
                <a:tc>
                  <a:txBody>
                    <a:bodyPr/>
                    <a:lstStyle/>
                    <a:p>
                      <a:r>
                        <a:rPr lang="en-IN" sz="1200"/>
                        <a:t>Arsenal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1369038</a:t>
                      </a:r>
                    </a:p>
                  </a:txBody>
                  <a:tcPr anchor="ctr"/>
                </a:tc>
              </a:tr>
              <a:tr h="231441">
                <a:tc>
                  <a:txBody>
                    <a:bodyPr/>
                    <a:lstStyle/>
                    <a:p>
                      <a:r>
                        <a:rPr lang="en-IN" sz="1200"/>
                        <a:t>Everton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1225769</a:t>
                      </a:r>
                    </a:p>
                  </a:txBody>
                  <a:tcPr anchor="ctr"/>
                </a:tc>
              </a:tr>
              <a:tr h="231441">
                <a:tc>
                  <a:txBody>
                    <a:bodyPr/>
                    <a:lstStyle/>
                    <a:p>
                      <a:r>
                        <a:rPr lang="en-IN" sz="1200"/>
                        <a:t>Leicester 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1098654</a:t>
                      </a:r>
                    </a:p>
                  </a:txBody>
                  <a:tcPr anchor="ctr"/>
                </a:tc>
              </a:tr>
              <a:tr h="231441">
                <a:tc>
                  <a:txBody>
                    <a:bodyPr/>
                    <a:lstStyle/>
                    <a:p>
                      <a:r>
                        <a:rPr lang="en-IN" sz="1200"/>
                        <a:t>Aston Villa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1071924</a:t>
                      </a:r>
                    </a:p>
                  </a:txBody>
                  <a:tcPr anchor="ctr"/>
                </a:tc>
              </a:tr>
              <a:tr h="231441">
                <a:tc>
                  <a:txBody>
                    <a:bodyPr/>
                    <a:lstStyle/>
                    <a:p>
                      <a:r>
                        <a:rPr lang="en-IN" sz="1200"/>
                        <a:t>Newcastle Utd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1030963</a:t>
                      </a:r>
                    </a:p>
                  </a:txBody>
                  <a:tcPr anchor="ctr"/>
                </a:tc>
              </a:tr>
              <a:tr h="231441">
                <a:tc>
                  <a:txBody>
                    <a:bodyPr/>
                    <a:lstStyle/>
                    <a:p>
                      <a:r>
                        <a:rPr lang="en-IN" sz="1200"/>
                        <a:t>Crystal Palace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975385</a:t>
                      </a:r>
                    </a:p>
                  </a:txBody>
                  <a:tcPr anchor="ctr"/>
                </a:tc>
              </a:tr>
              <a:tr h="231441">
                <a:tc>
                  <a:txBody>
                    <a:bodyPr/>
                    <a:lstStyle/>
                    <a:p>
                      <a:r>
                        <a:rPr lang="en-IN" sz="1200"/>
                        <a:t>Wolves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859230</a:t>
                      </a:r>
                    </a:p>
                  </a:txBody>
                  <a:tcPr anchor="ctr"/>
                </a:tc>
              </a:tr>
              <a:tr h="231441">
                <a:tc>
                  <a:txBody>
                    <a:bodyPr/>
                    <a:lstStyle/>
                    <a:p>
                      <a:r>
                        <a:rPr lang="en-IN" sz="1200"/>
                        <a:t>West Ham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765578</a:t>
                      </a:r>
                    </a:p>
                  </a:txBody>
                  <a:tcPr anchor="ctr"/>
                </a:tc>
              </a:tr>
              <a:tr h="231441">
                <a:tc>
                  <a:txBody>
                    <a:bodyPr/>
                    <a:lstStyle/>
                    <a:p>
                      <a:r>
                        <a:rPr lang="en-IN" sz="1200"/>
                        <a:t>Brighton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698655</a:t>
                      </a:r>
                    </a:p>
                  </a:txBody>
                  <a:tcPr anchor="ctr"/>
                </a:tc>
              </a:tr>
              <a:tr h="231441">
                <a:tc>
                  <a:txBody>
                    <a:bodyPr/>
                    <a:lstStyle/>
                    <a:p>
                      <a:r>
                        <a:rPr lang="en-IN" sz="1200"/>
                        <a:t>Southampton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654231</a:t>
                      </a:r>
                    </a:p>
                  </a:txBody>
                  <a:tcPr anchor="ctr"/>
                </a:tc>
              </a:tr>
              <a:tr h="231441">
                <a:tc>
                  <a:txBody>
                    <a:bodyPr/>
                    <a:lstStyle/>
                    <a:p>
                      <a:r>
                        <a:rPr lang="en-IN" sz="1200"/>
                        <a:t>Burnley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578654</a:t>
                      </a:r>
                    </a:p>
                  </a:txBody>
                  <a:tcPr anchor="ctr"/>
                </a:tc>
              </a:tr>
              <a:tr h="231441">
                <a:tc>
                  <a:txBody>
                    <a:bodyPr/>
                    <a:lstStyle/>
                    <a:p>
                      <a:r>
                        <a:rPr lang="en-IN" sz="1200"/>
                        <a:t>Watford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490384</a:t>
                      </a:r>
                    </a:p>
                  </a:txBody>
                  <a:tcPr anchor="ctr"/>
                </a:tc>
              </a:tr>
              <a:tr h="231441">
                <a:tc>
                  <a:txBody>
                    <a:bodyPr/>
                    <a:lstStyle/>
                    <a:p>
                      <a:r>
                        <a:rPr lang="en-IN" sz="1200"/>
                        <a:t>Norwich 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490192</a:t>
                      </a:r>
                    </a:p>
                  </a:txBody>
                  <a:tcPr anchor="ctr"/>
                </a:tc>
              </a:tr>
              <a:tr h="231441">
                <a:tc>
                  <a:txBody>
                    <a:bodyPr/>
                    <a:lstStyle/>
                    <a:p>
                      <a:r>
                        <a:rPr lang="en-IN" sz="1200"/>
                        <a:t>Leeds United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351537</a:t>
                      </a:r>
                    </a:p>
                  </a:txBody>
                  <a:tcPr anchor="ctr"/>
                </a:tc>
              </a:tr>
              <a:tr h="231441">
                <a:tc>
                  <a:txBody>
                    <a:bodyPr/>
                    <a:lstStyle/>
                    <a:p>
                      <a:r>
                        <a:rPr lang="en-IN" sz="1200"/>
                        <a:t>Brentford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245962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1099899" y="3868456"/>
            <a:ext cx="5650302" cy="211741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 United pays the highest weekly wages club-wise in the 2021/22 season.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397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5 players with most shots on target per game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 smtClean="0"/>
              <a:t>select </a:t>
            </a:r>
            <a:r>
              <a:rPr lang="en-IN" b="1" dirty="0"/>
              <a:t>players, </a:t>
            </a:r>
            <a:r>
              <a:rPr lang="en-IN" b="1" dirty="0" err="1"/>
              <a:t>shtont</a:t>
            </a:r>
            <a:r>
              <a:rPr lang="en-IN" b="1" dirty="0"/>
              <a:t>/90 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from </a:t>
            </a:r>
            <a:r>
              <a:rPr lang="en-IN" b="1" dirty="0"/>
              <a:t>stats 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order </a:t>
            </a:r>
            <a:r>
              <a:rPr lang="en-IN" b="1" dirty="0"/>
              <a:t>by </a:t>
            </a:r>
            <a:r>
              <a:rPr lang="en-IN" b="1" dirty="0" err="1"/>
              <a:t>shtont</a:t>
            </a:r>
            <a:r>
              <a:rPr lang="en-IN" b="1" dirty="0"/>
              <a:t>/90 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err="1" smtClean="0"/>
              <a:t>desc</a:t>
            </a:r>
            <a:r>
              <a:rPr lang="en-IN" b="1" dirty="0" smtClean="0"/>
              <a:t> </a:t>
            </a:r>
            <a:r>
              <a:rPr lang="en-IN" b="1" dirty="0"/>
              <a:t>limit 5;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2901808"/>
              </p:ext>
            </p:extLst>
          </p:nvPr>
        </p:nvGraphicFramePr>
        <p:xfrm>
          <a:off x="6750201" y="1475792"/>
          <a:ext cx="5149508" cy="2321765"/>
        </p:xfrm>
        <a:graphic>
          <a:graphicData uri="http://schemas.openxmlformats.org/drawingml/2006/table">
            <a:tbl>
              <a:tblPr/>
              <a:tblGrid>
                <a:gridCol w="2574754"/>
                <a:gridCol w="2574754"/>
              </a:tblGrid>
              <a:tr h="464353">
                <a:tc>
                  <a:txBody>
                    <a:bodyPr/>
                    <a:lstStyle/>
                    <a:p>
                      <a:r>
                        <a:rPr lang="en-IN" sz="900" b="1" dirty="0">
                          <a:latin typeface="Arial Black" panose="020B0A04020102020204" pitchFamily="34" charset="0"/>
                        </a:rPr>
                        <a:t>Harry Kane</a:t>
                      </a:r>
                    </a:p>
                  </a:txBody>
                  <a:tcPr marL="44238" marR="44238" marT="22119" marB="22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1">
                          <a:latin typeface="Arial Black" panose="020B0A04020102020204" pitchFamily="34" charset="0"/>
                        </a:rPr>
                        <a:t>0.5667</a:t>
                      </a:r>
                    </a:p>
                  </a:txBody>
                  <a:tcPr marL="44238" marR="44238" marT="22119" marB="22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4353">
                <a:tc>
                  <a:txBody>
                    <a:bodyPr/>
                    <a:lstStyle/>
                    <a:p>
                      <a:r>
                        <a:rPr lang="en-IN" sz="900" b="1">
                          <a:latin typeface="Arial Black" panose="020B0A04020102020204" pitchFamily="34" charset="0"/>
                        </a:rPr>
                        <a:t>Mohamed Salah</a:t>
                      </a:r>
                    </a:p>
                  </a:txBody>
                  <a:tcPr marL="44238" marR="44238" marT="22119" marB="22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1">
                          <a:latin typeface="Arial Black" panose="020B0A04020102020204" pitchFamily="34" charset="0"/>
                        </a:rPr>
                        <a:t>0.5444</a:t>
                      </a:r>
                    </a:p>
                  </a:txBody>
                  <a:tcPr marL="44238" marR="44238" marT="22119" marB="22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4353">
                <a:tc>
                  <a:txBody>
                    <a:bodyPr/>
                    <a:lstStyle/>
                    <a:p>
                      <a:r>
                        <a:rPr lang="en-IN" sz="900" b="1">
                          <a:latin typeface="Arial Black" panose="020B0A04020102020204" pitchFamily="34" charset="0"/>
                        </a:rPr>
                        <a:t>Son Heung-min</a:t>
                      </a:r>
                    </a:p>
                  </a:txBody>
                  <a:tcPr marL="44238" marR="44238" marT="22119" marB="22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1" dirty="0">
                          <a:latin typeface="Arial Black" panose="020B0A04020102020204" pitchFamily="34" charset="0"/>
                        </a:rPr>
                        <a:t>0.5222</a:t>
                      </a:r>
                    </a:p>
                  </a:txBody>
                  <a:tcPr marL="44238" marR="44238" marT="22119" marB="22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4353">
                <a:tc>
                  <a:txBody>
                    <a:bodyPr/>
                    <a:lstStyle/>
                    <a:p>
                      <a:r>
                        <a:rPr lang="en-IN" sz="900" b="1">
                          <a:latin typeface="Arial Black" panose="020B0A04020102020204" pitchFamily="34" charset="0"/>
                        </a:rPr>
                        <a:t>Cristiano Ronaldo</a:t>
                      </a:r>
                    </a:p>
                  </a:txBody>
                  <a:tcPr marL="44238" marR="44238" marT="22119" marB="22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1">
                          <a:latin typeface="Arial Black" panose="020B0A04020102020204" pitchFamily="34" charset="0"/>
                        </a:rPr>
                        <a:t>0.4333</a:t>
                      </a:r>
                    </a:p>
                  </a:txBody>
                  <a:tcPr marL="44238" marR="44238" marT="22119" marB="22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4353">
                <a:tc>
                  <a:txBody>
                    <a:bodyPr/>
                    <a:lstStyle/>
                    <a:p>
                      <a:r>
                        <a:rPr lang="en-IN" sz="900" b="1">
                          <a:latin typeface="Arial Black" panose="020B0A04020102020204" pitchFamily="34" charset="0"/>
                        </a:rPr>
                        <a:t>Sadio Mane</a:t>
                      </a:r>
                    </a:p>
                  </a:txBody>
                  <a:tcPr marL="44238" marR="44238" marT="22119" marB="22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1" dirty="0">
                          <a:latin typeface="Arial Black" panose="020B0A04020102020204" pitchFamily="34" charset="0"/>
                        </a:rPr>
                        <a:t>0.4111</a:t>
                      </a:r>
                    </a:p>
                  </a:txBody>
                  <a:tcPr marL="44238" marR="44238" marT="22119" marB="22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1099899" y="3868456"/>
            <a:ext cx="5650302" cy="211741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9255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International </a:t>
            </a:r>
            <a:r>
              <a:rPr lang="en-IN" dirty="0"/>
              <a:t>players based on </a:t>
            </a:r>
            <a:r>
              <a:rPr lang="en-IN" dirty="0" smtClean="0"/>
              <a:t>nationality (Biggest 5)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select nation, count(*) as </a:t>
            </a:r>
            <a:r>
              <a:rPr lang="en-US" b="1" dirty="0" err="1"/>
              <a:t>No_of_players</a:t>
            </a:r>
            <a:r>
              <a:rPr lang="en-US" b="1" dirty="0"/>
              <a:t> from </a:t>
            </a:r>
            <a:r>
              <a:rPr lang="en-US" b="1" dirty="0" smtClean="0"/>
              <a:t>stats</a:t>
            </a:r>
            <a:br>
              <a:rPr lang="en-US" b="1" dirty="0" smtClean="0"/>
            </a:br>
            <a:r>
              <a:rPr lang="en-US" b="1" dirty="0" smtClean="0"/>
              <a:t>group </a:t>
            </a:r>
            <a:r>
              <a:rPr lang="en-US" b="1" dirty="0"/>
              <a:t>by nation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order </a:t>
            </a:r>
            <a:r>
              <a:rPr lang="en-US" b="1" dirty="0"/>
              <a:t>by </a:t>
            </a:r>
            <a:r>
              <a:rPr lang="en-US" b="1" dirty="0" err="1"/>
              <a:t>No_of_players</a:t>
            </a:r>
            <a:r>
              <a:rPr lang="en-US" b="1" dirty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desc</a:t>
            </a:r>
            <a:r>
              <a:rPr lang="en-US" b="1" dirty="0" smtClean="0"/>
              <a:t> </a:t>
            </a:r>
            <a:r>
              <a:rPr lang="en-US" b="1" dirty="0"/>
              <a:t>LIMIT 5;</a:t>
            </a:r>
            <a:endParaRPr lang="en-IN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4474066"/>
              </p:ext>
            </p:extLst>
          </p:nvPr>
        </p:nvGraphicFramePr>
        <p:xfrm>
          <a:off x="7191375" y="2125663"/>
          <a:ext cx="431323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619"/>
                <a:gridCol w="215661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126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BRA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FRA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19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POR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ESP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1121435" y="4022411"/>
            <a:ext cx="5857335" cy="199482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Gives the number of International Players based on nationality in the decreasing order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England has the highest number of players playing </a:t>
            </a:r>
            <a:r>
              <a:rPr lang="en-IN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English Premier League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followed by Brazil, France and Portugal.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942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player played most </a:t>
            </a:r>
            <a:r>
              <a:rPr lang="en-IN" dirty="0" smtClean="0"/>
              <a:t>minutes?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 smtClean="0"/>
              <a:t>select </a:t>
            </a:r>
            <a:r>
              <a:rPr lang="en-IN" b="1" dirty="0"/>
              <a:t>players, minutes from stats where minutes = (Select max(minutes) from stats) ; </a:t>
            </a:r>
            <a:endParaRPr lang="en-IN" b="1" dirty="0" smtClean="0"/>
          </a:p>
          <a:p>
            <a:endParaRPr lang="en-IN" b="1" dirty="0"/>
          </a:p>
          <a:p>
            <a:r>
              <a:rPr lang="en-IN" b="1" dirty="0"/>
              <a:t>Select players, minutes 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from stats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 smtClean="0"/>
              <a:t>order </a:t>
            </a:r>
            <a:r>
              <a:rPr lang="en-IN" b="1" dirty="0"/>
              <a:t>by minutes </a:t>
            </a:r>
            <a:r>
              <a:rPr lang="en-IN" b="1" dirty="0" err="1"/>
              <a:t>desc</a:t>
            </a:r>
            <a:r>
              <a:rPr lang="en-IN" b="1" dirty="0"/>
              <a:t> limit 1;</a:t>
            </a:r>
            <a:endParaRPr lang="en-IN" dirty="0"/>
          </a:p>
          <a:p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3076" y="2221755"/>
            <a:ext cx="4313238" cy="860118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1337095" y="4615132"/>
            <a:ext cx="6383547" cy="189781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simple query with the limit </a:t>
            </a:r>
            <a:r>
              <a:rPr lang="en-I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fn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 make use of the inner query function to find the player who has played the most minutes in the 2021/22 season.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44751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1028</TotalTime>
  <Words>390</Words>
  <Application>Microsoft Office PowerPoint</Application>
  <PresentationFormat>Widescreen</PresentationFormat>
  <Paragraphs>134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Century Gothic</vt:lpstr>
      <vt:lpstr>Wingdings 3</vt:lpstr>
      <vt:lpstr>Wisp</vt:lpstr>
      <vt:lpstr>Premier League Player Summary</vt:lpstr>
      <vt:lpstr>PL Football Players Dataset</vt:lpstr>
      <vt:lpstr>Database creation</vt:lpstr>
      <vt:lpstr>Which team has the youngest squad in PL? </vt:lpstr>
      <vt:lpstr>Which Team has more teen players? </vt:lpstr>
      <vt:lpstr>Weekly wages in Descending Order by Clubs </vt:lpstr>
      <vt:lpstr>Top 5 players with most shots on target per game</vt:lpstr>
      <vt:lpstr>International players based on nationality (Biggest 5)</vt:lpstr>
      <vt:lpstr>Which player played most minutes?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Premier League Player Summary</dc:title>
  <dc:creator>Microsoft account</dc:creator>
  <cp:lastModifiedBy>Microsoft account</cp:lastModifiedBy>
  <cp:revision>13</cp:revision>
  <dcterms:created xsi:type="dcterms:W3CDTF">2023-06-17T11:26:01Z</dcterms:created>
  <dcterms:modified xsi:type="dcterms:W3CDTF">2023-07-06T21:04:18Z</dcterms:modified>
</cp:coreProperties>
</file>