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109650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8322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204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5179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339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694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817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6443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855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353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3926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50173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136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3" name="Shape 1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7" name="Shape 1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
        <p:cNvGrpSpPr/>
        <p:nvPr/>
      </p:nvGrpSpPr>
      <p:grpSpPr>
        <a:xfrm>
          <a:off x="0" y="0"/>
          <a:ext cx="0" cy="0"/>
          <a:chOff x="0" y="0"/>
          <a:chExt cx="0" cy="0"/>
        </a:xfrm>
      </p:grpSpPr>
      <p:sp>
        <p:nvSpPr>
          <p:cNvPr id="30" name="Shape 3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
        <p:nvSpPr>
          <p:cNvPr id="9" name="Shape 9"/>
          <p:cNvSpPr txBox="1"/>
          <p:nvPr/>
        </p:nvSpPr>
        <p:spPr>
          <a:xfrm>
            <a:off x="0" y="4944075"/>
            <a:ext cx="1986000"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CS 6475 - Fall 2016</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369450" y="909725"/>
            <a:ext cx="8648700" cy="1670700"/>
          </a:xfrm>
          <a:prstGeom prst="rect">
            <a:avLst/>
          </a:prstGeom>
        </p:spPr>
        <p:txBody>
          <a:bodyPr lIns="91425" tIns="91425" rIns="91425" bIns="91425" anchor="ctr" anchorCtr="0">
            <a:noAutofit/>
          </a:bodyPr>
          <a:lstStyle/>
          <a:p>
            <a:pPr lvl="0" rtl="0">
              <a:lnSpc>
                <a:spcPct val="115000"/>
              </a:lnSpc>
              <a:spcBef>
                <a:spcPts val="0"/>
              </a:spcBef>
              <a:buNone/>
            </a:pPr>
            <a:r>
              <a:rPr lang="en" sz="3600" dirty="0"/>
              <a:t>Computational Photography</a:t>
            </a:r>
          </a:p>
          <a:p>
            <a:pPr lvl="0" rtl="0">
              <a:lnSpc>
                <a:spcPct val="115000"/>
              </a:lnSpc>
              <a:spcBef>
                <a:spcPts val="0"/>
              </a:spcBef>
              <a:buNone/>
            </a:pPr>
            <a:r>
              <a:rPr lang="en" sz="3000" dirty="0"/>
              <a:t>Assignment #2: Image I/O &amp; Libraries</a:t>
            </a:r>
          </a:p>
        </p:txBody>
      </p:sp>
      <p:sp>
        <p:nvSpPr>
          <p:cNvPr id="36" name="Shape 36"/>
          <p:cNvSpPr txBox="1">
            <a:spLocks noGrp="1"/>
          </p:cNvSpPr>
          <p:nvPr>
            <p:ph type="subTitle" idx="1"/>
          </p:nvPr>
        </p:nvSpPr>
        <p:spPr>
          <a:xfrm>
            <a:off x="685800" y="3140325"/>
            <a:ext cx="7772400" cy="1066500"/>
          </a:xfrm>
          <a:prstGeom prst="rect">
            <a:avLst/>
          </a:prstGeom>
        </p:spPr>
        <p:txBody>
          <a:bodyPr lIns="91425" tIns="91425" rIns="91425" bIns="91425" anchor="t" anchorCtr="0">
            <a:noAutofit/>
          </a:bodyPr>
          <a:lstStyle/>
          <a:p>
            <a:pPr lvl="0" rtl="0">
              <a:spcBef>
                <a:spcPts val="0"/>
              </a:spcBef>
              <a:buNone/>
            </a:pPr>
            <a:r>
              <a:rPr lang="en-US" dirty="0" smtClean="0"/>
              <a:t>Ram Subramanian</a:t>
            </a:r>
            <a:endParaRPr lang="en" dirty="0"/>
          </a:p>
          <a:p>
            <a:pPr lvl="0">
              <a:spcBef>
                <a:spcPts val="0"/>
              </a:spcBef>
              <a:buNone/>
            </a:pPr>
            <a:r>
              <a:rPr lang="en" dirty="0"/>
              <a:t>Fall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flipHorizontal   (continued)</a:t>
            </a:r>
          </a:p>
        </p:txBody>
      </p:sp>
      <p:sp>
        <p:nvSpPr>
          <p:cNvPr id="104" name="Shape 104"/>
          <p:cNvSpPr txBox="1">
            <a:spLocks noGrp="1"/>
          </p:cNvSpPr>
          <p:nvPr>
            <p:ph type="body" idx="1"/>
          </p:nvPr>
        </p:nvSpPr>
        <p:spPr>
          <a:xfrm>
            <a:off x="1062225" y="3778875"/>
            <a:ext cx="2134500" cy="4926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Input image</a:t>
            </a:r>
          </a:p>
        </p:txBody>
      </p:sp>
      <p:pic>
        <p:nvPicPr>
          <p:cNvPr id="105" name="Shape 105"/>
          <p:cNvPicPr preferRelativeResize="0"/>
          <p:nvPr/>
        </p:nvPicPr>
        <p:blipFill>
          <a:blip r:embed="rId3">
            <a:alphaModFix/>
          </a:blip>
          <a:stretch>
            <a:fillRect/>
          </a:stretch>
        </p:blipFill>
        <p:spPr>
          <a:xfrm>
            <a:off x="5554625" y="1373350"/>
            <a:ext cx="2134374" cy="2134374"/>
          </a:xfrm>
          <a:prstGeom prst="rect">
            <a:avLst/>
          </a:prstGeom>
          <a:noFill/>
          <a:ln w="19050" cap="flat" cmpd="sng">
            <a:solidFill>
              <a:srgbClr val="999999"/>
            </a:solidFill>
            <a:prstDash val="solid"/>
            <a:round/>
            <a:headEnd type="none" w="med" len="med"/>
            <a:tailEnd type="none" w="med" len="med"/>
          </a:ln>
        </p:spPr>
      </p:pic>
      <p:pic>
        <p:nvPicPr>
          <p:cNvPr id="106" name="Shape 106"/>
          <p:cNvPicPr preferRelativeResize="0"/>
          <p:nvPr/>
        </p:nvPicPr>
        <p:blipFill>
          <a:blip r:embed="rId3">
            <a:alphaModFix/>
          </a:blip>
          <a:stretch>
            <a:fillRect/>
          </a:stretch>
        </p:blipFill>
        <p:spPr>
          <a:xfrm>
            <a:off x="1062150" y="1373350"/>
            <a:ext cx="2134374" cy="2134374"/>
          </a:xfrm>
          <a:prstGeom prst="rect">
            <a:avLst/>
          </a:prstGeom>
          <a:noFill/>
          <a:ln w="19050" cap="flat" cmpd="sng">
            <a:solidFill>
              <a:srgbClr val="999999"/>
            </a:solidFill>
            <a:prstDash val="solid"/>
            <a:round/>
            <a:headEnd type="none" w="med" len="med"/>
            <a:tailEnd type="none" w="med" len="med"/>
          </a:ln>
        </p:spPr>
      </p:pic>
      <p:sp>
        <p:nvSpPr>
          <p:cNvPr id="107" name="Shape 107"/>
          <p:cNvSpPr txBox="1"/>
          <p:nvPr/>
        </p:nvSpPr>
        <p:spPr>
          <a:xfrm>
            <a:off x="5537125" y="3840125"/>
            <a:ext cx="2151900" cy="402300"/>
          </a:xfrm>
          <a:prstGeom prst="rect">
            <a:avLst/>
          </a:prstGeom>
          <a:noFill/>
          <a:ln>
            <a:noFill/>
          </a:ln>
        </p:spPr>
        <p:txBody>
          <a:bodyPr lIns="91425" tIns="91425" rIns="91425" bIns="91425" anchor="t" anchorCtr="0">
            <a:noAutofit/>
          </a:bodyPr>
          <a:lstStyle/>
          <a:p>
            <a:pPr lvl="0" rtl="0">
              <a:spcBef>
                <a:spcPts val="0"/>
              </a:spcBef>
              <a:buNone/>
            </a:pPr>
            <a:r>
              <a:rPr lang="en"/>
              <a:t>Output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79825"/>
            <a:ext cx="8229600" cy="663599"/>
          </a:xfrm>
          <a:prstGeom prst="rect">
            <a:avLst/>
          </a:prstGeom>
        </p:spPr>
        <p:txBody>
          <a:bodyPr lIns="91425" tIns="91425" rIns="91425" bIns="91425" anchor="b" anchorCtr="0">
            <a:noAutofit/>
          </a:bodyPr>
          <a:lstStyle/>
          <a:p>
            <a:pPr lvl="0">
              <a:spcBef>
                <a:spcPts val="0"/>
              </a:spcBef>
              <a:buNone/>
            </a:pPr>
            <a:r>
              <a:rPr lang="en" sz="3200"/>
              <a:t>Conclusion, Other Interesting Info…. </a:t>
            </a:r>
          </a:p>
        </p:txBody>
      </p:sp>
      <p:sp>
        <p:nvSpPr>
          <p:cNvPr id="113" name="Shape 1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spcBef>
                <a:spcPts val="0"/>
              </a:spcBef>
              <a:buNone/>
            </a:pPr>
            <a:r>
              <a:rPr lang="en" sz="1800"/>
              <a:t>Are there other details you would like to add?  </a:t>
            </a:r>
          </a:p>
          <a:p>
            <a:pPr lvl="0">
              <a:spcBef>
                <a:spcPts val="0"/>
              </a:spcBef>
              <a:buNone/>
            </a:pPr>
            <a:endParaRPr sz="1800"/>
          </a:p>
          <a:p>
            <a:pPr lvl="0">
              <a:spcBef>
                <a:spcPts val="0"/>
              </a:spcBef>
              <a:buNone/>
            </a:pPr>
            <a:r>
              <a:rPr lang="en" sz="1800"/>
              <a:t>Interesting things you learned along the way?  </a:t>
            </a:r>
          </a:p>
          <a:p>
            <a:pPr lvl="0">
              <a:spcBef>
                <a:spcPts val="0"/>
              </a:spcBef>
              <a:buNone/>
            </a:pPr>
            <a:endParaRPr sz="1800"/>
          </a:p>
          <a:p>
            <a:pPr lvl="0">
              <a:spcBef>
                <a:spcPts val="0"/>
              </a:spcBef>
              <a:buNone/>
            </a:pPr>
            <a:r>
              <a:rPr lang="en" sz="1800"/>
              <a:t>Cool inputs and outputs you would like to share?</a:t>
            </a:r>
          </a:p>
          <a:p>
            <a:pPr lvl="0">
              <a:spcBef>
                <a:spcPts val="0"/>
              </a:spcBef>
              <a:buNone/>
            </a:pPr>
            <a:endParaRPr sz="1800"/>
          </a:p>
          <a:p>
            <a:pPr lvl="0">
              <a:spcBef>
                <a:spcPts val="0"/>
              </a:spcBef>
              <a:buNone/>
            </a:pPr>
            <a:r>
              <a:rPr lang="en" sz="1800"/>
              <a:t>Put them here! (You may use more pages.)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lnSpc>
                <a:spcPct val="120000"/>
              </a:lnSpc>
              <a:spcBef>
                <a:spcPts val="0"/>
              </a:spcBef>
              <a:buClr>
                <a:schemeClr val="dk1"/>
              </a:buClr>
              <a:buSzPct val="34375"/>
              <a:buFont typeface="Arial"/>
              <a:buNone/>
            </a:pPr>
            <a:r>
              <a:rPr lang="en" sz="3200"/>
              <a:t>Resources</a:t>
            </a:r>
          </a:p>
        </p:txBody>
      </p:sp>
      <p:sp>
        <p:nvSpPr>
          <p:cNvPr id="119" name="Shape 11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a:lnSpc>
                <a:spcPct val="138000"/>
              </a:lnSpc>
              <a:spcBef>
                <a:spcPts val="0"/>
              </a:spcBef>
              <a:buClr>
                <a:schemeClr val="dk1"/>
              </a:buClr>
              <a:buSzPct val="61111"/>
              <a:buFont typeface="Arial"/>
              <a:buNone/>
            </a:pPr>
            <a:r>
              <a:rPr lang="en" sz="1800"/>
              <a:t>List the sources for your ideas.  You do not need to list the lectures.  </a:t>
            </a:r>
          </a:p>
          <a:p>
            <a:pPr lvl="0" rtl="0">
              <a:lnSpc>
                <a:spcPct val="138000"/>
              </a:lnSpc>
              <a:spcBef>
                <a:spcPts val="0"/>
              </a:spcBef>
              <a:buClr>
                <a:schemeClr val="dk1"/>
              </a:buClr>
              <a:buSzPct val="61111"/>
              <a:buFont typeface="Arial"/>
              <a:buNone/>
            </a:pPr>
            <a:endParaRPr sz="1800"/>
          </a:p>
          <a:p>
            <a:pPr lvl="0" rtl="0">
              <a:lnSpc>
                <a:spcPct val="138000"/>
              </a:lnSpc>
              <a:spcBef>
                <a:spcPts val="0"/>
              </a:spcBef>
              <a:buClr>
                <a:schemeClr val="dk1"/>
              </a:buClr>
              <a:buSzPct val="61111"/>
              <a:buFont typeface="Arial"/>
              <a:buNone/>
            </a:pPr>
            <a:r>
              <a:rPr lang="en" sz="1800"/>
              <a:t>Include items such as technical papers, Wikipedia references, stackoverflow solutions, and significant Piazza threads.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69803"/>
            <a:ext cx="8229600" cy="857400"/>
          </a:xfrm>
          <a:prstGeom prst="rect">
            <a:avLst/>
          </a:prstGeom>
        </p:spPr>
        <p:txBody>
          <a:bodyPr lIns="91425" tIns="91425" rIns="91425" bIns="91425" anchor="b" anchorCtr="0">
            <a:noAutofit/>
          </a:bodyPr>
          <a:lstStyle/>
          <a:p>
            <a:pPr lvl="0">
              <a:spcBef>
                <a:spcPts val="0"/>
              </a:spcBef>
              <a:buNone/>
            </a:pPr>
            <a:r>
              <a:rPr lang="en"/>
              <a:t>General Template Notes</a:t>
            </a:r>
          </a:p>
        </p:txBody>
      </p:sp>
      <p:sp>
        <p:nvSpPr>
          <p:cNvPr id="42" name="Shape 42"/>
          <p:cNvSpPr txBox="1">
            <a:spLocks noGrp="1"/>
          </p:cNvSpPr>
          <p:nvPr>
            <p:ph type="body" idx="1"/>
          </p:nvPr>
        </p:nvSpPr>
        <p:spPr>
          <a:xfrm>
            <a:off x="457200" y="927200"/>
            <a:ext cx="8229600" cy="3998700"/>
          </a:xfrm>
          <a:prstGeom prst="rect">
            <a:avLst/>
          </a:prstGeom>
        </p:spPr>
        <p:txBody>
          <a:bodyPr lIns="91425" tIns="91425" rIns="91425" bIns="91425" anchor="t" anchorCtr="0">
            <a:noAutofit/>
          </a:bodyPr>
          <a:lstStyle/>
          <a:p>
            <a:pPr lvl="0">
              <a:spcBef>
                <a:spcPts val="0"/>
              </a:spcBef>
              <a:buNone/>
            </a:pPr>
            <a:r>
              <a:rPr lang="en" sz="1800"/>
              <a:t>The following notes apply to the entire write-up.</a:t>
            </a:r>
          </a:p>
          <a:p>
            <a:pPr lvl="0">
              <a:spcBef>
                <a:spcPts val="0"/>
              </a:spcBef>
              <a:buClr>
                <a:schemeClr val="dk1"/>
              </a:buClr>
              <a:buSzPct val="78571"/>
              <a:buFont typeface="Arial"/>
              <a:buNone/>
            </a:pPr>
            <a:endParaRPr sz="1400" i="1"/>
          </a:p>
          <a:p>
            <a:pPr lvl="0">
              <a:spcBef>
                <a:spcPts val="0"/>
              </a:spcBef>
              <a:buNone/>
            </a:pPr>
            <a:r>
              <a:rPr lang="en" sz="1800" b="1" i="1">
                <a:solidFill>
                  <a:schemeClr val="dk1"/>
                </a:solidFill>
              </a:rPr>
              <a:t>Note 1:</a:t>
            </a:r>
            <a:r>
              <a:rPr lang="en" sz="1800" i="1">
                <a:solidFill>
                  <a:schemeClr val="dk1"/>
                </a:solidFill>
              </a:rPr>
              <a:t>   Several parts require you to use images you have taken, now or in the past.  Make sure these are images you can share. </a:t>
            </a:r>
          </a:p>
          <a:p>
            <a:pPr lvl="0">
              <a:spcBef>
                <a:spcPts val="0"/>
              </a:spcBef>
              <a:buNone/>
            </a:pPr>
            <a:endParaRPr sz="800" i="1">
              <a:solidFill>
                <a:schemeClr val="dk1"/>
              </a:solidFill>
            </a:endParaRPr>
          </a:p>
          <a:p>
            <a:pPr lvl="0">
              <a:spcBef>
                <a:spcPts val="0"/>
              </a:spcBef>
              <a:buNone/>
            </a:pPr>
            <a:r>
              <a:rPr lang="en" sz="1800" b="1" i="1"/>
              <a:t>Note 2:</a:t>
            </a:r>
            <a:r>
              <a:rPr lang="en" sz="1800" i="1"/>
              <a:t>   For each function, you may include critical code lines, however </a:t>
            </a:r>
            <a:r>
              <a:rPr lang="en" sz="1800" i="1" u="sng"/>
              <a:t>code alone is not sufficient, explain it clearly using sentences.</a:t>
            </a:r>
          </a:p>
          <a:p>
            <a:pPr lvl="0">
              <a:spcBef>
                <a:spcPts val="0"/>
              </a:spcBef>
              <a:buClr>
                <a:schemeClr val="dk1"/>
              </a:buClr>
              <a:buSzPct val="61111"/>
              <a:buFont typeface="Arial"/>
              <a:buNone/>
            </a:pPr>
            <a:endParaRPr sz="1800" i="1" u="sng"/>
          </a:p>
          <a:p>
            <a:pPr lvl="0">
              <a:spcBef>
                <a:spcPts val="0"/>
              </a:spcBef>
              <a:buNone/>
            </a:pPr>
            <a:r>
              <a:rPr lang="en" sz="1800" b="1" i="1"/>
              <a:t>Note 3: </a:t>
            </a:r>
            <a:r>
              <a:rPr lang="en" sz="1800" i="1"/>
              <a:t>You may use smaller text (</a:t>
            </a:r>
            <a:r>
              <a:rPr lang="en" sz="1000" i="1"/>
              <a:t>minimum size = 10</a:t>
            </a:r>
            <a:r>
              <a:rPr lang="en" sz="1800" i="1"/>
              <a:t>), insert images and code, and choose your own layout for each page.  More pages may be used whenever you find it necessary for your best presentation.</a:t>
            </a:r>
          </a:p>
          <a:p>
            <a:pPr lvl="0">
              <a:spcBef>
                <a:spcPts val="0"/>
              </a:spcBef>
              <a:buNone/>
            </a:pPr>
            <a:endParaRPr sz="1000" i="1"/>
          </a:p>
          <a:p>
            <a:pPr lvl="0">
              <a:spcBef>
                <a:spcPts val="0"/>
              </a:spcBef>
              <a:buClr>
                <a:schemeClr val="dk1"/>
              </a:buClr>
              <a:buSzPct val="61111"/>
              <a:buFont typeface="Arial"/>
              <a:buNone/>
            </a:pPr>
            <a:r>
              <a:rPr lang="en" sz="1800" b="1" i="1"/>
              <a:t>Note 4:</a:t>
            </a:r>
            <a:r>
              <a:rPr lang="en" sz="1800" i="1"/>
              <a:t>  Make sure that you answer all questions and discussion items!  </a:t>
            </a:r>
          </a:p>
          <a:p>
            <a:pPr lvl="0">
              <a:spcBef>
                <a:spcPts val="0"/>
              </a:spcBef>
              <a:buNone/>
            </a:pPr>
            <a:endParaRPr/>
          </a:p>
        </p:txBody>
      </p:sp>
      <p:sp>
        <p:nvSpPr>
          <p:cNvPr id="43" name="Shape 43"/>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1700" y="1152475"/>
            <a:ext cx="8520600" cy="3789900"/>
          </a:xfrm>
          <a:prstGeom prst="rect">
            <a:avLst/>
          </a:prstGeom>
        </p:spPr>
        <p:txBody>
          <a:bodyPr lIns="91425" tIns="91425" rIns="91425" bIns="91425" anchor="t" anchorCtr="0">
            <a:noAutofit/>
          </a:bodyPr>
          <a:lstStyle/>
          <a:p>
            <a:r>
              <a:rPr lang="en-US" sz="1400" dirty="0">
                <a:latin typeface="Courier New" charset="0"/>
                <a:ea typeface="Courier New" charset="0"/>
                <a:cs typeface="Courier New" charset="0"/>
              </a:rPr>
              <a:t>return </a:t>
            </a:r>
            <a:r>
              <a:rPr lang="en-US" sz="1400" dirty="0" err="1">
                <a:latin typeface="Courier New" charset="0"/>
                <a:ea typeface="Courier New" charset="0"/>
                <a:cs typeface="Courier New" charset="0"/>
              </a:rPr>
              <a:t>image.size</a:t>
            </a:r>
            <a:endParaRPr lang="en-US" sz="1400" dirty="0">
              <a:latin typeface="Courier New" charset="0"/>
              <a:ea typeface="Courier New" charset="0"/>
              <a:cs typeface="Courier New" charset="0"/>
            </a:endParaRPr>
          </a:p>
          <a:p>
            <a:pPr lvl="0">
              <a:spcBef>
                <a:spcPts val="0"/>
              </a:spcBef>
              <a:buNone/>
            </a:pPr>
            <a:endParaRPr lang="en-US" sz="1800" dirty="0" smtClean="0"/>
          </a:p>
          <a:p>
            <a:pPr lvl="0">
              <a:spcBef>
                <a:spcPts val="0"/>
              </a:spcBef>
              <a:buNone/>
            </a:pPr>
            <a:r>
              <a:rPr lang="en-US" sz="1800" dirty="0" smtClean="0"/>
              <a:t>Every </a:t>
            </a:r>
            <a:r>
              <a:rPr lang="en-US" sz="1800" dirty="0" err="1" smtClean="0"/>
              <a:t>numpy.ndarray</a:t>
            </a:r>
            <a:r>
              <a:rPr lang="en-US" sz="1800" dirty="0" smtClean="0"/>
              <a:t> has a ‘size’ variable that indicates how many entries (across all dimensions) are present in the array.</a:t>
            </a:r>
          </a:p>
          <a:p>
            <a:pPr lvl="0">
              <a:spcBef>
                <a:spcPts val="0"/>
              </a:spcBef>
              <a:buNone/>
            </a:pPr>
            <a:endParaRPr lang="en-US" sz="1800" dirty="0"/>
          </a:p>
          <a:p>
            <a:pPr lvl="0">
              <a:spcBef>
                <a:spcPts val="0"/>
              </a:spcBef>
              <a:buNone/>
            </a:pPr>
            <a:r>
              <a:rPr lang="en-US" sz="1800" dirty="0" smtClean="0"/>
              <a:t>Since we are dealing with a grayscale image (1 channel), each pixel has exactly one entry in the image array. Therefore </a:t>
            </a:r>
            <a:r>
              <a:rPr lang="en-US" sz="1800" dirty="0" err="1" smtClean="0"/>
              <a:t>image.size</a:t>
            </a:r>
            <a:r>
              <a:rPr lang="en-US" sz="1800" dirty="0" smtClean="0"/>
              <a:t> will give you the number of pixels in the grayscale image ’image’.</a:t>
            </a:r>
          </a:p>
        </p:txBody>
      </p:sp>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numberOfPixels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59328"/>
            <a:ext cx="8229600" cy="857400"/>
          </a:xfrm>
          <a:prstGeom prst="rect">
            <a:avLst/>
          </a:prstGeom>
        </p:spPr>
        <p:txBody>
          <a:bodyPr lIns="91425" tIns="91425" rIns="91425" bIns="91425" anchor="b" anchorCtr="0">
            <a:noAutofit/>
          </a:bodyPr>
          <a:lstStyle/>
          <a:p>
            <a:pPr lvl="0">
              <a:spcBef>
                <a:spcPts val="0"/>
              </a:spcBef>
              <a:buNone/>
            </a:pPr>
            <a:r>
              <a:rPr lang="en" sz="3200" dirty="0" err="1"/>
              <a:t>averagePixel</a:t>
            </a:r>
            <a:endParaRPr lang="en" sz="3200" dirty="0"/>
          </a:p>
        </p:txBody>
      </p:sp>
      <p:sp>
        <p:nvSpPr>
          <p:cNvPr id="55" name="Shape 55"/>
          <p:cNvSpPr txBox="1">
            <a:spLocks noGrp="1"/>
          </p:cNvSpPr>
          <p:nvPr>
            <p:ph type="body" idx="1"/>
          </p:nvPr>
        </p:nvSpPr>
        <p:spPr>
          <a:xfrm>
            <a:off x="457200" y="959225"/>
            <a:ext cx="8531700" cy="3725700"/>
          </a:xfrm>
          <a:prstGeom prst="rect">
            <a:avLst/>
          </a:prstGeom>
        </p:spPr>
        <p:txBody>
          <a:bodyPr lIns="91425" tIns="91425" rIns="91425" bIns="91425" anchor="t" anchorCtr="0">
            <a:noAutofit/>
          </a:bodyPr>
          <a:lstStyle/>
          <a:p>
            <a:pPr lvl="0">
              <a:buClr>
                <a:schemeClr val="dk1"/>
              </a:buClr>
              <a:buSzPct val="61111"/>
            </a:pPr>
            <a:r>
              <a:rPr lang="en" sz="1400" dirty="0">
                <a:latin typeface="Courier New" charset="0"/>
                <a:ea typeface="Courier New" charset="0"/>
                <a:cs typeface="Courier New" charset="0"/>
              </a:rPr>
              <a:t>return </a:t>
            </a:r>
            <a:r>
              <a:rPr lang="en" sz="1400" dirty="0" err="1" smtClean="0">
                <a:latin typeface="Courier New" charset="0"/>
                <a:ea typeface="Courier New" charset="0"/>
                <a:cs typeface="Courier New" charset="0"/>
              </a:rPr>
              <a:t>int</a:t>
            </a:r>
            <a:r>
              <a:rPr lang="en"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np.sum</a:t>
            </a:r>
            <a:r>
              <a:rPr lang="en-US" sz="1400" dirty="0" smtClean="0">
                <a:latin typeface="Courier New" charset="0"/>
                <a:ea typeface="Courier New" charset="0"/>
                <a:cs typeface="Courier New" charset="0"/>
              </a:rPr>
              <a:t>(</a:t>
            </a:r>
            <a:r>
              <a:rPr lang="en" sz="1400" dirty="0" smtClean="0">
                <a:latin typeface="Courier New" charset="0"/>
                <a:ea typeface="Courier New" charset="0"/>
                <a:cs typeface="Courier New" charset="0"/>
              </a:rPr>
              <a:t>image</a:t>
            </a:r>
            <a:r>
              <a:rPr lang="en-US" sz="1400" dirty="0" smtClean="0">
                <a:latin typeface="Courier New" charset="0"/>
                <a:ea typeface="Courier New" charset="0"/>
                <a:cs typeface="Courier New" charset="0"/>
              </a:rPr>
              <a:t>)</a:t>
            </a:r>
            <a:r>
              <a:rPr lang="en" sz="1400" dirty="0" smtClean="0">
                <a:latin typeface="Courier New" charset="0"/>
                <a:ea typeface="Courier New" charset="0"/>
                <a:cs typeface="Courier New" charset="0"/>
              </a:rPr>
              <a:t> </a:t>
            </a:r>
            <a:r>
              <a:rPr lang="en" sz="1400" dirty="0">
                <a:latin typeface="Courier New" charset="0"/>
                <a:ea typeface="Courier New" charset="0"/>
                <a:cs typeface="Courier New" charset="0"/>
              </a:rPr>
              <a:t>/ </a:t>
            </a:r>
            <a:r>
              <a:rPr lang="en" sz="1400" dirty="0" err="1">
                <a:latin typeface="Courier New" charset="0"/>
                <a:ea typeface="Courier New" charset="0"/>
                <a:cs typeface="Courier New" charset="0"/>
              </a:rPr>
              <a:t>numberOfPixels</a:t>
            </a:r>
            <a:r>
              <a:rPr lang="en" sz="1400" dirty="0">
                <a:latin typeface="Courier New" charset="0"/>
                <a:ea typeface="Courier New" charset="0"/>
                <a:cs typeface="Courier New" charset="0"/>
              </a:rPr>
              <a:t>(image</a:t>
            </a:r>
            <a:r>
              <a:rPr lang="en" sz="1400" dirty="0" smtClean="0">
                <a:latin typeface="Courier New" charset="0"/>
                <a:ea typeface="Courier New" charset="0"/>
                <a:cs typeface="Courier New" charset="0"/>
              </a:rPr>
              <a:t>))</a:t>
            </a:r>
            <a:endParaRPr lang="en-US" sz="1400" dirty="0" smtClean="0">
              <a:latin typeface="Courier New" charset="0"/>
              <a:ea typeface="Courier New" charset="0"/>
              <a:cs typeface="Courier New" charset="0"/>
            </a:endParaRPr>
          </a:p>
          <a:p>
            <a:pPr lvl="0">
              <a:buClr>
                <a:schemeClr val="dk1"/>
              </a:buClr>
              <a:buSzPct val="61111"/>
            </a:pPr>
            <a:endParaRPr lang="en-US" sz="1800" dirty="0"/>
          </a:p>
          <a:p>
            <a:pPr lvl="0">
              <a:buClr>
                <a:schemeClr val="dk1"/>
              </a:buClr>
              <a:buSzPct val="61111"/>
            </a:pPr>
            <a:r>
              <a:rPr lang="en-US" sz="1800" dirty="0" smtClean="0"/>
              <a:t>The </a:t>
            </a:r>
            <a:r>
              <a:rPr lang="en-US" sz="1800" dirty="0" err="1" smtClean="0"/>
              <a:t>numpy</a:t>
            </a:r>
            <a:r>
              <a:rPr lang="en-US" sz="1800" dirty="0" smtClean="0"/>
              <a:t> function .sum() returns the sum of all the entries (across all dimensions) in an np-array. I simply divide the sum by the previously calculated number of pixels to get the average, which is casted to an </a:t>
            </a:r>
            <a:r>
              <a:rPr lang="en-US" sz="1800" dirty="0" err="1" smtClean="0"/>
              <a:t>int</a:t>
            </a:r>
            <a:r>
              <a:rPr lang="en-US" sz="1800" dirty="0" smtClean="0"/>
              <a:t> before returning.</a:t>
            </a:r>
            <a:endParaRPr lang="en" sz="1800" dirty="0"/>
          </a:p>
          <a:p>
            <a:pPr lvl="0">
              <a:spcBef>
                <a:spcPts val="0"/>
              </a:spcBef>
              <a:buClr>
                <a:schemeClr val="dk1"/>
              </a:buClr>
              <a:buSzPct val="61111"/>
              <a:buFont typeface="Arial"/>
              <a:buNone/>
            </a:pPr>
            <a:endParaRPr sz="1800" dirty="0"/>
          </a:p>
          <a:p>
            <a:pPr lvl="0">
              <a:spcBef>
                <a:spcPts val="0"/>
              </a:spcBef>
              <a:buClr>
                <a:schemeClr val="dk1"/>
              </a:buClr>
              <a:buSzPct val="61111"/>
              <a:buFont typeface="Arial"/>
              <a:buNone/>
            </a:pPr>
            <a:r>
              <a:rPr lang="en" sz="1800" dirty="0"/>
              <a:t>How would your approach change if you used a color (BGR) image</a:t>
            </a:r>
            <a:r>
              <a:rPr lang="en" sz="1800" dirty="0" smtClean="0"/>
              <a:t>?</a:t>
            </a:r>
            <a:endParaRPr lang="en-US" sz="1800" dirty="0" smtClean="0"/>
          </a:p>
          <a:p>
            <a:pPr>
              <a:buClr>
                <a:schemeClr val="dk1"/>
              </a:buClr>
              <a:buSzPct val="61111"/>
            </a:pPr>
            <a:r>
              <a:rPr lang="en-US" sz="1800" dirty="0" smtClean="0"/>
              <a:t>Depends on whether we want an average for the whole image, or an average per pixel. For the former, we can simply reuse the solution above, as .sum() sums across all dimensions. For the latter, </a:t>
            </a:r>
            <a:r>
              <a:rPr lang="en-US" sz="1800" dirty="0" err="1" smtClean="0"/>
              <a:t>np.sum</a:t>
            </a:r>
            <a:r>
              <a:rPr lang="en-US" sz="1800" dirty="0" smtClean="0"/>
              <a:t>() takes an axis argument. Specifying axis=2 will sum each of the dimensions together along the third dimension (color channel). So, it would be: </a:t>
            </a:r>
          </a:p>
          <a:p>
            <a:pPr>
              <a:buClr>
                <a:schemeClr val="dk1"/>
              </a:buClr>
              <a:buSzPct val="61111"/>
            </a:pPr>
            <a:endParaRPr lang="en-US" sz="1800" dirty="0">
              <a:latin typeface="Courier New" charset="0"/>
              <a:ea typeface="Courier New" charset="0"/>
              <a:cs typeface="Courier New" charset="0"/>
            </a:endParaRPr>
          </a:p>
          <a:p>
            <a:pPr>
              <a:buClr>
                <a:schemeClr val="dk1"/>
              </a:buClr>
              <a:buSzPct val="61111"/>
            </a:pPr>
            <a:r>
              <a:rPr lang="en" sz="1800" dirty="0" smtClean="0">
                <a:latin typeface="Courier New" charset="0"/>
                <a:ea typeface="Courier New" charset="0"/>
                <a:cs typeface="Courier New" charset="0"/>
              </a:rPr>
              <a:t>return </a:t>
            </a:r>
            <a:r>
              <a:rPr lang="en" sz="1800" dirty="0" err="1">
                <a:latin typeface="Courier New" charset="0"/>
                <a:ea typeface="Courier New" charset="0"/>
                <a:cs typeface="Courier New" charset="0"/>
              </a:rPr>
              <a:t>int</a:t>
            </a:r>
            <a:r>
              <a:rPr lang="en" sz="1800" dirty="0">
                <a:latin typeface="Courier New" charset="0"/>
                <a:ea typeface="Courier New" charset="0"/>
                <a:cs typeface="Courier New" charset="0"/>
              </a:rPr>
              <a:t>(</a:t>
            </a:r>
            <a:r>
              <a:rPr lang="en-US" sz="1800" dirty="0" err="1">
                <a:latin typeface="Courier New" charset="0"/>
                <a:ea typeface="Courier New" charset="0"/>
                <a:cs typeface="Courier New" charset="0"/>
              </a:rPr>
              <a:t>np.sum</a:t>
            </a:r>
            <a:r>
              <a:rPr lang="en-US" sz="1800" dirty="0">
                <a:latin typeface="Courier New" charset="0"/>
                <a:ea typeface="Courier New" charset="0"/>
                <a:cs typeface="Courier New" charset="0"/>
              </a:rPr>
              <a:t>(</a:t>
            </a:r>
            <a:r>
              <a:rPr lang="en" sz="1800" dirty="0" smtClean="0">
                <a:latin typeface="Courier New" charset="0"/>
                <a:ea typeface="Courier New" charset="0"/>
                <a:cs typeface="Courier New" charset="0"/>
              </a:rPr>
              <a:t>image</a:t>
            </a:r>
            <a:r>
              <a:rPr lang="en-US" sz="1800" dirty="0" smtClean="0">
                <a:latin typeface="Courier New" charset="0"/>
                <a:ea typeface="Courier New" charset="0"/>
                <a:cs typeface="Courier New" charset="0"/>
              </a:rPr>
              <a:t>, axis=2)</a:t>
            </a:r>
            <a:r>
              <a:rPr lang="en" sz="1800" dirty="0" smtClean="0">
                <a:latin typeface="Courier New" charset="0"/>
                <a:ea typeface="Courier New" charset="0"/>
                <a:cs typeface="Courier New" charset="0"/>
              </a:rPr>
              <a:t> </a:t>
            </a:r>
            <a:r>
              <a:rPr lang="en" sz="1800" dirty="0">
                <a:latin typeface="Courier New" charset="0"/>
                <a:ea typeface="Courier New" charset="0"/>
                <a:cs typeface="Courier New" charset="0"/>
              </a:rPr>
              <a:t>/ </a:t>
            </a:r>
            <a:r>
              <a:rPr lang="en-US" sz="1800" dirty="0" err="1" smtClean="0">
                <a:latin typeface="Courier New" charset="0"/>
                <a:ea typeface="Courier New" charset="0"/>
                <a:cs typeface="Courier New" charset="0"/>
              </a:rPr>
              <a:t>image.shape</a:t>
            </a:r>
            <a:r>
              <a:rPr lang="en-US" sz="1800" dirty="0" smtClean="0">
                <a:latin typeface="Courier New" charset="0"/>
                <a:ea typeface="Courier New" charset="0"/>
                <a:cs typeface="Courier New" charset="0"/>
              </a:rPr>
              <a:t>[2]</a:t>
            </a:r>
            <a:r>
              <a:rPr lang="en" sz="1800" dirty="0" smtClean="0">
                <a:latin typeface="Courier New" charset="0"/>
                <a:ea typeface="Courier New" charset="0"/>
                <a:cs typeface="Courier New" charset="0"/>
              </a:rPr>
              <a:t>)</a:t>
            </a:r>
            <a:endParaRPr lang="en-US" sz="1800" dirty="0">
              <a:latin typeface="Courier New" charset="0"/>
              <a:ea typeface="Courier New" charset="0"/>
              <a:cs typeface="Courier New" charset="0"/>
            </a:endParaRPr>
          </a:p>
          <a:p>
            <a:pPr lvl="0">
              <a:spcBef>
                <a:spcPts val="0"/>
              </a:spcBef>
              <a:buClr>
                <a:schemeClr val="dk1"/>
              </a:buClr>
              <a:buSzPct val="61111"/>
              <a:buFont typeface="Arial"/>
              <a:buNone/>
            </a:pPr>
            <a:endParaRPr lang="e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90750" y="69800"/>
            <a:ext cx="8396100" cy="857400"/>
          </a:xfrm>
          <a:prstGeom prst="rect">
            <a:avLst/>
          </a:prstGeom>
        </p:spPr>
        <p:txBody>
          <a:bodyPr lIns="91425" tIns="91425" rIns="91425" bIns="91425" anchor="b" anchorCtr="0">
            <a:noAutofit/>
          </a:bodyPr>
          <a:lstStyle/>
          <a:p>
            <a:pPr lvl="0">
              <a:spcBef>
                <a:spcPts val="0"/>
              </a:spcBef>
              <a:buNone/>
            </a:pPr>
            <a:r>
              <a:rPr lang="en" sz="3200"/>
              <a:t>convertToBlackAndWhite</a:t>
            </a:r>
          </a:p>
        </p:txBody>
      </p:sp>
      <p:sp>
        <p:nvSpPr>
          <p:cNvPr id="61" name="Shape 61"/>
          <p:cNvSpPr txBox="1">
            <a:spLocks noGrp="1"/>
          </p:cNvSpPr>
          <p:nvPr>
            <p:ph type="body" idx="1"/>
          </p:nvPr>
        </p:nvSpPr>
        <p:spPr>
          <a:xfrm>
            <a:off x="290750" y="863550"/>
            <a:ext cx="8068200" cy="3416400"/>
          </a:xfrm>
          <a:prstGeom prst="rect">
            <a:avLst/>
          </a:prstGeom>
        </p:spPr>
        <p:txBody>
          <a:bodyPr lIns="91425" tIns="91425" rIns="91425" bIns="91425" anchor="t" anchorCtr="0">
            <a:noAutofit/>
          </a:bodyPr>
          <a:lstStyle/>
          <a:p>
            <a:pPr lvl="0">
              <a:spcBef>
                <a:spcPts val="0"/>
              </a:spcBef>
              <a:buNone/>
            </a:pPr>
            <a:r>
              <a:rPr lang="en" sz="1800"/>
              <a:t>Discuss your approach to developing a function that converts a grayscale image to a 1-bit (per pixel) black and white image.  </a:t>
            </a:r>
          </a:p>
          <a:p>
            <a:pPr lvl="0">
              <a:spcBef>
                <a:spcPts val="0"/>
              </a:spcBef>
              <a:buNone/>
            </a:pPr>
            <a:endParaRPr sz="2400"/>
          </a:p>
          <a:p>
            <a:pPr lvl="0">
              <a:spcBef>
                <a:spcPts val="0"/>
              </a:spcBef>
              <a:buNone/>
            </a:pPr>
            <a:r>
              <a:rPr lang="en" sz="1800" b="1" i="1"/>
              <a:t>Note</a:t>
            </a:r>
            <a:r>
              <a:rPr lang="en" sz="1800" i="1"/>
              <a:t>: For this function, you must </a:t>
            </a:r>
            <a:r>
              <a:rPr lang="en" sz="1800" i="1" u="sng"/>
              <a:t>use your own images</a:t>
            </a:r>
            <a:r>
              <a:rPr lang="en" sz="1800" i="1"/>
              <a:t> (pictures that you took).  Your own input and output images may be included on this page, or on the following page.</a:t>
            </a:r>
          </a:p>
          <a:p>
            <a:pPr lvl="0">
              <a:spcBef>
                <a:spcPts val="0"/>
              </a:spcBef>
              <a:buNone/>
            </a:pPr>
            <a:endParaRPr sz="2400"/>
          </a:p>
        </p:txBody>
      </p:sp>
      <p:sp>
        <p:nvSpPr>
          <p:cNvPr id="62" name="Shape 62"/>
          <p:cNvSpPr txBox="1"/>
          <p:nvPr/>
        </p:nvSpPr>
        <p:spPr>
          <a:xfrm>
            <a:off x="5773325" y="306175"/>
            <a:ext cx="3000000" cy="22917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sz="3200"/>
              <a:t>convertToBlackAndWhite   (continued)</a:t>
            </a:r>
          </a:p>
        </p:txBody>
      </p:sp>
      <p:sp>
        <p:nvSpPr>
          <p:cNvPr id="68" name="Shape 68"/>
          <p:cNvSpPr txBox="1">
            <a:spLocks noGrp="1"/>
          </p:cNvSpPr>
          <p:nvPr>
            <p:ph type="body" idx="1"/>
          </p:nvPr>
        </p:nvSpPr>
        <p:spPr>
          <a:xfrm>
            <a:off x="1062225" y="3778875"/>
            <a:ext cx="2134500" cy="492600"/>
          </a:xfrm>
          <a:prstGeom prst="rect">
            <a:avLst/>
          </a:prstGeom>
        </p:spPr>
        <p:txBody>
          <a:bodyPr lIns="91425" tIns="91425" rIns="91425" bIns="91425" anchor="t" anchorCtr="0">
            <a:noAutofit/>
          </a:bodyPr>
          <a:lstStyle/>
          <a:p>
            <a:pPr lvl="0">
              <a:spcBef>
                <a:spcPts val="0"/>
              </a:spcBef>
              <a:buNone/>
            </a:pPr>
            <a:r>
              <a:rPr lang="en" sz="1400">
                <a:solidFill>
                  <a:srgbClr val="000000"/>
                </a:solidFill>
              </a:rPr>
              <a:t>Input image</a:t>
            </a:r>
          </a:p>
        </p:txBody>
      </p:sp>
      <p:pic>
        <p:nvPicPr>
          <p:cNvPr id="69" name="Shape 69"/>
          <p:cNvPicPr preferRelativeResize="0"/>
          <p:nvPr/>
        </p:nvPicPr>
        <p:blipFill>
          <a:blip r:embed="rId3">
            <a:alphaModFix/>
          </a:blip>
          <a:stretch>
            <a:fillRect/>
          </a:stretch>
        </p:blipFill>
        <p:spPr>
          <a:xfrm>
            <a:off x="5554625" y="1373350"/>
            <a:ext cx="2134374" cy="2134374"/>
          </a:xfrm>
          <a:prstGeom prst="rect">
            <a:avLst/>
          </a:prstGeom>
          <a:noFill/>
          <a:ln w="19050" cap="flat" cmpd="sng">
            <a:solidFill>
              <a:srgbClr val="999999"/>
            </a:solidFill>
            <a:prstDash val="solid"/>
            <a:round/>
            <a:headEnd type="none" w="med" len="med"/>
            <a:tailEnd type="none" w="med" len="med"/>
          </a:ln>
        </p:spPr>
      </p:pic>
      <p:pic>
        <p:nvPicPr>
          <p:cNvPr id="70" name="Shape 70"/>
          <p:cNvPicPr preferRelativeResize="0"/>
          <p:nvPr/>
        </p:nvPicPr>
        <p:blipFill>
          <a:blip r:embed="rId3">
            <a:alphaModFix/>
          </a:blip>
          <a:stretch>
            <a:fillRect/>
          </a:stretch>
        </p:blipFill>
        <p:spPr>
          <a:xfrm>
            <a:off x="1062150" y="1373350"/>
            <a:ext cx="2134374" cy="2134374"/>
          </a:xfrm>
          <a:prstGeom prst="rect">
            <a:avLst/>
          </a:prstGeom>
          <a:noFill/>
          <a:ln w="19050" cap="flat" cmpd="sng">
            <a:solidFill>
              <a:srgbClr val="999999"/>
            </a:solidFill>
            <a:prstDash val="solid"/>
            <a:round/>
            <a:headEnd type="none" w="med" len="med"/>
            <a:tailEnd type="none" w="med" len="med"/>
          </a:ln>
        </p:spPr>
      </p:pic>
      <p:sp>
        <p:nvSpPr>
          <p:cNvPr id="71" name="Shape 71"/>
          <p:cNvSpPr txBox="1"/>
          <p:nvPr/>
        </p:nvSpPr>
        <p:spPr>
          <a:xfrm>
            <a:off x="5537125" y="3840125"/>
            <a:ext cx="2151900" cy="402300"/>
          </a:xfrm>
          <a:prstGeom prst="rect">
            <a:avLst/>
          </a:prstGeom>
          <a:noFill/>
          <a:ln>
            <a:noFill/>
          </a:ln>
        </p:spPr>
        <p:txBody>
          <a:bodyPr lIns="91425" tIns="91425" rIns="91425" bIns="91425" anchor="t" anchorCtr="0">
            <a:noAutofit/>
          </a:bodyPr>
          <a:lstStyle/>
          <a:p>
            <a:pPr lvl="0">
              <a:spcBef>
                <a:spcPts val="0"/>
              </a:spcBef>
              <a:buNone/>
            </a:pPr>
            <a:r>
              <a:rPr lang="en"/>
              <a:t>Output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11700" y="651225"/>
            <a:ext cx="8572500" cy="4043700"/>
          </a:xfrm>
          <a:prstGeom prst="rect">
            <a:avLst/>
          </a:prstGeom>
        </p:spPr>
        <p:txBody>
          <a:bodyPr lIns="91425" tIns="91425" rIns="91425" bIns="91425" anchor="t" anchorCtr="0">
            <a:noAutofit/>
          </a:bodyPr>
          <a:lstStyle/>
          <a:p>
            <a:pPr lvl="0">
              <a:spcBef>
                <a:spcPts val="0"/>
              </a:spcBef>
              <a:buClr>
                <a:srgbClr val="000000"/>
              </a:buClr>
              <a:buSzPct val="61111"/>
              <a:buFont typeface="Arial"/>
              <a:buNone/>
            </a:pPr>
            <a:r>
              <a:rPr lang="en" sz="1800" b="1" i="1">
                <a:solidFill>
                  <a:schemeClr val="dk1"/>
                </a:solidFill>
              </a:rPr>
              <a:t>Note</a:t>
            </a:r>
            <a:r>
              <a:rPr lang="en" sz="1800" i="1">
                <a:solidFill>
                  <a:schemeClr val="dk1"/>
                </a:solidFill>
              </a:rPr>
              <a:t>:  Use </a:t>
            </a:r>
            <a:r>
              <a:rPr lang="en" sz="1800" i="1" u="sng">
                <a:solidFill>
                  <a:schemeClr val="dk1"/>
                </a:solidFill>
              </a:rPr>
              <a:t>your own image pair</a:t>
            </a:r>
            <a:r>
              <a:rPr lang="en" sz="1800" i="1">
                <a:solidFill>
                  <a:schemeClr val="dk1"/>
                </a:solidFill>
              </a:rPr>
              <a:t> (that you took) for this function. The images may be different, or a pair of mirrored images. Include your images on following pages.</a:t>
            </a:r>
          </a:p>
          <a:p>
            <a:pPr lvl="0">
              <a:spcBef>
                <a:spcPts val="0"/>
              </a:spcBef>
              <a:buClr>
                <a:srgbClr val="000000"/>
              </a:buClr>
              <a:buSzPct val="78571"/>
              <a:buFont typeface="Arial"/>
              <a:buNone/>
            </a:pPr>
            <a:endParaRPr sz="1400" i="1">
              <a:solidFill>
                <a:schemeClr val="dk1"/>
              </a:solidFill>
            </a:endParaRPr>
          </a:p>
          <a:p>
            <a:pPr lvl="0">
              <a:spcBef>
                <a:spcPts val="0"/>
              </a:spcBef>
              <a:buClr>
                <a:schemeClr val="dk1"/>
              </a:buClr>
              <a:buSzPct val="61111"/>
              <a:buFont typeface="Arial"/>
              <a:buNone/>
            </a:pPr>
            <a:r>
              <a:rPr lang="en" sz="1800">
                <a:solidFill>
                  <a:schemeClr val="dk1"/>
                </a:solidFill>
              </a:rPr>
              <a:t>Discuss your approach to developing a function that requires you to average two input images together to produce an output image. </a:t>
            </a:r>
          </a:p>
          <a:p>
            <a:pPr lvl="0">
              <a:spcBef>
                <a:spcPts val="0"/>
              </a:spcBef>
              <a:buNone/>
            </a:pPr>
            <a:endParaRPr sz="1800">
              <a:solidFill>
                <a:schemeClr val="dk1"/>
              </a:solidFill>
            </a:endParaRPr>
          </a:p>
          <a:p>
            <a:pPr lvl="0">
              <a:spcBef>
                <a:spcPts val="0"/>
              </a:spcBef>
              <a:buNone/>
            </a:pPr>
            <a:endParaRPr sz="1800">
              <a:solidFill>
                <a:schemeClr val="dk1"/>
              </a:solidFill>
            </a:endParaRPr>
          </a:p>
          <a:p>
            <a:pPr lvl="0">
              <a:spcBef>
                <a:spcPts val="0"/>
              </a:spcBef>
              <a:buClr>
                <a:schemeClr val="dk1"/>
              </a:buClr>
              <a:buSzPct val="61111"/>
              <a:buFont typeface="Arial"/>
              <a:buNone/>
            </a:pPr>
            <a:r>
              <a:rPr lang="en" sz="1800">
                <a:solidFill>
                  <a:schemeClr val="dk1"/>
                </a:solidFill>
              </a:rPr>
              <a:t>Discuss the issue of arithmetic overflow, and how you avoided it.  Show two results for your image pair: </a:t>
            </a:r>
          </a:p>
          <a:p>
            <a:pPr marL="457200" lvl="0" indent="-342900" rtl="0">
              <a:spcBef>
                <a:spcPts val="0"/>
              </a:spcBef>
              <a:buClr>
                <a:schemeClr val="dk1"/>
              </a:buClr>
              <a:buSzPct val="100000"/>
            </a:pPr>
            <a:r>
              <a:rPr lang="en" sz="1800">
                <a:solidFill>
                  <a:schemeClr val="dk1"/>
                </a:solidFill>
              </a:rPr>
              <a:t>One image where overflow occurs  </a:t>
            </a:r>
            <a:r>
              <a:rPr lang="en" sz="1800" i="1">
                <a:solidFill>
                  <a:schemeClr val="dk1"/>
                </a:solidFill>
              </a:rPr>
              <a:t>(adjust your code temporarily for this, and discuss the difference)</a:t>
            </a:r>
          </a:p>
          <a:p>
            <a:pPr marL="457200" lvl="0" indent="-342900">
              <a:spcBef>
                <a:spcPts val="0"/>
              </a:spcBef>
              <a:buClr>
                <a:schemeClr val="dk1"/>
              </a:buClr>
              <a:buSzPct val="100000"/>
            </a:pPr>
            <a:r>
              <a:rPr lang="en" sz="1800">
                <a:solidFill>
                  <a:schemeClr val="dk1"/>
                </a:solidFill>
              </a:rPr>
              <a:t>One image where overflow is properly handled</a:t>
            </a:r>
          </a:p>
          <a:p>
            <a:pPr lvl="0" rtl="0">
              <a:spcBef>
                <a:spcPts val="0"/>
              </a:spcBef>
              <a:buNone/>
            </a:pPr>
            <a:endParaRPr sz="1800" i="1"/>
          </a:p>
        </p:txBody>
      </p:sp>
      <p:sp>
        <p:nvSpPr>
          <p:cNvPr id="77" name="Shape 77"/>
          <p:cNvSpPr txBox="1">
            <a:spLocks noGrp="1"/>
          </p:cNvSpPr>
          <p:nvPr>
            <p:ph type="title"/>
          </p:nvPr>
        </p:nvSpPr>
        <p:spPr>
          <a:xfrm>
            <a:off x="311700" y="205975"/>
            <a:ext cx="8375100" cy="497700"/>
          </a:xfrm>
          <a:prstGeom prst="rect">
            <a:avLst/>
          </a:prstGeom>
        </p:spPr>
        <p:txBody>
          <a:bodyPr lIns="91425" tIns="91425" rIns="91425" bIns="91425" anchor="b" anchorCtr="0">
            <a:noAutofit/>
          </a:bodyPr>
          <a:lstStyle/>
          <a:p>
            <a:pPr lvl="0" rtl="0">
              <a:spcBef>
                <a:spcPts val="0"/>
              </a:spcBef>
              <a:buNone/>
            </a:pPr>
            <a:r>
              <a:rPr lang="en" sz="3200"/>
              <a:t>averageTwoImages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47675" y="90750"/>
            <a:ext cx="5064300" cy="466200"/>
          </a:xfrm>
          <a:prstGeom prst="rect">
            <a:avLst/>
          </a:prstGeom>
        </p:spPr>
        <p:txBody>
          <a:bodyPr lIns="91425" tIns="91425" rIns="91425" bIns="91425" anchor="t" anchorCtr="0">
            <a:noAutofit/>
          </a:bodyPr>
          <a:lstStyle/>
          <a:p>
            <a:pPr lvl="0" rtl="0">
              <a:spcBef>
                <a:spcPts val="0"/>
              </a:spcBef>
              <a:buNone/>
            </a:pPr>
            <a:r>
              <a:rPr lang="en" sz="2400"/>
              <a:t>averageTwoImages  (continued)</a:t>
            </a:r>
          </a:p>
        </p:txBody>
      </p:sp>
      <p:sp>
        <p:nvSpPr>
          <p:cNvPr id="83" name="Shape 83"/>
          <p:cNvSpPr txBox="1">
            <a:spLocks noGrp="1"/>
          </p:cNvSpPr>
          <p:nvPr>
            <p:ph type="body" idx="1"/>
          </p:nvPr>
        </p:nvSpPr>
        <p:spPr>
          <a:xfrm>
            <a:off x="879687" y="2370600"/>
            <a:ext cx="782400" cy="402300"/>
          </a:xfrm>
          <a:prstGeom prst="rect">
            <a:avLst/>
          </a:prstGeom>
        </p:spPr>
        <p:txBody>
          <a:bodyPr lIns="91425" tIns="91425" rIns="91425" bIns="91425" anchor="ctr" anchorCtr="0">
            <a:noAutofit/>
          </a:bodyPr>
          <a:lstStyle/>
          <a:p>
            <a:pPr lvl="0" algn="ctr" rtl="0">
              <a:spcBef>
                <a:spcPts val="0"/>
              </a:spcBef>
              <a:buNone/>
            </a:pPr>
            <a:r>
              <a:rPr lang="en" sz="1400">
                <a:solidFill>
                  <a:srgbClr val="000000"/>
                </a:solidFill>
              </a:rPr>
              <a:t>Input </a:t>
            </a:r>
            <a:r>
              <a:rPr lang="en" sz="1400"/>
              <a:t>1     </a:t>
            </a:r>
          </a:p>
        </p:txBody>
      </p:sp>
      <p:pic>
        <p:nvPicPr>
          <p:cNvPr id="84" name="Shape 84"/>
          <p:cNvPicPr preferRelativeResize="0"/>
          <p:nvPr/>
        </p:nvPicPr>
        <p:blipFill>
          <a:blip r:embed="rId3">
            <a:alphaModFix/>
          </a:blip>
          <a:stretch>
            <a:fillRect/>
          </a:stretch>
        </p:blipFill>
        <p:spPr>
          <a:xfrm>
            <a:off x="379850" y="635948"/>
            <a:ext cx="1782095" cy="1782074"/>
          </a:xfrm>
          <a:prstGeom prst="rect">
            <a:avLst/>
          </a:prstGeom>
          <a:noFill/>
          <a:ln w="19050" cap="flat" cmpd="sng">
            <a:solidFill>
              <a:srgbClr val="999999"/>
            </a:solidFill>
            <a:prstDash val="solid"/>
            <a:round/>
            <a:headEnd type="none" w="med" len="med"/>
            <a:tailEnd type="none" w="med" len="med"/>
          </a:ln>
        </p:spPr>
      </p:pic>
      <p:grpSp>
        <p:nvGrpSpPr>
          <p:cNvPr id="85" name="Shape 85"/>
          <p:cNvGrpSpPr/>
          <p:nvPr/>
        </p:nvGrpSpPr>
        <p:grpSpPr>
          <a:xfrm>
            <a:off x="5857410" y="1123076"/>
            <a:ext cx="2915824" cy="2599462"/>
            <a:chOff x="6228162" y="293212"/>
            <a:chExt cx="2151900" cy="2599462"/>
          </a:xfrm>
        </p:grpSpPr>
        <p:pic>
          <p:nvPicPr>
            <p:cNvPr id="86" name="Shape 86"/>
            <p:cNvPicPr preferRelativeResize="0"/>
            <p:nvPr/>
          </p:nvPicPr>
          <p:blipFill>
            <a:blip r:embed="rId3">
              <a:alphaModFix/>
            </a:blip>
            <a:stretch>
              <a:fillRect/>
            </a:stretch>
          </p:blipFill>
          <p:spPr>
            <a:xfrm>
              <a:off x="6236937" y="293212"/>
              <a:ext cx="2134374" cy="2134374"/>
            </a:xfrm>
            <a:prstGeom prst="rect">
              <a:avLst/>
            </a:prstGeom>
            <a:noFill/>
            <a:ln w="19050" cap="flat" cmpd="sng">
              <a:solidFill>
                <a:srgbClr val="999999"/>
              </a:solidFill>
              <a:prstDash val="solid"/>
              <a:round/>
              <a:headEnd type="none" w="med" len="med"/>
              <a:tailEnd type="none" w="med" len="med"/>
            </a:ln>
          </p:spPr>
        </p:pic>
        <p:sp>
          <p:nvSpPr>
            <p:cNvPr id="87" name="Shape 87"/>
            <p:cNvSpPr txBox="1"/>
            <p:nvPr/>
          </p:nvSpPr>
          <p:spPr>
            <a:xfrm>
              <a:off x="6228162" y="2490375"/>
              <a:ext cx="2151900" cy="402300"/>
            </a:xfrm>
            <a:prstGeom prst="rect">
              <a:avLst/>
            </a:prstGeom>
            <a:noFill/>
            <a:ln>
              <a:noFill/>
            </a:ln>
          </p:spPr>
          <p:txBody>
            <a:bodyPr lIns="91425" tIns="91425" rIns="91425" bIns="91425" anchor="ctr" anchorCtr="0">
              <a:noAutofit/>
            </a:bodyPr>
            <a:lstStyle/>
            <a:p>
              <a:pPr lvl="0" algn="ctr" rtl="0">
                <a:spcBef>
                  <a:spcPts val="0"/>
                </a:spcBef>
                <a:buNone/>
              </a:pPr>
              <a:r>
                <a:rPr lang="en"/>
                <a:t>Correct Output image</a:t>
              </a:r>
            </a:p>
          </p:txBody>
        </p:sp>
      </p:grpSp>
      <p:pic>
        <p:nvPicPr>
          <p:cNvPr id="88" name="Shape 88"/>
          <p:cNvPicPr preferRelativeResize="0"/>
          <p:nvPr/>
        </p:nvPicPr>
        <p:blipFill>
          <a:blip r:embed="rId3">
            <a:alphaModFix/>
          </a:blip>
          <a:stretch>
            <a:fillRect/>
          </a:stretch>
        </p:blipFill>
        <p:spPr>
          <a:xfrm>
            <a:off x="391810" y="2790322"/>
            <a:ext cx="1758174" cy="1758174"/>
          </a:xfrm>
          <a:prstGeom prst="rect">
            <a:avLst/>
          </a:prstGeom>
          <a:noFill/>
          <a:ln w="19050" cap="flat" cmpd="sng">
            <a:solidFill>
              <a:srgbClr val="999999"/>
            </a:solidFill>
            <a:prstDash val="solid"/>
            <a:round/>
            <a:headEnd type="none" w="med" len="med"/>
            <a:tailEnd type="none" w="med" len="med"/>
          </a:ln>
        </p:spPr>
      </p:pic>
      <p:sp>
        <p:nvSpPr>
          <p:cNvPr id="89" name="Shape 89"/>
          <p:cNvSpPr txBox="1">
            <a:spLocks noGrp="1"/>
          </p:cNvSpPr>
          <p:nvPr>
            <p:ph type="body" idx="1"/>
          </p:nvPr>
        </p:nvSpPr>
        <p:spPr>
          <a:xfrm>
            <a:off x="879687" y="4548500"/>
            <a:ext cx="782400" cy="402300"/>
          </a:xfrm>
          <a:prstGeom prst="rect">
            <a:avLst/>
          </a:prstGeom>
        </p:spPr>
        <p:txBody>
          <a:bodyPr lIns="91425" tIns="91425" rIns="91425" bIns="91425" anchor="ctr" anchorCtr="0">
            <a:noAutofit/>
          </a:bodyPr>
          <a:lstStyle/>
          <a:p>
            <a:pPr lvl="0" algn="ctr" rtl="0">
              <a:spcBef>
                <a:spcPts val="0"/>
              </a:spcBef>
              <a:buNone/>
            </a:pPr>
            <a:r>
              <a:rPr lang="en" sz="1400">
                <a:solidFill>
                  <a:srgbClr val="000000"/>
                </a:solidFill>
              </a:rPr>
              <a:t>Input </a:t>
            </a:r>
            <a:r>
              <a:rPr lang="en" sz="1400"/>
              <a:t>2     </a:t>
            </a:r>
          </a:p>
        </p:txBody>
      </p:sp>
      <p:grpSp>
        <p:nvGrpSpPr>
          <p:cNvPr id="90" name="Shape 90"/>
          <p:cNvGrpSpPr/>
          <p:nvPr/>
        </p:nvGrpSpPr>
        <p:grpSpPr>
          <a:xfrm>
            <a:off x="2584310" y="1123076"/>
            <a:ext cx="2915824" cy="2599462"/>
            <a:chOff x="6228162" y="293212"/>
            <a:chExt cx="2151900" cy="2599462"/>
          </a:xfrm>
        </p:grpSpPr>
        <p:pic>
          <p:nvPicPr>
            <p:cNvPr id="91" name="Shape 91"/>
            <p:cNvPicPr preferRelativeResize="0"/>
            <p:nvPr/>
          </p:nvPicPr>
          <p:blipFill>
            <a:blip r:embed="rId3">
              <a:alphaModFix/>
            </a:blip>
            <a:stretch>
              <a:fillRect/>
            </a:stretch>
          </p:blipFill>
          <p:spPr>
            <a:xfrm>
              <a:off x="6236937" y="293212"/>
              <a:ext cx="2134374" cy="2134374"/>
            </a:xfrm>
            <a:prstGeom prst="rect">
              <a:avLst/>
            </a:prstGeom>
            <a:noFill/>
            <a:ln w="19050" cap="flat" cmpd="sng">
              <a:solidFill>
                <a:srgbClr val="999999"/>
              </a:solidFill>
              <a:prstDash val="solid"/>
              <a:round/>
              <a:headEnd type="none" w="med" len="med"/>
              <a:tailEnd type="none" w="med" len="med"/>
            </a:ln>
          </p:spPr>
        </p:pic>
        <p:sp>
          <p:nvSpPr>
            <p:cNvPr id="92" name="Shape 92"/>
            <p:cNvSpPr txBox="1"/>
            <p:nvPr/>
          </p:nvSpPr>
          <p:spPr>
            <a:xfrm>
              <a:off x="6228162" y="2490375"/>
              <a:ext cx="2151900" cy="402300"/>
            </a:xfrm>
            <a:prstGeom prst="rect">
              <a:avLst/>
            </a:prstGeom>
            <a:noFill/>
            <a:ln>
              <a:noFill/>
            </a:ln>
          </p:spPr>
          <p:txBody>
            <a:bodyPr lIns="91425" tIns="91425" rIns="91425" bIns="91425" anchor="ctr" anchorCtr="0">
              <a:noAutofit/>
            </a:bodyPr>
            <a:lstStyle/>
            <a:p>
              <a:pPr lvl="0" algn="ctr" rtl="0">
                <a:spcBef>
                  <a:spcPts val="0"/>
                </a:spcBef>
                <a:buNone/>
              </a:pPr>
              <a:r>
                <a:rPr lang="en"/>
                <a:t>Overflow Output image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699" y="0"/>
            <a:ext cx="8375100" cy="857400"/>
          </a:xfrm>
          <a:prstGeom prst="rect">
            <a:avLst/>
          </a:prstGeom>
        </p:spPr>
        <p:txBody>
          <a:bodyPr lIns="91425" tIns="91425" rIns="91425" bIns="91425" anchor="b" anchorCtr="0">
            <a:noAutofit/>
          </a:bodyPr>
          <a:lstStyle/>
          <a:p>
            <a:pPr lvl="0" rtl="0">
              <a:spcBef>
                <a:spcPts val="0"/>
              </a:spcBef>
              <a:buNone/>
            </a:pPr>
            <a:r>
              <a:rPr lang="en" sz="3200"/>
              <a:t>flipHorizontal</a:t>
            </a:r>
          </a:p>
        </p:txBody>
      </p:sp>
      <p:sp>
        <p:nvSpPr>
          <p:cNvPr id="98" name="Shape 98"/>
          <p:cNvSpPr txBox="1">
            <a:spLocks noGrp="1"/>
          </p:cNvSpPr>
          <p:nvPr>
            <p:ph type="body" idx="1"/>
          </p:nvPr>
        </p:nvSpPr>
        <p:spPr>
          <a:xfrm>
            <a:off x="311700" y="922025"/>
            <a:ext cx="8068200" cy="3416400"/>
          </a:xfrm>
          <a:prstGeom prst="rect">
            <a:avLst/>
          </a:prstGeom>
        </p:spPr>
        <p:txBody>
          <a:bodyPr lIns="91425" tIns="91425" rIns="91425" bIns="91425" anchor="t" anchorCtr="0">
            <a:noAutofit/>
          </a:bodyPr>
          <a:lstStyle/>
          <a:p>
            <a:pPr lvl="0" rtl="0">
              <a:spcBef>
                <a:spcPts val="0"/>
              </a:spcBef>
              <a:buNone/>
            </a:pPr>
            <a:r>
              <a:rPr lang="en" sz="1800"/>
              <a:t>Discuss your approach to developing a function that flips an image along the horizontal axis. (the left side of the original image becomes the right side of the flipped image, and visa versa, like turning the pages in a book)</a:t>
            </a:r>
          </a:p>
          <a:p>
            <a:pPr lvl="0">
              <a:spcBef>
                <a:spcPts val="0"/>
              </a:spcBef>
              <a:buNone/>
            </a:pPr>
            <a:endParaRPr sz="2400"/>
          </a:p>
          <a:p>
            <a:pPr lvl="0" rtl="0">
              <a:spcBef>
                <a:spcPts val="0"/>
              </a:spcBef>
              <a:buNone/>
            </a:pPr>
            <a:r>
              <a:rPr lang="en" sz="1800" b="1" i="1"/>
              <a:t>Note</a:t>
            </a:r>
            <a:r>
              <a:rPr lang="en" sz="1800" i="1"/>
              <a:t>: You must use your own image (one you have taken).  </a:t>
            </a:r>
          </a:p>
        </p:txBody>
      </p:sp>
    </p:spTree>
  </p:cSld>
  <p:clrMapOvr>
    <a:masterClrMapping/>
  </p:clrMapOvr>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698</Words>
  <Application>Microsoft Macintosh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Courier New</vt:lpstr>
      <vt:lpstr>Arial</vt:lpstr>
      <vt:lpstr>light-gradient</vt:lpstr>
      <vt:lpstr>Computational Photography Assignment #2: Image I/O &amp; Libraries</vt:lpstr>
      <vt:lpstr>General Template Notes</vt:lpstr>
      <vt:lpstr>numberOfPixels</vt:lpstr>
      <vt:lpstr>averagePixel</vt:lpstr>
      <vt:lpstr>convertToBlackAndWhite</vt:lpstr>
      <vt:lpstr>convertToBlackAndWhite   (continued)</vt:lpstr>
      <vt:lpstr>averageTwoImages</vt:lpstr>
      <vt:lpstr>averageTwoImages  (continued)</vt:lpstr>
      <vt:lpstr>flipHorizontal</vt:lpstr>
      <vt:lpstr>flipHorizontal   (continued)</vt:lpstr>
      <vt:lpstr>Conclusion, Other Interesting Info…. </vt:lpstr>
      <vt:lpstr>Resources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Photography Assignment #2: Image I/O &amp; Libraries</dc:title>
  <cp:lastModifiedBy>Ram Subramanian (ramsub2)</cp:lastModifiedBy>
  <cp:revision>13</cp:revision>
  <dcterms:modified xsi:type="dcterms:W3CDTF">2016-09-01T02:23:25Z</dcterms:modified>
</cp:coreProperties>
</file>