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71" r:id="rId4"/>
    <p:sldId id="283" r:id="rId5"/>
    <p:sldId id="333" r:id="rId6"/>
    <p:sldId id="334" r:id="rId7"/>
    <p:sldId id="335" r:id="rId8"/>
    <p:sldId id="336" r:id="rId9"/>
    <p:sldId id="277" r:id="rId10"/>
    <p:sldId id="279" r:id="rId11"/>
    <p:sldId id="272" r:id="rId12"/>
    <p:sldId id="269" r:id="rId13"/>
    <p:sldId id="258" r:id="rId14"/>
    <p:sldId id="259" r:id="rId15"/>
    <p:sldId id="263" r:id="rId16"/>
    <p:sldId id="264" r:id="rId17"/>
    <p:sldId id="274" r:id="rId18"/>
    <p:sldId id="262" r:id="rId19"/>
    <p:sldId id="280" r:id="rId20"/>
    <p:sldId id="261" r:id="rId21"/>
    <p:sldId id="278" r:id="rId22"/>
    <p:sldId id="260" r:id="rId23"/>
    <p:sldId id="275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/>
    <p:restoredTop sz="95788" autoAdjust="0"/>
  </p:normalViewPr>
  <p:slideViewPr>
    <p:cSldViewPr snapToGrid="0" snapToObjects="1">
      <p:cViewPr varScale="1">
        <p:scale>
          <a:sx n="106" d="100"/>
          <a:sy n="106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C89-3CE2-794F-879C-0967E0975631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DD8-7507-A24F-8B22-91BFF3EC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CA4-847D-214F-8693-F6FBD8D9F22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002" y="617250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690062"/>
            <a:ext cx="894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latin typeface="Helvetica Light" panose="020B0403020202020204" pitchFamily="34" charset="0"/>
              </a:rPr>
              <a:t>m</a:t>
            </a:r>
            <a:r>
              <a:rPr lang="en-US" sz="2200" dirty="0">
                <a:latin typeface="Helvetica Light" panose="020B0403020202020204" pitchFamily="34" charset="0"/>
              </a:rPr>
              <a:t>ore Unix commands and command line arguments, </a:t>
            </a:r>
            <a:r>
              <a:rPr lang="en-US" sz="2200" b="1" dirty="0">
                <a:latin typeface="Helvetica Light" panose="020B0403020202020204" pitchFamily="34" charset="0"/>
              </a:rPr>
              <a:t>man </a:t>
            </a:r>
            <a:r>
              <a:rPr lang="en-US" sz="2200" dirty="0">
                <a:latin typeface="Helvetica Light" panose="020B0403020202020204" pitchFamily="34" charset="0"/>
              </a:rPr>
              <a:t>pages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dirty="0">
                <a:latin typeface="Helvetica Light" panose="020B0403020202020204" pitchFamily="34" charset="0"/>
              </a:rPr>
              <a:t>, or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control terminal behavior for protection and efficiency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Viewing and editing text files (</a:t>
            </a:r>
            <a:r>
              <a:rPr lang="en-US" sz="2200" b="1" dirty="0">
                <a:latin typeface="Helvetica Light" panose="020B0403020202020204" pitchFamily="34" charset="0"/>
              </a:rPr>
              <a:t>less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TextWrangler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nano</a:t>
            </a:r>
            <a:r>
              <a:rPr lang="en-US" sz="22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File compression, decompression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Unix tools to work with some DNA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3054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09 at 1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0" y="64714"/>
            <a:ext cx="5117630" cy="672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78" y="827852"/>
            <a:ext cx="336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Unix cheat sheet on course webpage under “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I suggest keeping his on hand for now, but being comfortable with most of these commands before working on any computing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778" y="4412074"/>
            <a:ext cx="306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There is a similar python cheat sheet in the same location</a:t>
            </a:r>
          </a:p>
        </p:txBody>
      </p:sp>
    </p:spTree>
    <p:extLst>
      <p:ext uri="{BB962C8B-B14F-4D97-AF65-F5344CB8AC3E}">
        <p14:creationId xmlns:p14="http://schemas.microsoft.com/office/powerpoint/2010/main" val="2066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8" y="587826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When to use a text viewer rather than editor: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5" y="1935176"/>
            <a:ext cx="835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might not know which program your computer would ‘automatically’ use to open that file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know the size of the file. Big data will typically be too big to open with one of your text editing programs.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Sometimes you just want to look, and want to make sure 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accidentally edit a file (such as a complicated program)</a:t>
            </a:r>
          </a:p>
        </p:txBody>
      </p:sp>
    </p:spTree>
    <p:extLst>
      <p:ext uri="{BB962C8B-B14F-4D97-AF65-F5344CB8AC3E}">
        <p14:creationId xmlns:p14="http://schemas.microsoft.com/office/powerpoint/2010/main" val="223926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661" y="176345"/>
            <a:ext cx="4940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Viewing files (but not editing):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</a:t>
            </a:r>
            <a:r>
              <a:rPr lang="en-US" sz="2600" b="1" dirty="0" err="1">
                <a:latin typeface="Helvetica Light" panose="020B0403020202020204" pitchFamily="34" charset="0"/>
              </a:rPr>
              <a:t>data.fastq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Screen Shot 2014-08-13 at 11.0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6" y="1561340"/>
            <a:ext cx="6485920" cy="423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1" y="5942477"/>
            <a:ext cx="80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q</a:t>
            </a:r>
            <a:r>
              <a:rPr lang="en-US" dirty="0">
                <a:latin typeface="Helvetica Light" panose="020B0403020202020204" pitchFamily="34" charset="0"/>
              </a:rPr>
              <a:t> exits, “</a:t>
            </a:r>
            <a:r>
              <a:rPr lang="en-US" b="1" dirty="0">
                <a:latin typeface="Helvetica Light" panose="020B0403020202020204" pitchFamily="34" charset="0"/>
              </a:rPr>
              <a:t>/</a:t>
            </a:r>
            <a:r>
              <a:rPr lang="en-US" dirty="0">
                <a:latin typeface="Helvetica Light" panose="020B0403020202020204" pitchFamily="34" charset="0"/>
              </a:rPr>
              <a:t>” allows you to search for a pattern, </a:t>
            </a:r>
            <a:r>
              <a:rPr lang="en-US" b="1" dirty="0">
                <a:latin typeface="Helvetica Light" panose="020B0403020202020204" pitchFamily="34" charset="0"/>
              </a:rPr>
              <a:t>space bar </a:t>
            </a:r>
            <a:r>
              <a:rPr lang="en-US" dirty="0">
                <a:latin typeface="Helvetica Light" panose="020B0403020202020204" pitchFamily="34" charset="0"/>
              </a:rPr>
              <a:t>scrolls down a page, </a:t>
            </a:r>
            <a:r>
              <a:rPr lang="en-US" b="1" dirty="0">
                <a:latin typeface="Helvetica Light" panose="020B0403020202020204" pitchFamily="34" charset="0"/>
              </a:rPr>
              <a:t>b</a:t>
            </a:r>
            <a:r>
              <a:rPr lang="en-US" dirty="0">
                <a:latin typeface="Helvetica Light" panose="020B0403020202020204" pitchFamily="34" charset="0"/>
              </a:rPr>
              <a:t> goes up a page. See </a:t>
            </a:r>
            <a:r>
              <a:rPr lang="en-US" b="1" dirty="0">
                <a:latin typeface="Helvetica Light" panose="020B0403020202020204" pitchFamily="34" charset="0"/>
              </a:rPr>
              <a:t>$ man less</a:t>
            </a:r>
          </a:p>
        </p:txBody>
      </p:sp>
    </p:spTree>
    <p:extLst>
      <p:ext uri="{BB962C8B-B14F-4D97-AF65-F5344CB8AC3E}">
        <p14:creationId xmlns:p14="http://schemas.microsoft.com/office/powerpoint/2010/main" val="26636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308" y="41034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files outside of the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18" y="1065456"/>
            <a:ext cx="805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Text Editors (</a:t>
            </a:r>
            <a:r>
              <a:rPr lang="en-US" b="1" dirty="0" err="1">
                <a:latin typeface="Helvetica Light" panose="020B0403020202020204" pitchFamily="34" charset="0"/>
              </a:rPr>
              <a:t>bbedit</a:t>
            </a:r>
            <a:r>
              <a:rPr lang="en-US" b="1" dirty="0">
                <a:latin typeface="Helvetica Light" panose="020B0403020202020204" pitchFamily="34" charset="0"/>
              </a:rPr>
              <a:t>, VIM, </a:t>
            </a:r>
            <a:r>
              <a:rPr lang="en-US" b="1" dirty="0" err="1">
                <a:latin typeface="Helvetica Light" panose="020B0403020202020204" pitchFamily="34" charset="0"/>
              </a:rPr>
              <a:t>VScode</a:t>
            </a:r>
            <a:r>
              <a:rPr lang="en-US" b="1" dirty="0">
                <a:latin typeface="Helvetica Light" panose="020B0403020202020204" pitchFamily="34" charset="0"/>
              </a:rPr>
              <a:t>)</a:t>
            </a:r>
            <a:r>
              <a:rPr lang="en-US" dirty="0">
                <a:latin typeface="Helvetica Light" panose="020B0403020202020204" pitchFamily="34" charset="0"/>
              </a:rPr>
              <a:t>: good for working on code because they have syntax recognition.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818" y="5251061"/>
            <a:ext cx="822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open </a:t>
            </a:r>
            <a:r>
              <a:rPr lang="en-US" b="1" dirty="0" err="1">
                <a:latin typeface="Helvetica Light" panose="020B0403020202020204" pitchFamily="34" charset="0"/>
              </a:rPr>
              <a:t>logger.py</a:t>
            </a:r>
            <a:r>
              <a:rPr lang="en-US" b="1" dirty="0">
                <a:latin typeface="Helvetica Light" panose="020B0403020202020204" pitchFamily="34" charset="0"/>
              </a:rPr>
              <a:t> 			</a:t>
            </a:r>
            <a:r>
              <a:rPr lang="en-US" dirty="0">
                <a:latin typeface="Helvetica Light" panose="020B0403020202020204" pitchFamily="34" charset="0"/>
              </a:rPr>
              <a:t>OR              </a:t>
            </a:r>
            <a:r>
              <a:rPr lang="en-US" b="1" dirty="0">
                <a:latin typeface="Helvetica Light" panose="020B0403020202020204" pitchFamily="34" charset="0"/>
              </a:rPr>
              <a:t>$ open –a </a:t>
            </a:r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C3FC20-112E-B240-A795-B59CA1FE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" y="1889467"/>
            <a:ext cx="7233958" cy="3271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6F8B94-4AA0-3196-E37F-8D1AB7488C30}"/>
              </a:ext>
            </a:extLst>
          </p:cNvPr>
          <p:cNvSpPr txBox="1"/>
          <p:nvPr/>
        </p:nvSpPr>
        <p:spPr>
          <a:xfrm>
            <a:off x="117066" y="6029901"/>
            <a:ext cx="8909868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 suggest setting whichever text editor you choose as the default for opening .txt files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19173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53" y="362632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inside the terminal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04" y="1139844"/>
            <a:ext cx="815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Sometimes it will be easier to edit text files from within the terminal (e.g., when you are connected to a remote server or HPC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407" y="1943411"/>
            <a:ext cx="6992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elvetica Light" panose="020B0403020202020204" pitchFamily="34" charset="0"/>
              </a:rPr>
              <a:t>nano</a:t>
            </a:r>
            <a:r>
              <a:rPr lang="en-US" sz="2000" dirty="0">
                <a:latin typeface="Helvetica Light" panose="020B0403020202020204" pitchFamily="34" charset="0"/>
              </a:rPr>
              <a:t>: A simple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text editing program. Learn the basics.</a:t>
            </a:r>
          </a:p>
        </p:txBody>
      </p:sp>
      <p:pic>
        <p:nvPicPr>
          <p:cNvPr id="5" name="Picture 4" descr="Screen Shot 2014-08-13 at 11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4" y="2598833"/>
            <a:ext cx="540027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43" y="393054"/>
            <a:ext cx="85005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 word on line endings: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While working in Unix and Python you will quickly realize that line endings are themselves characters, although they are hidden</a:t>
            </a:r>
          </a:p>
          <a:p>
            <a:pPr marL="457200" indent="-4572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nearly always want to use UNIX line endings.</a:t>
            </a:r>
          </a:p>
        </p:txBody>
      </p:sp>
      <p:pic>
        <p:nvPicPr>
          <p:cNvPr id="3" name="Picture 2" descr="Screen Shot 2014-09-08 at 11.4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3100899"/>
            <a:ext cx="5312349" cy="359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43" y="3977381"/>
            <a:ext cx="215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Text file with Unix line endings, viewed with less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15" y="394206"/>
            <a:ext cx="80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Same file with but with Mac line endings, viewed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</a:p>
        </p:txBody>
      </p:sp>
      <p:pic>
        <p:nvPicPr>
          <p:cNvPr id="3" name="Picture 2" descr="Screen Shot 2014-09-08 at 11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1506762"/>
            <a:ext cx="7003884" cy="4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8 at 5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03747"/>
            <a:ext cx="683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204079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 can change line endings simply in Text Wrangler/</a:t>
            </a:r>
            <a:r>
              <a:rPr lang="en-US" dirty="0" err="1">
                <a:latin typeface="Helvetica Light" panose="020B0403020202020204" pitchFamily="34" charset="0"/>
              </a:rPr>
              <a:t>BBedit</a:t>
            </a:r>
            <a:r>
              <a:rPr lang="en-US" dirty="0">
                <a:latin typeface="Helvetica Light" panose="020B0403020202020204" pitchFamily="34" charset="0"/>
              </a:rPr>
              <a:t>. 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Later we will write a shell script to do this automatically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0489" y="4538685"/>
            <a:ext cx="517391" cy="665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277" y="463070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File compression/decompression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67" y="174704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437" y="4259405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gunzip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sample_passerina.fastq.gz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10" y="2614786"/>
            <a:ext cx="71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compress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and rename it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sample_passerina.fastq.gz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909" y="5350026"/>
            <a:ext cx="71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decompress </a:t>
            </a:r>
            <a:r>
              <a:rPr lang="en-US" dirty="0" err="1">
                <a:latin typeface="Helvetica Light" panose="020B0403020202020204" pitchFamily="34" charset="0"/>
              </a:rPr>
              <a:t>sample_passerina.fastq.gz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296" y="451556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What is STDOUT?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479" y="1542829"/>
            <a:ext cx="81708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When you execute a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command, this is what prints to the terminal.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For example: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ls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-STDOUT is the printout of directory contents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tail </a:t>
            </a:r>
            <a:r>
              <a:rPr lang="en-US" sz="2000" b="1" dirty="0" err="1">
                <a:latin typeface="Helvetica Light" panose="020B0403020202020204" pitchFamily="34" charset="0"/>
              </a:rPr>
              <a:t>file.txt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-STDOUT will be the last part of that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479" y="5172380"/>
            <a:ext cx="693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We will often want to “</a:t>
            </a:r>
            <a:r>
              <a:rPr lang="en-US" sz="2200" b="1" dirty="0">
                <a:latin typeface="Helvetica Light" panose="020B0403020202020204" pitchFamily="34" charset="0"/>
              </a:rPr>
              <a:t>redirect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&gt;,&gt;&gt;</a:t>
            </a:r>
            <a:r>
              <a:rPr lang="en-US" sz="2200" dirty="0">
                <a:latin typeface="Helvetica Light" panose="020B0403020202020204" pitchFamily="34" charset="0"/>
              </a:rPr>
              <a:t>) that output to another file or “</a:t>
            </a:r>
            <a:r>
              <a:rPr lang="en-US" sz="2200" b="1" dirty="0">
                <a:latin typeface="Helvetica Light" panose="020B0403020202020204" pitchFamily="34" charset="0"/>
              </a:rPr>
              <a:t>pipe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|</a:t>
            </a:r>
            <a:r>
              <a:rPr lang="en-US" sz="2200" dirty="0">
                <a:latin typeface="Helvetica Light" panose="020B0403020202020204" pitchFamily="34" charset="0"/>
              </a:rPr>
              <a:t>) it into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4268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450E-A16A-5C43-BCFC-883045E9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6"/>
          <a:stretch/>
        </p:blipFill>
        <p:spPr>
          <a:xfrm>
            <a:off x="440224" y="0"/>
            <a:ext cx="3365019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25DEF-EA6E-E745-A632-C6968C14BF9A}"/>
              </a:ext>
            </a:extLst>
          </p:cNvPr>
          <p:cNvSpPr txBox="1"/>
          <p:nvPr/>
        </p:nvSpPr>
        <p:spPr>
          <a:xfrm>
            <a:off x="4800679" y="1819325"/>
            <a:ext cx="40949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For this week, focus on </a:t>
            </a:r>
            <a:r>
              <a:rPr lang="en-US" sz="2600" b="1" dirty="0">
                <a:latin typeface="Helvetica Light" panose="020B0403020202020204" pitchFamily="34" charset="0"/>
              </a:rPr>
              <a:t>U10-U27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Go through all of</a:t>
            </a:r>
            <a:r>
              <a:rPr lang="en-US" sz="2600" b="1" dirty="0">
                <a:latin typeface="Helvetica Light" panose="020B0403020202020204" pitchFamily="34" charset="0"/>
              </a:rPr>
              <a:t> Unix Part 1</a:t>
            </a:r>
            <a:r>
              <a:rPr lang="en-US" sz="2600" dirty="0">
                <a:latin typeface="Helvetica Light" panose="020B0403020202020204" pitchFamily="34" charset="0"/>
              </a:rPr>
              <a:t> and be prepared for Unix Part 2 to be very helpful.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BA92A-EAFF-4A47-ADD1-D6A9051D9E1B}"/>
              </a:ext>
            </a:extLst>
          </p:cNvPr>
          <p:cNvSpPr/>
          <p:nvPr/>
        </p:nvSpPr>
        <p:spPr>
          <a:xfrm>
            <a:off x="4047067" y="6214590"/>
            <a:ext cx="5350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current.html</a:t>
            </a:r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92" y="640990"/>
            <a:ext cx="71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Redirection (&gt;,&gt;&gt;)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60" y="330655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*</a:t>
            </a:r>
            <a:r>
              <a:rPr lang="en-US" sz="2400" b="1" dirty="0" err="1">
                <a:latin typeface="Helvetica Light" panose="020B0403020202020204" pitchFamily="34" charset="0"/>
              </a:rPr>
              <a:t>data.txt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260" y="457475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</a:t>
            </a:r>
            <a:r>
              <a:rPr lang="en-US" sz="2400" b="1" dirty="0" err="1">
                <a:latin typeface="Helvetica Light" panose="020B0403020202020204" pitchFamily="34" charset="0"/>
              </a:rPr>
              <a:t>newdata.txt</a:t>
            </a:r>
            <a:r>
              <a:rPr lang="en-US" sz="2400" b="1" dirty="0">
                <a:latin typeface="Helvetica Light" panose="020B0403020202020204" pitchFamily="34" charset="0"/>
              </a:rPr>
              <a:t> &gt;&gt;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945" y="196330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ls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directory_contents.txt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27" y="32828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Other tools for working with text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65" y="1303867"/>
            <a:ext cx="86914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dirty="0">
                <a:latin typeface="Helvetica Light" panose="020B0403020202020204" pitchFamily="34" charset="0"/>
              </a:rPr>
              <a:t>#prints entire contents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| less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  <a:r>
              <a:rPr lang="en-US" dirty="0">
                <a:latin typeface="Helvetica Light" panose="020B0403020202020204" pitchFamily="34" charset="0"/>
              </a:rPr>
              <a:t>#pipes output to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less (so you see 1 page at a time)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</a:t>
            </a:r>
            <a:r>
              <a:rPr lang="en-US" dirty="0">
                <a:latin typeface="Helvetica Light" panose="020B0403020202020204" pitchFamily="34" charset="0"/>
              </a:rPr>
              <a:t>#prints first 1000 lines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&gt; 10000lines.fastq	</a:t>
            </a:r>
          </a:p>
          <a:p>
            <a:r>
              <a:rPr lang="en-US" dirty="0">
                <a:latin typeface="Helvetica Light" panose="020B0403020202020204" pitchFamily="34" charset="0"/>
              </a:rPr>
              <a:t>#writes the first 1000 lines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20146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086" y="578056"/>
            <a:ext cx="839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: regular expression engine, text extraction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   </a:t>
            </a:r>
            <a:r>
              <a:rPr lang="en-US" sz="2200" dirty="0">
                <a:latin typeface="Helvetica Light" panose="020B0403020202020204" pitchFamily="34" charset="0"/>
              </a:rPr>
              <a:t>Among the most widely used Unix command in data science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Works one line at a time for a given file, fast</a:t>
            </a:r>
          </a:p>
          <a:p>
            <a:pPr marL="342900" indent="-34290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Returns lines containing pattern matches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The pattern can be an exact pattern, or a flexible regular expression, which we will learn about A LOT more when we start learning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086" y="50080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5" y="5654835"/>
            <a:ext cx="24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Will return all lines containing the pattern 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368" y="4543781"/>
            <a:ext cx="2223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applesauce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fritters</a:t>
            </a:r>
          </a:p>
          <a:p>
            <a:r>
              <a:rPr lang="en-US" dirty="0">
                <a:latin typeface="Helvetica Light" panose="020B0403020202020204" pitchFamily="34" charset="0"/>
              </a:rPr>
              <a:t>peach ice cream</a:t>
            </a:r>
          </a:p>
          <a:p>
            <a:r>
              <a:rPr lang="en-US" dirty="0">
                <a:latin typeface="Helvetica Light" panose="020B0403020202020204" pitchFamily="34" charset="0"/>
              </a:rPr>
              <a:t>Squash is not a fruit</a:t>
            </a:r>
          </a:p>
          <a:p>
            <a:r>
              <a:rPr lang="en-US" dirty="0">
                <a:latin typeface="Helvetica Light" panose="020B0403020202020204" pitchFamily="34" charset="0"/>
              </a:rPr>
              <a:t>banana</a:t>
            </a:r>
          </a:p>
          <a:p>
            <a:r>
              <a:rPr lang="en-US" dirty="0">
                <a:latin typeface="Helvetica Light" panose="020B0403020202020204" pitchFamily="34" charset="0"/>
              </a:rPr>
              <a:t>scrapple</a:t>
            </a:r>
          </a:p>
          <a:p>
            <a:r>
              <a:rPr lang="en-US" dirty="0">
                <a:latin typeface="Helvetica Light" panose="020B0403020202020204" pitchFamily="34" charset="0"/>
              </a:rPr>
              <a:t>strawberry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festival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074" y="415215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contents of </a:t>
            </a:r>
            <a:r>
              <a:rPr lang="en-US" b="1" dirty="0" err="1">
                <a:latin typeface="Helvetica Light" panose="020B0403020202020204" pitchFamily="34" charset="0"/>
              </a:rPr>
              <a:t>fruitlist</a:t>
            </a:r>
            <a:r>
              <a:rPr lang="en-US" b="1" dirty="0">
                <a:latin typeface="Helvetica Light" panose="020B0403020202020204" pitchFamily="34" charset="0"/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9481" y="4769556"/>
            <a:ext cx="138288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59481" y="5008034"/>
            <a:ext cx="1382887" cy="222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9481" y="5444067"/>
            <a:ext cx="1260593" cy="6425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6" y="3250993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–c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535" y="3995919"/>
            <a:ext cx="84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COUNT of the number of lines containing the pattern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59" y="1560651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r>
              <a:rPr lang="en-US" sz="2000" b="1" dirty="0">
                <a:latin typeface="Helvetica Light" panose="020B0403020202020204" pitchFamily="34" charset="0"/>
              </a:rPr>
              <a:t> &gt; </a:t>
            </a:r>
            <a:r>
              <a:rPr lang="en-US" sz="2000" b="1" dirty="0" err="1">
                <a:latin typeface="Helvetica Light" panose="020B0403020202020204" pitchFamily="34" charset="0"/>
              </a:rPr>
              <a:t>applelines.txt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2144497"/>
            <a:ext cx="818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write the lines containing the pattern match to the file “</a:t>
            </a:r>
            <a:r>
              <a:rPr lang="en-US" dirty="0" err="1">
                <a:latin typeface="Helvetica Light" panose="020B0403020202020204" pitchFamily="34" charset="0"/>
              </a:rPr>
              <a:t>applelines.txt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788" y="649637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$ </a:t>
            </a:r>
            <a:r>
              <a:rPr lang="en-US" sz="2800" dirty="0" err="1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 [options] &lt;pattern&gt; &lt;file&gt;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6" y="4978998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–V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535" y="5693146"/>
            <a:ext cx="76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lines that DON</a:t>
            </a:r>
            <a:r>
              <a:rPr lang="fr-FR" dirty="0">
                <a:latin typeface="Helvetica Light" panose="020B0403020202020204" pitchFamily="34" charset="0"/>
              </a:rPr>
              <a:t>’</a:t>
            </a:r>
            <a:r>
              <a:rPr lang="en-US" dirty="0">
                <a:latin typeface="Helvetica Light" panose="020B0403020202020204" pitchFamily="34" charset="0"/>
              </a:rPr>
              <a:t>T match the pattern</a:t>
            </a:r>
          </a:p>
        </p:txBody>
      </p:sp>
    </p:spTree>
    <p:extLst>
      <p:ext uri="{BB962C8B-B14F-4D97-AF65-F5344CB8AC3E}">
        <p14:creationId xmlns:p14="http://schemas.microsoft.com/office/powerpoint/2010/main" val="15791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843" y="259047"/>
            <a:ext cx="30556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Before next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133" y="1228252"/>
            <a:ext cx="8111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Make sure you have at least looked at, if not gone through all of the examples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through U27 </a:t>
            </a:r>
            <a:r>
              <a:rPr lang="en-US" sz="1600" dirty="0">
                <a:latin typeface="Helvetica Light" panose="020B0403020202020204" pitchFamily="34" charset="0"/>
              </a:rPr>
              <a:t>(http://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/current.html#part1).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2. Feel solid about chapters 4 and 5 in Haddock and Dunn,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have a peek at Chapter 16.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3. Go thoroughly through </a:t>
            </a:r>
            <a:r>
              <a:rPr lang="en-US" sz="2200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and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unix_assignment_2.md.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**Note, I won’t ask you to turn anything in this week but may starting next week.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0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335" y="1149421"/>
            <a:ext cx="80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373" y="94936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Independent project idea discussion?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620" y="2296518"/>
            <a:ext cx="739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Could be as simple as writing python scripts for everyone in the class to have for really simple things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OR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As complex as genome assembly pipeline.</a:t>
            </a:r>
          </a:p>
        </p:txBody>
      </p:sp>
    </p:spTree>
    <p:extLst>
      <p:ext uri="{BB962C8B-B14F-4D97-AF65-F5344CB8AC3E}">
        <p14:creationId xmlns:p14="http://schemas.microsoft.com/office/powerpoint/2010/main" val="29949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668" y="173793"/>
            <a:ext cx="7000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Changing command names with aliases is useful, but risky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118" y="2066674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ls =  “ls –l”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12386" y="2361659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6597" y="2066674"/>
            <a:ext cx="30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Changes the default behavior of </a:t>
            </a:r>
            <a:r>
              <a:rPr lang="en-US" b="1" dirty="0">
                <a:latin typeface="Helvetica Light" panose="020B0403020202020204" pitchFamily="34" charset="0"/>
              </a:rPr>
              <a:t>ls</a:t>
            </a:r>
            <a:r>
              <a:rPr lang="en-US" dirty="0">
                <a:latin typeface="Helvetica Light" panose="020B0403020202020204" pitchFamily="34" charset="0"/>
              </a:rPr>
              <a:t>, looks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04" y="3696961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mv =  “cp”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2386" y="4007442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6597" y="3850849"/>
            <a:ext cx="2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Potentially bad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467" y="5481314"/>
            <a:ext cx="756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**Store carefully thought-out aliases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, </a:t>
            </a:r>
            <a:r>
              <a:rPr lang="en-US" sz="2200" dirty="0">
                <a:latin typeface="Helvetica Light" panose="020B0403020202020204" pitchFamily="34" charset="0"/>
              </a:rPr>
              <a:t>or similar profile files in your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36203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79" y="380550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Removing files or directories 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(</a:t>
            </a:r>
            <a:r>
              <a:rPr lang="en-US" sz="2800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can be dangerous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454" y="1613221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rm </a:t>
            </a:r>
            <a:r>
              <a:rPr lang="en-US" sz="3000" b="1" dirty="0" err="1">
                <a:latin typeface="Helvetica Light" panose="020B0403020202020204" pitchFamily="34" charset="0"/>
              </a:rPr>
              <a:t>file.txt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454" y="2614351"/>
            <a:ext cx="81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Will remove file. PERMANENTLY. FOREVER.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F7D9-5AD5-8649-8147-904F0739D901}"/>
              </a:ext>
            </a:extLst>
          </p:cNvPr>
          <p:cNvSpPr/>
          <p:nvPr/>
        </p:nvSpPr>
        <p:spPr>
          <a:xfrm>
            <a:off x="302981" y="5940508"/>
            <a:ext cx="8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Recommended</a:t>
            </a:r>
            <a:r>
              <a:rPr lang="en-US" sz="2200" dirty="0">
                <a:latin typeface="Helvetica Light" panose="020B0403020202020204" pitchFamily="34" charset="0"/>
              </a:rPr>
              <a:t>: alter your bash or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to always call  </a:t>
            </a:r>
            <a:r>
              <a:rPr lang="en-US" sz="2200" b="1" dirty="0">
                <a:latin typeface="Helvetica Light" panose="020B0403020202020204" pitchFamily="34" charset="0"/>
              </a:rPr>
              <a:t>rm –</a:t>
            </a:r>
            <a:r>
              <a:rPr lang="en-US" sz="2200" b="1" dirty="0" err="1">
                <a:latin typeface="Helvetica Light" panose="020B0403020202020204" pitchFamily="34" charset="0"/>
              </a:rPr>
              <a:t>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when typing </a:t>
            </a:r>
            <a:r>
              <a:rPr lang="en-US" sz="2200" b="1" dirty="0">
                <a:latin typeface="Helvetica Light" panose="020B0403020202020204" pitchFamily="34" charset="0"/>
              </a:rPr>
              <a:t>rm</a:t>
            </a:r>
            <a:r>
              <a:rPr lang="en-US" sz="2200" dirty="0">
                <a:latin typeface="Helvetica Light" panose="020B0403020202020204" pitchFamily="34" charset="0"/>
              </a:rPr>
              <a:t> at the command prompt, using an alias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34734-0D21-724A-8021-7EEEDB275539}"/>
              </a:ext>
            </a:extLst>
          </p:cNvPr>
          <p:cNvSpPr/>
          <p:nvPr/>
        </p:nvSpPr>
        <p:spPr>
          <a:xfrm>
            <a:off x="516454" y="4354374"/>
            <a:ext cx="26019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rm –</a:t>
            </a:r>
            <a:r>
              <a:rPr lang="en-US" sz="2800" b="1" dirty="0" err="1">
                <a:latin typeface="Helvetica Light" panose="020B0403020202020204" pitchFamily="34" charset="0"/>
              </a:rPr>
              <a:t>i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remove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r>
              <a:rPr lang="en-US" sz="2800" b="1" dirty="0">
                <a:latin typeface="Helvetica Light" panose="020B0403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557-AFEB-6C42-B6DB-0BB5D5A43611}"/>
              </a:ext>
            </a:extLst>
          </p:cNvPr>
          <p:cNvSpPr/>
          <p:nvPr/>
        </p:nvSpPr>
        <p:spPr>
          <a:xfrm>
            <a:off x="451435" y="37799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the </a:t>
            </a:r>
            <a:r>
              <a:rPr lang="en-US" sz="2400" b="1" dirty="0">
                <a:latin typeface="Helvetica Light" panose="020B0403020202020204" pitchFamily="34" charset="0"/>
              </a:rPr>
              <a:t>–</a:t>
            </a:r>
            <a:r>
              <a:rPr lang="en-US" sz="2400" b="1" dirty="0" err="1">
                <a:latin typeface="Helvetica Light" panose="020B0403020202020204" pitchFamily="34" charset="0"/>
              </a:rPr>
              <a:t>i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option as protection</a:t>
            </a:r>
          </a:p>
        </p:txBody>
      </p:sp>
    </p:spTree>
    <p:extLst>
      <p:ext uri="{BB962C8B-B14F-4D97-AF65-F5344CB8AC3E}">
        <p14:creationId xmlns:p14="http://schemas.microsoft.com/office/powerpoint/2010/main" val="3514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43028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zshrc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or</a:t>
            </a:r>
            <a:r>
              <a:rPr lang="en-US" sz="2800" b="1" dirty="0">
                <a:latin typeface="Helvetica Light" panose="020B0403020202020204" pitchFamily="34" charset="0"/>
              </a:rPr>
              <a:t> .</a:t>
            </a:r>
            <a:r>
              <a:rPr lang="en-US" sz="2800" b="1" dirty="0" err="1">
                <a:latin typeface="Helvetica Light" panose="020B0403020202020204" pitchFamily="34" charset="0"/>
              </a:rPr>
              <a:t>bash_profile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72" y="1649062"/>
            <a:ext cx="8574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Contains specifications that control the way the terminal works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allow you to create a customized name for a command, or a set of commands with specified options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can be set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</a:t>
            </a:r>
            <a:r>
              <a:rPr lang="en-US" sz="2200" b="1" dirty="0">
                <a:latin typeface="Helvetica Light" panose="020B0403020202020204" pitchFamily="34" charset="0"/>
              </a:rPr>
              <a:t>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(depending on terminal used by your system) to improve efficiency and safeguard against bad consequences.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As most of you are using new apple mac computers, you will be using the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terminal and hence this file will be called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76" y="256401"/>
            <a:ext cx="82398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r>
              <a:rPr lang="en-US" sz="2600" b="1" dirty="0">
                <a:latin typeface="Helvetica Light" panose="020B0403020202020204" pitchFamily="34" charset="0"/>
              </a:rPr>
              <a:t>: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This file resides in your home directory. It is a “hidden” file. The “.” in front of such a file prevents it from being normally listed with </a:t>
            </a:r>
            <a:r>
              <a:rPr lang="en-US" sz="2200" b="1" dirty="0" err="1">
                <a:latin typeface="Helvetica Light" panose="020B0403020202020204" pitchFamily="34" charset="0"/>
              </a:rPr>
              <a:t>ls</a:t>
            </a:r>
            <a:endParaRPr lang="en-US" sz="22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CC732-E97E-8648-9475-DD78F944A939}"/>
              </a:ext>
            </a:extLst>
          </p:cNvPr>
          <p:cNvSpPr txBox="1"/>
          <p:nvPr/>
        </p:nvSpPr>
        <p:spPr>
          <a:xfrm>
            <a:off x="260288" y="5216604"/>
            <a:ext cx="8621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We want to add </a:t>
            </a:r>
            <a:r>
              <a:rPr lang="en-US" sz="2100" b="1" dirty="0">
                <a:latin typeface="Helvetica Light" panose="020B0403020202020204" pitchFamily="34" charset="0"/>
              </a:rPr>
              <a:t>alias</a:t>
            </a:r>
            <a:r>
              <a:rPr lang="en-US" sz="2100" dirty="0">
                <a:latin typeface="Helvetica Light" panose="020B0403020202020204" pitchFamily="34" charset="0"/>
              </a:rPr>
              <a:t> commands to this file in order to make your shell safer and perhaps more useful.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100" dirty="0">
                <a:latin typeface="Helvetica Light" panose="020B0403020202020204" pitchFamily="34" charset="0"/>
              </a:rPr>
              <a:t>	-for e.g., </a:t>
            </a:r>
            <a:r>
              <a:rPr lang="en-US" sz="2100" b="1" dirty="0">
                <a:latin typeface="Helvetica Light" panose="020B0403020202020204" pitchFamily="34" charset="0"/>
              </a:rPr>
              <a:t>rm</a:t>
            </a:r>
            <a:r>
              <a:rPr lang="en-US" sz="2100" dirty="0">
                <a:latin typeface="Helvetica Light" panose="020B0403020202020204" pitchFamily="34" charset="0"/>
              </a:rPr>
              <a:t> is dangerous with its default behavior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828E30-6E1D-1B4D-A24D-6EF6A2E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8" y="2997050"/>
            <a:ext cx="3975832" cy="1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EC60E-BE65-784F-96EC-1F19765E2BF7}"/>
              </a:ext>
            </a:extLst>
          </p:cNvPr>
          <p:cNvSpPr txBox="1"/>
          <p:nvPr/>
        </p:nvSpPr>
        <p:spPr>
          <a:xfrm>
            <a:off x="2354431" y="335196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zshrc</a:t>
            </a:r>
            <a:r>
              <a:rPr lang="en-US" sz="2800" dirty="0">
                <a:latin typeface="Helvetica Light" panose="020B0403020202020204" pitchFamily="34" charset="0"/>
              </a:rPr>
              <a:t> (or 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E04C9-4DA9-FF4C-B2FA-9D1262C51290}"/>
              </a:ext>
            </a:extLst>
          </p:cNvPr>
          <p:cNvSpPr txBox="1"/>
          <p:nvPr/>
        </p:nvSpPr>
        <p:spPr>
          <a:xfrm>
            <a:off x="284197" y="1467564"/>
            <a:ext cx="8621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Go to the profile section of </a:t>
            </a:r>
            <a:r>
              <a:rPr lang="en-US" sz="2200" b="1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follow closely to understand and alter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 whatever your system call for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4E2A-C2DE-7D47-96A6-AEFF47C7FC67}"/>
              </a:ext>
            </a:extLst>
          </p:cNvPr>
          <p:cNvSpPr txBox="1"/>
          <p:nvPr/>
        </p:nvSpPr>
        <p:spPr>
          <a:xfrm>
            <a:off x="284197" y="3096833"/>
            <a:ext cx="8483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If this file doesn’t exist, the simply make it in your home directory and name it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Alternatively, you can download the simple example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file from under </a:t>
            </a:r>
            <a:r>
              <a:rPr lang="en-US" sz="2200" b="1" dirty="0">
                <a:latin typeface="Helvetica Light" panose="020B0403020202020204" pitchFamily="34" charset="0"/>
              </a:rPr>
              <a:t>week2_unixII </a:t>
            </a:r>
            <a:r>
              <a:rPr lang="en-US" sz="2200" dirty="0">
                <a:latin typeface="Helvetica Light" panose="020B0403020202020204" pitchFamily="34" charset="0"/>
              </a:rPr>
              <a:t>or </a:t>
            </a:r>
            <a:r>
              <a:rPr lang="en-US" sz="2200" b="1" dirty="0" err="1">
                <a:latin typeface="Helvetica Light" panose="020B0403020202020204" pitchFamily="34" charset="0"/>
              </a:rPr>
              <a:t>unix_resources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on the course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ED70D-236A-3F48-B598-1994699887DC}"/>
              </a:ext>
            </a:extLst>
          </p:cNvPr>
          <p:cNvSpPr txBox="1"/>
          <p:nvPr/>
        </p:nvSpPr>
        <p:spPr>
          <a:xfrm>
            <a:off x="284197" y="5284559"/>
            <a:ext cx="8483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activate, restart terminal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5669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B4E75B-965F-7B7E-B1C0-9B8A6573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6" y="392960"/>
            <a:ext cx="8703487" cy="4359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6039C-4078-E898-F4F8-C6262D415FBE}"/>
              </a:ext>
            </a:extLst>
          </p:cNvPr>
          <p:cNvSpPr txBox="1"/>
          <p:nvPr/>
        </p:nvSpPr>
        <p:spPr>
          <a:xfrm>
            <a:off x="220256" y="6295763"/>
            <a:ext cx="8525091" cy="3231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 Light" panose="020B0403020202020204" pitchFamily="34" charset="0"/>
              </a:rPr>
              <a:t>$ </a:t>
            </a:r>
            <a:r>
              <a:rPr lang="en-US" sz="1500" dirty="0" err="1">
                <a:latin typeface="Helvetica Light" panose="020B0403020202020204" pitchFamily="34" charset="0"/>
              </a:rPr>
              <a:t>sh</a:t>
            </a:r>
            <a:r>
              <a:rPr lang="en-US" sz="1500" dirty="0">
                <a:latin typeface="Helvetica Light" panose="020B0403020202020204" pitchFamily="34" charset="0"/>
              </a:rPr>
              <a:t> -c "$(curl -</a:t>
            </a:r>
            <a:r>
              <a:rPr lang="en-US" sz="1500" dirty="0" err="1">
                <a:latin typeface="Helvetica Light" panose="020B0403020202020204" pitchFamily="34" charset="0"/>
              </a:rPr>
              <a:t>fsSL</a:t>
            </a:r>
            <a:r>
              <a:rPr lang="en-US" sz="1500" dirty="0">
                <a:latin typeface="Helvetica Light" panose="020B0403020202020204" pitchFamily="34" charset="0"/>
              </a:rPr>
              <a:t> https://</a:t>
            </a:r>
            <a:r>
              <a:rPr lang="en-US" sz="1500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1500" dirty="0">
                <a:latin typeface="Helvetica Light" panose="020B0403020202020204" pitchFamily="34" charset="0"/>
              </a:rPr>
              <a:t>/</a:t>
            </a:r>
            <a:r>
              <a:rPr lang="en-US" sz="1500" dirty="0" err="1">
                <a:latin typeface="Helvetica Light" panose="020B0403020202020204" pitchFamily="34" charset="0"/>
              </a:rPr>
              <a:t>ohmyzsh</a:t>
            </a:r>
            <a:r>
              <a:rPr lang="en-US" sz="1500" dirty="0">
                <a:latin typeface="Helvetica Light" panose="020B0403020202020204" pitchFamily="34" charset="0"/>
              </a:rPr>
              <a:t>/</a:t>
            </a:r>
            <a:r>
              <a:rPr lang="en-US" sz="1500" dirty="0" err="1">
                <a:latin typeface="Helvetica Light" panose="020B0403020202020204" pitchFamily="34" charset="0"/>
              </a:rPr>
              <a:t>ohmyzsh</a:t>
            </a:r>
            <a:r>
              <a:rPr lang="en-US" sz="1500" dirty="0">
                <a:latin typeface="Helvetica Light" panose="020B0403020202020204" pitchFamily="34" charset="0"/>
              </a:rPr>
              <a:t>/master/tools/</a:t>
            </a:r>
            <a:r>
              <a:rPr lang="en-US" sz="1500" dirty="0" err="1">
                <a:latin typeface="Helvetica Light" panose="020B0403020202020204" pitchFamily="34" charset="0"/>
              </a:rPr>
              <a:t>install.sh</a:t>
            </a:r>
            <a:r>
              <a:rPr lang="en-US" sz="1500" dirty="0">
                <a:latin typeface="Helvetica Light" panose="020B0403020202020204" pitchFamily="34" charset="0"/>
              </a:rPr>
              <a:t>)"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4C546-6535-1C3B-D0BA-F52867FCE469}"/>
              </a:ext>
            </a:extLst>
          </p:cNvPr>
          <p:cNvSpPr txBox="1"/>
          <p:nvPr/>
        </p:nvSpPr>
        <p:spPr>
          <a:xfrm>
            <a:off x="661736" y="5139398"/>
            <a:ext cx="78205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A</a:t>
            </a:r>
            <a:r>
              <a:rPr lang="en-US" sz="2200" dirty="0">
                <a:effectLst/>
                <a:latin typeface="Helvetica Light" panose="020B0403020202020204" pitchFamily="34" charset="0"/>
              </a:rPr>
              <a:t>n open source, community-driven framework for managing your </a:t>
            </a:r>
            <a:r>
              <a:rPr lang="en-US" sz="2200" dirty="0" err="1">
                <a:effectLst/>
                <a:latin typeface="Helvetica Light" panose="020B0403020202020204" pitchFamily="34" charset="0"/>
              </a:rPr>
              <a:t>zsh</a:t>
            </a:r>
            <a:r>
              <a:rPr lang="en-US" sz="2200" dirty="0">
                <a:effectLst/>
                <a:latin typeface="Helvetica Light" panose="020B0403020202020204" pitchFamily="34" charset="0"/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829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09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tools to get a good handle on this week: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646" y="1083777"/>
            <a:ext cx="63860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wc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less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ps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history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cat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gzip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 err="1">
                <a:latin typeface="Helvetica Light" panose="020B0403020202020204" pitchFamily="34" charset="0"/>
              </a:rPr>
              <a:t>gunzip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top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kill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cut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paste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&amp;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&gt;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|</a:t>
            </a:r>
          </a:p>
          <a:p>
            <a:r>
              <a:rPr lang="en-US" dirty="0">
                <a:latin typeface="Helvetica Light" panose="020B0403020202020204" pitchFamily="34" charset="0"/>
              </a:rPr>
              <a:t>**everything related to moving, copying or syncing files: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cp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mv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mkdir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rmdir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rm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644" y="1803400"/>
            <a:ext cx="334273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This one is important: read man page, and try out on some test directories before next week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27278</TotalTime>
  <Words>1535</Words>
  <Application>Microsoft Macintosh PowerPoint</Application>
  <PresentationFormat>On-screen Show (4:3)</PresentationFormat>
  <Paragraphs>190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147</cp:revision>
  <dcterms:created xsi:type="dcterms:W3CDTF">2014-08-13T00:20:10Z</dcterms:created>
  <dcterms:modified xsi:type="dcterms:W3CDTF">2023-09-06T02:55:45Z</dcterms:modified>
</cp:coreProperties>
</file>