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57" r:id="rId4"/>
    <p:sldId id="286" r:id="rId5"/>
    <p:sldId id="283" r:id="rId6"/>
    <p:sldId id="258" r:id="rId7"/>
    <p:sldId id="259" r:id="rId8"/>
    <p:sldId id="260" r:id="rId9"/>
    <p:sldId id="261" r:id="rId10"/>
    <p:sldId id="272" r:id="rId11"/>
    <p:sldId id="262" r:id="rId12"/>
    <p:sldId id="273" r:id="rId13"/>
    <p:sldId id="263" r:id="rId14"/>
    <p:sldId id="274" r:id="rId15"/>
    <p:sldId id="284" r:id="rId16"/>
    <p:sldId id="275" r:id="rId17"/>
    <p:sldId id="266" r:id="rId18"/>
    <p:sldId id="285" r:id="rId19"/>
    <p:sldId id="267" r:id="rId20"/>
    <p:sldId id="277" r:id="rId21"/>
    <p:sldId id="268" r:id="rId22"/>
    <p:sldId id="278" r:id="rId23"/>
    <p:sldId id="269" r:id="rId24"/>
    <p:sldId id="279" r:id="rId25"/>
    <p:sldId id="270" r:id="rId26"/>
    <p:sldId id="280" r:id="rId27"/>
    <p:sldId id="271" r:id="rId28"/>
    <p:sldId id="281" r:id="rId29"/>
    <p:sldId id="264"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area3DChart>
        <c:grouping val="standard"/>
        <c:varyColors val="0"/>
        <c:ser>
          <c:idx val="0"/>
          <c:order val="0"/>
          <c:tx>
            <c:strRef>
              <c:f>Sheet1!$B$1</c:f>
              <c:strCache>
                <c:ptCount val="1"/>
                <c:pt idx="0">
                  <c:v>Days Worked</c:v>
                </c:pt>
              </c:strCache>
            </c:strRef>
          </c:tx>
          <c:dLbls>
            <c:txPr>
              <a:bodyPr/>
              <a:lstStyle/>
              <a:p>
                <a:pPr>
                  <a:defRPr sz="1050"/>
                </a:pPr>
                <a:endParaRPr lang="en-US"/>
              </a:p>
            </c:txPr>
            <c:showLegendKey val="0"/>
            <c:showVal val="1"/>
            <c:showCatName val="0"/>
            <c:showSerName val="0"/>
            <c:showPercent val="0"/>
            <c:showBubbleSize val="0"/>
            <c:showLeaderLines val="0"/>
          </c:dLbls>
          <c:cat>
            <c:strRef>
              <c:f>Sheet1!$A$2:$A$7</c:f>
              <c:strCache>
                <c:ptCount val="6"/>
                <c:pt idx="0">
                  <c:v>Planning: Business Situation</c:v>
                </c:pt>
                <c:pt idx="1">
                  <c:v>Analysis: Develop Entities</c:v>
                </c:pt>
                <c:pt idx="2">
                  <c:v>Design: Organize Through ER and EER Diagrams</c:v>
                </c:pt>
                <c:pt idx="3">
                  <c:v>Implementation: Code In Oracle SQL</c:v>
                </c:pt>
                <c:pt idx="4">
                  <c:v>Maintenance: Test The Database</c:v>
                </c:pt>
                <c:pt idx="5">
                  <c:v>Prepare Presentation</c:v>
                </c:pt>
              </c:strCache>
            </c:strRef>
          </c:cat>
          <c:val>
            <c:numRef>
              <c:f>Sheet1!$B$2:$B$7</c:f>
              <c:numCache>
                <c:formatCode>General</c:formatCode>
                <c:ptCount val="6"/>
                <c:pt idx="0">
                  <c:v>7</c:v>
                </c:pt>
                <c:pt idx="1">
                  <c:v>15</c:v>
                </c:pt>
                <c:pt idx="2">
                  <c:v>24</c:v>
                </c:pt>
                <c:pt idx="3">
                  <c:v>5</c:v>
                </c:pt>
                <c:pt idx="4">
                  <c:v>3</c:v>
                </c:pt>
                <c:pt idx="5">
                  <c:v>2</c:v>
                </c:pt>
              </c:numCache>
            </c:numRef>
          </c:val>
        </c:ser>
        <c:ser>
          <c:idx val="1"/>
          <c:order val="1"/>
          <c:tx>
            <c:strRef>
              <c:f>Sheet1!$C$1</c:f>
              <c:strCache>
                <c:ptCount val="1"/>
                <c:pt idx="0">
                  <c:v>Cumulative</c:v>
                </c:pt>
              </c:strCache>
            </c:strRef>
          </c:tx>
          <c:dLbls>
            <c:txPr>
              <a:bodyPr/>
              <a:lstStyle/>
              <a:p>
                <a:pPr>
                  <a:defRPr sz="1050"/>
                </a:pPr>
                <a:endParaRPr lang="en-US"/>
              </a:p>
            </c:txPr>
            <c:showLegendKey val="0"/>
            <c:showVal val="1"/>
            <c:showCatName val="0"/>
            <c:showSerName val="0"/>
            <c:showPercent val="0"/>
            <c:showBubbleSize val="0"/>
            <c:showLeaderLines val="0"/>
          </c:dLbls>
          <c:cat>
            <c:strRef>
              <c:f>Sheet1!$A$2:$A$7</c:f>
              <c:strCache>
                <c:ptCount val="6"/>
                <c:pt idx="0">
                  <c:v>Planning: Business Situation</c:v>
                </c:pt>
                <c:pt idx="1">
                  <c:v>Analysis: Develop Entities</c:v>
                </c:pt>
                <c:pt idx="2">
                  <c:v>Design: Organize Through ER and EER Diagrams</c:v>
                </c:pt>
                <c:pt idx="3">
                  <c:v>Implementation: Code In Oracle SQL</c:v>
                </c:pt>
                <c:pt idx="4">
                  <c:v>Maintenance: Test The Database</c:v>
                </c:pt>
                <c:pt idx="5">
                  <c:v>Prepare Presentation</c:v>
                </c:pt>
              </c:strCache>
            </c:strRef>
          </c:cat>
          <c:val>
            <c:numRef>
              <c:f>Sheet1!$C$2:$C$7</c:f>
              <c:numCache>
                <c:formatCode>General</c:formatCode>
                <c:ptCount val="6"/>
                <c:pt idx="0">
                  <c:v>7</c:v>
                </c:pt>
                <c:pt idx="1">
                  <c:v>22</c:v>
                </c:pt>
                <c:pt idx="2">
                  <c:v>46</c:v>
                </c:pt>
                <c:pt idx="3">
                  <c:v>51</c:v>
                </c:pt>
                <c:pt idx="4">
                  <c:v>54</c:v>
                </c:pt>
                <c:pt idx="5">
                  <c:v>56</c:v>
                </c:pt>
              </c:numCache>
            </c:numRef>
          </c:val>
        </c:ser>
        <c:dLbls>
          <c:showLegendKey val="0"/>
          <c:showVal val="1"/>
          <c:showCatName val="0"/>
          <c:showSerName val="0"/>
          <c:showPercent val="0"/>
          <c:showBubbleSize val="0"/>
        </c:dLbls>
        <c:axId val="168750464"/>
        <c:axId val="168993152"/>
        <c:axId val="133701632"/>
      </c:area3DChart>
      <c:catAx>
        <c:axId val="168750464"/>
        <c:scaling>
          <c:orientation val="minMax"/>
        </c:scaling>
        <c:delete val="0"/>
        <c:axPos val="b"/>
        <c:majorTickMark val="none"/>
        <c:minorTickMark val="none"/>
        <c:tickLblPos val="nextTo"/>
        <c:txPr>
          <a:bodyPr/>
          <a:lstStyle/>
          <a:p>
            <a:pPr>
              <a:defRPr sz="1100"/>
            </a:pPr>
            <a:endParaRPr lang="en-US"/>
          </a:p>
        </c:txPr>
        <c:crossAx val="168993152"/>
        <c:crosses val="autoZero"/>
        <c:auto val="1"/>
        <c:lblAlgn val="ctr"/>
        <c:lblOffset val="100"/>
        <c:noMultiLvlLbl val="0"/>
      </c:catAx>
      <c:valAx>
        <c:axId val="168993152"/>
        <c:scaling>
          <c:orientation val="minMax"/>
        </c:scaling>
        <c:delete val="0"/>
        <c:axPos val="l"/>
        <c:numFmt formatCode="General" sourceLinked="1"/>
        <c:majorTickMark val="none"/>
        <c:minorTickMark val="none"/>
        <c:tickLblPos val="nextTo"/>
        <c:crossAx val="168750464"/>
        <c:crosses val="autoZero"/>
        <c:crossBetween val="midCat"/>
      </c:valAx>
      <c:serAx>
        <c:axId val="133701632"/>
        <c:scaling>
          <c:orientation val="minMax"/>
        </c:scaling>
        <c:delete val="1"/>
        <c:axPos val="b"/>
        <c:majorTickMark val="none"/>
        <c:minorTickMark val="none"/>
        <c:tickLblPos val="nextTo"/>
        <c:crossAx val="168993152"/>
        <c:crosses val="autoZero"/>
      </c:serAx>
    </c:plotArea>
    <c:legend>
      <c:legendPos val="b"/>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0.86973</cdr:x>
      <cdr:y>0.14769</cdr:y>
    </cdr:from>
    <cdr:to>
      <cdr:x>0.98001</cdr:x>
      <cdr:y>0.32808</cdr:y>
    </cdr:to>
    <cdr:sp macro="" textlink="">
      <cdr:nvSpPr>
        <cdr:cNvPr id="2" name="TextBox 1"/>
        <cdr:cNvSpPr txBox="1"/>
      </cdr:nvSpPr>
      <cdr:spPr>
        <a:xfrm xmlns:a="http://schemas.openxmlformats.org/drawingml/2006/main">
          <a:off x="7211144" y="74868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0.86973</cdr:x>
      <cdr:y>0.14769</cdr:y>
    </cdr:from>
    <cdr:to>
      <cdr:x>0.98001</cdr:x>
      <cdr:y>0.1993</cdr:y>
    </cdr:to>
    <cdr:sp macro="" textlink="">
      <cdr:nvSpPr>
        <cdr:cNvPr id="3" name="TextBox 2"/>
        <cdr:cNvSpPr txBox="1"/>
      </cdr:nvSpPr>
      <cdr:spPr>
        <a:xfrm xmlns:a="http://schemas.openxmlformats.org/drawingml/2006/main">
          <a:off x="7211144" y="748680"/>
          <a:ext cx="914400" cy="26161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May 10</a:t>
          </a:r>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48A9DE-5F5D-446B-88EA-3BD8B7C430CD}" type="datetimeFigureOut">
              <a:rPr lang="en-US" smtClean="0"/>
              <a:t>5/10/2021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6CD46C-1B8B-45F4-9291-369B9C43FE30}" type="slidenum">
              <a:rPr lang="en-US" smtClean="0"/>
              <a:t>‹#›</a:t>
            </a:fld>
            <a:endParaRPr lang="en-US"/>
          </a:p>
        </p:txBody>
      </p:sp>
    </p:spTree>
    <p:extLst>
      <p:ext uri="{BB962C8B-B14F-4D97-AF65-F5344CB8AC3E}">
        <p14:creationId xmlns:p14="http://schemas.microsoft.com/office/powerpoint/2010/main" val="70035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TABLE Player </a:t>
            </a:r>
          </a:p>
          <a:p>
            <a:r>
              <a:rPr lang="en-US" dirty="0" smtClean="0"/>
              <a:t>    (</a:t>
            </a:r>
          </a:p>
          <a:p>
            <a:r>
              <a:rPr lang="en-US" dirty="0" smtClean="0"/>
              <a:t>        </a:t>
            </a:r>
            <a:r>
              <a:rPr lang="en-US" dirty="0" err="1" smtClean="0"/>
              <a:t>Player_ID</a:t>
            </a:r>
            <a:r>
              <a:rPr lang="en-US" dirty="0" smtClean="0"/>
              <a:t>       </a:t>
            </a:r>
            <a:r>
              <a:rPr lang="en-US" dirty="0" err="1" smtClean="0"/>
              <a:t>int</a:t>
            </a:r>
            <a:r>
              <a:rPr lang="en-US" dirty="0" smtClean="0"/>
              <a:t>      	NOT NULL,</a:t>
            </a:r>
          </a:p>
          <a:p>
            <a:r>
              <a:rPr lang="en-US" dirty="0" smtClean="0"/>
              <a:t>        </a:t>
            </a:r>
            <a:r>
              <a:rPr lang="en-US" dirty="0" err="1" smtClean="0"/>
              <a:t>Player_Name</a:t>
            </a:r>
            <a:r>
              <a:rPr lang="en-US" dirty="0" smtClean="0"/>
              <a:t>     varchar(25) NOT NULL,</a:t>
            </a:r>
          </a:p>
          <a:p>
            <a:r>
              <a:rPr lang="en-US" dirty="0" smtClean="0"/>
              <a:t>        Email           varchar(25) NOT NULL,</a:t>
            </a:r>
          </a:p>
          <a:p>
            <a:r>
              <a:rPr lang="en-US" dirty="0" smtClean="0"/>
              <a:t>        DOB             date     	NOT NULL,</a:t>
            </a:r>
          </a:p>
          <a:p>
            <a:r>
              <a:rPr lang="en-US" dirty="0" smtClean="0"/>
              <a:t>        Gender          varchar(1)  NOT NULL</a:t>
            </a:r>
          </a:p>
          <a:p>
            <a:r>
              <a:rPr lang="en-US" dirty="0" smtClean="0"/>
              <a:t>            CHECK (Gender IN ('M', 'F', 'O')),</a:t>
            </a:r>
          </a:p>
          <a:p>
            <a:r>
              <a:rPr lang="en-US" dirty="0" smtClean="0"/>
              <a:t>        Phone           </a:t>
            </a:r>
            <a:r>
              <a:rPr lang="en-US" dirty="0" err="1" smtClean="0"/>
              <a:t>int</a:t>
            </a:r>
            <a:r>
              <a:rPr lang="en-US" dirty="0" smtClean="0"/>
              <a:t>     	NOT NULL,</a:t>
            </a:r>
          </a:p>
          <a:p>
            <a:r>
              <a:rPr lang="en-US" dirty="0" smtClean="0"/>
              <a:t>        Banned          </a:t>
            </a:r>
            <a:r>
              <a:rPr lang="en-US" dirty="0" err="1" smtClean="0"/>
              <a:t>int</a:t>
            </a:r>
            <a:r>
              <a:rPr lang="en-US" dirty="0" smtClean="0"/>
              <a:t>     	NOT NULL,</a:t>
            </a:r>
          </a:p>
          <a:p>
            <a:r>
              <a:rPr lang="en-US" dirty="0" smtClean="0"/>
              <a:t>        </a:t>
            </a:r>
          </a:p>
          <a:p>
            <a:r>
              <a:rPr lang="en-US" dirty="0" smtClean="0"/>
              <a:t>        PRIMARY KEY (</a:t>
            </a:r>
            <a:r>
              <a:rPr lang="en-US" dirty="0" err="1" smtClean="0"/>
              <a:t>Player_ID</a:t>
            </a:r>
            <a:r>
              <a:rPr lang="en-US" dirty="0" smtClean="0"/>
              <a:t>)</a:t>
            </a:r>
          </a:p>
          <a:p>
            <a:r>
              <a:rPr lang="en-US" dirty="0" smtClean="0"/>
              <a:t>    );</a:t>
            </a:r>
          </a:p>
          <a:p>
            <a:r>
              <a:rPr lang="en-US" dirty="0" smtClean="0"/>
              <a:t>    </a:t>
            </a:r>
          </a:p>
          <a:p>
            <a:r>
              <a:rPr lang="en-US" dirty="0" smtClean="0"/>
              <a:t>CREATE TABLE Platform</a:t>
            </a:r>
          </a:p>
          <a:p>
            <a:r>
              <a:rPr lang="en-US" dirty="0" smtClean="0"/>
              <a:t>	(</a:t>
            </a:r>
          </a:p>
          <a:p>
            <a:r>
              <a:rPr lang="en-US" dirty="0" smtClean="0"/>
              <a:t>		</a:t>
            </a:r>
            <a:r>
              <a:rPr lang="en-US" dirty="0" err="1" smtClean="0"/>
              <a:t>Platform_ID</a:t>
            </a:r>
            <a:r>
              <a:rPr lang="en-US" dirty="0" smtClean="0"/>
              <a:t>    	</a:t>
            </a:r>
            <a:r>
              <a:rPr lang="en-US" dirty="0" err="1" smtClean="0"/>
              <a:t>int</a:t>
            </a:r>
            <a:r>
              <a:rPr lang="en-US" dirty="0" smtClean="0"/>
              <a:t>			NOT NULL,</a:t>
            </a:r>
          </a:p>
          <a:p>
            <a:r>
              <a:rPr lang="en-US" dirty="0" smtClean="0"/>
              <a:t>		</a:t>
            </a:r>
            <a:r>
              <a:rPr lang="en-US" dirty="0" err="1" smtClean="0"/>
              <a:t>Platform_Name</a:t>
            </a:r>
            <a:r>
              <a:rPr lang="en-US" dirty="0" smtClean="0"/>
              <a:t>   varchar(15)	NOT NULL,</a:t>
            </a:r>
          </a:p>
          <a:p>
            <a:r>
              <a:rPr lang="en-US" dirty="0" smtClean="0"/>
              <a:t>		</a:t>
            </a:r>
            <a:r>
              <a:rPr lang="en-US" dirty="0" err="1" smtClean="0"/>
              <a:t>Platform_Year</a:t>
            </a:r>
            <a:r>
              <a:rPr lang="en-US" dirty="0" smtClean="0"/>
              <a:t>	</a:t>
            </a:r>
            <a:r>
              <a:rPr lang="en-US" dirty="0" err="1" smtClean="0"/>
              <a:t>int</a:t>
            </a:r>
            <a:r>
              <a:rPr lang="en-US" dirty="0" smtClean="0"/>
              <a:t>			NOT NULL,</a:t>
            </a:r>
          </a:p>
          <a:p>
            <a:r>
              <a:rPr lang="en-US" dirty="0" smtClean="0"/>
              <a:t>		</a:t>
            </a:r>
            <a:r>
              <a:rPr lang="en-US" dirty="0" err="1" smtClean="0"/>
              <a:t>Version_Number</a:t>
            </a:r>
            <a:r>
              <a:rPr lang="en-US" dirty="0" smtClean="0"/>
              <a:t>	varchar(5)	NOT NULL,</a:t>
            </a:r>
          </a:p>
          <a:p>
            <a:r>
              <a:rPr lang="en-US" dirty="0" smtClean="0"/>
              <a:t>		</a:t>
            </a:r>
            <a:r>
              <a:rPr lang="en-US" dirty="0" err="1" smtClean="0"/>
              <a:t>Support_Email</a:t>
            </a:r>
            <a:r>
              <a:rPr lang="en-US" dirty="0" smtClean="0"/>
              <a:t>	varchar(25)	NOT NULL,</a:t>
            </a:r>
          </a:p>
          <a:p>
            <a:r>
              <a:rPr lang="en-US" dirty="0" smtClean="0"/>
              <a:t>		</a:t>
            </a:r>
          </a:p>
          <a:p>
            <a:r>
              <a:rPr lang="en-US" dirty="0" smtClean="0"/>
              <a:t>		PRIMARY KEY (</a:t>
            </a:r>
            <a:r>
              <a:rPr lang="en-US" dirty="0" err="1" smtClean="0"/>
              <a:t>Platform_ID</a:t>
            </a:r>
            <a:r>
              <a:rPr lang="en-US" dirty="0" smtClean="0"/>
              <a:t>)</a:t>
            </a:r>
          </a:p>
          <a:p>
            <a:r>
              <a:rPr lang="en-US" dirty="0" smtClean="0"/>
              <a:t>	);</a:t>
            </a:r>
          </a:p>
          <a:p>
            <a:r>
              <a:rPr lang="en-US" dirty="0" smtClean="0"/>
              <a:t>	</a:t>
            </a:r>
          </a:p>
          <a:p>
            <a:r>
              <a:rPr lang="en-US" dirty="0" smtClean="0"/>
              <a:t>CREATE TABLE Game</a:t>
            </a:r>
          </a:p>
          <a:p>
            <a:r>
              <a:rPr lang="en-US" dirty="0" smtClean="0"/>
              <a:t>    (</a:t>
            </a:r>
          </a:p>
          <a:p>
            <a:r>
              <a:rPr lang="en-US" dirty="0" smtClean="0"/>
              <a:t>        </a:t>
            </a:r>
            <a:r>
              <a:rPr lang="en-US" dirty="0" err="1" smtClean="0"/>
              <a:t>Game_ID</a:t>
            </a:r>
            <a:r>
              <a:rPr lang="en-US" dirty="0" smtClean="0"/>
              <a:t>         </a:t>
            </a:r>
            <a:r>
              <a:rPr lang="en-US" dirty="0" err="1" smtClean="0"/>
              <a:t>int</a:t>
            </a:r>
            <a:r>
              <a:rPr lang="en-US" dirty="0" smtClean="0"/>
              <a:t>			NOT NULL,</a:t>
            </a:r>
          </a:p>
          <a:p>
            <a:r>
              <a:rPr lang="en-US" dirty="0" smtClean="0"/>
              <a:t>        </a:t>
            </a:r>
            <a:r>
              <a:rPr lang="en-US" dirty="0" err="1" smtClean="0"/>
              <a:t>Game_Name</a:t>
            </a:r>
            <a:r>
              <a:rPr lang="en-US" dirty="0" smtClean="0"/>
              <a:t>       varchar(25)	NOT NULL,</a:t>
            </a:r>
          </a:p>
          <a:p>
            <a:r>
              <a:rPr lang="en-US" dirty="0" smtClean="0"/>
              <a:t>        Genre           varchar(15) NOT NULL,</a:t>
            </a:r>
          </a:p>
          <a:p>
            <a:r>
              <a:rPr lang="en-US" dirty="0" smtClean="0"/>
              <a:t>		</a:t>
            </a:r>
            <a:r>
              <a:rPr lang="en-US" dirty="0" err="1" smtClean="0"/>
              <a:t>Game_Year</a:t>
            </a:r>
            <a:r>
              <a:rPr lang="en-US" dirty="0" smtClean="0"/>
              <a:t>		</a:t>
            </a:r>
            <a:r>
              <a:rPr lang="en-US" dirty="0" err="1" smtClean="0"/>
              <a:t>int</a:t>
            </a:r>
            <a:r>
              <a:rPr lang="en-US" dirty="0" smtClean="0"/>
              <a:t>			NOT NULL,</a:t>
            </a:r>
          </a:p>
          <a:p>
            <a:r>
              <a:rPr lang="en-US" dirty="0" smtClean="0"/>
              <a:t>		Rating			varchar(5)	NOT NULL,</a:t>
            </a:r>
          </a:p>
          <a:p>
            <a:r>
              <a:rPr lang="en-US" dirty="0" smtClean="0"/>
              <a:t>		</a:t>
            </a:r>
            <a:r>
              <a:rPr lang="en-US" dirty="0" err="1" smtClean="0"/>
              <a:t>Platform_ID</a:t>
            </a:r>
            <a:r>
              <a:rPr lang="en-US" dirty="0" smtClean="0"/>
              <a:t>  	REFERENCES Platform(</a:t>
            </a:r>
            <a:r>
              <a:rPr lang="en-US" dirty="0" err="1" smtClean="0"/>
              <a:t>Platform_ID</a:t>
            </a:r>
            <a:r>
              <a:rPr lang="en-US" dirty="0" smtClean="0"/>
              <a:t>),</a:t>
            </a:r>
          </a:p>
          <a:p>
            <a:endParaRPr lang="en-US" dirty="0" smtClean="0"/>
          </a:p>
          <a:p>
            <a:r>
              <a:rPr lang="en-US" dirty="0" smtClean="0"/>
              <a:t>        PRIMARY KEY (</a:t>
            </a:r>
            <a:r>
              <a:rPr lang="en-US" dirty="0" err="1" smtClean="0"/>
              <a:t>Game_ID</a:t>
            </a:r>
            <a:r>
              <a:rPr lang="en-US" dirty="0" smtClean="0"/>
              <a:t>)</a:t>
            </a:r>
          </a:p>
          <a:p>
            <a:r>
              <a:rPr lang="en-US" dirty="0" smtClean="0"/>
              <a:t>    );</a:t>
            </a:r>
          </a:p>
          <a:p>
            <a:r>
              <a:rPr lang="en-US" dirty="0" smtClean="0"/>
              <a:t>	</a:t>
            </a:r>
          </a:p>
          <a:p>
            <a:r>
              <a:rPr lang="en-US" dirty="0" smtClean="0"/>
              <a:t>CREATE TABLE Machine</a:t>
            </a:r>
          </a:p>
          <a:p>
            <a:r>
              <a:rPr lang="en-US" dirty="0" smtClean="0"/>
              <a:t>    (</a:t>
            </a:r>
          </a:p>
          <a:p>
            <a:r>
              <a:rPr lang="en-US" dirty="0" smtClean="0"/>
              <a:t>        </a:t>
            </a:r>
            <a:r>
              <a:rPr lang="en-US" dirty="0" err="1" smtClean="0"/>
              <a:t>Machine_ID</a:t>
            </a:r>
            <a:r>
              <a:rPr lang="en-US" dirty="0" smtClean="0"/>
              <a:t>      </a:t>
            </a:r>
            <a:r>
              <a:rPr lang="en-US" dirty="0" err="1" smtClean="0"/>
              <a:t>int</a:t>
            </a:r>
            <a:r>
              <a:rPr lang="en-US" dirty="0" smtClean="0"/>
              <a:t>			NOT NULL,</a:t>
            </a:r>
          </a:p>
          <a:p>
            <a:r>
              <a:rPr lang="en-US" dirty="0" smtClean="0"/>
              <a:t>        </a:t>
            </a:r>
            <a:r>
              <a:rPr lang="en-US" dirty="0" err="1" smtClean="0"/>
              <a:t>Last_Use</a:t>
            </a:r>
            <a:r>
              <a:rPr lang="en-US" dirty="0" smtClean="0"/>
              <a:t>        date		NOT NULL,</a:t>
            </a:r>
          </a:p>
          <a:p>
            <a:r>
              <a:rPr lang="en-US" dirty="0" smtClean="0"/>
              <a:t>        Damaged         </a:t>
            </a:r>
            <a:r>
              <a:rPr lang="en-US" dirty="0" err="1" smtClean="0"/>
              <a:t>int</a:t>
            </a:r>
            <a:r>
              <a:rPr lang="en-US" dirty="0" smtClean="0"/>
              <a:t>			NOT NULL,</a:t>
            </a:r>
          </a:p>
          <a:p>
            <a:r>
              <a:rPr lang="en-US" dirty="0" smtClean="0"/>
              <a:t>        </a:t>
            </a:r>
            <a:r>
              <a:rPr lang="en-US" dirty="0" err="1" smtClean="0"/>
              <a:t>Platform_ID</a:t>
            </a:r>
            <a:r>
              <a:rPr lang="en-US" dirty="0" smtClean="0"/>
              <a:t>     REFERENCES Platform(</a:t>
            </a:r>
            <a:r>
              <a:rPr lang="en-US" dirty="0" err="1" smtClean="0"/>
              <a:t>Platform_ID</a:t>
            </a:r>
            <a:r>
              <a:rPr lang="en-US" dirty="0" smtClean="0"/>
              <a:t>),</a:t>
            </a:r>
          </a:p>
          <a:p>
            <a:r>
              <a:rPr lang="en-US" dirty="0" smtClean="0"/>
              <a:t>    </a:t>
            </a:r>
          </a:p>
          <a:p>
            <a:r>
              <a:rPr lang="en-US" dirty="0" smtClean="0"/>
              <a:t>        PRIMARY KEY (</a:t>
            </a:r>
            <a:r>
              <a:rPr lang="en-US" dirty="0" err="1" smtClean="0"/>
              <a:t>Machine_ID</a:t>
            </a:r>
            <a:r>
              <a:rPr lang="en-US" dirty="0" smtClean="0"/>
              <a:t>)</a:t>
            </a:r>
          </a:p>
          <a:p>
            <a:r>
              <a:rPr lang="en-US" dirty="0" smtClean="0"/>
              <a:t>    );</a:t>
            </a:r>
          </a:p>
          <a:p>
            <a:endParaRPr lang="en-US" dirty="0" smtClean="0"/>
          </a:p>
          <a:p>
            <a:r>
              <a:rPr lang="en-US" dirty="0" smtClean="0"/>
              <a:t>CREATE TABLE </a:t>
            </a:r>
            <a:r>
              <a:rPr lang="en-US" dirty="0" err="1" smtClean="0"/>
              <a:t>Userdata</a:t>
            </a:r>
            <a:endParaRPr lang="en-US" dirty="0" smtClean="0"/>
          </a:p>
          <a:p>
            <a:r>
              <a:rPr lang="en-US" dirty="0" smtClean="0"/>
              <a:t>    (</a:t>
            </a:r>
          </a:p>
          <a:p>
            <a:r>
              <a:rPr lang="en-US" dirty="0" smtClean="0"/>
              <a:t>        </a:t>
            </a:r>
            <a:r>
              <a:rPr lang="en-US" dirty="0" err="1" smtClean="0"/>
              <a:t>Account_ID</a:t>
            </a:r>
            <a:r>
              <a:rPr lang="en-US" dirty="0" smtClean="0"/>
              <a:t>      varchar(7)	NOT NULL,</a:t>
            </a:r>
          </a:p>
          <a:p>
            <a:r>
              <a:rPr lang="en-US" dirty="0" smtClean="0"/>
              <a:t>        Username        varchar(10)	NOT NULL,</a:t>
            </a:r>
          </a:p>
          <a:p>
            <a:r>
              <a:rPr lang="en-US" dirty="0" smtClean="0"/>
              <a:t>        </a:t>
            </a:r>
            <a:r>
              <a:rPr lang="en-US" dirty="0" err="1" smtClean="0"/>
              <a:t>Last_Login</a:t>
            </a:r>
            <a:r>
              <a:rPr lang="en-US" dirty="0" smtClean="0"/>
              <a:t>      date		NOT NULL,</a:t>
            </a:r>
          </a:p>
          <a:p>
            <a:r>
              <a:rPr lang="en-US" dirty="0" smtClean="0"/>
              <a:t>		</a:t>
            </a:r>
            <a:r>
              <a:rPr lang="en-US" dirty="0" err="1" smtClean="0"/>
              <a:t>Register_Year</a:t>
            </a:r>
            <a:r>
              <a:rPr lang="en-US" dirty="0" smtClean="0"/>
              <a:t>	</a:t>
            </a:r>
            <a:r>
              <a:rPr lang="en-US" dirty="0" err="1" smtClean="0"/>
              <a:t>int</a:t>
            </a:r>
            <a:r>
              <a:rPr lang="en-US" dirty="0" smtClean="0"/>
              <a:t>			NOT NULL,</a:t>
            </a:r>
          </a:p>
          <a:p>
            <a:r>
              <a:rPr lang="en-US" dirty="0" smtClean="0"/>
              <a:t>		Verified		varchar(1)	NOT NULL</a:t>
            </a:r>
          </a:p>
          <a:p>
            <a:r>
              <a:rPr lang="en-US" dirty="0" smtClean="0"/>
              <a:t>			CHECK (Verified IN ('Y', 'N')),</a:t>
            </a:r>
          </a:p>
          <a:p>
            <a:r>
              <a:rPr lang="en-US" dirty="0" smtClean="0"/>
              <a:t>        </a:t>
            </a:r>
            <a:r>
              <a:rPr lang="en-US" dirty="0" err="1" smtClean="0"/>
              <a:t>Player_ID</a:t>
            </a:r>
            <a:r>
              <a:rPr lang="en-US" dirty="0" smtClean="0"/>
              <a:t>       REFERENCES Player(</a:t>
            </a:r>
            <a:r>
              <a:rPr lang="en-US" dirty="0" err="1" smtClean="0"/>
              <a:t>Player_ID</a:t>
            </a:r>
            <a:r>
              <a:rPr lang="en-US" dirty="0" smtClean="0"/>
              <a:t>),</a:t>
            </a:r>
          </a:p>
          <a:p>
            <a:r>
              <a:rPr lang="en-US" dirty="0" smtClean="0"/>
              <a:t>        </a:t>
            </a:r>
            <a:r>
              <a:rPr lang="en-US" dirty="0" err="1" smtClean="0"/>
              <a:t>Platform_ID</a:t>
            </a:r>
            <a:r>
              <a:rPr lang="en-US" dirty="0" smtClean="0"/>
              <a:t>     REFERENCES Platform(</a:t>
            </a:r>
            <a:r>
              <a:rPr lang="en-US" dirty="0" err="1" smtClean="0"/>
              <a:t>Platform_ID</a:t>
            </a:r>
            <a:r>
              <a:rPr lang="en-US" dirty="0" smtClean="0"/>
              <a:t>),</a:t>
            </a:r>
          </a:p>
          <a:p>
            <a:r>
              <a:rPr lang="en-US" dirty="0" smtClean="0"/>
              <a:t>        </a:t>
            </a:r>
            <a:r>
              <a:rPr lang="en-US" dirty="0" err="1" smtClean="0"/>
              <a:t>Machine_ID</a:t>
            </a:r>
            <a:r>
              <a:rPr lang="en-US" dirty="0" smtClean="0"/>
              <a:t>      REFERENCES Machine(</a:t>
            </a:r>
            <a:r>
              <a:rPr lang="en-US" dirty="0" err="1" smtClean="0"/>
              <a:t>Machine_ID</a:t>
            </a:r>
            <a:r>
              <a:rPr lang="en-US" dirty="0" smtClean="0"/>
              <a:t>),</a:t>
            </a:r>
          </a:p>
          <a:p>
            <a:r>
              <a:rPr lang="en-US" dirty="0" smtClean="0"/>
              <a:t>    </a:t>
            </a:r>
          </a:p>
          <a:p>
            <a:r>
              <a:rPr lang="en-US" dirty="0" smtClean="0"/>
              <a:t>        PRIMARY KEY (</a:t>
            </a:r>
            <a:r>
              <a:rPr lang="en-US" dirty="0" err="1" smtClean="0"/>
              <a:t>Account_ID</a:t>
            </a:r>
            <a:r>
              <a:rPr lang="en-US" dirty="0" smtClean="0"/>
              <a:t>)</a:t>
            </a:r>
          </a:p>
          <a:p>
            <a:r>
              <a:rPr lang="en-US" dirty="0" smtClean="0"/>
              <a:t>    );</a:t>
            </a:r>
          </a:p>
          <a:p>
            <a:endParaRPr lang="en-US" dirty="0" smtClean="0"/>
          </a:p>
          <a:p>
            <a:r>
              <a:rPr lang="en-US" dirty="0" smtClean="0"/>
              <a:t>CREATE TABLE Eula</a:t>
            </a:r>
          </a:p>
          <a:p>
            <a:r>
              <a:rPr lang="en-US" dirty="0" smtClean="0"/>
              <a:t>    (</a:t>
            </a:r>
          </a:p>
          <a:p>
            <a:r>
              <a:rPr lang="en-US" dirty="0" smtClean="0"/>
              <a:t>        </a:t>
            </a:r>
            <a:r>
              <a:rPr lang="en-US" dirty="0" err="1" smtClean="0"/>
              <a:t>Eula_ID</a:t>
            </a:r>
            <a:r>
              <a:rPr lang="en-US" dirty="0" smtClean="0"/>
              <a:t>         </a:t>
            </a:r>
            <a:r>
              <a:rPr lang="en-US" dirty="0" err="1" smtClean="0"/>
              <a:t>int</a:t>
            </a:r>
            <a:r>
              <a:rPr lang="en-US" dirty="0" smtClean="0"/>
              <a:t>			NOT NULL,</a:t>
            </a:r>
          </a:p>
          <a:p>
            <a:r>
              <a:rPr lang="en-US" dirty="0" smtClean="0"/>
              <a:t>        </a:t>
            </a:r>
            <a:r>
              <a:rPr lang="en-US" dirty="0" err="1" smtClean="0"/>
              <a:t>Game_ID</a:t>
            </a:r>
            <a:r>
              <a:rPr lang="en-US" dirty="0" smtClean="0"/>
              <a:t>         REFERENCES Game(</a:t>
            </a:r>
            <a:r>
              <a:rPr lang="en-US" dirty="0" err="1" smtClean="0"/>
              <a:t>Game_ID</a:t>
            </a:r>
            <a:r>
              <a:rPr lang="en-US" dirty="0" smtClean="0"/>
              <a:t>),</a:t>
            </a:r>
          </a:p>
          <a:p>
            <a:r>
              <a:rPr lang="en-US" dirty="0" smtClean="0"/>
              <a:t>        </a:t>
            </a:r>
            <a:r>
              <a:rPr lang="en-US" dirty="0" err="1" smtClean="0"/>
              <a:t>Account_ID</a:t>
            </a:r>
            <a:r>
              <a:rPr lang="en-US" dirty="0" smtClean="0"/>
              <a:t>      REFERENCES </a:t>
            </a:r>
            <a:r>
              <a:rPr lang="en-US" dirty="0" err="1" smtClean="0"/>
              <a:t>Userdata</a:t>
            </a:r>
            <a:r>
              <a:rPr lang="en-US" dirty="0" smtClean="0"/>
              <a:t>(</a:t>
            </a:r>
            <a:r>
              <a:rPr lang="en-US" dirty="0" err="1" smtClean="0"/>
              <a:t>Account_ID</a:t>
            </a:r>
            <a:r>
              <a:rPr lang="en-US" dirty="0" smtClean="0"/>
              <a:t>),</a:t>
            </a:r>
          </a:p>
          <a:p>
            <a:r>
              <a:rPr lang="en-US" dirty="0" smtClean="0"/>
              <a:t>        </a:t>
            </a:r>
          </a:p>
          <a:p>
            <a:r>
              <a:rPr lang="en-US" dirty="0" smtClean="0"/>
              <a:t>        PRIMARY KEY (</a:t>
            </a:r>
            <a:r>
              <a:rPr lang="en-US" dirty="0" err="1" smtClean="0"/>
              <a:t>Eula_ID</a:t>
            </a:r>
            <a:r>
              <a:rPr lang="en-US" dirty="0" smtClean="0"/>
              <a: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8</a:t>
            </a:fld>
            <a:endParaRPr lang="en-US"/>
          </a:p>
        </p:txBody>
      </p:sp>
    </p:spTree>
    <p:extLst>
      <p:ext uri="{BB962C8B-B14F-4D97-AF65-F5344CB8AC3E}">
        <p14:creationId xmlns:p14="http://schemas.microsoft.com/office/powerpoint/2010/main" val="2886127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Game.Genre</a:t>
            </a:r>
            <a:r>
              <a:rPr lang="en-US" dirty="0" smtClean="0"/>
              <a:t>, COUNT(</a:t>
            </a:r>
            <a:r>
              <a:rPr lang="en-US" dirty="0" err="1" smtClean="0"/>
              <a:t>Game.Genre</a:t>
            </a:r>
            <a:r>
              <a:rPr lang="en-US" dirty="0" smtClean="0"/>
              <a:t>)</a:t>
            </a:r>
          </a:p>
          <a:p>
            <a:r>
              <a:rPr lang="en-US" dirty="0" smtClean="0"/>
              <a:t>FROM Eula</a:t>
            </a:r>
          </a:p>
          <a:p>
            <a:r>
              <a:rPr lang="en-US" dirty="0" smtClean="0"/>
              <a:t>LEFT JOIN Game ON </a:t>
            </a:r>
            <a:r>
              <a:rPr lang="en-US" dirty="0" err="1" smtClean="0"/>
              <a:t>Eula.Game_ID</a:t>
            </a:r>
            <a:r>
              <a:rPr lang="en-US" dirty="0" smtClean="0"/>
              <a:t> = </a:t>
            </a:r>
            <a:r>
              <a:rPr lang="en-US" dirty="0" err="1" smtClean="0"/>
              <a:t>Game.Game_ID</a:t>
            </a:r>
            <a:endParaRPr lang="en-US" dirty="0" smtClean="0"/>
          </a:p>
          <a:p>
            <a:r>
              <a:rPr lang="en-US" dirty="0" smtClean="0"/>
              <a:t>GROUP BY </a:t>
            </a:r>
            <a:r>
              <a:rPr lang="en-US" dirty="0" err="1" smtClean="0"/>
              <a:t>Game.Genre</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19</a:t>
            </a:fld>
            <a:endParaRPr lang="en-US"/>
          </a:p>
        </p:txBody>
      </p:sp>
    </p:spTree>
    <p:extLst>
      <p:ext uri="{BB962C8B-B14F-4D97-AF65-F5344CB8AC3E}">
        <p14:creationId xmlns:p14="http://schemas.microsoft.com/office/powerpoint/2010/main" val="356470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DISTINCT </a:t>
            </a:r>
            <a:r>
              <a:rPr lang="en-US" dirty="0" err="1" smtClean="0"/>
              <a:t>Player.Email</a:t>
            </a:r>
            <a:endParaRPr lang="en-US" dirty="0" smtClean="0"/>
          </a:p>
          <a:p>
            <a:r>
              <a:rPr lang="en-US" dirty="0" smtClean="0"/>
              <a:t>FROM Player</a:t>
            </a:r>
          </a:p>
          <a:p>
            <a:r>
              <a:rPr lang="en-US" dirty="0" smtClean="0"/>
              <a:t>INNER JOIN </a:t>
            </a:r>
            <a:r>
              <a:rPr lang="en-US" dirty="0" err="1" smtClean="0"/>
              <a:t>Userdata</a:t>
            </a:r>
            <a:r>
              <a:rPr lang="en-US" dirty="0" smtClean="0"/>
              <a:t> ON </a:t>
            </a:r>
            <a:r>
              <a:rPr lang="en-US" dirty="0" err="1" smtClean="0"/>
              <a:t>Player.Player_ID</a:t>
            </a:r>
            <a:r>
              <a:rPr lang="en-US" dirty="0" smtClean="0"/>
              <a:t> = </a:t>
            </a:r>
            <a:r>
              <a:rPr lang="en-US" dirty="0" err="1" smtClean="0"/>
              <a:t>Userdata.Player_ID</a:t>
            </a:r>
            <a:endParaRPr lang="en-US" dirty="0" smtClean="0"/>
          </a:p>
          <a:p>
            <a:r>
              <a:rPr lang="en-US" dirty="0" smtClean="0"/>
              <a:t>INNER JOIN Eula ON </a:t>
            </a:r>
            <a:r>
              <a:rPr lang="en-US" dirty="0" err="1" smtClean="0"/>
              <a:t>Userdata.Account_ID</a:t>
            </a:r>
            <a:r>
              <a:rPr lang="en-US" dirty="0" smtClean="0"/>
              <a:t> = </a:t>
            </a:r>
            <a:r>
              <a:rPr lang="en-US" dirty="0" err="1" smtClean="0"/>
              <a:t>Eula.Account_ID</a:t>
            </a:r>
            <a:endParaRPr lang="en-US" dirty="0" smtClean="0"/>
          </a:p>
          <a:p>
            <a:r>
              <a:rPr lang="en-US" dirty="0" smtClean="0"/>
              <a:t>INNER JOIN Game ON </a:t>
            </a:r>
            <a:r>
              <a:rPr lang="en-US" dirty="0" err="1" smtClean="0"/>
              <a:t>Eula.Game_ID</a:t>
            </a:r>
            <a:r>
              <a:rPr lang="en-US" dirty="0" smtClean="0"/>
              <a:t> = </a:t>
            </a:r>
            <a:r>
              <a:rPr lang="en-US" dirty="0" err="1" smtClean="0"/>
              <a:t>Game.Game_ID</a:t>
            </a:r>
            <a:endParaRPr lang="en-US" dirty="0" smtClean="0"/>
          </a:p>
          <a:p>
            <a:r>
              <a:rPr lang="en-US" dirty="0" smtClean="0"/>
              <a:t>WHERE </a:t>
            </a:r>
            <a:r>
              <a:rPr lang="en-US" dirty="0" err="1" smtClean="0"/>
              <a:t>Game.Genre</a:t>
            </a:r>
            <a:r>
              <a:rPr lang="en-US" dirty="0" smtClean="0"/>
              <a:t> = 'Fighting';</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20</a:t>
            </a:fld>
            <a:endParaRPr lang="en-US"/>
          </a:p>
        </p:txBody>
      </p:sp>
    </p:spTree>
    <p:extLst>
      <p:ext uri="{BB962C8B-B14F-4D97-AF65-F5344CB8AC3E}">
        <p14:creationId xmlns:p14="http://schemas.microsoft.com/office/powerpoint/2010/main" val="243865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DISTINCT </a:t>
            </a:r>
            <a:r>
              <a:rPr lang="en-US" dirty="0" err="1" smtClean="0"/>
              <a:t>Player.Email</a:t>
            </a:r>
            <a:endParaRPr lang="en-US" dirty="0" smtClean="0"/>
          </a:p>
          <a:p>
            <a:r>
              <a:rPr lang="en-US" dirty="0" smtClean="0"/>
              <a:t>FROM Player</a:t>
            </a:r>
          </a:p>
          <a:p>
            <a:r>
              <a:rPr lang="en-US" dirty="0" smtClean="0"/>
              <a:t>INNER JOIN </a:t>
            </a:r>
            <a:r>
              <a:rPr lang="en-US" dirty="0" err="1" smtClean="0"/>
              <a:t>Userdata</a:t>
            </a:r>
            <a:r>
              <a:rPr lang="en-US" dirty="0" smtClean="0"/>
              <a:t> ON </a:t>
            </a:r>
            <a:r>
              <a:rPr lang="en-US" dirty="0" err="1" smtClean="0"/>
              <a:t>Player.Player_ID</a:t>
            </a:r>
            <a:r>
              <a:rPr lang="en-US" dirty="0" smtClean="0"/>
              <a:t> = </a:t>
            </a:r>
            <a:r>
              <a:rPr lang="en-US" dirty="0" err="1" smtClean="0"/>
              <a:t>Userdata.Player_ID</a:t>
            </a:r>
            <a:endParaRPr lang="en-US" dirty="0" smtClean="0"/>
          </a:p>
          <a:p>
            <a:r>
              <a:rPr lang="en-US" dirty="0" smtClean="0"/>
              <a:t>INNER JOIN Eula ON </a:t>
            </a:r>
            <a:r>
              <a:rPr lang="en-US" dirty="0" err="1" smtClean="0"/>
              <a:t>Userdata.Account_ID</a:t>
            </a:r>
            <a:r>
              <a:rPr lang="en-US" dirty="0" smtClean="0"/>
              <a:t> = </a:t>
            </a:r>
            <a:r>
              <a:rPr lang="en-US" dirty="0" err="1" smtClean="0"/>
              <a:t>Eula.Account_ID</a:t>
            </a:r>
            <a:endParaRPr lang="en-US" dirty="0" smtClean="0"/>
          </a:p>
          <a:p>
            <a:r>
              <a:rPr lang="en-US" dirty="0" smtClean="0"/>
              <a:t>INNER JOIN Game ON </a:t>
            </a:r>
            <a:r>
              <a:rPr lang="en-US" dirty="0" err="1" smtClean="0"/>
              <a:t>Eula.Game_ID</a:t>
            </a:r>
            <a:r>
              <a:rPr lang="en-US" dirty="0" smtClean="0"/>
              <a:t> = </a:t>
            </a:r>
            <a:r>
              <a:rPr lang="en-US" dirty="0" err="1" smtClean="0"/>
              <a:t>Game.Game_ID</a:t>
            </a:r>
            <a:endParaRPr lang="en-US" dirty="0" smtClean="0"/>
          </a:p>
          <a:p>
            <a:r>
              <a:rPr lang="en-US" dirty="0" smtClean="0"/>
              <a:t>WHERE </a:t>
            </a:r>
            <a:r>
              <a:rPr lang="en-US" dirty="0" err="1" smtClean="0"/>
              <a:t>Game.Genre</a:t>
            </a:r>
            <a:r>
              <a:rPr lang="en-US" dirty="0" smtClean="0"/>
              <a:t> = 'Fighting';</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21</a:t>
            </a:fld>
            <a:endParaRPr lang="en-US"/>
          </a:p>
        </p:txBody>
      </p:sp>
    </p:spTree>
    <p:extLst>
      <p:ext uri="{BB962C8B-B14F-4D97-AF65-F5344CB8AC3E}">
        <p14:creationId xmlns:p14="http://schemas.microsoft.com/office/powerpoint/2010/main" val="243865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Userdata.Username</a:t>
            </a:r>
            <a:r>
              <a:rPr lang="en-US" dirty="0" smtClean="0"/>
              <a:t>, </a:t>
            </a:r>
            <a:r>
              <a:rPr lang="en-US" dirty="0" err="1" smtClean="0"/>
              <a:t>Userdata.Account_ID</a:t>
            </a:r>
            <a:r>
              <a:rPr lang="en-US" dirty="0" smtClean="0"/>
              <a:t> , </a:t>
            </a:r>
            <a:r>
              <a:rPr lang="en-US" dirty="0" err="1" smtClean="0"/>
              <a:t>Machine.Last_Use</a:t>
            </a:r>
            <a:r>
              <a:rPr lang="en-US" dirty="0" smtClean="0"/>
              <a:t>, </a:t>
            </a:r>
            <a:r>
              <a:rPr lang="en-US" dirty="0" err="1" smtClean="0"/>
              <a:t>Userdata.Last_Login</a:t>
            </a:r>
            <a:r>
              <a:rPr lang="en-US" dirty="0" smtClean="0"/>
              <a:t>, </a:t>
            </a:r>
            <a:r>
              <a:rPr lang="en-US" dirty="0" err="1" smtClean="0"/>
              <a:t>Userdata.Machine_ID</a:t>
            </a:r>
            <a:r>
              <a:rPr lang="en-US" dirty="0" smtClean="0"/>
              <a:t>, </a:t>
            </a:r>
            <a:r>
              <a:rPr lang="en-US" dirty="0" err="1" smtClean="0"/>
              <a:t>Machine.Damaged</a:t>
            </a:r>
            <a:endParaRPr lang="en-US" dirty="0" smtClean="0"/>
          </a:p>
          <a:p>
            <a:r>
              <a:rPr lang="en-US" dirty="0" smtClean="0"/>
              <a:t>FROM </a:t>
            </a:r>
            <a:r>
              <a:rPr lang="en-US" dirty="0" err="1" smtClean="0"/>
              <a:t>Userdata</a:t>
            </a:r>
            <a:endParaRPr lang="en-US" dirty="0" smtClean="0"/>
          </a:p>
          <a:p>
            <a:r>
              <a:rPr lang="en-US" dirty="0" smtClean="0"/>
              <a:t>INNER JOIN Machine ON </a:t>
            </a:r>
            <a:r>
              <a:rPr lang="en-US" dirty="0" err="1" smtClean="0"/>
              <a:t>Machine.Machine_ID</a:t>
            </a:r>
            <a:r>
              <a:rPr lang="en-US" dirty="0" smtClean="0"/>
              <a:t> = </a:t>
            </a:r>
            <a:r>
              <a:rPr lang="en-US" dirty="0" err="1" smtClean="0"/>
              <a:t>Userdata.Machine_ID</a:t>
            </a:r>
            <a:endParaRPr lang="en-US" dirty="0" smtClean="0"/>
          </a:p>
          <a:p>
            <a:r>
              <a:rPr lang="en-US" dirty="0" smtClean="0"/>
              <a:t>WHERE </a:t>
            </a:r>
            <a:r>
              <a:rPr lang="en-US" dirty="0" err="1" smtClean="0"/>
              <a:t>Machine.Damaged</a:t>
            </a:r>
            <a:r>
              <a:rPr lang="en-US" dirty="0" smtClean="0"/>
              <a:t> = 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22</a:t>
            </a:fld>
            <a:endParaRPr lang="en-US"/>
          </a:p>
        </p:txBody>
      </p:sp>
    </p:spTree>
    <p:extLst>
      <p:ext uri="{BB962C8B-B14F-4D97-AF65-F5344CB8AC3E}">
        <p14:creationId xmlns:p14="http://schemas.microsoft.com/office/powerpoint/2010/main" val="3334178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Userdata.Username</a:t>
            </a:r>
            <a:r>
              <a:rPr lang="en-US" dirty="0" smtClean="0"/>
              <a:t>, </a:t>
            </a:r>
            <a:r>
              <a:rPr lang="en-US" dirty="0" err="1" smtClean="0"/>
              <a:t>Userdata.Account_ID</a:t>
            </a:r>
            <a:r>
              <a:rPr lang="en-US" dirty="0" smtClean="0"/>
              <a:t> , </a:t>
            </a:r>
            <a:r>
              <a:rPr lang="en-US" dirty="0" err="1" smtClean="0"/>
              <a:t>Machine.Last_Use</a:t>
            </a:r>
            <a:r>
              <a:rPr lang="en-US" dirty="0" smtClean="0"/>
              <a:t>, </a:t>
            </a:r>
            <a:r>
              <a:rPr lang="en-US" dirty="0" err="1" smtClean="0"/>
              <a:t>Userdata.Last_Login</a:t>
            </a:r>
            <a:r>
              <a:rPr lang="en-US" dirty="0" smtClean="0"/>
              <a:t>, </a:t>
            </a:r>
            <a:r>
              <a:rPr lang="en-US" dirty="0" err="1" smtClean="0"/>
              <a:t>Userdata.Machine_ID</a:t>
            </a:r>
            <a:r>
              <a:rPr lang="en-US" dirty="0" smtClean="0"/>
              <a:t>, </a:t>
            </a:r>
            <a:r>
              <a:rPr lang="en-US" dirty="0" err="1" smtClean="0"/>
              <a:t>Machine.Damaged</a:t>
            </a:r>
            <a:endParaRPr lang="en-US" dirty="0" smtClean="0"/>
          </a:p>
          <a:p>
            <a:r>
              <a:rPr lang="en-US" dirty="0" smtClean="0"/>
              <a:t>FROM </a:t>
            </a:r>
            <a:r>
              <a:rPr lang="en-US" dirty="0" err="1" smtClean="0"/>
              <a:t>Userdata</a:t>
            </a:r>
            <a:endParaRPr lang="en-US" dirty="0" smtClean="0"/>
          </a:p>
          <a:p>
            <a:r>
              <a:rPr lang="en-US" dirty="0" smtClean="0"/>
              <a:t>INNER JOIN Machine ON </a:t>
            </a:r>
            <a:r>
              <a:rPr lang="en-US" dirty="0" err="1" smtClean="0"/>
              <a:t>Machine.Machine_ID</a:t>
            </a:r>
            <a:r>
              <a:rPr lang="en-US" dirty="0" smtClean="0"/>
              <a:t> = </a:t>
            </a:r>
            <a:r>
              <a:rPr lang="en-US" dirty="0" err="1" smtClean="0"/>
              <a:t>Userdata.Machine_ID</a:t>
            </a:r>
            <a:endParaRPr lang="en-US" dirty="0" smtClean="0"/>
          </a:p>
          <a:p>
            <a:r>
              <a:rPr lang="en-US" dirty="0" smtClean="0"/>
              <a:t>WHERE </a:t>
            </a:r>
            <a:r>
              <a:rPr lang="en-US" dirty="0" err="1" smtClean="0"/>
              <a:t>Machine.Damaged</a:t>
            </a:r>
            <a:r>
              <a:rPr lang="en-US" dirty="0" smtClean="0"/>
              <a:t> = 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23</a:t>
            </a:fld>
            <a:endParaRPr lang="en-US"/>
          </a:p>
        </p:txBody>
      </p:sp>
    </p:spTree>
    <p:extLst>
      <p:ext uri="{BB962C8B-B14F-4D97-AF65-F5344CB8AC3E}">
        <p14:creationId xmlns:p14="http://schemas.microsoft.com/office/powerpoint/2010/main" val="3334178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Userdata.Username</a:t>
            </a:r>
            <a:r>
              <a:rPr lang="en-US" dirty="0" smtClean="0"/>
              <a:t>, </a:t>
            </a:r>
            <a:r>
              <a:rPr lang="en-US" dirty="0" err="1" smtClean="0"/>
              <a:t>Userdata.Account_ID</a:t>
            </a:r>
            <a:r>
              <a:rPr lang="en-US" dirty="0" smtClean="0"/>
              <a:t>, </a:t>
            </a:r>
            <a:r>
              <a:rPr lang="en-US" dirty="0" err="1" smtClean="0"/>
              <a:t>Userdata.Last_Login</a:t>
            </a:r>
            <a:r>
              <a:rPr lang="en-US" dirty="0" smtClean="0"/>
              <a:t>, </a:t>
            </a:r>
            <a:r>
              <a:rPr lang="en-US" dirty="0" err="1" smtClean="0"/>
              <a:t>Userdata.Machine_ID</a:t>
            </a:r>
            <a:endParaRPr lang="en-US" dirty="0" smtClean="0"/>
          </a:p>
          <a:p>
            <a:r>
              <a:rPr lang="en-US" dirty="0" smtClean="0"/>
              <a:t>FROM </a:t>
            </a:r>
            <a:r>
              <a:rPr lang="en-US" dirty="0" err="1" smtClean="0"/>
              <a:t>Userdata</a:t>
            </a:r>
            <a:endParaRPr lang="en-US" dirty="0" smtClean="0"/>
          </a:p>
          <a:p>
            <a:r>
              <a:rPr lang="en-US" dirty="0" smtClean="0"/>
              <a:t>INNER JOIN Machine ON </a:t>
            </a:r>
            <a:r>
              <a:rPr lang="en-US" dirty="0" err="1" smtClean="0"/>
              <a:t>Machine.Last_Use</a:t>
            </a:r>
            <a:r>
              <a:rPr lang="en-US" dirty="0" smtClean="0"/>
              <a:t> = </a:t>
            </a:r>
            <a:r>
              <a:rPr lang="en-US" dirty="0" err="1" smtClean="0"/>
              <a:t>Userdata.Last_Login</a:t>
            </a:r>
            <a:endParaRPr lang="en-US" dirty="0" smtClean="0"/>
          </a:p>
          <a:p>
            <a:r>
              <a:rPr lang="en-US" dirty="0" smtClean="0"/>
              <a:t>WHERE </a:t>
            </a:r>
            <a:r>
              <a:rPr lang="en-US" dirty="0" err="1" smtClean="0"/>
              <a:t>Machine.Damaged</a:t>
            </a:r>
            <a:r>
              <a:rPr lang="en-US" dirty="0" smtClean="0"/>
              <a:t> = 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24</a:t>
            </a:fld>
            <a:endParaRPr lang="en-US"/>
          </a:p>
        </p:txBody>
      </p:sp>
    </p:spTree>
    <p:extLst>
      <p:ext uri="{BB962C8B-B14F-4D97-AF65-F5344CB8AC3E}">
        <p14:creationId xmlns:p14="http://schemas.microsoft.com/office/powerpoint/2010/main" val="530951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Userdata.Username</a:t>
            </a:r>
            <a:r>
              <a:rPr lang="en-US" dirty="0" smtClean="0"/>
              <a:t>, </a:t>
            </a:r>
            <a:r>
              <a:rPr lang="en-US" dirty="0" err="1" smtClean="0"/>
              <a:t>Userdata.Account_ID</a:t>
            </a:r>
            <a:r>
              <a:rPr lang="en-US" dirty="0" smtClean="0"/>
              <a:t>, </a:t>
            </a:r>
            <a:r>
              <a:rPr lang="en-US" dirty="0" err="1" smtClean="0"/>
              <a:t>Userdata.Last_Login</a:t>
            </a:r>
            <a:r>
              <a:rPr lang="en-US" dirty="0" smtClean="0"/>
              <a:t>, </a:t>
            </a:r>
            <a:r>
              <a:rPr lang="en-US" dirty="0" err="1" smtClean="0"/>
              <a:t>Userdata.Machine_ID</a:t>
            </a:r>
            <a:endParaRPr lang="en-US" dirty="0" smtClean="0"/>
          </a:p>
          <a:p>
            <a:r>
              <a:rPr lang="en-US" dirty="0" smtClean="0"/>
              <a:t>FROM </a:t>
            </a:r>
            <a:r>
              <a:rPr lang="en-US" dirty="0" err="1" smtClean="0"/>
              <a:t>Userdata</a:t>
            </a:r>
            <a:endParaRPr lang="en-US" dirty="0" smtClean="0"/>
          </a:p>
          <a:p>
            <a:r>
              <a:rPr lang="en-US" dirty="0" smtClean="0"/>
              <a:t>INNER JOIN Machine ON </a:t>
            </a:r>
            <a:r>
              <a:rPr lang="en-US" dirty="0" err="1" smtClean="0"/>
              <a:t>Machine.Last_Use</a:t>
            </a:r>
            <a:r>
              <a:rPr lang="en-US" dirty="0" smtClean="0"/>
              <a:t> = </a:t>
            </a:r>
            <a:r>
              <a:rPr lang="en-US" dirty="0" err="1" smtClean="0"/>
              <a:t>Userdata.Last_Login</a:t>
            </a:r>
            <a:endParaRPr lang="en-US" dirty="0" smtClean="0"/>
          </a:p>
          <a:p>
            <a:r>
              <a:rPr lang="en-US" dirty="0" smtClean="0"/>
              <a:t>WHERE </a:t>
            </a:r>
            <a:r>
              <a:rPr lang="en-US" dirty="0" err="1" smtClean="0"/>
              <a:t>Machine.Damaged</a:t>
            </a:r>
            <a:r>
              <a:rPr lang="en-US" dirty="0" smtClean="0"/>
              <a:t> = 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25</a:t>
            </a:fld>
            <a:endParaRPr lang="en-US"/>
          </a:p>
        </p:txBody>
      </p:sp>
    </p:spTree>
    <p:extLst>
      <p:ext uri="{BB962C8B-B14F-4D97-AF65-F5344CB8AC3E}">
        <p14:creationId xmlns:p14="http://schemas.microsoft.com/office/powerpoint/2010/main" val="530951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Player.*, </a:t>
            </a:r>
            <a:r>
              <a:rPr lang="en-US" dirty="0" err="1" smtClean="0"/>
              <a:t>Userdata.Account_ID</a:t>
            </a:r>
            <a:r>
              <a:rPr lang="en-US" dirty="0" smtClean="0"/>
              <a:t> </a:t>
            </a:r>
          </a:p>
          <a:p>
            <a:r>
              <a:rPr lang="en-US" dirty="0" smtClean="0"/>
              <a:t>FROM Player</a:t>
            </a:r>
          </a:p>
          <a:p>
            <a:r>
              <a:rPr lang="en-US" dirty="0" smtClean="0"/>
              <a:t>INNER JOIN </a:t>
            </a:r>
            <a:r>
              <a:rPr lang="en-US" dirty="0" err="1" smtClean="0"/>
              <a:t>Userdata</a:t>
            </a:r>
            <a:endParaRPr lang="en-US" dirty="0" smtClean="0"/>
          </a:p>
          <a:p>
            <a:r>
              <a:rPr lang="en-US" dirty="0" smtClean="0"/>
              <a:t>ON </a:t>
            </a:r>
            <a:r>
              <a:rPr lang="en-US" dirty="0" err="1" smtClean="0"/>
              <a:t>Player.Player_ID</a:t>
            </a:r>
            <a:r>
              <a:rPr lang="en-US" dirty="0" smtClean="0"/>
              <a:t> = </a:t>
            </a:r>
            <a:r>
              <a:rPr lang="en-US" dirty="0" err="1" smtClean="0"/>
              <a:t>Userdata.Player_ID</a:t>
            </a:r>
            <a:endParaRPr lang="en-US" dirty="0" smtClean="0"/>
          </a:p>
          <a:p>
            <a:r>
              <a:rPr lang="en-US" dirty="0" smtClean="0"/>
              <a:t>WHERE </a:t>
            </a:r>
            <a:r>
              <a:rPr lang="en-US" dirty="0" err="1" smtClean="0"/>
              <a:t>Userdata.Account_ID</a:t>
            </a:r>
            <a:r>
              <a:rPr lang="en-US" dirty="0" smtClean="0"/>
              <a:t> = 'C000001';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26</a:t>
            </a:fld>
            <a:endParaRPr lang="en-US"/>
          </a:p>
        </p:txBody>
      </p:sp>
    </p:spTree>
    <p:extLst>
      <p:ext uri="{BB962C8B-B14F-4D97-AF65-F5344CB8AC3E}">
        <p14:creationId xmlns:p14="http://schemas.microsoft.com/office/powerpoint/2010/main" val="390371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Player.*, </a:t>
            </a:r>
            <a:r>
              <a:rPr lang="en-US" dirty="0" err="1" smtClean="0"/>
              <a:t>Userdata.Account_ID</a:t>
            </a:r>
            <a:r>
              <a:rPr lang="en-US" dirty="0" smtClean="0"/>
              <a:t> </a:t>
            </a:r>
          </a:p>
          <a:p>
            <a:r>
              <a:rPr lang="en-US" dirty="0" smtClean="0"/>
              <a:t>FROM Player</a:t>
            </a:r>
          </a:p>
          <a:p>
            <a:r>
              <a:rPr lang="en-US" dirty="0" smtClean="0"/>
              <a:t>INNER JOIN </a:t>
            </a:r>
            <a:r>
              <a:rPr lang="en-US" dirty="0" err="1" smtClean="0"/>
              <a:t>Userdata</a:t>
            </a:r>
            <a:endParaRPr lang="en-US" dirty="0" smtClean="0"/>
          </a:p>
          <a:p>
            <a:r>
              <a:rPr lang="en-US" dirty="0" smtClean="0"/>
              <a:t>ON </a:t>
            </a:r>
            <a:r>
              <a:rPr lang="en-US" dirty="0" err="1" smtClean="0"/>
              <a:t>Player.Player_ID</a:t>
            </a:r>
            <a:r>
              <a:rPr lang="en-US" dirty="0" smtClean="0"/>
              <a:t> = </a:t>
            </a:r>
            <a:r>
              <a:rPr lang="en-US" dirty="0" err="1" smtClean="0"/>
              <a:t>Userdata.Player_ID</a:t>
            </a:r>
            <a:endParaRPr lang="en-US" dirty="0" smtClean="0"/>
          </a:p>
          <a:p>
            <a:r>
              <a:rPr lang="en-US" dirty="0" smtClean="0"/>
              <a:t>WHERE </a:t>
            </a:r>
            <a:r>
              <a:rPr lang="en-US" dirty="0" err="1" smtClean="0"/>
              <a:t>Userdata.Account_ID</a:t>
            </a:r>
            <a:r>
              <a:rPr lang="en-US" dirty="0" smtClean="0"/>
              <a:t> = 'C000001';</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27</a:t>
            </a:fld>
            <a:endParaRPr lang="en-US"/>
          </a:p>
        </p:txBody>
      </p:sp>
    </p:spTree>
    <p:extLst>
      <p:ext uri="{BB962C8B-B14F-4D97-AF65-F5344CB8AC3E}">
        <p14:creationId xmlns:p14="http://schemas.microsoft.com/office/powerpoint/2010/main" val="390371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Ban the player who broke the machine</a:t>
            </a:r>
          </a:p>
          <a:p>
            <a:endParaRPr lang="en-US" dirty="0" smtClean="0"/>
          </a:p>
          <a:p>
            <a:r>
              <a:rPr lang="en-US" dirty="0" smtClean="0"/>
              <a:t>UPDATE Player</a:t>
            </a:r>
          </a:p>
          <a:p>
            <a:r>
              <a:rPr lang="en-US" dirty="0" smtClean="0"/>
              <a:t>SET Banned = 1</a:t>
            </a:r>
          </a:p>
          <a:p>
            <a:r>
              <a:rPr lang="en-US" dirty="0" smtClean="0"/>
              <a:t>WHERE </a:t>
            </a:r>
            <a:r>
              <a:rPr lang="en-US" dirty="0" err="1" smtClean="0"/>
              <a:t>Player_ID</a:t>
            </a:r>
            <a:r>
              <a:rPr lang="en-US" dirty="0" smtClean="0"/>
              <a:t> = 900001;</a:t>
            </a:r>
          </a:p>
          <a:p>
            <a:endParaRPr lang="en-US" dirty="0" smtClean="0"/>
          </a:p>
          <a:p>
            <a:r>
              <a:rPr lang="en-US" dirty="0" smtClean="0"/>
              <a:t>-- Fix the machine</a:t>
            </a:r>
          </a:p>
          <a:p>
            <a:endParaRPr lang="en-US" dirty="0" smtClean="0"/>
          </a:p>
          <a:p>
            <a:r>
              <a:rPr lang="en-US" dirty="0" smtClean="0"/>
              <a:t>UPDATE Machine</a:t>
            </a:r>
          </a:p>
          <a:p>
            <a:r>
              <a:rPr lang="en-US" dirty="0" smtClean="0"/>
              <a:t>SET Damaged = 0</a:t>
            </a:r>
          </a:p>
          <a:p>
            <a:r>
              <a:rPr lang="en-US" dirty="0" smtClean="0"/>
              <a:t>WHERE </a:t>
            </a:r>
            <a:r>
              <a:rPr lang="en-US" dirty="0" err="1" smtClean="0"/>
              <a:t>Machine_ID</a:t>
            </a:r>
            <a:r>
              <a:rPr lang="en-US" dirty="0" smtClean="0"/>
              <a:t> = 109;</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28</a:t>
            </a:fld>
            <a:endParaRPr lang="en-US"/>
          </a:p>
        </p:txBody>
      </p:sp>
    </p:spTree>
    <p:extLst>
      <p:ext uri="{BB962C8B-B14F-4D97-AF65-F5344CB8AC3E}">
        <p14:creationId xmlns:p14="http://schemas.microsoft.com/office/powerpoint/2010/main" val="109146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 INTO Player VALUES (900000, 'Crow, Jane', 'jcrow@mail.com', '1981-10-31', 'F', 4105557295, 0);</a:t>
            </a:r>
          </a:p>
          <a:p>
            <a:r>
              <a:rPr lang="en-US" dirty="0" smtClean="0"/>
              <a:t>INSERT INTO Player VALUES (900001, 'Lee, Stagger', 'staggerl@mail.com', '1972-02-12', 'M', 4105557892, 0);</a:t>
            </a:r>
          </a:p>
          <a:p>
            <a:r>
              <a:rPr lang="en-US" dirty="0" smtClean="0"/>
              <a:t>INSERT INTO Player VALUES (900002, 'Finn, John', 'jfinn@mail.com', '1984-04-19', 'M', 4105554563, 0);</a:t>
            </a:r>
          </a:p>
          <a:p>
            <a:r>
              <a:rPr lang="en-US" dirty="0" smtClean="0"/>
              <a:t>INSERT INTO Player VALUES (900003, 'West, Vincent', 'wvince@mail.com', '1988-03-03', 'M', 4105554125, 0);</a:t>
            </a:r>
          </a:p>
          <a:p>
            <a:r>
              <a:rPr lang="en-US" dirty="0" smtClean="0"/>
              <a:t>INSERT INTO Player VALUES (900004, 'Day, Elisa', 'elisad@mail.com', '1983-05-26', 'F', 4105555236, 0);</a:t>
            </a:r>
          </a:p>
          <a:p>
            <a:r>
              <a:rPr lang="en-US" dirty="0" smtClean="0"/>
              <a:t>INSERT INTO Player VALUES (900005, 'Holmes, Richard', 'holmr@mail.com', '1985-07-15', 'M', 4105553574, 0);</a:t>
            </a:r>
          </a:p>
          <a:p>
            <a:r>
              <a:rPr lang="en-US" dirty="0" smtClean="0"/>
              <a:t>INSERT INTO Player VALUES (900006, 'Davenport, Henry', 'havenport@mail.com', '1984-10-21', 'M', 4105558569, 0);</a:t>
            </a:r>
          </a:p>
          <a:p>
            <a:r>
              <a:rPr lang="en-US" dirty="0" smtClean="0"/>
              <a:t>INSERT INTO Player VALUES (900007, 'Carpenter, Kathleen', 'carpek@mail.com', '1985-09-18', 'F', 4105550291, 0);</a:t>
            </a:r>
          </a:p>
          <a:p>
            <a:r>
              <a:rPr lang="en-US" dirty="0" smtClean="0"/>
              <a:t>INSERT INTO Player VALUES (900008, 'Bellows, Mary', 'bellm@mail.com', '1989-01-01', 'F', 4105551006, 0);</a:t>
            </a:r>
          </a:p>
          <a:p>
            <a:r>
              <a:rPr lang="en-US" dirty="0" smtClean="0"/>
              <a:t>INSERT INTO Player VALUES (900009, 'Blake, Bill', 'blakeb@mail.com', '1975-12-10', 'M', 4105558246, 0);</a:t>
            </a:r>
          </a:p>
          <a:p>
            <a:endParaRPr lang="en-US" dirty="0" smtClean="0"/>
          </a:p>
          <a:p>
            <a:r>
              <a:rPr lang="en-US" dirty="0" smtClean="0"/>
              <a:t>INSERT INTO Platform VALUES (21, '</a:t>
            </a:r>
            <a:r>
              <a:rPr lang="en-US" dirty="0" err="1" smtClean="0"/>
              <a:t>Aine</a:t>
            </a:r>
            <a:r>
              <a:rPr lang="en-US" dirty="0" smtClean="0"/>
              <a:t>', 1998, '8.3', 'support@aine.com');</a:t>
            </a:r>
          </a:p>
          <a:p>
            <a:r>
              <a:rPr lang="en-US" dirty="0" smtClean="0"/>
              <a:t>INSERT INTO Platform VALUES (22, '</a:t>
            </a:r>
            <a:r>
              <a:rPr lang="en-US" dirty="0" err="1" smtClean="0"/>
              <a:t>Besica</a:t>
            </a:r>
            <a:r>
              <a:rPr lang="en-US" dirty="0" smtClean="0"/>
              <a:t>', 1995, '9.1', 'help@besica.com');</a:t>
            </a:r>
          </a:p>
          <a:p>
            <a:r>
              <a:rPr lang="en-US" dirty="0" smtClean="0"/>
              <a:t>INSERT INTO Platform VALUES (23, '</a:t>
            </a:r>
            <a:r>
              <a:rPr lang="en-US" dirty="0" err="1" smtClean="0"/>
              <a:t>Cardcom</a:t>
            </a:r>
            <a:r>
              <a:rPr lang="en-US" dirty="0" smtClean="0"/>
              <a:t>', 1989, '14.3', 'fixit@card.com');</a:t>
            </a:r>
          </a:p>
          <a:p>
            <a:endParaRPr lang="en-US" dirty="0" smtClean="0"/>
          </a:p>
          <a:p>
            <a:r>
              <a:rPr lang="en-US" dirty="0" smtClean="0"/>
              <a:t>INSERT INTO Game VALUES (4001, 'Karting AX', 'Racing', 1999, 'EVERY', 21);</a:t>
            </a:r>
          </a:p>
          <a:p>
            <a:r>
              <a:rPr lang="en-US" dirty="0" smtClean="0"/>
              <a:t>INSERT INTO Game VALUES (4002, 'Dance Fever', 'Rhythm', 2001, 'TEEN', 21);</a:t>
            </a:r>
          </a:p>
          <a:p>
            <a:r>
              <a:rPr lang="en-US" dirty="0" smtClean="0"/>
              <a:t>INSERT INTO Game VALUES (4003, 'Bongo Heart', 'Rhythm', 2005, 'EVERY', 21);</a:t>
            </a:r>
          </a:p>
          <a:p>
            <a:r>
              <a:rPr lang="en-US" dirty="0" smtClean="0"/>
              <a:t>INSERT INTO Game VALUES (4004, 'Blue Gear', 'Fighting', 2008, 'TEEN', 22);</a:t>
            </a:r>
          </a:p>
          <a:p>
            <a:r>
              <a:rPr lang="en-US" dirty="0" smtClean="0"/>
              <a:t>INSERT INTO Game VALUES (4005, 'Blocks and Blobs', 'Puzzle', 2014, 'EVERY', 22);</a:t>
            </a:r>
          </a:p>
          <a:p>
            <a:r>
              <a:rPr lang="en-US" dirty="0" smtClean="0"/>
              <a:t>INSERT INTO Game VALUES (4006, 'Time Debacle', 'Shooter', 1998, 'MATUR', 22);</a:t>
            </a:r>
          </a:p>
          <a:p>
            <a:r>
              <a:rPr lang="en-US" dirty="0" smtClean="0"/>
              <a:t>INSERT INTO Game VALUES (4007, 'Kung </a:t>
            </a:r>
            <a:r>
              <a:rPr lang="en-US" dirty="0" err="1" smtClean="0"/>
              <a:t>Fugen</a:t>
            </a:r>
            <a:r>
              <a:rPr lang="en-US" dirty="0" smtClean="0"/>
              <a:t>', 'Fighting', 2003, 'TEEN', 23);</a:t>
            </a:r>
          </a:p>
          <a:p>
            <a:r>
              <a:rPr lang="en-US" dirty="0" smtClean="0"/>
              <a:t>INSERT INTO Game VALUES (4008, 'Fighting Street', 'Fighting', 1991, 'TEEN', 23);</a:t>
            </a:r>
          </a:p>
          <a:p>
            <a:r>
              <a:rPr lang="en-US" dirty="0" smtClean="0"/>
              <a:t>INSERT INTO Game VALUES (4009, 'DJ Extreme', 'Rhythm', 2009, 'TEEN', 23);</a:t>
            </a:r>
          </a:p>
          <a:p>
            <a:endParaRPr lang="en-US" dirty="0" smtClean="0"/>
          </a:p>
          <a:p>
            <a:r>
              <a:rPr lang="en-US" dirty="0" smtClean="0"/>
              <a:t>INSERT INTO Machine VALUES (101, '2021-05-08', 0, 21);</a:t>
            </a:r>
          </a:p>
          <a:p>
            <a:r>
              <a:rPr lang="en-US" dirty="0" smtClean="0"/>
              <a:t>INSERT INTO Machine VALUES (102, '2021-05-07', 0, 21);</a:t>
            </a:r>
          </a:p>
          <a:p>
            <a:r>
              <a:rPr lang="en-US" dirty="0" smtClean="0"/>
              <a:t>INSERT INTO Machine VALUES (103, '2021-05-07', 0, 21);</a:t>
            </a:r>
          </a:p>
          <a:p>
            <a:r>
              <a:rPr lang="en-US" dirty="0" smtClean="0"/>
              <a:t>INSERT INTO Machine VALUES (104, '2021-05-08', 0, 22);</a:t>
            </a:r>
          </a:p>
          <a:p>
            <a:r>
              <a:rPr lang="en-US" dirty="0" smtClean="0"/>
              <a:t>INSERT INTO Machine VALUES (105, '2021-05-07', 0, 22);</a:t>
            </a:r>
          </a:p>
          <a:p>
            <a:r>
              <a:rPr lang="en-US" dirty="0" smtClean="0"/>
              <a:t>INSERT INTO Machine VALUES (106, '2021-05-07', 0, 22);</a:t>
            </a:r>
          </a:p>
          <a:p>
            <a:r>
              <a:rPr lang="en-US" dirty="0" smtClean="0"/>
              <a:t>INSERT INTO Machine VALUES (107, '2021-05-08', 0, 23);</a:t>
            </a:r>
          </a:p>
          <a:p>
            <a:r>
              <a:rPr lang="en-US" dirty="0" smtClean="0"/>
              <a:t>INSERT INTO Machine VALUES (108, '2021-05-08', 0, 23);</a:t>
            </a:r>
          </a:p>
          <a:p>
            <a:r>
              <a:rPr lang="en-US" dirty="0" smtClean="0"/>
              <a:t>INSERT INTO Machine VALUES (109, '2021-05-06', 1, 23);</a:t>
            </a:r>
          </a:p>
          <a:p>
            <a:endParaRPr lang="en-US" dirty="0" smtClean="0"/>
          </a:p>
          <a:p>
            <a:r>
              <a:rPr lang="en-US" dirty="0" smtClean="0"/>
              <a:t>INSERT INTO </a:t>
            </a:r>
            <a:r>
              <a:rPr lang="en-US" dirty="0" err="1" smtClean="0"/>
              <a:t>Userdata</a:t>
            </a:r>
            <a:r>
              <a:rPr lang="en-US" dirty="0" smtClean="0"/>
              <a:t> VALUES ('A000000', '</a:t>
            </a:r>
            <a:r>
              <a:rPr lang="en-US" dirty="0" err="1" smtClean="0"/>
              <a:t>TheCrow</a:t>
            </a:r>
            <a:r>
              <a:rPr lang="en-US" dirty="0" smtClean="0"/>
              <a:t>', '2021-05-08', 2011, 'Y', 900000, 21, 101);</a:t>
            </a:r>
          </a:p>
          <a:p>
            <a:r>
              <a:rPr lang="en-US" dirty="0" smtClean="0"/>
              <a:t>INSERT INTO </a:t>
            </a:r>
            <a:r>
              <a:rPr lang="en-US" dirty="0" err="1" smtClean="0"/>
              <a:t>Userdata</a:t>
            </a:r>
            <a:r>
              <a:rPr lang="en-US" dirty="0" smtClean="0"/>
              <a:t> VALUES ('B000000', '</a:t>
            </a:r>
            <a:r>
              <a:rPr lang="en-US" dirty="0" err="1" smtClean="0"/>
              <a:t>TheCrow</a:t>
            </a:r>
            <a:r>
              <a:rPr lang="en-US" dirty="0" smtClean="0"/>
              <a:t>', '2021-05-08', 2011, 'Y', 900000, 22, 104);</a:t>
            </a:r>
          </a:p>
          <a:p>
            <a:r>
              <a:rPr lang="en-US" dirty="0" smtClean="0"/>
              <a:t>INSERT INTO </a:t>
            </a:r>
            <a:r>
              <a:rPr lang="en-US" dirty="0" err="1" smtClean="0"/>
              <a:t>Userdata</a:t>
            </a:r>
            <a:r>
              <a:rPr lang="en-US" dirty="0" smtClean="0"/>
              <a:t> VALUES ('C000001', '</a:t>
            </a:r>
            <a:r>
              <a:rPr lang="en-US" dirty="0" err="1" smtClean="0"/>
              <a:t>LeStag</a:t>
            </a:r>
            <a:r>
              <a:rPr lang="en-US" dirty="0" smtClean="0"/>
              <a:t>', '2021-05-06', 2016, 'Y', 900001, 23, 109);</a:t>
            </a:r>
          </a:p>
          <a:p>
            <a:r>
              <a:rPr lang="en-US" dirty="0" smtClean="0"/>
              <a:t>INSERT INTO </a:t>
            </a:r>
            <a:r>
              <a:rPr lang="en-US" dirty="0" err="1" smtClean="0"/>
              <a:t>Userdata</a:t>
            </a:r>
            <a:r>
              <a:rPr lang="en-US" dirty="0" smtClean="0"/>
              <a:t> VALUES ('A000010', '</a:t>
            </a:r>
            <a:r>
              <a:rPr lang="en-US" dirty="0" err="1" smtClean="0"/>
              <a:t>Sharkfin</a:t>
            </a:r>
            <a:r>
              <a:rPr lang="en-US" dirty="0" smtClean="0"/>
              <a:t>', '2021-04-19', 2013, 'Y', 900002, 21, 102);</a:t>
            </a:r>
          </a:p>
          <a:p>
            <a:r>
              <a:rPr lang="en-US" dirty="0" smtClean="0"/>
              <a:t>INSERT INTO </a:t>
            </a:r>
            <a:r>
              <a:rPr lang="en-US" dirty="0" err="1" smtClean="0"/>
              <a:t>Userdata</a:t>
            </a:r>
            <a:r>
              <a:rPr lang="en-US" dirty="0" smtClean="0"/>
              <a:t> VALUES ('B000011', 'Westward', '2021-05-07', 2015, 'Y', 900003, 22, 105);</a:t>
            </a:r>
          </a:p>
          <a:p>
            <a:r>
              <a:rPr lang="en-US" dirty="0" smtClean="0"/>
              <a:t>INSERT INTO </a:t>
            </a:r>
            <a:r>
              <a:rPr lang="en-US" dirty="0" err="1" smtClean="0"/>
              <a:t>Userdata</a:t>
            </a:r>
            <a:r>
              <a:rPr lang="en-US" dirty="0" smtClean="0"/>
              <a:t> VALUES ('C000100', '</a:t>
            </a:r>
            <a:r>
              <a:rPr lang="en-US" dirty="0" err="1" smtClean="0"/>
              <a:t>GoodDay</a:t>
            </a:r>
            <a:r>
              <a:rPr lang="en-US" dirty="0" smtClean="0"/>
              <a:t>', '2021-05-08', 2018, 'Y', 900004, 23, 107);</a:t>
            </a:r>
          </a:p>
          <a:p>
            <a:r>
              <a:rPr lang="en-US" dirty="0" smtClean="0"/>
              <a:t>INSERT INTO </a:t>
            </a:r>
            <a:r>
              <a:rPr lang="en-US" dirty="0" err="1" smtClean="0"/>
              <a:t>Userdata</a:t>
            </a:r>
            <a:r>
              <a:rPr lang="en-US" dirty="0" smtClean="0"/>
              <a:t> VALUES ('A000100', '</a:t>
            </a:r>
            <a:r>
              <a:rPr lang="en-US" dirty="0" err="1" smtClean="0"/>
              <a:t>GoodDay</a:t>
            </a:r>
            <a:r>
              <a:rPr lang="en-US" dirty="0" smtClean="0"/>
              <a:t>', '2021-05-07', 2017, 'Y', 900004, 21, 103);</a:t>
            </a:r>
          </a:p>
          <a:p>
            <a:r>
              <a:rPr lang="en-US" dirty="0" smtClean="0"/>
              <a:t>INSERT INTO </a:t>
            </a:r>
            <a:r>
              <a:rPr lang="en-US" dirty="0" err="1" smtClean="0"/>
              <a:t>Userdata</a:t>
            </a:r>
            <a:r>
              <a:rPr lang="en-US" dirty="0" smtClean="0"/>
              <a:t> VALUES ('B000101', 'Homeboy', '2021-05-01', 2012, 'Y', 900005, 22, 106);</a:t>
            </a:r>
          </a:p>
          <a:p>
            <a:r>
              <a:rPr lang="en-US" dirty="0" smtClean="0"/>
              <a:t>INSERT INTO </a:t>
            </a:r>
            <a:r>
              <a:rPr lang="en-US" dirty="0" err="1" smtClean="0"/>
              <a:t>Userdata</a:t>
            </a:r>
            <a:r>
              <a:rPr lang="en-US" dirty="0" smtClean="0"/>
              <a:t> VALUES ('C000101', 'Homeboy', '2021-05-08', 2012, 'Y', 900005, 23, 108);</a:t>
            </a:r>
          </a:p>
          <a:p>
            <a:r>
              <a:rPr lang="en-US" dirty="0" smtClean="0"/>
              <a:t>INSERT INTO </a:t>
            </a:r>
            <a:r>
              <a:rPr lang="en-US" dirty="0" err="1" smtClean="0"/>
              <a:t>Userdata</a:t>
            </a:r>
            <a:r>
              <a:rPr lang="en-US" dirty="0" smtClean="0"/>
              <a:t> VALUES ('A000110', '</a:t>
            </a:r>
            <a:r>
              <a:rPr lang="en-US" dirty="0" err="1" smtClean="0"/>
              <a:t>Porty</a:t>
            </a:r>
            <a:r>
              <a:rPr lang="en-US" dirty="0" smtClean="0"/>
              <a:t>', '2021-05-05', 2008, 'Y', 900006, 21, 101);</a:t>
            </a:r>
          </a:p>
          <a:p>
            <a:r>
              <a:rPr lang="en-US" dirty="0" smtClean="0"/>
              <a:t>INSERT INTO </a:t>
            </a:r>
            <a:r>
              <a:rPr lang="en-US" dirty="0" err="1" smtClean="0"/>
              <a:t>Userdata</a:t>
            </a:r>
            <a:r>
              <a:rPr lang="en-US" dirty="0" smtClean="0"/>
              <a:t> VALUES ('B000110', 'Pouty', '2021-05-06', 2009, 'Y', 900006, 22, 105);</a:t>
            </a:r>
          </a:p>
          <a:p>
            <a:r>
              <a:rPr lang="en-US" dirty="0" smtClean="0"/>
              <a:t>INSERT INTO </a:t>
            </a:r>
            <a:r>
              <a:rPr lang="en-US" dirty="0" err="1" smtClean="0"/>
              <a:t>Userdata</a:t>
            </a:r>
            <a:r>
              <a:rPr lang="en-US" dirty="0" smtClean="0"/>
              <a:t> VALUES ('C000110', 'Pointy', '2021-05-05', 2010, 'Y', 900006, 23, 107);</a:t>
            </a:r>
          </a:p>
          <a:p>
            <a:r>
              <a:rPr lang="en-US" dirty="0" smtClean="0"/>
              <a:t>INSERT INTO </a:t>
            </a:r>
            <a:r>
              <a:rPr lang="en-US" dirty="0" err="1" smtClean="0"/>
              <a:t>Userdata</a:t>
            </a:r>
            <a:r>
              <a:rPr lang="en-US" dirty="0" smtClean="0"/>
              <a:t> VALUES ('A000111', '</a:t>
            </a:r>
            <a:r>
              <a:rPr lang="en-US" dirty="0" err="1" smtClean="0"/>
              <a:t>Karpet</a:t>
            </a:r>
            <a:r>
              <a:rPr lang="en-US" dirty="0" smtClean="0"/>
              <a:t>', '2021-05-07', 2015, 'Y', 900007, 21, 102);</a:t>
            </a:r>
          </a:p>
          <a:p>
            <a:r>
              <a:rPr lang="en-US" dirty="0" smtClean="0"/>
              <a:t>INSERT INTO </a:t>
            </a:r>
            <a:r>
              <a:rPr lang="en-US" dirty="0" err="1" smtClean="0"/>
              <a:t>Userdata</a:t>
            </a:r>
            <a:r>
              <a:rPr lang="en-US" dirty="0" smtClean="0"/>
              <a:t> VALUES ('B001000', '</a:t>
            </a:r>
            <a:r>
              <a:rPr lang="en-US" dirty="0" err="1" smtClean="0"/>
              <a:t>WindyMary</a:t>
            </a:r>
            <a:r>
              <a:rPr lang="en-US" dirty="0" smtClean="0"/>
              <a:t>', '2021-05-07', 2014, 'Y', 900008, 22, 106);</a:t>
            </a:r>
          </a:p>
          <a:p>
            <a:r>
              <a:rPr lang="en-US" dirty="0" smtClean="0"/>
              <a:t>INSERT INTO </a:t>
            </a:r>
            <a:r>
              <a:rPr lang="en-US" dirty="0" err="1" smtClean="0"/>
              <a:t>Userdata</a:t>
            </a:r>
            <a:r>
              <a:rPr lang="en-US" dirty="0" smtClean="0"/>
              <a:t> VALUES ('C001001', '</a:t>
            </a:r>
            <a:r>
              <a:rPr lang="en-US" dirty="0" err="1" smtClean="0"/>
              <a:t>Balakey</a:t>
            </a:r>
            <a:r>
              <a:rPr lang="en-US" dirty="0" smtClean="0"/>
              <a:t>', '2021-04-28', 2017, 'Y', 900009, 23, 109);</a:t>
            </a:r>
          </a:p>
          <a:p>
            <a:endParaRPr lang="en-US" dirty="0" smtClean="0"/>
          </a:p>
          <a:p>
            <a:r>
              <a:rPr lang="en-US" dirty="0" smtClean="0"/>
              <a:t>INSERT INTO Eula VALUES (88880001, 4001, 'A000000');</a:t>
            </a:r>
          </a:p>
          <a:p>
            <a:r>
              <a:rPr lang="en-US" dirty="0" smtClean="0"/>
              <a:t>INSERT INTO Eula VALUES (88880002, 4004, 'B000000');</a:t>
            </a:r>
          </a:p>
          <a:p>
            <a:r>
              <a:rPr lang="en-US" dirty="0" smtClean="0"/>
              <a:t>INSERT INTO Eula VALUES (88880003, 4006, 'B000000');</a:t>
            </a:r>
          </a:p>
          <a:p>
            <a:r>
              <a:rPr lang="en-US" dirty="0" smtClean="0"/>
              <a:t>INSERT INTO Eula VALUES (88880004, 4007, 'C000001');</a:t>
            </a:r>
          </a:p>
          <a:p>
            <a:r>
              <a:rPr lang="en-US" dirty="0" smtClean="0"/>
              <a:t>INSERT INTO Eula VALUES (88880005, 4008, 'C000001');</a:t>
            </a:r>
          </a:p>
          <a:p>
            <a:r>
              <a:rPr lang="en-US" dirty="0" smtClean="0"/>
              <a:t>INSERT INTO Eula VALUES (88880006, 4002, 'A000010');</a:t>
            </a:r>
          </a:p>
          <a:p>
            <a:r>
              <a:rPr lang="en-US" dirty="0" smtClean="0"/>
              <a:t>INSERT INTO Eula VALUES (88880007, 4003, 'A000010');</a:t>
            </a:r>
          </a:p>
          <a:p>
            <a:r>
              <a:rPr lang="en-US" dirty="0" smtClean="0"/>
              <a:t>INSERT INTO Eula VALUES (88880008, 4005, 'B000011');</a:t>
            </a:r>
          </a:p>
          <a:p>
            <a:r>
              <a:rPr lang="en-US" dirty="0" smtClean="0"/>
              <a:t>INSERT INTO Eula VALUES (88880009, 4009, 'C000100');</a:t>
            </a:r>
          </a:p>
          <a:p>
            <a:r>
              <a:rPr lang="en-US" dirty="0" smtClean="0"/>
              <a:t>INSERT INTO Eula VALUES (88880010, 4003, 'A000100');</a:t>
            </a:r>
          </a:p>
          <a:p>
            <a:r>
              <a:rPr lang="en-US" dirty="0" smtClean="0"/>
              <a:t>INSERT INTO Eula VALUES (88880011, 4006, 'B000101');</a:t>
            </a:r>
          </a:p>
          <a:p>
            <a:r>
              <a:rPr lang="en-US" dirty="0" smtClean="0"/>
              <a:t>INSERT INTO Eula VALUES (88880012, 4008, 'C000101');</a:t>
            </a:r>
          </a:p>
          <a:p>
            <a:r>
              <a:rPr lang="en-US" dirty="0" smtClean="0"/>
              <a:t>INSERT INTO Eula VALUES (88880013, 4001, 'A000110');</a:t>
            </a:r>
          </a:p>
          <a:p>
            <a:r>
              <a:rPr lang="en-US" dirty="0" smtClean="0"/>
              <a:t>INSERT INTO Eula VALUES (88880014, 4004, 'B000110');</a:t>
            </a:r>
          </a:p>
          <a:p>
            <a:r>
              <a:rPr lang="en-US" dirty="0" smtClean="0"/>
              <a:t>INSERT INTO Eula VALUES (88880015, 4009, 'C000110');</a:t>
            </a:r>
          </a:p>
          <a:p>
            <a:r>
              <a:rPr lang="en-US" dirty="0" smtClean="0"/>
              <a:t>INSERT INTO Eula VALUES (88880016, 4002, 'A000111');</a:t>
            </a:r>
          </a:p>
          <a:p>
            <a:r>
              <a:rPr lang="en-US" dirty="0" smtClean="0"/>
              <a:t>INSERT INTO Eula VALUES (88880017, 4005, 'B001000');</a:t>
            </a:r>
          </a:p>
          <a:p>
            <a:r>
              <a:rPr lang="en-US" dirty="0" smtClean="0"/>
              <a:t>INSERT INTO Eula VALUES (88880018, 4007, 'C001001'); </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10</a:t>
            </a:fld>
            <a:endParaRPr lang="en-US"/>
          </a:p>
        </p:txBody>
      </p:sp>
    </p:spTree>
    <p:extLst>
      <p:ext uri="{BB962C8B-B14F-4D97-AF65-F5344CB8AC3E}">
        <p14:creationId xmlns:p14="http://schemas.microsoft.com/office/powerpoint/2010/main" val="3249324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Ban the player who broke the machine</a:t>
            </a:r>
          </a:p>
          <a:p>
            <a:endParaRPr lang="en-US" dirty="0" smtClean="0"/>
          </a:p>
          <a:p>
            <a:r>
              <a:rPr lang="en-US" dirty="0" smtClean="0"/>
              <a:t>UPDATE Player</a:t>
            </a:r>
          </a:p>
          <a:p>
            <a:r>
              <a:rPr lang="en-US" dirty="0" smtClean="0"/>
              <a:t>SET Banned = 1</a:t>
            </a:r>
          </a:p>
          <a:p>
            <a:r>
              <a:rPr lang="en-US" dirty="0" smtClean="0"/>
              <a:t>WHERE </a:t>
            </a:r>
            <a:r>
              <a:rPr lang="en-US" dirty="0" err="1" smtClean="0"/>
              <a:t>Player_ID</a:t>
            </a:r>
            <a:r>
              <a:rPr lang="en-US" dirty="0" smtClean="0"/>
              <a:t> = 900001;</a:t>
            </a:r>
          </a:p>
          <a:p>
            <a:endParaRPr lang="en-US" dirty="0" smtClean="0"/>
          </a:p>
          <a:p>
            <a:r>
              <a:rPr lang="en-US" dirty="0" smtClean="0"/>
              <a:t>-- Fix the machine</a:t>
            </a:r>
          </a:p>
          <a:p>
            <a:endParaRPr lang="en-US" dirty="0" smtClean="0"/>
          </a:p>
          <a:p>
            <a:r>
              <a:rPr lang="en-US" dirty="0" smtClean="0"/>
              <a:t>UPDATE Machine</a:t>
            </a:r>
          </a:p>
          <a:p>
            <a:r>
              <a:rPr lang="en-US" dirty="0" smtClean="0"/>
              <a:t>SET Damaged = 0</a:t>
            </a:r>
          </a:p>
          <a:p>
            <a:r>
              <a:rPr lang="en-US" dirty="0" smtClean="0"/>
              <a:t>WHERE </a:t>
            </a:r>
            <a:r>
              <a:rPr lang="en-US" dirty="0" err="1" smtClean="0"/>
              <a:t>Machine_ID</a:t>
            </a:r>
            <a:r>
              <a:rPr lang="en-US" dirty="0" smtClean="0"/>
              <a:t> = 109;</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29</a:t>
            </a:fld>
            <a:endParaRPr lang="en-US"/>
          </a:p>
        </p:txBody>
      </p:sp>
    </p:spTree>
    <p:extLst>
      <p:ext uri="{BB962C8B-B14F-4D97-AF65-F5344CB8AC3E}">
        <p14:creationId xmlns:p14="http://schemas.microsoft.com/office/powerpoint/2010/main" val="109146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Player.Gender</a:t>
            </a:r>
            <a:r>
              <a:rPr lang="en-US" dirty="0" smtClean="0"/>
              <a:t>, COUNT(</a:t>
            </a:r>
            <a:r>
              <a:rPr lang="en-US" dirty="0" err="1" smtClean="0"/>
              <a:t>Player.Gender</a:t>
            </a:r>
            <a:r>
              <a:rPr lang="en-US" dirty="0" smtClean="0"/>
              <a:t>) </a:t>
            </a:r>
          </a:p>
          <a:p>
            <a:r>
              <a:rPr lang="en-US" dirty="0" smtClean="0"/>
              <a:t>FROM Player </a:t>
            </a:r>
          </a:p>
          <a:p>
            <a:r>
              <a:rPr lang="en-US" dirty="0" smtClean="0"/>
              <a:t>GROUP BY </a:t>
            </a:r>
            <a:r>
              <a:rPr lang="en-US" dirty="0" err="1" smtClean="0"/>
              <a:t>Player.Gender</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12</a:t>
            </a:fld>
            <a:endParaRPr lang="en-US"/>
          </a:p>
        </p:txBody>
      </p:sp>
    </p:spTree>
    <p:extLst>
      <p:ext uri="{BB962C8B-B14F-4D97-AF65-F5344CB8AC3E}">
        <p14:creationId xmlns:p14="http://schemas.microsoft.com/office/powerpoint/2010/main" val="405481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Player.Gender</a:t>
            </a:r>
            <a:r>
              <a:rPr lang="en-US" dirty="0" smtClean="0"/>
              <a:t>, COUNT(</a:t>
            </a:r>
            <a:r>
              <a:rPr lang="en-US" dirty="0" err="1" smtClean="0"/>
              <a:t>Player.Gender</a:t>
            </a:r>
            <a:r>
              <a:rPr lang="en-US" dirty="0" smtClean="0"/>
              <a:t>) </a:t>
            </a:r>
          </a:p>
          <a:p>
            <a:r>
              <a:rPr lang="en-US" dirty="0" smtClean="0"/>
              <a:t>FROM Player </a:t>
            </a:r>
          </a:p>
          <a:p>
            <a:r>
              <a:rPr lang="en-US" dirty="0" smtClean="0"/>
              <a:t>GROUP BY </a:t>
            </a:r>
            <a:r>
              <a:rPr lang="en-US" dirty="0" err="1" smtClean="0"/>
              <a:t>Player.Gender</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13</a:t>
            </a:fld>
            <a:endParaRPr lang="en-US"/>
          </a:p>
        </p:txBody>
      </p:sp>
    </p:spTree>
    <p:extLst>
      <p:ext uri="{BB962C8B-B14F-4D97-AF65-F5344CB8AC3E}">
        <p14:creationId xmlns:p14="http://schemas.microsoft.com/office/powerpoint/2010/main" val="405481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Machine.Machine_ID</a:t>
            </a:r>
            <a:r>
              <a:rPr lang="en-US" dirty="0" smtClean="0"/>
              <a:t>, </a:t>
            </a:r>
            <a:r>
              <a:rPr lang="en-US" dirty="0" err="1" smtClean="0"/>
              <a:t>Platform.Platform_Name</a:t>
            </a:r>
            <a:r>
              <a:rPr lang="en-US" dirty="0" smtClean="0"/>
              <a:t>, </a:t>
            </a:r>
            <a:r>
              <a:rPr lang="en-US" dirty="0" err="1" smtClean="0"/>
              <a:t>Machine.Damaged</a:t>
            </a:r>
            <a:endParaRPr lang="en-US" dirty="0" smtClean="0"/>
          </a:p>
          <a:p>
            <a:r>
              <a:rPr lang="en-US" dirty="0" smtClean="0"/>
              <a:t>FROM Machine</a:t>
            </a:r>
          </a:p>
          <a:p>
            <a:r>
              <a:rPr lang="en-US" dirty="0" smtClean="0"/>
              <a:t>INNER JOIN Platform ON </a:t>
            </a:r>
            <a:r>
              <a:rPr lang="en-US" dirty="0" err="1" smtClean="0"/>
              <a:t>Machine.Platform_ID</a:t>
            </a:r>
            <a:r>
              <a:rPr lang="en-US" dirty="0" smtClean="0"/>
              <a:t> = </a:t>
            </a:r>
            <a:r>
              <a:rPr lang="en-US" dirty="0" err="1" smtClean="0"/>
              <a:t>Platform.Platform_ID</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14</a:t>
            </a:fld>
            <a:endParaRPr lang="en-US"/>
          </a:p>
        </p:txBody>
      </p:sp>
    </p:spTree>
    <p:extLst>
      <p:ext uri="{BB962C8B-B14F-4D97-AF65-F5344CB8AC3E}">
        <p14:creationId xmlns:p14="http://schemas.microsoft.com/office/powerpoint/2010/main" val="45220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Machine.Machine_ID</a:t>
            </a:r>
            <a:r>
              <a:rPr lang="en-US" dirty="0" smtClean="0"/>
              <a:t>, </a:t>
            </a:r>
            <a:r>
              <a:rPr lang="en-US" dirty="0" err="1" smtClean="0"/>
              <a:t>Platform.Platform_Name</a:t>
            </a:r>
            <a:r>
              <a:rPr lang="en-US" dirty="0" smtClean="0"/>
              <a:t>, </a:t>
            </a:r>
            <a:r>
              <a:rPr lang="en-US" dirty="0" err="1" smtClean="0"/>
              <a:t>Machine.Damaged</a:t>
            </a:r>
            <a:endParaRPr lang="en-US" dirty="0" smtClean="0"/>
          </a:p>
          <a:p>
            <a:r>
              <a:rPr lang="en-US" dirty="0" smtClean="0"/>
              <a:t>FROM Machine</a:t>
            </a:r>
          </a:p>
          <a:p>
            <a:r>
              <a:rPr lang="en-US" dirty="0" smtClean="0"/>
              <a:t>INNER JOIN Platform ON </a:t>
            </a:r>
            <a:r>
              <a:rPr lang="en-US" dirty="0" err="1" smtClean="0"/>
              <a:t>Machine.Platform_ID</a:t>
            </a:r>
            <a:r>
              <a:rPr lang="en-US" dirty="0" smtClean="0"/>
              <a:t> = </a:t>
            </a:r>
            <a:r>
              <a:rPr lang="en-US" dirty="0" err="1" smtClean="0"/>
              <a:t>Platform.Platform_ID</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15</a:t>
            </a:fld>
            <a:endParaRPr lang="en-US"/>
          </a:p>
        </p:txBody>
      </p:sp>
    </p:spTree>
    <p:extLst>
      <p:ext uri="{BB962C8B-B14F-4D97-AF65-F5344CB8AC3E}">
        <p14:creationId xmlns:p14="http://schemas.microsoft.com/office/powerpoint/2010/main" val="45220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Platform.Platform_Name</a:t>
            </a:r>
            <a:r>
              <a:rPr lang="en-US" dirty="0" smtClean="0"/>
              <a:t>, COUNT(</a:t>
            </a:r>
            <a:r>
              <a:rPr lang="en-US" dirty="0" err="1" smtClean="0"/>
              <a:t>Platform.Platform_Name</a:t>
            </a:r>
            <a:r>
              <a:rPr lang="en-US" dirty="0" smtClean="0"/>
              <a:t>)</a:t>
            </a:r>
          </a:p>
          <a:p>
            <a:r>
              <a:rPr lang="en-US" dirty="0" smtClean="0"/>
              <a:t>FROM Machine</a:t>
            </a:r>
          </a:p>
          <a:p>
            <a:r>
              <a:rPr lang="en-US" dirty="0" smtClean="0"/>
              <a:t>LEFT JOIN Platform ON </a:t>
            </a:r>
            <a:r>
              <a:rPr lang="en-US" dirty="0" err="1" smtClean="0"/>
              <a:t>Machine.Platform_ID</a:t>
            </a:r>
            <a:r>
              <a:rPr lang="en-US" dirty="0" smtClean="0"/>
              <a:t> = </a:t>
            </a:r>
            <a:r>
              <a:rPr lang="en-US" dirty="0" err="1" smtClean="0"/>
              <a:t>Platform.Platform_ID</a:t>
            </a:r>
            <a:endParaRPr lang="en-US" dirty="0" smtClean="0"/>
          </a:p>
          <a:p>
            <a:r>
              <a:rPr lang="en-US" dirty="0" smtClean="0"/>
              <a:t>WHERE </a:t>
            </a:r>
            <a:r>
              <a:rPr lang="en-US" dirty="0" err="1" smtClean="0"/>
              <a:t>Machine.Damaged</a:t>
            </a:r>
            <a:r>
              <a:rPr lang="en-US" dirty="0" smtClean="0"/>
              <a:t> = 0</a:t>
            </a:r>
          </a:p>
          <a:p>
            <a:r>
              <a:rPr lang="en-US" dirty="0" smtClean="0"/>
              <a:t>GROUP BY </a:t>
            </a:r>
            <a:r>
              <a:rPr lang="en-US" dirty="0" err="1" smtClean="0"/>
              <a:t>Platform.Platform_Name</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16</a:t>
            </a:fld>
            <a:endParaRPr lang="en-US"/>
          </a:p>
        </p:txBody>
      </p:sp>
    </p:spTree>
    <p:extLst>
      <p:ext uri="{BB962C8B-B14F-4D97-AF65-F5344CB8AC3E}">
        <p14:creationId xmlns:p14="http://schemas.microsoft.com/office/powerpoint/2010/main" val="1186566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Platform.Platform_Name</a:t>
            </a:r>
            <a:r>
              <a:rPr lang="en-US" dirty="0" smtClean="0"/>
              <a:t>, COUNT(</a:t>
            </a:r>
            <a:r>
              <a:rPr lang="en-US" dirty="0" err="1" smtClean="0"/>
              <a:t>Platform.Platform_Name</a:t>
            </a:r>
            <a:r>
              <a:rPr lang="en-US" dirty="0" smtClean="0"/>
              <a:t>)</a:t>
            </a:r>
          </a:p>
          <a:p>
            <a:r>
              <a:rPr lang="en-US" dirty="0" smtClean="0"/>
              <a:t>FROM Machine</a:t>
            </a:r>
          </a:p>
          <a:p>
            <a:r>
              <a:rPr lang="en-US" dirty="0" smtClean="0"/>
              <a:t>LEFT JOIN Platform ON </a:t>
            </a:r>
            <a:r>
              <a:rPr lang="en-US" dirty="0" err="1" smtClean="0"/>
              <a:t>Machine.Platform_ID</a:t>
            </a:r>
            <a:r>
              <a:rPr lang="en-US" dirty="0" smtClean="0"/>
              <a:t> = </a:t>
            </a:r>
            <a:r>
              <a:rPr lang="en-US" dirty="0" err="1" smtClean="0"/>
              <a:t>Platform.Platform_ID</a:t>
            </a:r>
            <a:endParaRPr lang="en-US" dirty="0" smtClean="0"/>
          </a:p>
          <a:p>
            <a:r>
              <a:rPr lang="en-US" dirty="0" smtClean="0"/>
              <a:t>WHERE </a:t>
            </a:r>
            <a:r>
              <a:rPr lang="en-US" dirty="0" err="1" smtClean="0"/>
              <a:t>Machine.Damaged</a:t>
            </a:r>
            <a:r>
              <a:rPr lang="en-US" dirty="0" smtClean="0"/>
              <a:t> = 0</a:t>
            </a:r>
          </a:p>
          <a:p>
            <a:r>
              <a:rPr lang="en-US" dirty="0" smtClean="0"/>
              <a:t>GROUP BY </a:t>
            </a:r>
            <a:r>
              <a:rPr lang="en-US" dirty="0" err="1" smtClean="0"/>
              <a:t>Platform.Platform_Name</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17</a:t>
            </a:fld>
            <a:endParaRPr lang="en-US"/>
          </a:p>
        </p:txBody>
      </p:sp>
    </p:spTree>
    <p:extLst>
      <p:ext uri="{BB962C8B-B14F-4D97-AF65-F5344CB8AC3E}">
        <p14:creationId xmlns:p14="http://schemas.microsoft.com/office/powerpoint/2010/main" val="118656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Game.Genre</a:t>
            </a:r>
            <a:r>
              <a:rPr lang="en-US" dirty="0" smtClean="0"/>
              <a:t>, COUNT(</a:t>
            </a:r>
            <a:r>
              <a:rPr lang="en-US" dirty="0" err="1" smtClean="0"/>
              <a:t>Game.Genre</a:t>
            </a:r>
            <a:r>
              <a:rPr lang="en-US" dirty="0" smtClean="0"/>
              <a:t>)</a:t>
            </a:r>
          </a:p>
          <a:p>
            <a:r>
              <a:rPr lang="en-US" dirty="0" smtClean="0"/>
              <a:t>FROM Eula</a:t>
            </a:r>
          </a:p>
          <a:p>
            <a:r>
              <a:rPr lang="en-US" dirty="0" smtClean="0"/>
              <a:t>LEFT JOIN Game ON </a:t>
            </a:r>
            <a:r>
              <a:rPr lang="en-US" dirty="0" err="1" smtClean="0"/>
              <a:t>Eula.Game_ID</a:t>
            </a:r>
            <a:r>
              <a:rPr lang="en-US" dirty="0" smtClean="0"/>
              <a:t> = </a:t>
            </a:r>
            <a:r>
              <a:rPr lang="en-US" dirty="0" err="1" smtClean="0"/>
              <a:t>Game.Game_ID</a:t>
            </a:r>
            <a:endParaRPr lang="en-US" dirty="0" smtClean="0"/>
          </a:p>
          <a:p>
            <a:r>
              <a:rPr lang="en-US" dirty="0" smtClean="0"/>
              <a:t>GROUP BY </a:t>
            </a:r>
            <a:r>
              <a:rPr lang="en-US" dirty="0" err="1" smtClean="0"/>
              <a:t>Game.Genre</a:t>
            </a:r>
            <a:r>
              <a:rPr lang="en-US" dirty="0" smtClean="0"/>
              <a:t>;</a:t>
            </a:r>
            <a:endParaRPr lang="en-US" dirty="0"/>
          </a:p>
        </p:txBody>
      </p:sp>
      <p:sp>
        <p:nvSpPr>
          <p:cNvPr id="4" name="Slide Number Placeholder 3"/>
          <p:cNvSpPr>
            <a:spLocks noGrp="1"/>
          </p:cNvSpPr>
          <p:nvPr>
            <p:ph type="sldNum" sz="quarter" idx="10"/>
          </p:nvPr>
        </p:nvSpPr>
        <p:spPr/>
        <p:txBody>
          <a:bodyPr/>
          <a:lstStyle/>
          <a:p>
            <a:fld id="{416CD46C-1B8B-45F4-9291-369B9C43FE30}" type="slidenum">
              <a:rPr lang="en-US" smtClean="0"/>
              <a:t>18</a:t>
            </a:fld>
            <a:endParaRPr lang="en-US"/>
          </a:p>
        </p:txBody>
      </p:sp>
    </p:spTree>
    <p:extLst>
      <p:ext uri="{BB962C8B-B14F-4D97-AF65-F5344CB8AC3E}">
        <p14:creationId xmlns:p14="http://schemas.microsoft.com/office/powerpoint/2010/main" val="356470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92CC4B6-0A7A-4E67-A51D-CA634FB9CD68}" type="datetimeFigureOut">
              <a:rPr lang="en-US" smtClean="0"/>
              <a:t>5/10/2021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D7C921-4EED-497A-96EB-3F8C4311B0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2CC4B6-0A7A-4E67-A51D-CA634FB9CD6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92CC4B6-0A7A-4E67-A51D-CA634FB9CD68}"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92CC4B6-0A7A-4E67-A51D-CA634FB9CD68}" type="datetimeFigureOut">
              <a:rPr lang="en-US" smtClean="0"/>
              <a:t>5/10/2021</a:t>
            </a:fld>
            <a:endParaRPr lang="en-US"/>
          </a:p>
        </p:txBody>
      </p:sp>
      <p:sp>
        <p:nvSpPr>
          <p:cNvPr id="8" name="Slide Number Placeholder 7"/>
          <p:cNvSpPr>
            <a:spLocks noGrp="1"/>
          </p:cNvSpPr>
          <p:nvPr>
            <p:ph type="sldNum" sz="quarter" idx="11"/>
          </p:nvPr>
        </p:nvSpPr>
        <p:spPr/>
        <p:txBody>
          <a:bodyPr/>
          <a:lstStyle/>
          <a:p>
            <a:fld id="{BCD7C921-4EED-497A-96EB-3F8C4311B01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CC4B6-0A7A-4E67-A51D-CA634FB9CD68}"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92CC4B6-0A7A-4E67-A51D-CA634FB9CD6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CD7C921-4EED-497A-96EB-3F8C4311B0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E92CC4B6-0A7A-4E67-A51D-CA634FB9CD6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2CC4B6-0A7A-4E67-A51D-CA634FB9CD68}"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2CC4B6-0A7A-4E67-A51D-CA634FB9CD6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2CC4B6-0A7A-4E67-A51D-CA634FB9CD68}"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2CC4B6-0A7A-4E67-A51D-CA634FB9CD68}"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CC4B6-0A7A-4E67-A51D-CA634FB9CD68}"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7C921-4EED-497A-96EB-3F8C4311B0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CC4B6-0A7A-4E67-A51D-CA634FB9CD68}"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7C921-4EED-497A-96EB-3F8C4311B01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92CC4B6-0A7A-4E67-A51D-CA634FB9CD68}" type="datetimeFigureOut">
              <a:rPr lang="en-US" smtClean="0"/>
              <a:t>5/10/2021</a:t>
            </a:fld>
            <a:endParaRPr lang="en-US"/>
          </a:p>
        </p:txBody>
      </p:sp>
      <p:sp>
        <p:nvSpPr>
          <p:cNvPr id="9" name="Slide Number Placeholder 8"/>
          <p:cNvSpPr>
            <a:spLocks noGrp="1"/>
          </p:cNvSpPr>
          <p:nvPr>
            <p:ph type="sldNum" sz="quarter" idx="11"/>
          </p:nvPr>
        </p:nvSpPr>
        <p:spPr/>
        <p:txBody>
          <a:bodyPr/>
          <a:lstStyle/>
          <a:p>
            <a:fld id="{BCD7C921-4EED-497A-96EB-3F8C4311B01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CD7C921-4EED-497A-96EB-3F8C4311B01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92CC4B6-0A7A-4E67-A51D-CA634FB9CD68}" type="datetimeFigureOut">
              <a:rPr lang="en-US" smtClean="0"/>
              <a:t>5/10/2021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92CC4B6-0A7A-4E67-A51D-CA634FB9CD68}" type="datetimeFigureOut">
              <a:rPr lang="en-US" smtClean="0"/>
              <a:t>5/10/2021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CD7C921-4EED-497A-96EB-3F8C4311B01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Cave Arcade</a:t>
            </a:r>
            <a:endParaRPr lang="en-US" dirty="0"/>
          </a:p>
        </p:txBody>
      </p:sp>
      <p:sp>
        <p:nvSpPr>
          <p:cNvPr id="3" name="Subtitle 2"/>
          <p:cNvSpPr>
            <a:spLocks noGrp="1"/>
          </p:cNvSpPr>
          <p:nvPr>
            <p:ph type="subTitle" idx="1"/>
          </p:nvPr>
        </p:nvSpPr>
        <p:spPr/>
        <p:txBody>
          <a:bodyPr/>
          <a:lstStyle/>
          <a:p>
            <a:r>
              <a:rPr lang="en-US" dirty="0" smtClean="0"/>
              <a:t>A SQL Solution </a:t>
            </a:r>
            <a:r>
              <a:rPr lang="en-US" dirty="0"/>
              <a:t>F</a:t>
            </a:r>
            <a:r>
              <a:rPr lang="en-US" dirty="0" smtClean="0"/>
              <a:t>or </a:t>
            </a:r>
            <a:r>
              <a:rPr lang="en-US" dirty="0"/>
              <a:t>A</a:t>
            </a:r>
            <a:r>
              <a:rPr lang="en-US" dirty="0" smtClean="0"/>
              <a:t> Modern-Day </a:t>
            </a:r>
            <a:r>
              <a:rPr lang="en-US" dirty="0"/>
              <a:t>R</a:t>
            </a:r>
            <a:r>
              <a:rPr lang="en-US" dirty="0" smtClean="0"/>
              <a:t>ecreational Facility</a:t>
            </a:r>
            <a:endParaRPr lang="en-US" dirty="0"/>
          </a:p>
        </p:txBody>
      </p:sp>
    </p:spTree>
    <p:extLst>
      <p:ext uri="{BB962C8B-B14F-4D97-AF65-F5344CB8AC3E}">
        <p14:creationId xmlns:p14="http://schemas.microsoft.com/office/powerpoint/2010/main" val="1482236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of Table Data</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16936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192" y="5860642"/>
            <a:ext cx="4355975" cy="952734"/>
          </a:xfrm>
        </p:spPr>
        <p:txBody>
          <a:bodyPr/>
          <a:lstStyle/>
          <a:p>
            <a:pPr algn="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Tables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nvGrpSpPr>
          <p:cNvPr id="5" name="Group 4"/>
          <p:cNvGrpSpPr/>
          <p:nvPr/>
        </p:nvGrpSpPr>
        <p:grpSpPr>
          <a:xfrm>
            <a:off x="67692" y="55984"/>
            <a:ext cx="9040812" cy="6757392"/>
            <a:chOff x="130524" y="-18982"/>
            <a:chExt cx="9040812" cy="6757392"/>
          </a:xfrm>
        </p:grpSpPr>
        <p:pic>
          <p:nvPicPr>
            <p:cNvPr id="11" name="Picture 2" descr="D:\Documents\UMBC\2021SPRING_IS410\SQLscreens\Table_Mach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24" y="3032951"/>
              <a:ext cx="2402453" cy="195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3" descr="D:\Documents\UMBC\2021SPRING_IS410\SQLscreens\Table_Plat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4985576"/>
              <a:ext cx="4355976" cy="800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 name="Picture 4" descr="D:\Documents\UMBC\2021SPRING_IS410\SQLscreens\Table_Play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510" y="3032951"/>
              <a:ext cx="6604490" cy="1952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4" name="Picture 5" descr="D:\Documents\UMBC\2021SPRING_IS410\SQLscreens\Table_Userdat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9399" y="-18982"/>
              <a:ext cx="6611937" cy="3067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6" descr="D:\Documents\UMBC\2021SPRING_IS410\SQLscreens\Table_EUL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24" y="0"/>
              <a:ext cx="2428875" cy="3032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7" descr="D:\Documents\UMBC\2021SPRING_IS410\SQLscreens\Table_Gam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695" y="4985576"/>
              <a:ext cx="4651330" cy="17528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667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1</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7993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1 Explained</a:t>
            </a:r>
            <a:endParaRPr lang="en-US" dirty="0"/>
          </a:p>
        </p:txBody>
      </p:sp>
      <p:sp>
        <p:nvSpPr>
          <p:cNvPr id="3" name="Content Placeholder 2"/>
          <p:cNvSpPr>
            <a:spLocks noGrp="1"/>
          </p:cNvSpPr>
          <p:nvPr>
            <p:ph idx="1"/>
          </p:nvPr>
        </p:nvSpPr>
        <p:spPr/>
        <p:txBody>
          <a:bodyPr/>
          <a:lstStyle/>
          <a:p>
            <a:r>
              <a:rPr lang="en-US" dirty="0" smtClean="0"/>
              <a:t>Scenario: Management would like to check gender demographic information in order to best plan advertisements.</a:t>
            </a:r>
          </a:p>
          <a:p>
            <a:r>
              <a:rPr lang="en-US" dirty="0" smtClean="0"/>
              <a:t>Results: We can see the ratio of men to women is 6:4.</a:t>
            </a:r>
            <a:endParaRPr lang="en-US" dirty="0"/>
          </a:p>
        </p:txBody>
      </p:sp>
    </p:spTree>
    <p:extLst>
      <p:ext uri="{BB962C8B-B14F-4D97-AF65-F5344CB8AC3E}">
        <p14:creationId xmlns:p14="http://schemas.microsoft.com/office/powerpoint/2010/main" val="478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2</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19" y="1762918"/>
            <a:ext cx="8594551" cy="4834434"/>
          </a:xfrm>
        </p:spPr>
      </p:pic>
    </p:spTree>
    <p:extLst>
      <p:ext uri="{BB962C8B-B14F-4D97-AF65-F5344CB8AC3E}">
        <p14:creationId xmlns:p14="http://schemas.microsoft.com/office/powerpoint/2010/main" val="4294433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2 Explained</a:t>
            </a:r>
            <a:endParaRPr lang="en-US" dirty="0"/>
          </a:p>
        </p:txBody>
      </p:sp>
      <p:sp>
        <p:nvSpPr>
          <p:cNvPr id="3" name="Content Placeholder 2"/>
          <p:cNvSpPr>
            <a:spLocks noGrp="1"/>
          </p:cNvSpPr>
          <p:nvPr>
            <p:ph idx="1"/>
          </p:nvPr>
        </p:nvSpPr>
        <p:spPr/>
        <p:txBody>
          <a:bodyPr/>
          <a:lstStyle/>
          <a:p>
            <a:r>
              <a:rPr lang="en-US" dirty="0"/>
              <a:t>Scenario</a:t>
            </a:r>
            <a:r>
              <a:rPr lang="en-US" dirty="0" smtClean="0"/>
              <a:t>: Management would like to see the status of their arcade machines.</a:t>
            </a:r>
          </a:p>
          <a:p>
            <a:r>
              <a:rPr lang="en-US" dirty="0" smtClean="0"/>
              <a:t>Results: We can see that machine 109 is currently damaged.</a:t>
            </a:r>
            <a:endParaRPr lang="en-US" dirty="0"/>
          </a:p>
        </p:txBody>
      </p:sp>
    </p:spTree>
    <p:extLst>
      <p:ext uri="{BB962C8B-B14F-4D97-AF65-F5344CB8AC3E}">
        <p14:creationId xmlns:p14="http://schemas.microsoft.com/office/powerpoint/2010/main" val="97562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3</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3 Explained</a:t>
            </a:r>
            <a:endParaRPr lang="en-US" dirty="0"/>
          </a:p>
        </p:txBody>
      </p:sp>
      <p:sp>
        <p:nvSpPr>
          <p:cNvPr id="3" name="Content Placeholder 2"/>
          <p:cNvSpPr>
            <a:spLocks noGrp="1"/>
          </p:cNvSpPr>
          <p:nvPr>
            <p:ph idx="1"/>
          </p:nvPr>
        </p:nvSpPr>
        <p:spPr/>
        <p:txBody>
          <a:bodyPr/>
          <a:lstStyle/>
          <a:p>
            <a:r>
              <a:rPr lang="en-US" dirty="0"/>
              <a:t>Scenario: </a:t>
            </a:r>
            <a:r>
              <a:rPr lang="en-US" dirty="0" smtClean="0"/>
              <a:t>Management would like to see how many platforms are running on undamaged machines.</a:t>
            </a:r>
          </a:p>
          <a:p>
            <a:r>
              <a:rPr lang="en-US" dirty="0" smtClean="0"/>
              <a:t>Results: We can see that 3 of each platform are running on undamaged machines aside from Cardcom, which has two, as machine 109 was running Cardcom.</a:t>
            </a:r>
            <a:endParaRPr lang="en-US" dirty="0"/>
          </a:p>
        </p:txBody>
      </p:sp>
    </p:spTree>
    <p:extLst>
      <p:ext uri="{BB962C8B-B14F-4D97-AF65-F5344CB8AC3E}">
        <p14:creationId xmlns:p14="http://schemas.microsoft.com/office/powerpoint/2010/main" val="195572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4</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4 Explained</a:t>
            </a:r>
            <a:endParaRPr lang="en-US" dirty="0"/>
          </a:p>
        </p:txBody>
      </p:sp>
      <p:sp>
        <p:nvSpPr>
          <p:cNvPr id="3" name="Content Placeholder 2"/>
          <p:cNvSpPr>
            <a:spLocks noGrp="1"/>
          </p:cNvSpPr>
          <p:nvPr>
            <p:ph idx="1"/>
          </p:nvPr>
        </p:nvSpPr>
        <p:spPr/>
        <p:txBody>
          <a:bodyPr/>
          <a:lstStyle/>
          <a:p>
            <a:r>
              <a:rPr lang="en-US" dirty="0"/>
              <a:t>Scenario: Management would like </a:t>
            </a:r>
            <a:r>
              <a:rPr lang="en-US" dirty="0" smtClean="0"/>
              <a:t>to plan an event. In order to do so, they would like to see which genre of game is most popular per account according to the EULA lookup table.</a:t>
            </a:r>
            <a:endParaRPr lang="en-US" dirty="0"/>
          </a:p>
          <a:p>
            <a:r>
              <a:rPr lang="en-US" dirty="0"/>
              <a:t>Results: We can </a:t>
            </a:r>
            <a:r>
              <a:rPr lang="en-US" dirty="0" smtClean="0"/>
              <a:t>see that ‘Rhythm’ and ‘Fighting’ are the most popular genres.</a:t>
            </a:r>
            <a:endParaRPr lang="en-US" dirty="0"/>
          </a:p>
        </p:txBody>
      </p:sp>
    </p:spTree>
    <p:extLst>
      <p:ext uri="{BB962C8B-B14F-4D97-AF65-F5344CB8AC3E}">
        <p14:creationId xmlns:p14="http://schemas.microsoft.com/office/powerpoint/2010/main" val="32199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Situation</a:t>
            </a:r>
            <a:endParaRPr lang="en-US" dirty="0"/>
          </a:p>
        </p:txBody>
      </p:sp>
      <p:sp>
        <p:nvSpPr>
          <p:cNvPr id="3" name="Content Placeholder 2"/>
          <p:cNvSpPr>
            <a:spLocks noGrp="1"/>
          </p:cNvSpPr>
          <p:nvPr>
            <p:ph idx="1"/>
          </p:nvPr>
        </p:nvSpPr>
        <p:spPr/>
        <p:txBody>
          <a:bodyPr/>
          <a:lstStyle/>
          <a:p>
            <a:r>
              <a:rPr lang="en-US" dirty="0" smtClean="0"/>
              <a:t>The Cave Arcade’s management team needs a database in order to complete day to day tasks such as creating email lists, keeping track of platform software, machine repairs, and business traffic flow.</a:t>
            </a:r>
          </a:p>
          <a:p>
            <a:r>
              <a:rPr lang="en-US" dirty="0" smtClean="0"/>
              <a:t>Other useful data points assumed include gender and age demographics in order to </a:t>
            </a:r>
            <a:r>
              <a:rPr lang="en-US" smtClean="0"/>
              <a:t>best determine marketing</a:t>
            </a:r>
            <a:r>
              <a:rPr lang="en-US" dirty="0" smtClean="0"/>
              <a:t>.</a:t>
            </a:r>
            <a:endParaRPr lang="en-US" dirty="0"/>
          </a:p>
        </p:txBody>
      </p:sp>
    </p:spTree>
    <p:extLst>
      <p:ext uri="{BB962C8B-B14F-4D97-AF65-F5344CB8AC3E}">
        <p14:creationId xmlns:p14="http://schemas.microsoft.com/office/powerpoint/2010/main" val="3725155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5</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5 Explained</a:t>
            </a:r>
            <a:endParaRPr lang="en-US" dirty="0"/>
          </a:p>
        </p:txBody>
      </p:sp>
      <p:sp>
        <p:nvSpPr>
          <p:cNvPr id="3" name="Content Placeholder 2"/>
          <p:cNvSpPr>
            <a:spLocks noGrp="1"/>
          </p:cNvSpPr>
          <p:nvPr>
            <p:ph idx="1"/>
          </p:nvPr>
        </p:nvSpPr>
        <p:spPr/>
        <p:txBody>
          <a:bodyPr/>
          <a:lstStyle/>
          <a:p>
            <a:r>
              <a:rPr lang="en-US" dirty="0"/>
              <a:t>Scenario: Management would like </a:t>
            </a:r>
            <a:r>
              <a:rPr lang="en-US" dirty="0" smtClean="0"/>
              <a:t>to send an email ad to all players interested in fighting games.</a:t>
            </a:r>
            <a:endParaRPr lang="en-US" dirty="0"/>
          </a:p>
          <a:p>
            <a:r>
              <a:rPr lang="en-US" dirty="0"/>
              <a:t>Results: We can </a:t>
            </a:r>
            <a:r>
              <a:rPr lang="en-US" dirty="0" smtClean="0"/>
              <a:t>see that through using the EULA lookup table alongside other tables, we now have a list of 5 unique emails.</a:t>
            </a:r>
            <a:endParaRPr lang="en-US" dirty="0"/>
          </a:p>
        </p:txBody>
      </p:sp>
    </p:spTree>
    <p:extLst>
      <p:ext uri="{BB962C8B-B14F-4D97-AF65-F5344CB8AC3E}">
        <p14:creationId xmlns:p14="http://schemas.microsoft.com/office/powerpoint/2010/main" val="243070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6</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6 Explained</a:t>
            </a:r>
            <a:endParaRPr lang="en-US" dirty="0"/>
          </a:p>
        </p:txBody>
      </p:sp>
      <p:sp>
        <p:nvSpPr>
          <p:cNvPr id="3" name="Content Placeholder 2"/>
          <p:cNvSpPr>
            <a:spLocks noGrp="1"/>
          </p:cNvSpPr>
          <p:nvPr>
            <p:ph idx="1"/>
          </p:nvPr>
        </p:nvSpPr>
        <p:spPr/>
        <p:txBody>
          <a:bodyPr/>
          <a:lstStyle/>
          <a:p>
            <a:r>
              <a:rPr lang="en-US" dirty="0"/>
              <a:t>Scenario: Management would like </a:t>
            </a:r>
            <a:r>
              <a:rPr lang="en-US" dirty="0" smtClean="0"/>
              <a:t>to know who damaged machine 109 by looking at who used the machine.</a:t>
            </a:r>
            <a:endParaRPr lang="en-US" dirty="0"/>
          </a:p>
          <a:p>
            <a:r>
              <a:rPr lang="en-US" dirty="0"/>
              <a:t>Results: We can </a:t>
            </a:r>
            <a:r>
              <a:rPr lang="en-US" dirty="0" smtClean="0"/>
              <a:t>see that 1 out of the two usernames that used machine 109, ‘</a:t>
            </a:r>
            <a:r>
              <a:rPr lang="en-US" dirty="0" err="1" smtClean="0"/>
              <a:t>LeStag</a:t>
            </a:r>
            <a:r>
              <a:rPr lang="en-US" dirty="0" smtClean="0"/>
              <a:t>’, was logged in on the day it was damaged.</a:t>
            </a:r>
            <a:endParaRPr lang="en-US" dirty="0"/>
          </a:p>
        </p:txBody>
      </p:sp>
    </p:spTree>
    <p:extLst>
      <p:ext uri="{BB962C8B-B14F-4D97-AF65-F5344CB8AC3E}">
        <p14:creationId xmlns:p14="http://schemas.microsoft.com/office/powerpoint/2010/main" val="170875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7</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7 Explained</a:t>
            </a:r>
            <a:endParaRPr lang="en-US" dirty="0"/>
          </a:p>
        </p:txBody>
      </p:sp>
      <p:sp>
        <p:nvSpPr>
          <p:cNvPr id="3" name="Content Placeholder 2"/>
          <p:cNvSpPr>
            <a:spLocks noGrp="1"/>
          </p:cNvSpPr>
          <p:nvPr>
            <p:ph idx="1"/>
          </p:nvPr>
        </p:nvSpPr>
        <p:spPr/>
        <p:txBody>
          <a:bodyPr/>
          <a:lstStyle/>
          <a:p>
            <a:r>
              <a:rPr lang="en-US" dirty="0"/>
              <a:t>Scenario: Management would like </a:t>
            </a:r>
            <a:r>
              <a:rPr lang="en-US" dirty="0" smtClean="0"/>
              <a:t>to see if there were any witnesses to machine 109 being damaged.</a:t>
            </a:r>
            <a:endParaRPr lang="en-US" dirty="0"/>
          </a:p>
          <a:p>
            <a:r>
              <a:rPr lang="en-US" dirty="0"/>
              <a:t>Results: We can </a:t>
            </a:r>
            <a:r>
              <a:rPr lang="en-US" dirty="0" smtClean="0"/>
              <a:t>see that there was one other user, ‘Pouty’, who last logged in on the same day machine 109 was damaged.</a:t>
            </a:r>
            <a:endParaRPr lang="en-US" dirty="0"/>
          </a:p>
        </p:txBody>
      </p:sp>
    </p:spTree>
    <p:extLst>
      <p:ext uri="{BB962C8B-B14F-4D97-AF65-F5344CB8AC3E}">
        <p14:creationId xmlns:p14="http://schemas.microsoft.com/office/powerpoint/2010/main" val="270088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 8</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04716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Statement 8 </a:t>
            </a:r>
            <a:r>
              <a:rPr lang="en-US" dirty="0"/>
              <a:t>Explained</a:t>
            </a:r>
          </a:p>
        </p:txBody>
      </p:sp>
      <p:sp>
        <p:nvSpPr>
          <p:cNvPr id="3" name="Content Placeholder 2"/>
          <p:cNvSpPr>
            <a:spLocks noGrp="1"/>
          </p:cNvSpPr>
          <p:nvPr>
            <p:ph idx="1"/>
          </p:nvPr>
        </p:nvSpPr>
        <p:spPr/>
        <p:txBody>
          <a:bodyPr/>
          <a:lstStyle/>
          <a:p>
            <a:r>
              <a:rPr lang="en-US" dirty="0"/>
              <a:t>Scenario: Management would like </a:t>
            </a:r>
            <a:r>
              <a:rPr lang="en-US" dirty="0" smtClean="0"/>
              <a:t>to get the contact information of the player who damaged machine 109.</a:t>
            </a:r>
            <a:endParaRPr lang="en-US" dirty="0"/>
          </a:p>
          <a:p>
            <a:r>
              <a:rPr lang="en-US" dirty="0"/>
              <a:t>Results: We can </a:t>
            </a:r>
            <a:r>
              <a:rPr lang="en-US" dirty="0" smtClean="0"/>
              <a:t>see all information at player ID 900001; ‘Lee, Stagger’.</a:t>
            </a:r>
            <a:endParaRPr lang="en-US" dirty="0"/>
          </a:p>
        </p:txBody>
      </p:sp>
    </p:spTree>
    <p:extLst>
      <p:ext uri="{BB962C8B-B14F-4D97-AF65-F5344CB8AC3E}">
        <p14:creationId xmlns:p14="http://schemas.microsoft.com/office/powerpoint/2010/main" val="338154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Statements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275261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Statements </a:t>
            </a:r>
            <a:r>
              <a:rPr lang="en-US" dirty="0"/>
              <a:t>Explained</a:t>
            </a:r>
          </a:p>
        </p:txBody>
      </p:sp>
      <p:sp>
        <p:nvSpPr>
          <p:cNvPr id="3" name="Content Placeholder 2"/>
          <p:cNvSpPr>
            <a:spLocks noGrp="1"/>
          </p:cNvSpPr>
          <p:nvPr>
            <p:ph idx="1"/>
          </p:nvPr>
        </p:nvSpPr>
        <p:spPr/>
        <p:txBody>
          <a:bodyPr/>
          <a:lstStyle/>
          <a:p>
            <a:r>
              <a:rPr lang="en-US" dirty="0"/>
              <a:t>Scenario: Management would like </a:t>
            </a:r>
            <a:r>
              <a:rPr lang="en-US" dirty="0" smtClean="0"/>
              <a:t>to ban player ID 900001 and report machine 109 as undamaged after the repairs.</a:t>
            </a:r>
            <a:endParaRPr lang="en-US" dirty="0"/>
          </a:p>
          <a:p>
            <a:r>
              <a:rPr lang="en-US" dirty="0"/>
              <a:t>Results: We can </a:t>
            </a:r>
            <a:r>
              <a:rPr lang="en-US" dirty="0" smtClean="0"/>
              <a:t>see that after both update statements, the records were successfully updated to reflect the changes.</a:t>
            </a:r>
            <a:endParaRPr lang="en-US" dirty="0"/>
          </a:p>
        </p:txBody>
      </p:sp>
    </p:spTree>
    <p:extLst>
      <p:ext uri="{BB962C8B-B14F-4D97-AF65-F5344CB8AC3E}">
        <p14:creationId xmlns:p14="http://schemas.microsoft.com/office/powerpoint/2010/main" val="306842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Situation</a:t>
            </a:r>
            <a:endParaRPr lang="en-US" dirty="0"/>
          </a:p>
        </p:txBody>
      </p:sp>
      <p:sp>
        <p:nvSpPr>
          <p:cNvPr id="3" name="Content Placeholder 2"/>
          <p:cNvSpPr>
            <a:spLocks noGrp="1"/>
          </p:cNvSpPr>
          <p:nvPr>
            <p:ph idx="1"/>
          </p:nvPr>
        </p:nvSpPr>
        <p:spPr/>
        <p:txBody>
          <a:bodyPr/>
          <a:lstStyle/>
          <a:p>
            <a:r>
              <a:rPr lang="en-US" dirty="0" smtClean="0"/>
              <a:t>The way the arcade works is players register with the arcade, and then create a user account per desired platform. </a:t>
            </a:r>
          </a:p>
          <a:p>
            <a:r>
              <a:rPr lang="en-US" dirty="0" smtClean="0"/>
              <a:t>Platforms host games exclusive to that platform, and one platform is installed on each machine.</a:t>
            </a:r>
          </a:p>
          <a:p>
            <a:r>
              <a:rPr lang="en-US" dirty="0" smtClean="0"/>
              <a:t>Players agree to a EULA per game played.</a:t>
            </a:r>
            <a:endParaRPr lang="en-US" dirty="0"/>
          </a:p>
        </p:txBody>
      </p:sp>
    </p:spTree>
    <p:extLst>
      <p:ext uri="{BB962C8B-B14F-4D97-AF65-F5344CB8AC3E}">
        <p14:creationId xmlns:p14="http://schemas.microsoft.com/office/powerpoint/2010/main" val="2387748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Situation</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COUNT, FROM, JOIN, GROUP BY, UPDATE, INSERT INTO, and WHERE are supported operations.</a:t>
            </a:r>
          </a:p>
          <a:p>
            <a:r>
              <a:rPr lang="en-US" dirty="0" smtClean="0"/>
              <a:t>The data which needs to be stored includes customer and account information, machine usage data, platform installation data, game information, and EULA data which can be used to look up which accounts play which games.</a:t>
            </a:r>
          </a:p>
        </p:txBody>
      </p:sp>
    </p:spTree>
    <p:extLst>
      <p:ext uri="{BB962C8B-B14F-4D97-AF65-F5344CB8AC3E}">
        <p14:creationId xmlns:p14="http://schemas.microsoft.com/office/powerpoint/2010/main" val="1027226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2046657"/>
              </p:ext>
            </p:extLst>
          </p:nvPr>
        </p:nvGraphicFramePr>
        <p:xfrm>
          <a:off x="457200" y="1600200"/>
          <a:ext cx="8291264" cy="506916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971600" y="2348880"/>
            <a:ext cx="771365" cy="261610"/>
          </a:xfrm>
          <a:prstGeom prst="rect">
            <a:avLst/>
          </a:prstGeom>
          <a:noFill/>
        </p:spPr>
        <p:txBody>
          <a:bodyPr wrap="none" rtlCol="0">
            <a:spAutoFit/>
          </a:bodyPr>
          <a:lstStyle/>
          <a:p>
            <a:r>
              <a:rPr lang="en-US" sz="11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March 15</a:t>
            </a:r>
            <a:endPar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73099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7289" y="1399428"/>
            <a:ext cx="6849422" cy="5197924"/>
          </a:xfrm>
        </p:spPr>
      </p:pic>
    </p:spTree>
    <p:extLst>
      <p:ext uri="{BB962C8B-B14F-4D97-AF65-F5344CB8AC3E}">
        <p14:creationId xmlns:p14="http://schemas.microsoft.com/office/powerpoint/2010/main" val="284387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EER Diagram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89398" y="1195820"/>
            <a:ext cx="5365204" cy="5545548"/>
          </a:xfrm>
        </p:spPr>
      </p:pic>
    </p:spTree>
    <p:extLst>
      <p:ext uri="{BB962C8B-B14F-4D97-AF65-F5344CB8AC3E}">
        <p14:creationId xmlns:p14="http://schemas.microsoft.com/office/powerpoint/2010/main" val="260867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Tables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762919"/>
            <a:ext cx="8594551" cy="4834433"/>
          </a:xfrm>
        </p:spPr>
      </p:pic>
    </p:spTree>
    <p:extLst>
      <p:ext uri="{BB962C8B-B14F-4D97-AF65-F5344CB8AC3E}">
        <p14:creationId xmlns:p14="http://schemas.microsoft.com/office/powerpoint/2010/main" val="22864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Tables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0" y="1762918"/>
            <a:ext cx="8594550" cy="4834433"/>
          </a:xfrm>
        </p:spPr>
      </p:pic>
    </p:spTree>
    <p:extLst>
      <p:ext uri="{BB962C8B-B14F-4D97-AF65-F5344CB8AC3E}">
        <p14:creationId xmlns:p14="http://schemas.microsoft.com/office/powerpoint/2010/main" val="1608437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chnic">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1193</TotalTime>
  <Words>2108</Words>
  <Application>Microsoft Office PowerPoint</Application>
  <PresentationFormat>On-screen Show (4:3)</PresentationFormat>
  <Paragraphs>306</Paragraphs>
  <Slides>29</Slides>
  <Notes>20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Adjacency</vt:lpstr>
      <vt:lpstr>Technic</vt:lpstr>
      <vt:lpstr>The Cave Arcade</vt:lpstr>
      <vt:lpstr>Business Situation</vt:lpstr>
      <vt:lpstr>Business Situation</vt:lpstr>
      <vt:lpstr>Business Situation</vt:lpstr>
      <vt:lpstr>Project Schedule</vt:lpstr>
      <vt:lpstr>ER Diagram</vt:lpstr>
      <vt:lpstr>EER Diagram</vt:lpstr>
      <vt:lpstr>Creation Of Tables</vt:lpstr>
      <vt:lpstr>Creation Of Tables</vt:lpstr>
      <vt:lpstr>Input of Table Data</vt:lpstr>
      <vt:lpstr>Tables</vt:lpstr>
      <vt:lpstr>Select Statement 1</vt:lpstr>
      <vt:lpstr>Select Statement 1 Explained</vt:lpstr>
      <vt:lpstr>Select Statement 2</vt:lpstr>
      <vt:lpstr>Select Statement 2 Explained</vt:lpstr>
      <vt:lpstr>Select Statement 3</vt:lpstr>
      <vt:lpstr>Select Statement 3 Explained</vt:lpstr>
      <vt:lpstr>Select Statement 4</vt:lpstr>
      <vt:lpstr>Select Statement 4 Explained</vt:lpstr>
      <vt:lpstr>Select Statement 5</vt:lpstr>
      <vt:lpstr>Select Statement 5 Explained</vt:lpstr>
      <vt:lpstr>Select Statement 6</vt:lpstr>
      <vt:lpstr>Select Statement 6 Explained</vt:lpstr>
      <vt:lpstr>Select Statement 7</vt:lpstr>
      <vt:lpstr>Select Statement 7 Explained</vt:lpstr>
      <vt:lpstr>Select Statement 8</vt:lpstr>
      <vt:lpstr>Select Statement 8 Explained</vt:lpstr>
      <vt:lpstr>Update Statements</vt:lpstr>
      <vt:lpstr>Update Statements Explained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オースティン グリーン</dc:creator>
  <cp:lastModifiedBy>オースティン グリーン</cp:lastModifiedBy>
  <cp:revision>27</cp:revision>
  <dcterms:created xsi:type="dcterms:W3CDTF">2021-05-09T22:17:25Z</dcterms:created>
  <dcterms:modified xsi:type="dcterms:W3CDTF">2021-05-10T18:19:11Z</dcterms:modified>
</cp:coreProperties>
</file>