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g3o4olhrKPBqMSqv5wOyDxu6rLk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840"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a:t>
            </a:fld>
            <a:endParaRPr/>
          </a:p>
        </p:txBody>
      </p:sp>
      <p:sp>
        <p:nvSpPr>
          <p:cNvPr id="88" name="Google Shape;88;p1: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a:t>BATCH NO:                   PRESENTED DATE:</a:t>
            </a:r>
            <a:endParaRPr/>
          </a:p>
        </p:txBody>
      </p:sp>
      <p:sp>
        <p:nvSpPr>
          <p:cNvPr id="89" name="Google Shape;89;p1: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REVIEW-I</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70d4753d4e_0_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270d4753d4e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5"/>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6"/>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6"/>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 name="Google Shape;22;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18"/>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8"/>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8" name="Google Shape;28;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2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2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2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2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3"/>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3"/>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23"/>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4"/>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4"/>
          <p:cNvSpPr>
            <a:spLocks noGrp="1"/>
          </p:cNvSpPr>
          <p:nvPr>
            <p:ph type="pic" idx="2"/>
          </p:nvPr>
        </p:nvSpPr>
        <p:spPr>
          <a:xfrm>
            <a:off x="1792288" y="612775"/>
            <a:ext cx="5486400" cy="4114800"/>
          </a:xfrm>
          <a:prstGeom prst="rect">
            <a:avLst/>
          </a:prstGeom>
          <a:noFill/>
          <a:ln>
            <a:noFill/>
          </a:ln>
        </p:spPr>
      </p:sp>
      <p:sp>
        <p:nvSpPr>
          <p:cNvPr id="68" name="Google Shape;68;p2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 descr="Logo VTU"/>
          <p:cNvPicPr preferRelativeResize="0"/>
          <p:nvPr/>
        </p:nvPicPr>
        <p:blipFill rotWithShape="1">
          <a:blip r:embed="rId3">
            <a:alphaModFix/>
          </a:blip>
          <a:srcRect/>
          <a:stretch/>
        </p:blipFill>
        <p:spPr>
          <a:xfrm>
            <a:off x="1979712" y="548680"/>
            <a:ext cx="5040560" cy="1008112"/>
          </a:xfrm>
          <a:prstGeom prst="rect">
            <a:avLst/>
          </a:prstGeom>
          <a:noFill/>
          <a:ln>
            <a:noFill/>
          </a:ln>
        </p:spPr>
      </p:pic>
      <p:sp>
        <p:nvSpPr>
          <p:cNvPr id="92" name="Google Shape;92;p1"/>
          <p:cNvSpPr/>
          <p:nvPr/>
        </p:nvSpPr>
        <p:spPr>
          <a:xfrm>
            <a:off x="755576" y="1700808"/>
            <a:ext cx="7848872" cy="166199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600" b="1" i="0" u="none" strike="noStrike" cap="none">
                <a:solidFill>
                  <a:schemeClr val="dk1"/>
                </a:solidFill>
                <a:latin typeface="Times New Roman"/>
                <a:ea typeface="Times New Roman"/>
                <a:cs typeface="Times New Roman"/>
                <a:sym typeface="Times New Roman"/>
              </a:rPr>
              <a:t>SCHOOL OF COMPUTING</a:t>
            </a:r>
            <a:endParaRPr/>
          </a:p>
          <a:p>
            <a:pPr marL="0" marR="0" lvl="0" indent="0" algn="ctr" rtl="0">
              <a:spcBef>
                <a:spcPts val="0"/>
              </a:spcBef>
              <a:spcAft>
                <a:spcPts val="0"/>
              </a:spcAft>
              <a:buNone/>
            </a:pPr>
            <a:r>
              <a:rPr lang="en-IN" sz="1600" b="1" i="0" u="none" strike="noStrike" cap="none">
                <a:solidFill>
                  <a:schemeClr val="dk1"/>
                </a:solidFill>
                <a:latin typeface="Times New Roman"/>
                <a:ea typeface="Times New Roman"/>
                <a:cs typeface="Times New Roman"/>
                <a:sym typeface="Times New Roman"/>
              </a:rPr>
              <a:t>DEPARTMENT OF COMPUTER SCIENCE &amp; ENGINEERING</a:t>
            </a:r>
            <a:endParaRPr/>
          </a:p>
          <a:p>
            <a:pPr marL="0" marR="0" lvl="0" indent="0" algn="ctr" rtl="0">
              <a:spcBef>
                <a:spcPts val="0"/>
              </a:spcBef>
              <a:spcAft>
                <a:spcPts val="0"/>
              </a:spcAft>
              <a:buNone/>
            </a:pPr>
            <a:r>
              <a:rPr lang="en-IN" sz="1600" b="1" i="0" u="none" strike="noStrike" cap="none">
                <a:solidFill>
                  <a:schemeClr val="dk1"/>
                </a:solidFill>
                <a:latin typeface="Times New Roman"/>
                <a:ea typeface="Times New Roman"/>
                <a:cs typeface="Times New Roman"/>
                <a:sym typeface="Times New Roman"/>
              </a:rPr>
              <a:t>20234CS701- PROJECT PHASE-I </a:t>
            </a:r>
            <a:endParaRPr sz="1600" b="1" i="0" u="none" strike="noStrike" cap="none">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600" b="1" i="0" u="none" strike="noStrike" cap="none">
                <a:solidFill>
                  <a:schemeClr val="dk1"/>
                </a:solidFill>
                <a:latin typeface="Times New Roman"/>
                <a:ea typeface="Times New Roman"/>
                <a:cs typeface="Times New Roman"/>
                <a:sym typeface="Times New Roman"/>
              </a:rPr>
              <a:t>WINTER  SEMESTER 2023-2024</a:t>
            </a:r>
            <a:endParaRPr/>
          </a:p>
          <a:p>
            <a:pPr marL="0" marR="0" lvl="0" indent="0" algn="ctr" rtl="0">
              <a:spcBef>
                <a:spcPts val="0"/>
              </a:spcBef>
              <a:spcAft>
                <a:spcPts val="0"/>
              </a:spcAft>
              <a:buNone/>
            </a:pPr>
            <a:r>
              <a:rPr lang="en-IN" sz="1600" b="1" i="0" u="none" strike="noStrike" cap="none">
                <a:solidFill>
                  <a:schemeClr val="dk1"/>
                </a:solidFill>
                <a:latin typeface="Times New Roman"/>
                <a:ea typeface="Times New Roman"/>
                <a:cs typeface="Times New Roman"/>
                <a:sym typeface="Times New Roman"/>
              </a:rPr>
              <a:t>REVIEW - II</a:t>
            </a:r>
            <a:endParaRPr sz="1600" b="0" i="0" u="none" strike="noStrike" cap="none">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93" name="Google Shape;93;p1"/>
          <p:cNvSpPr/>
          <p:nvPr/>
        </p:nvSpPr>
        <p:spPr>
          <a:xfrm>
            <a:off x="557800" y="3362798"/>
            <a:ext cx="7848900" cy="1008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000" b="1">
                <a:solidFill>
                  <a:schemeClr val="dk1"/>
                </a:solidFill>
                <a:latin typeface="Times New Roman"/>
                <a:ea typeface="Times New Roman"/>
                <a:cs typeface="Times New Roman"/>
                <a:sym typeface="Times New Roman"/>
              </a:rPr>
              <a:t>“No code economic data analysis and sector wise </a:t>
            </a:r>
            <a:endParaRPr sz="2000" b="1">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IN" sz="2000" b="1">
                <a:solidFill>
                  <a:schemeClr val="dk1"/>
                </a:solidFill>
                <a:latin typeface="Times New Roman"/>
                <a:ea typeface="Times New Roman"/>
                <a:cs typeface="Times New Roman"/>
                <a:sym typeface="Times New Roman"/>
              </a:rPr>
              <a:t>forecasting using AI”</a:t>
            </a:r>
            <a:endParaRPr sz="2000" b="1">
              <a:solidFill>
                <a:schemeClr val="dk1"/>
              </a:solidFill>
              <a:latin typeface="Times New Roman"/>
              <a:ea typeface="Times New Roman"/>
              <a:cs typeface="Times New Roman"/>
              <a:sym typeface="Times New Roman"/>
            </a:endParaRPr>
          </a:p>
        </p:txBody>
      </p:sp>
      <p:sp>
        <p:nvSpPr>
          <p:cNvPr id="94" name="Google Shape;94;p1"/>
          <p:cNvSpPr/>
          <p:nvPr/>
        </p:nvSpPr>
        <p:spPr>
          <a:xfrm>
            <a:off x="4936223" y="4786260"/>
            <a:ext cx="3924000" cy="738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i="0" u="none" strike="noStrike" cap="none">
                <a:solidFill>
                  <a:schemeClr val="dk1"/>
                </a:solidFill>
                <a:latin typeface="Times New Roman"/>
                <a:ea typeface="Times New Roman"/>
                <a:cs typeface="Times New Roman"/>
                <a:sym typeface="Times New Roman"/>
              </a:rPr>
              <a:t>PRESENTED BY</a:t>
            </a:r>
            <a:endParaRPr/>
          </a:p>
          <a:p>
            <a:pPr marL="0" marR="0" lvl="0" indent="0" algn="l" rtl="0">
              <a:spcBef>
                <a:spcPts val="0"/>
              </a:spcBef>
              <a:spcAft>
                <a:spcPts val="0"/>
              </a:spcAft>
              <a:buNone/>
            </a:pPr>
            <a:endParaRPr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IN" b="1">
                <a:solidFill>
                  <a:schemeClr val="dk1"/>
                </a:solidFill>
                <a:latin typeface="Times New Roman"/>
                <a:ea typeface="Times New Roman"/>
                <a:cs typeface="Times New Roman"/>
                <a:sym typeface="Times New Roman"/>
              </a:rPr>
              <a:t>Austin Indrapaul A (VTP4026 / 23PEBD0001)</a:t>
            </a:r>
            <a:endParaRPr>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b="1">
              <a:solidFill>
                <a:schemeClr val="dk1"/>
              </a:solidFill>
              <a:latin typeface="Times New Roman"/>
              <a:ea typeface="Times New Roman"/>
              <a:cs typeface="Times New Roman"/>
              <a:sym typeface="Times New Roman"/>
            </a:endParaRPr>
          </a:p>
        </p:txBody>
      </p:sp>
      <p:sp>
        <p:nvSpPr>
          <p:cNvPr id="95" name="Google Shape;95;p1"/>
          <p:cNvSpPr/>
          <p:nvPr/>
        </p:nvSpPr>
        <p:spPr>
          <a:xfrm>
            <a:off x="557808" y="4831998"/>
            <a:ext cx="2843808" cy="7386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Times New Roman"/>
                <a:ea typeface="Times New Roman"/>
                <a:cs typeface="Times New Roman"/>
                <a:sym typeface="Times New Roman"/>
              </a:rPr>
              <a:t>SUPERVISED BY</a:t>
            </a:r>
            <a:endParaRPr/>
          </a:p>
          <a:p>
            <a:pPr marL="0" marR="0" lvl="0" indent="0" algn="l" rtl="0">
              <a:spcBef>
                <a:spcPts val="0"/>
              </a:spcBef>
              <a:spcAft>
                <a:spcPts val="0"/>
              </a:spcAft>
              <a:buNone/>
            </a:pPr>
            <a:endParaRPr sz="14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1400" b="1">
                <a:solidFill>
                  <a:schemeClr val="dk1"/>
                </a:solidFill>
                <a:latin typeface="Times New Roman"/>
                <a:ea typeface="Times New Roman"/>
                <a:cs typeface="Times New Roman"/>
                <a:sym typeface="Times New Roman"/>
              </a:rPr>
              <a:t>Dr.</a:t>
            </a:r>
            <a:r>
              <a:rPr lang="en-IN" b="1">
                <a:solidFill>
                  <a:schemeClr val="dk1"/>
                </a:solidFill>
                <a:latin typeface="Times New Roman"/>
                <a:ea typeface="Times New Roman"/>
                <a:cs typeface="Times New Roman"/>
                <a:sym typeface="Times New Roman"/>
              </a:rPr>
              <a:t> R. Aruna</a:t>
            </a:r>
            <a:endParaRPr sz="1400">
              <a:solidFill>
                <a:schemeClr val="dk1"/>
              </a:solidFill>
              <a:latin typeface="Calibri"/>
              <a:ea typeface="Calibri"/>
              <a:cs typeface="Calibri"/>
              <a:sym typeface="Calibri"/>
            </a:endParaRPr>
          </a:p>
        </p:txBody>
      </p:sp>
      <p:sp>
        <p:nvSpPr>
          <p:cNvPr id="96" name="Google Shape;96;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a:t>
            </a:fld>
            <a:endParaRPr/>
          </a:p>
        </p:txBody>
      </p:sp>
      <p:sp>
        <p:nvSpPr>
          <p:cNvPr id="97" name="Google Shape;97;p1"/>
          <p:cNvSpPr txBox="1">
            <a:spLocks noGrp="1"/>
          </p:cNvSpPr>
          <p:nvPr>
            <p:ph type="ftr" idx="11"/>
          </p:nvPr>
        </p:nvSpPr>
        <p:spPr>
          <a:xfrm>
            <a:off x="2731500" y="6273450"/>
            <a:ext cx="36810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BATCH NO:  3                 PRESENTED DATE: 11/05/2024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270d4753d4e_0_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10</a:t>
            </a:fld>
            <a:endParaRPr/>
          </a:p>
        </p:txBody>
      </p:sp>
      <p:sp>
        <p:nvSpPr>
          <p:cNvPr id="163" name="Google Shape;163;g270d4753d4e_0_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400"/>
              <a:buFont typeface="Times New Roman"/>
              <a:buNone/>
            </a:pPr>
            <a:r>
              <a:rPr lang="en-IN" sz="2400" b="1">
                <a:latin typeface="Times New Roman"/>
                <a:ea typeface="Times New Roman"/>
                <a:cs typeface="Times New Roman"/>
                <a:sym typeface="Times New Roman"/>
              </a:rPr>
              <a:t>SEQUENCE DIAGRAM</a:t>
            </a:r>
            <a:endParaRPr/>
          </a:p>
        </p:txBody>
      </p:sp>
      <p:pic>
        <p:nvPicPr>
          <p:cNvPr id="164" name="Google Shape;164;g270d4753d4e_0_2"/>
          <p:cNvPicPr preferRelativeResize="0"/>
          <p:nvPr/>
        </p:nvPicPr>
        <p:blipFill>
          <a:blip r:embed="rId3">
            <a:alphaModFix/>
          </a:blip>
          <a:stretch>
            <a:fillRect/>
          </a:stretch>
        </p:blipFill>
        <p:spPr>
          <a:xfrm>
            <a:off x="152400" y="1570038"/>
            <a:ext cx="8839200" cy="414719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0"/>
          <p:cNvSpPr txBox="1">
            <a:spLocks noGrp="1"/>
          </p:cNvSpPr>
          <p:nvPr>
            <p:ph type="body" idx="1"/>
          </p:nvPr>
        </p:nvSpPr>
        <p:spPr>
          <a:xfrm>
            <a:off x="457200" y="1417662"/>
            <a:ext cx="8229600" cy="4507800"/>
          </a:xfrm>
          <a:prstGeom prst="rect">
            <a:avLst/>
          </a:prstGeom>
          <a:noFill/>
          <a:ln>
            <a:noFill/>
          </a:ln>
        </p:spPr>
        <p:txBody>
          <a:bodyPr spcFirstLastPara="1" wrap="square" lIns="91425" tIns="45700" rIns="91425" bIns="45700" anchor="t" anchorCtr="0">
            <a:noAutofit/>
          </a:bodyPr>
          <a:lstStyle/>
          <a:p>
            <a:pPr marL="342900" lvl="0" indent="-311150" algn="just" rtl="0">
              <a:lnSpc>
                <a:spcPct val="80000"/>
              </a:lnSpc>
              <a:spcBef>
                <a:spcPts val="0"/>
              </a:spcBef>
              <a:spcAft>
                <a:spcPts val="0"/>
              </a:spcAft>
              <a:buClr>
                <a:schemeClr val="dk1"/>
              </a:buClr>
              <a:buSzPts val="1500"/>
              <a:buFont typeface="Calibri"/>
              <a:buAutoNum type="arabicPeriod"/>
            </a:pPr>
            <a:r>
              <a:rPr lang="en-IN" sz="1500" b="1"/>
              <a:t>UNIT TESTING</a:t>
            </a:r>
            <a:endParaRPr sz="1500" b="1"/>
          </a:p>
          <a:p>
            <a:pPr marL="742950" lvl="1" indent="-266700" algn="just" rtl="0">
              <a:lnSpc>
                <a:spcPct val="80000"/>
              </a:lnSpc>
              <a:spcBef>
                <a:spcPts val="0"/>
              </a:spcBef>
              <a:spcAft>
                <a:spcPts val="0"/>
              </a:spcAft>
              <a:buSzPts val="1500"/>
              <a:buFont typeface="Calibri"/>
              <a:buAutoNum type="alphaLcPeriod"/>
            </a:pPr>
            <a:r>
              <a:rPr lang="en-IN" sz="1500"/>
              <a:t>The model was first tested with known dataset. It helped to know the accuracy of model. </a:t>
            </a:r>
            <a:endParaRPr sz="1500"/>
          </a:p>
          <a:p>
            <a:pPr marL="742950" lvl="1" indent="-266700" algn="just" rtl="0">
              <a:lnSpc>
                <a:spcPct val="80000"/>
              </a:lnSpc>
              <a:spcBef>
                <a:spcPts val="0"/>
              </a:spcBef>
              <a:spcAft>
                <a:spcPts val="0"/>
              </a:spcAft>
              <a:buSzPts val="1500"/>
              <a:buFont typeface="Calibri"/>
              <a:buAutoNum type="alphaLcPeriod"/>
            </a:pPr>
            <a:r>
              <a:rPr lang="en-IN" sz="1500"/>
              <a:t>The generated chart was verified manually.</a:t>
            </a:r>
            <a:endParaRPr sz="1500"/>
          </a:p>
          <a:p>
            <a:pPr marL="742950" lvl="1" indent="-266700" algn="just" rtl="0">
              <a:lnSpc>
                <a:spcPct val="80000"/>
              </a:lnSpc>
              <a:spcBef>
                <a:spcPts val="0"/>
              </a:spcBef>
              <a:spcAft>
                <a:spcPts val="0"/>
              </a:spcAft>
              <a:buSzPts val="1500"/>
              <a:buFont typeface="Calibri"/>
              <a:buAutoNum type="alphaLcPeriod"/>
            </a:pPr>
            <a:r>
              <a:rPr lang="en-IN" sz="1500"/>
              <a:t>Individual Components of web application was tested to make sure it works as per the expectation.</a:t>
            </a:r>
            <a:endParaRPr sz="1500"/>
          </a:p>
          <a:p>
            <a:pPr marL="742950" lvl="1" indent="-266700" algn="just" rtl="0">
              <a:lnSpc>
                <a:spcPct val="80000"/>
              </a:lnSpc>
              <a:spcBef>
                <a:spcPts val="0"/>
              </a:spcBef>
              <a:spcAft>
                <a:spcPts val="0"/>
              </a:spcAft>
              <a:buSzPts val="1500"/>
              <a:buFont typeface="Calibri"/>
              <a:buAutoNum type="alphaLcPeriod"/>
            </a:pPr>
            <a:r>
              <a:rPr lang="en-IN" sz="1500"/>
              <a:t>API endpoints are checked</a:t>
            </a:r>
            <a:endParaRPr sz="1500"/>
          </a:p>
          <a:p>
            <a:pPr marL="342900" lvl="0" indent="0" algn="just" rtl="0">
              <a:lnSpc>
                <a:spcPct val="80000"/>
              </a:lnSpc>
              <a:spcBef>
                <a:spcPts val="0"/>
              </a:spcBef>
              <a:spcAft>
                <a:spcPts val="0"/>
              </a:spcAft>
              <a:buSzPts val="770"/>
              <a:buNone/>
            </a:pPr>
            <a:endParaRPr sz="1500"/>
          </a:p>
          <a:p>
            <a:pPr marL="342900" lvl="0" indent="0" algn="just" rtl="0">
              <a:lnSpc>
                <a:spcPct val="80000"/>
              </a:lnSpc>
              <a:spcBef>
                <a:spcPts val="0"/>
              </a:spcBef>
              <a:spcAft>
                <a:spcPts val="0"/>
              </a:spcAft>
              <a:buSzPts val="770"/>
              <a:buNone/>
            </a:pPr>
            <a:endParaRPr sz="1500"/>
          </a:p>
          <a:p>
            <a:pPr marL="342900" lvl="0" indent="-311150" algn="just" rtl="0">
              <a:lnSpc>
                <a:spcPct val="80000"/>
              </a:lnSpc>
              <a:spcBef>
                <a:spcPts val="400"/>
              </a:spcBef>
              <a:spcAft>
                <a:spcPts val="0"/>
              </a:spcAft>
              <a:buClr>
                <a:schemeClr val="dk1"/>
              </a:buClr>
              <a:buSzPts val="1500"/>
              <a:buFont typeface="Calibri"/>
              <a:buAutoNum type="arabicPeriod"/>
            </a:pPr>
            <a:r>
              <a:rPr lang="en-IN" sz="1500" b="1"/>
              <a:t>INTEGRATION TESTING</a:t>
            </a:r>
            <a:endParaRPr sz="1500" b="1"/>
          </a:p>
          <a:p>
            <a:pPr marL="742950" lvl="1" indent="-266700" algn="just" rtl="0">
              <a:lnSpc>
                <a:spcPct val="80000"/>
              </a:lnSpc>
              <a:spcBef>
                <a:spcPts val="0"/>
              </a:spcBef>
              <a:spcAft>
                <a:spcPts val="0"/>
              </a:spcAft>
              <a:buSzPts val="1500"/>
              <a:buFont typeface="Calibri"/>
              <a:buAutoNum type="alphaLcPeriod"/>
            </a:pPr>
            <a:r>
              <a:rPr lang="en-IN" sz="1500"/>
              <a:t>In the web application, the same model was integrated and data was fed from UI, and the results were analyzed.</a:t>
            </a:r>
            <a:endParaRPr sz="1500"/>
          </a:p>
          <a:p>
            <a:pPr marL="742950" lvl="1" indent="-266700" algn="just" rtl="0">
              <a:lnSpc>
                <a:spcPct val="80000"/>
              </a:lnSpc>
              <a:spcBef>
                <a:spcPts val="0"/>
              </a:spcBef>
              <a:spcAft>
                <a:spcPts val="0"/>
              </a:spcAft>
              <a:buSzPts val="1500"/>
              <a:buFont typeface="Calibri"/>
              <a:buAutoNum type="alphaLcPeriod"/>
            </a:pPr>
            <a:r>
              <a:rPr lang="en-IN" sz="1500"/>
              <a:t>Output of both success and error scenario are verified</a:t>
            </a:r>
            <a:endParaRPr sz="1500" b="1"/>
          </a:p>
          <a:p>
            <a:pPr marL="0" lvl="0" indent="0" algn="just" rtl="0">
              <a:lnSpc>
                <a:spcPct val="80000"/>
              </a:lnSpc>
              <a:spcBef>
                <a:spcPts val="400"/>
              </a:spcBef>
              <a:spcAft>
                <a:spcPts val="0"/>
              </a:spcAft>
              <a:buSzPts val="770"/>
              <a:buNone/>
            </a:pPr>
            <a:endParaRPr sz="1500"/>
          </a:p>
          <a:p>
            <a:pPr marL="0" lvl="0" indent="0" algn="just" rtl="0">
              <a:lnSpc>
                <a:spcPct val="80000"/>
              </a:lnSpc>
              <a:spcBef>
                <a:spcPts val="400"/>
              </a:spcBef>
              <a:spcAft>
                <a:spcPts val="0"/>
              </a:spcAft>
              <a:buSzPts val="770"/>
              <a:buNone/>
            </a:pPr>
            <a:endParaRPr sz="1500"/>
          </a:p>
          <a:p>
            <a:pPr marL="342900" lvl="0" indent="-311150" algn="just" rtl="0">
              <a:lnSpc>
                <a:spcPct val="80000"/>
              </a:lnSpc>
              <a:spcBef>
                <a:spcPts val="400"/>
              </a:spcBef>
              <a:spcAft>
                <a:spcPts val="0"/>
              </a:spcAft>
              <a:buClr>
                <a:schemeClr val="dk1"/>
              </a:buClr>
              <a:buSzPts val="1500"/>
              <a:buFont typeface="Calibri"/>
              <a:buAutoNum type="arabicPeriod"/>
            </a:pPr>
            <a:r>
              <a:rPr lang="en-IN" sz="1500" b="1"/>
              <a:t>WHITE BOX TESTING</a:t>
            </a:r>
            <a:endParaRPr sz="1500" b="1"/>
          </a:p>
          <a:p>
            <a:pPr marL="342900" lvl="0" indent="0" algn="just" rtl="0">
              <a:lnSpc>
                <a:spcPct val="80000"/>
              </a:lnSpc>
              <a:spcBef>
                <a:spcPts val="400"/>
              </a:spcBef>
              <a:spcAft>
                <a:spcPts val="0"/>
              </a:spcAft>
              <a:buSzPts val="770"/>
              <a:buNone/>
            </a:pPr>
            <a:r>
              <a:rPr lang="en-IN" sz="1500"/>
              <a:t>Application is launched in debug mode and then logs at each level and payload are verified</a:t>
            </a:r>
            <a:endParaRPr sz="1500"/>
          </a:p>
          <a:p>
            <a:pPr marL="342900" lvl="0" indent="0" algn="just" rtl="0">
              <a:lnSpc>
                <a:spcPct val="80000"/>
              </a:lnSpc>
              <a:spcBef>
                <a:spcPts val="400"/>
              </a:spcBef>
              <a:spcAft>
                <a:spcPts val="0"/>
              </a:spcAft>
              <a:buSzPts val="770"/>
              <a:buNone/>
            </a:pPr>
            <a:endParaRPr sz="1500"/>
          </a:p>
          <a:p>
            <a:pPr marL="342900" lvl="0" indent="0" algn="just" rtl="0">
              <a:lnSpc>
                <a:spcPct val="80000"/>
              </a:lnSpc>
              <a:spcBef>
                <a:spcPts val="400"/>
              </a:spcBef>
              <a:spcAft>
                <a:spcPts val="0"/>
              </a:spcAft>
              <a:buSzPts val="770"/>
              <a:buNone/>
            </a:pPr>
            <a:endParaRPr sz="1500"/>
          </a:p>
          <a:p>
            <a:pPr marL="342900" lvl="0" indent="-311150" algn="just" rtl="0">
              <a:lnSpc>
                <a:spcPct val="80000"/>
              </a:lnSpc>
              <a:spcBef>
                <a:spcPts val="400"/>
              </a:spcBef>
              <a:spcAft>
                <a:spcPts val="0"/>
              </a:spcAft>
              <a:buClr>
                <a:schemeClr val="dk1"/>
              </a:buClr>
              <a:buSzPts val="1500"/>
              <a:buFont typeface="Calibri"/>
              <a:buAutoNum type="arabicPeriod"/>
            </a:pPr>
            <a:r>
              <a:rPr lang="en-IN" sz="1500" b="1"/>
              <a:t>BLACK BOX TESTING</a:t>
            </a:r>
            <a:endParaRPr sz="1500" b="1"/>
          </a:p>
          <a:p>
            <a:pPr marL="342900" lvl="0" indent="0" algn="just" rtl="0">
              <a:lnSpc>
                <a:spcPct val="80000"/>
              </a:lnSpc>
              <a:spcBef>
                <a:spcPts val="400"/>
              </a:spcBef>
              <a:spcAft>
                <a:spcPts val="0"/>
              </a:spcAft>
              <a:buSzPts val="770"/>
              <a:buNone/>
            </a:pPr>
            <a:r>
              <a:rPr lang="en-IN" sz="1500"/>
              <a:t>The application is tested with known and unknown dataset, then output is captured and verified. The application and model is also put under load testing, tested with parallel requests and application should work fine.</a:t>
            </a:r>
            <a:endParaRPr sz="1500"/>
          </a:p>
        </p:txBody>
      </p:sp>
      <p:sp>
        <p:nvSpPr>
          <p:cNvPr id="170" name="Google Shape;170;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11</a:t>
            </a:fld>
            <a:endParaRPr/>
          </a:p>
        </p:txBody>
      </p:sp>
      <p:sp>
        <p:nvSpPr>
          <p:cNvPr id="171" name="Google Shape;171;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400"/>
              <a:buFont typeface="Times New Roman"/>
              <a:buNone/>
            </a:pPr>
            <a:r>
              <a:rPr lang="en-IN" sz="2400" b="1">
                <a:latin typeface="Times New Roman"/>
                <a:ea typeface="Times New Roman"/>
                <a:cs typeface="Times New Roman"/>
                <a:sym typeface="Times New Roman"/>
              </a:rPr>
              <a:t>TESTING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1"/>
          <p:cNvSpPr txBox="1"/>
          <p:nvPr/>
        </p:nvSpPr>
        <p:spPr>
          <a:xfrm>
            <a:off x="457200" y="548680"/>
            <a:ext cx="8229600" cy="1143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4400"/>
              <a:buFont typeface="Calibri"/>
              <a:buNone/>
            </a:pPr>
            <a:endParaRPr sz="4400">
              <a:solidFill>
                <a:schemeClr val="dk1"/>
              </a:solidFill>
              <a:latin typeface="Calibri"/>
              <a:ea typeface="Calibri"/>
              <a:cs typeface="Calibri"/>
              <a:sym typeface="Calibri"/>
            </a:endParaRPr>
          </a:p>
        </p:txBody>
      </p:sp>
      <p:sp>
        <p:nvSpPr>
          <p:cNvPr id="177" name="Google Shape;177;p11"/>
          <p:cNvSpPr txBox="1"/>
          <p:nvPr/>
        </p:nvSpPr>
        <p:spPr>
          <a:xfrm>
            <a:off x="457200" y="767221"/>
            <a:ext cx="8229600" cy="705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Times New Roman"/>
              <a:buNone/>
            </a:pPr>
            <a:r>
              <a:rPr lang="en-IN" sz="2400" b="1">
                <a:solidFill>
                  <a:schemeClr val="dk1"/>
                </a:solidFill>
                <a:latin typeface="Times New Roman"/>
                <a:ea typeface="Times New Roman"/>
                <a:cs typeface="Times New Roman"/>
                <a:sym typeface="Times New Roman"/>
              </a:rPr>
              <a:t>INPUT AND OUTPUT SCREENSHOTS</a:t>
            </a:r>
            <a:endParaRPr sz="4400">
              <a:solidFill>
                <a:schemeClr val="dk1"/>
              </a:solidFill>
              <a:latin typeface="Calibri"/>
              <a:ea typeface="Calibri"/>
              <a:cs typeface="Calibri"/>
              <a:sym typeface="Calibri"/>
            </a:endParaRPr>
          </a:p>
        </p:txBody>
      </p:sp>
      <p:pic>
        <p:nvPicPr>
          <p:cNvPr id="178" name="Google Shape;178;p11"/>
          <p:cNvPicPr preferRelativeResize="0"/>
          <p:nvPr/>
        </p:nvPicPr>
        <p:blipFill>
          <a:blip r:embed="rId3">
            <a:alphaModFix/>
          </a:blip>
          <a:stretch>
            <a:fillRect/>
          </a:stretch>
        </p:blipFill>
        <p:spPr>
          <a:xfrm>
            <a:off x="0" y="2116200"/>
            <a:ext cx="9144000" cy="3331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2"/>
          <p:cNvSpPr txBox="1"/>
          <p:nvPr/>
        </p:nvSpPr>
        <p:spPr>
          <a:xfrm>
            <a:off x="457200" y="548680"/>
            <a:ext cx="8229600" cy="1143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4400"/>
              <a:buFont typeface="Calibri"/>
              <a:buNone/>
            </a:pPr>
            <a:endParaRPr sz="4400">
              <a:solidFill>
                <a:schemeClr val="dk1"/>
              </a:solidFill>
              <a:latin typeface="Calibri"/>
              <a:ea typeface="Calibri"/>
              <a:cs typeface="Calibri"/>
              <a:sym typeface="Calibri"/>
            </a:endParaRPr>
          </a:p>
        </p:txBody>
      </p:sp>
      <p:sp>
        <p:nvSpPr>
          <p:cNvPr id="184" name="Google Shape;184;p12"/>
          <p:cNvSpPr txBox="1"/>
          <p:nvPr/>
        </p:nvSpPr>
        <p:spPr>
          <a:xfrm>
            <a:off x="457200" y="283699"/>
            <a:ext cx="8229600" cy="6564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2400"/>
              <a:buFont typeface="Times New Roman"/>
              <a:buNone/>
            </a:pPr>
            <a:r>
              <a:rPr lang="en-IN" sz="2400" b="1">
                <a:solidFill>
                  <a:schemeClr val="dk1"/>
                </a:solidFill>
                <a:latin typeface="Times New Roman"/>
                <a:ea typeface="Times New Roman"/>
                <a:cs typeface="Times New Roman"/>
                <a:sym typeface="Times New Roman"/>
              </a:rPr>
              <a:t>PERFORMANCE COMPARISON</a:t>
            </a:r>
            <a:endParaRPr/>
          </a:p>
        </p:txBody>
      </p:sp>
      <p:pic>
        <p:nvPicPr>
          <p:cNvPr id="185" name="Google Shape;185;p12"/>
          <p:cNvPicPr preferRelativeResize="0"/>
          <p:nvPr/>
        </p:nvPicPr>
        <p:blipFill>
          <a:blip r:embed="rId3">
            <a:alphaModFix/>
          </a:blip>
          <a:stretch>
            <a:fillRect/>
          </a:stretch>
        </p:blipFill>
        <p:spPr>
          <a:xfrm>
            <a:off x="882225" y="4738705"/>
            <a:ext cx="6410325" cy="1304925"/>
          </a:xfrm>
          <a:prstGeom prst="rect">
            <a:avLst/>
          </a:prstGeom>
          <a:noFill/>
          <a:ln>
            <a:noFill/>
          </a:ln>
        </p:spPr>
      </p:pic>
      <p:sp>
        <p:nvSpPr>
          <p:cNvPr id="186" name="Google Shape;186;p12"/>
          <p:cNvSpPr txBox="1"/>
          <p:nvPr/>
        </p:nvSpPr>
        <p:spPr>
          <a:xfrm>
            <a:off x="729850" y="1018325"/>
            <a:ext cx="7248900" cy="585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IN" sz="2600">
                <a:solidFill>
                  <a:schemeClr val="dk1"/>
                </a:solidFill>
                <a:latin typeface="Calibri"/>
                <a:ea typeface="Calibri"/>
                <a:cs typeface="Calibri"/>
                <a:sym typeface="Calibri"/>
              </a:rPr>
              <a:t>Initial score</a:t>
            </a:r>
            <a:endParaRPr/>
          </a:p>
        </p:txBody>
      </p:sp>
      <p:pic>
        <p:nvPicPr>
          <p:cNvPr id="187" name="Google Shape;187;p12"/>
          <p:cNvPicPr preferRelativeResize="0"/>
          <p:nvPr/>
        </p:nvPicPr>
        <p:blipFill>
          <a:blip r:embed="rId4">
            <a:alphaModFix/>
          </a:blip>
          <a:stretch>
            <a:fillRect/>
          </a:stretch>
        </p:blipFill>
        <p:spPr>
          <a:xfrm>
            <a:off x="729850" y="1681550"/>
            <a:ext cx="6067425" cy="1076325"/>
          </a:xfrm>
          <a:prstGeom prst="rect">
            <a:avLst/>
          </a:prstGeom>
          <a:noFill/>
          <a:ln>
            <a:noFill/>
          </a:ln>
        </p:spPr>
      </p:pic>
      <p:sp>
        <p:nvSpPr>
          <p:cNvPr id="188" name="Google Shape;188;p12"/>
          <p:cNvSpPr txBox="1"/>
          <p:nvPr/>
        </p:nvSpPr>
        <p:spPr>
          <a:xfrm>
            <a:off x="820400" y="3752663"/>
            <a:ext cx="7248900" cy="585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IN" sz="2600">
                <a:solidFill>
                  <a:schemeClr val="dk1"/>
                </a:solidFill>
                <a:latin typeface="Calibri"/>
                <a:ea typeface="Calibri"/>
                <a:cs typeface="Calibri"/>
                <a:sym typeface="Calibri"/>
              </a:rPr>
              <a:t>After adding more data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400"/>
              <a:buFont typeface="Times New Roman"/>
              <a:buNone/>
            </a:pPr>
            <a:r>
              <a:rPr lang="en-IN" sz="2400" b="1">
                <a:latin typeface="Times New Roman"/>
                <a:ea typeface="Times New Roman"/>
                <a:cs typeface="Times New Roman"/>
                <a:sym typeface="Times New Roman"/>
              </a:rPr>
              <a:t>CONCLUSION</a:t>
            </a:r>
            <a:endParaRPr/>
          </a:p>
        </p:txBody>
      </p:sp>
      <p:sp>
        <p:nvSpPr>
          <p:cNvPr id="194" name="Google Shape;194;p13"/>
          <p:cNvSpPr txBox="1">
            <a:spLocks noGrp="1"/>
          </p:cNvSpPr>
          <p:nvPr>
            <p:ph type="ftr" idx="11"/>
          </p:nvPr>
        </p:nvSpPr>
        <p:spPr>
          <a:xfrm>
            <a:off x="2794200" y="6356363"/>
            <a:ext cx="35556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BATCH NO:   3                PRESENTED DATE: 11/05/2024</a:t>
            </a:r>
            <a:endParaRPr/>
          </a:p>
        </p:txBody>
      </p:sp>
      <p:sp>
        <p:nvSpPr>
          <p:cNvPr id="195" name="Google Shape;195;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14</a:t>
            </a:fld>
            <a:endParaRPr/>
          </a:p>
        </p:txBody>
      </p:sp>
      <p:sp>
        <p:nvSpPr>
          <p:cNvPr id="196" name="Google Shape;196;p13"/>
          <p:cNvSpPr txBox="1"/>
          <p:nvPr/>
        </p:nvSpPr>
        <p:spPr>
          <a:xfrm>
            <a:off x="457200" y="1348325"/>
            <a:ext cx="8337900" cy="20319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IN" sz="2400">
                <a:solidFill>
                  <a:schemeClr val="dk1"/>
                </a:solidFill>
                <a:latin typeface="Calibri"/>
                <a:ea typeface="Calibri"/>
                <a:cs typeface="Calibri"/>
                <a:sym typeface="Calibri"/>
              </a:rPr>
              <a:t>This project can help to understand a country's economic position, movement, pattern and its impact on various sectors based on several factors, and it can predict the future trends. Government can take essential steps to prevent economic crisis and people can be aware of it.</a:t>
            </a:r>
            <a:endParaRPr sz="24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15</a:t>
            </a:fld>
            <a:endParaRPr/>
          </a:p>
        </p:txBody>
      </p:sp>
      <p:sp>
        <p:nvSpPr>
          <p:cNvPr id="202" name="Google Shape;202;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400"/>
              <a:buFont typeface="Times New Roman"/>
              <a:buNone/>
            </a:pPr>
            <a:r>
              <a:rPr lang="en-IN" sz="2400" b="1">
                <a:latin typeface="Times New Roman"/>
                <a:ea typeface="Times New Roman"/>
                <a:cs typeface="Times New Roman"/>
                <a:sym typeface="Times New Roman"/>
              </a:rPr>
              <a:t>REFERENCES(as per IEEE format only)</a:t>
            </a:r>
            <a:endParaRPr/>
          </a:p>
        </p:txBody>
      </p:sp>
      <p:sp>
        <p:nvSpPr>
          <p:cNvPr id="203" name="Google Shape;203;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sz="2000" dirty="0">
              <a:latin typeface="Times New Roman"/>
              <a:ea typeface="Times New Roman"/>
              <a:cs typeface="Times New Roman"/>
              <a:sym typeface="Times New Roman"/>
            </a:endParaRPr>
          </a:p>
          <a:p>
            <a:pPr marL="457200" lvl="0" indent="-355600" algn="just" rtl="0">
              <a:spcBef>
                <a:spcPts val="400"/>
              </a:spcBef>
              <a:spcAft>
                <a:spcPts val="0"/>
              </a:spcAft>
              <a:buSzPts val="2000"/>
              <a:buFont typeface="Times New Roman"/>
              <a:buChar char="•"/>
            </a:pPr>
            <a:r>
              <a:rPr lang="en-IN" sz="2000" dirty="0" err="1">
                <a:latin typeface="Times New Roman"/>
                <a:ea typeface="Times New Roman"/>
                <a:cs typeface="Times New Roman"/>
                <a:sym typeface="Times New Roman"/>
              </a:rPr>
              <a:t>Nozari</a:t>
            </a:r>
            <a:r>
              <a:rPr lang="en-IN" sz="2000" dirty="0">
                <a:latin typeface="Times New Roman"/>
                <a:ea typeface="Times New Roman"/>
                <a:cs typeface="Times New Roman"/>
                <a:sym typeface="Times New Roman"/>
              </a:rPr>
              <a:t>,  H.,  &amp;  Sadeghi,  M.  E,  Artificial  intelligence  and  Machine  Learning  for  Real-world problems (2021). International Journal of Innovation in Engineering,1(3), P 38-47</a:t>
            </a:r>
            <a:endParaRPr sz="2000" dirty="0">
              <a:latin typeface="Times New Roman"/>
              <a:ea typeface="Times New Roman"/>
              <a:cs typeface="Times New Roman"/>
              <a:sym typeface="Times New Roman"/>
            </a:endParaRPr>
          </a:p>
          <a:p>
            <a:pPr marL="457200" lvl="0" indent="0" algn="just" rtl="0">
              <a:spcBef>
                <a:spcPts val="400"/>
              </a:spcBef>
              <a:spcAft>
                <a:spcPts val="0"/>
              </a:spcAft>
              <a:buClr>
                <a:schemeClr val="dk1"/>
              </a:buClr>
              <a:buSzPts val="1100"/>
              <a:buFont typeface="Arial"/>
              <a:buNone/>
            </a:pPr>
            <a:endParaRPr sz="2000" dirty="0">
              <a:latin typeface="Times New Roman"/>
              <a:ea typeface="Times New Roman"/>
              <a:cs typeface="Times New Roman"/>
              <a:sym typeface="Times New Roman"/>
            </a:endParaRPr>
          </a:p>
          <a:p>
            <a:pPr marL="457200" lvl="0" indent="0" algn="just" rtl="0">
              <a:spcBef>
                <a:spcPts val="400"/>
              </a:spcBef>
              <a:spcAft>
                <a:spcPts val="0"/>
              </a:spcAft>
              <a:buClr>
                <a:schemeClr val="dk1"/>
              </a:buClr>
              <a:buSzPts val="1100"/>
              <a:buFont typeface="Arial"/>
              <a:buNone/>
            </a:pPr>
            <a:r>
              <a:rPr lang="en-IN" sz="1900" i="1" dirty="0">
                <a:latin typeface="Times New Roman"/>
                <a:ea typeface="Times New Roman"/>
                <a:cs typeface="Times New Roman"/>
                <a:sym typeface="Times New Roman"/>
              </a:rPr>
              <a:t>Gives insights on how to use and optimize ML model</a:t>
            </a:r>
            <a:endParaRPr sz="1900" i="1" dirty="0">
              <a:latin typeface="Times New Roman"/>
              <a:ea typeface="Times New Roman"/>
              <a:cs typeface="Times New Roman"/>
              <a:sym typeface="Times New Roman"/>
            </a:endParaRPr>
          </a:p>
          <a:p>
            <a:pPr marL="0" lvl="0" indent="0" algn="just" rtl="0">
              <a:spcBef>
                <a:spcPts val="400"/>
              </a:spcBef>
              <a:spcAft>
                <a:spcPts val="0"/>
              </a:spcAft>
              <a:buClr>
                <a:schemeClr val="dk1"/>
              </a:buClr>
              <a:buSzPts val="1100"/>
              <a:buFont typeface="Arial"/>
              <a:buNone/>
            </a:pPr>
            <a:endParaRPr sz="2000" dirty="0">
              <a:latin typeface="Times New Roman"/>
              <a:ea typeface="Times New Roman"/>
              <a:cs typeface="Times New Roman"/>
              <a:sym typeface="Times New Roman"/>
            </a:endParaRPr>
          </a:p>
          <a:p>
            <a:pPr marL="457200" lvl="0" indent="-355600" algn="just" rtl="0">
              <a:spcBef>
                <a:spcPts val="400"/>
              </a:spcBef>
              <a:spcAft>
                <a:spcPts val="0"/>
              </a:spcAft>
              <a:buSzPts val="2000"/>
              <a:buFont typeface="Times New Roman"/>
              <a:buChar char="•"/>
            </a:pPr>
            <a:r>
              <a:rPr lang="en-IN" sz="2000" dirty="0">
                <a:latin typeface="Times New Roman"/>
                <a:ea typeface="Times New Roman"/>
                <a:cs typeface="Times New Roman"/>
                <a:sym typeface="Times New Roman"/>
              </a:rPr>
              <a:t>Myron P. Gutmann, Emily </a:t>
            </a:r>
            <a:r>
              <a:rPr lang="en-IN" sz="2000" dirty="0" err="1">
                <a:latin typeface="Times New Roman"/>
                <a:ea typeface="Times New Roman"/>
                <a:cs typeface="Times New Roman"/>
                <a:sym typeface="Times New Roman"/>
              </a:rPr>
              <a:t>Klancher</a:t>
            </a:r>
            <a:r>
              <a:rPr lang="en-IN" sz="2000" dirty="0">
                <a:latin typeface="Times New Roman"/>
                <a:ea typeface="Times New Roman"/>
                <a:cs typeface="Times New Roman"/>
                <a:sym typeface="Times New Roman"/>
              </a:rPr>
              <a:t> Merchant and Evan Roberts, The Journal of Economic History (2018) , Volume 78 , Issue 1</a:t>
            </a:r>
            <a:endParaRPr sz="2000" dirty="0">
              <a:latin typeface="Times New Roman"/>
              <a:ea typeface="Times New Roman"/>
              <a:cs typeface="Times New Roman"/>
              <a:sym typeface="Times New Roman"/>
            </a:endParaRPr>
          </a:p>
          <a:p>
            <a:pPr marL="457200" lvl="0" indent="0" algn="just" rtl="0">
              <a:spcBef>
                <a:spcPts val="400"/>
              </a:spcBef>
              <a:spcAft>
                <a:spcPts val="0"/>
              </a:spcAft>
              <a:buClr>
                <a:schemeClr val="dk1"/>
              </a:buClr>
              <a:buSzPts val="1100"/>
              <a:buFont typeface="Arial"/>
              <a:buNone/>
            </a:pPr>
            <a:endParaRPr sz="2000" dirty="0">
              <a:latin typeface="Times New Roman"/>
              <a:ea typeface="Times New Roman"/>
              <a:cs typeface="Times New Roman"/>
              <a:sym typeface="Times New Roman"/>
            </a:endParaRPr>
          </a:p>
          <a:p>
            <a:pPr marL="457200" lvl="0" indent="0" algn="just" rtl="0">
              <a:spcBef>
                <a:spcPts val="400"/>
              </a:spcBef>
              <a:spcAft>
                <a:spcPts val="0"/>
              </a:spcAft>
              <a:buClr>
                <a:schemeClr val="dk1"/>
              </a:buClr>
              <a:buSzPts val="1100"/>
              <a:buFont typeface="Arial"/>
              <a:buNone/>
            </a:pPr>
            <a:r>
              <a:rPr lang="en-IN" sz="1900" i="1" dirty="0">
                <a:latin typeface="Times New Roman"/>
                <a:ea typeface="Times New Roman"/>
                <a:cs typeface="Times New Roman"/>
                <a:sym typeface="Times New Roman"/>
              </a:rPr>
              <a:t>Gives insights on economy, patterns and movement</a:t>
            </a:r>
            <a:endParaRPr sz="2000" dirty="0">
              <a:latin typeface="Times New Roman"/>
              <a:ea typeface="Times New Roman"/>
              <a:cs typeface="Times New Roman"/>
              <a:sym typeface="Times New Roman"/>
            </a:endParaRPr>
          </a:p>
        </p:txBody>
      </p:sp>
      <p:sp>
        <p:nvSpPr>
          <p:cNvPr id="204" name="Google Shape;204;p14"/>
          <p:cNvSpPr txBox="1">
            <a:spLocks noGrp="1"/>
          </p:cNvSpPr>
          <p:nvPr>
            <p:ph type="ftr" idx="11"/>
          </p:nvPr>
        </p:nvSpPr>
        <p:spPr>
          <a:xfrm>
            <a:off x="2658125" y="6442963"/>
            <a:ext cx="35556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BATCH NO:   3                PRESENTED DATE: 11/05/2024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a:t>
            </a:fld>
            <a:endParaRPr/>
          </a:p>
        </p:txBody>
      </p:sp>
      <p:sp>
        <p:nvSpPr>
          <p:cNvPr id="103" name="Google Shape;103;p2"/>
          <p:cNvSpPr txBox="1"/>
          <p:nvPr/>
        </p:nvSpPr>
        <p:spPr>
          <a:xfrm>
            <a:off x="457200" y="326593"/>
            <a:ext cx="8229600" cy="72614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Times New Roman"/>
              <a:buNone/>
            </a:pPr>
            <a:r>
              <a:rPr lang="en-IN" sz="2400" b="1">
                <a:solidFill>
                  <a:schemeClr val="dk1"/>
                </a:solidFill>
                <a:latin typeface="Times New Roman"/>
                <a:ea typeface="Times New Roman"/>
                <a:cs typeface="Times New Roman"/>
                <a:sym typeface="Times New Roman"/>
              </a:rPr>
              <a:t>AGENDA</a:t>
            </a:r>
            <a:endParaRPr sz="4400" b="1">
              <a:solidFill>
                <a:schemeClr val="dk1"/>
              </a:solidFill>
              <a:latin typeface="Times New Roman"/>
              <a:ea typeface="Times New Roman"/>
              <a:cs typeface="Times New Roman"/>
              <a:sym typeface="Times New Roman"/>
            </a:endParaRPr>
          </a:p>
        </p:txBody>
      </p:sp>
      <p:sp>
        <p:nvSpPr>
          <p:cNvPr id="104" name="Google Shape;104;p2"/>
          <p:cNvSpPr txBox="1"/>
          <p:nvPr/>
        </p:nvSpPr>
        <p:spPr>
          <a:xfrm>
            <a:off x="457200" y="1340768"/>
            <a:ext cx="8229600" cy="4525963"/>
          </a:xfrm>
          <a:prstGeom prst="rect">
            <a:avLst/>
          </a:prstGeom>
          <a:noFill/>
          <a:ln>
            <a:noFill/>
          </a:ln>
        </p:spPr>
        <p:txBody>
          <a:bodyPr spcFirstLastPara="1" wrap="square" lIns="91425" tIns="45700" rIns="91425" bIns="45700" anchor="t" anchorCtr="0">
            <a:normAutofit fontScale="62500" lnSpcReduction="20000"/>
          </a:bodyPr>
          <a:lstStyle/>
          <a:p>
            <a:pPr marL="342900" marR="0" lvl="0" indent="-342900" algn="l" rtl="0">
              <a:lnSpc>
                <a:spcPct val="150000"/>
              </a:lnSpc>
              <a:spcBef>
                <a:spcPts val="0"/>
              </a:spcBef>
              <a:spcAft>
                <a:spcPts val="0"/>
              </a:spcAft>
              <a:buClr>
                <a:schemeClr val="dk1"/>
              </a:buClr>
              <a:buSzPct val="100000"/>
              <a:buFont typeface="Arial"/>
              <a:buChar char="•"/>
            </a:pPr>
            <a:r>
              <a:rPr lang="en-IN" sz="2400">
                <a:solidFill>
                  <a:schemeClr val="dk1"/>
                </a:solidFill>
                <a:latin typeface="Times New Roman"/>
                <a:ea typeface="Times New Roman"/>
                <a:cs typeface="Times New Roman"/>
                <a:sym typeface="Times New Roman"/>
              </a:rPr>
              <a:t>ABSTRACT</a:t>
            </a:r>
            <a:endParaRPr/>
          </a:p>
          <a:p>
            <a:pPr marL="342900" marR="0" lvl="0" indent="-342900" algn="l" rtl="0">
              <a:lnSpc>
                <a:spcPct val="150000"/>
              </a:lnSpc>
              <a:spcBef>
                <a:spcPts val="300"/>
              </a:spcBef>
              <a:spcAft>
                <a:spcPts val="0"/>
              </a:spcAft>
              <a:buClr>
                <a:schemeClr val="dk1"/>
              </a:buClr>
              <a:buSzPct val="100000"/>
              <a:buFont typeface="Arial"/>
              <a:buChar char="•"/>
            </a:pPr>
            <a:r>
              <a:rPr lang="en-IN" sz="2400">
                <a:solidFill>
                  <a:schemeClr val="dk1"/>
                </a:solidFill>
                <a:latin typeface="Times New Roman"/>
                <a:ea typeface="Times New Roman"/>
                <a:cs typeface="Times New Roman"/>
                <a:sym typeface="Times New Roman"/>
              </a:rPr>
              <a:t>OBJECTIVE</a:t>
            </a:r>
            <a:endParaRPr/>
          </a:p>
          <a:p>
            <a:pPr marL="342900" marR="0" lvl="0" indent="-342900" algn="l" rtl="0">
              <a:lnSpc>
                <a:spcPct val="150000"/>
              </a:lnSpc>
              <a:spcBef>
                <a:spcPts val="300"/>
              </a:spcBef>
              <a:spcAft>
                <a:spcPts val="0"/>
              </a:spcAft>
              <a:buClr>
                <a:schemeClr val="dk1"/>
              </a:buClr>
              <a:buSzPct val="100000"/>
              <a:buFont typeface="Arial"/>
              <a:buChar char="•"/>
            </a:pPr>
            <a:r>
              <a:rPr lang="en-IN" sz="2400">
                <a:solidFill>
                  <a:schemeClr val="dk1"/>
                </a:solidFill>
                <a:latin typeface="Times New Roman"/>
                <a:ea typeface="Times New Roman"/>
                <a:cs typeface="Times New Roman"/>
                <a:sym typeface="Times New Roman"/>
              </a:rPr>
              <a:t>INTRODUCTION</a:t>
            </a:r>
            <a:endParaRPr/>
          </a:p>
          <a:p>
            <a:pPr marL="342900" marR="0" lvl="0" indent="-342900" algn="l" rtl="0">
              <a:lnSpc>
                <a:spcPct val="150000"/>
              </a:lnSpc>
              <a:spcBef>
                <a:spcPts val="300"/>
              </a:spcBef>
              <a:spcAft>
                <a:spcPts val="0"/>
              </a:spcAft>
              <a:buClr>
                <a:schemeClr val="dk1"/>
              </a:buClr>
              <a:buSzPct val="100000"/>
              <a:buFont typeface="Arial"/>
              <a:buChar char="•"/>
            </a:pPr>
            <a:r>
              <a:rPr lang="en-IN" sz="2400">
                <a:solidFill>
                  <a:schemeClr val="dk1"/>
                </a:solidFill>
                <a:latin typeface="Times New Roman"/>
                <a:ea typeface="Times New Roman"/>
                <a:cs typeface="Times New Roman"/>
                <a:sym typeface="Times New Roman"/>
              </a:rPr>
              <a:t>LITERATURE REVIEW</a:t>
            </a:r>
            <a:endParaRPr/>
          </a:p>
          <a:p>
            <a:pPr marL="342900" marR="0" lvl="0" indent="-342900" algn="l" rtl="0">
              <a:lnSpc>
                <a:spcPct val="150000"/>
              </a:lnSpc>
              <a:spcBef>
                <a:spcPts val="300"/>
              </a:spcBef>
              <a:spcAft>
                <a:spcPts val="0"/>
              </a:spcAft>
              <a:buClr>
                <a:schemeClr val="dk1"/>
              </a:buClr>
              <a:buSzPct val="100000"/>
              <a:buFont typeface="Arial"/>
              <a:buChar char="•"/>
            </a:pPr>
            <a:r>
              <a:rPr lang="en-IN" sz="2400">
                <a:solidFill>
                  <a:schemeClr val="dk1"/>
                </a:solidFill>
                <a:latin typeface="Times New Roman"/>
                <a:ea typeface="Times New Roman"/>
                <a:cs typeface="Times New Roman"/>
                <a:sym typeface="Times New Roman"/>
              </a:rPr>
              <a:t>DESIGN AND METHODOLOGIES</a:t>
            </a:r>
            <a:endParaRPr/>
          </a:p>
          <a:p>
            <a:pPr marL="342900" marR="0" lvl="0" indent="-342900" algn="l" rtl="0">
              <a:lnSpc>
                <a:spcPct val="150000"/>
              </a:lnSpc>
              <a:spcBef>
                <a:spcPts val="300"/>
              </a:spcBef>
              <a:spcAft>
                <a:spcPts val="0"/>
              </a:spcAft>
              <a:buClr>
                <a:schemeClr val="dk1"/>
              </a:buClr>
              <a:buSzPct val="100000"/>
              <a:buFont typeface="Arial"/>
              <a:buChar char="•"/>
            </a:pPr>
            <a:r>
              <a:rPr lang="en-IN" sz="2400">
                <a:solidFill>
                  <a:schemeClr val="dk1"/>
                </a:solidFill>
                <a:latin typeface="Times New Roman"/>
                <a:ea typeface="Times New Roman"/>
                <a:cs typeface="Times New Roman"/>
                <a:sym typeface="Times New Roman"/>
              </a:rPr>
              <a:t>ALGORITHMS/TECHNIQUES USED</a:t>
            </a:r>
            <a:endParaRPr/>
          </a:p>
          <a:p>
            <a:pPr marL="342900" marR="0" lvl="0" indent="-342900" algn="l" rtl="0">
              <a:lnSpc>
                <a:spcPct val="150000"/>
              </a:lnSpc>
              <a:spcBef>
                <a:spcPts val="300"/>
              </a:spcBef>
              <a:spcAft>
                <a:spcPts val="0"/>
              </a:spcAft>
              <a:buClr>
                <a:schemeClr val="dk1"/>
              </a:buClr>
              <a:buSzPct val="100000"/>
              <a:buFont typeface="Arial"/>
              <a:buChar char="•"/>
            </a:pPr>
            <a:r>
              <a:rPr lang="en-IN" sz="2400">
                <a:solidFill>
                  <a:schemeClr val="dk1"/>
                </a:solidFill>
                <a:latin typeface="Times New Roman"/>
                <a:ea typeface="Times New Roman"/>
                <a:cs typeface="Times New Roman"/>
                <a:sym typeface="Times New Roman"/>
              </a:rPr>
              <a:t>IMPLEMENTATION</a:t>
            </a:r>
            <a:endParaRPr/>
          </a:p>
          <a:p>
            <a:pPr marL="342900" marR="0" lvl="0" indent="-342900" algn="l" rtl="0">
              <a:lnSpc>
                <a:spcPct val="150000"/>
              </a:lnSpc>
              <a:spcBef>
                <a:spcPts val="300"/>
              </a:spcBef>
              <a:spcAft>
                <a:spcPts val="0"/>
              </a:spcAft>
              <a:buClr>
                <a:schemeClr val="dk1"/>
              </a:buClr>
              <a:buSzPct val="100000"/>
              <a:buFont typeface="Arial"/>
              <a:buChar char="•"/>
            </a:pPr>
            <a:r>
              <a:rPr lang="en-IN" sz="2400">
                <a:solidFill>
                  <a:schemeClr val="dk1"/>
                </a:solidFill>
                <a:latin typeface="Times New Roman"/>
                <a:ea typeface="Times New Roman"/>
                <a:cs typeface="Times New Roman"/>
                <a:sym typeface="Times New Roman"/>
              </a:rPr>
              <a:t>TESTING</a:t>
            </a:r>
            <a:endParaRPr/>
          </a:p>
          <a:p>
            <a:pPr marL="342900" marR="0" lvl="0" indent="-342900" algn="l" rtl="0">
              <a:lnSpc>
                <a:spcPct val="150000"/>
              </a:lnSpc>
              <a:spcBef>
                <a:spcPts val="300"/>
              </a:spcBef>
              <a:spcAft>
                <a:spcPts val="0"/>
              </a:spcAft>
              <a:buClr>
                <a:schemeClr val="dk1"/>
              </a:buClr>
              <a:buSzPct val="100000"/>
              <a:buFont typeface="Arial"/>
              <a:buChar char="•"/>
            </a:pPr>
            <a:r>
              <a:rPr lang="en-IN" sz="2400">
                <a:solidFill>
                  <a:schemeClr val="dk1"/>
                </a:solidFill>
                <a:latin typeface="Times New Roman"/>
                <a:ea typeface="Times New Roman"/>
                <a:cs typeface="Times New Roman"/>
                <a:sym typeface="Times New Roman"/>
              </a:rPr>
              <a:t>INPUT AND OUTPUT</a:t>
            </a:r>
            <a:endParaRPr/>
          </a:p>
          <a:p>
            <a:pPr marL="342900" marR="0" lvl="0" indent="-342900" algn="l" rtl="0">
              <a:lnSpc>
                <a:spcPct val="150000"/>
              </a:lnSpc>
              <a:spcBef>
                <a:spcPts val="300"/>
              </a:spcBef>
              <a:spcAft>
                <a:spcPts val="0"/>
              </a:spcAft>
              <a:buClr>
                <a:schemeClr val="dk1"/>
              </a:buClr>
              <a:buSzPct val="100000"/>
              <a:buFont typeface="Arial"/>
              <a:buChar char="•"/>
            </a:pPr>
            <a:r>
              <a:rPr lang="en-IN" sz="2400">
                <a:solidFill>
                  <a:schemeClr val="dk1"/>
                </a:solidFill>
                <a:latin typeface="Times New Roman"/>
                <a:ea typeface="Times New Roman"/>
                <a:cs typeface="Times New Roman"/>
                <a:sym typeface="Times New Roman"/>
              </a:rPr>
              <a:t>PERFORMANCE COMPARISON</a:t>
            </a:r>
            <a:endParaRPr/>
          </a:p>
          <a:p>
            <a:pPr marL="342900" marR="0" lvl="0" indent="-342900" algn="l" rtl="0">
              <a:lnSpc>
                <a:spcPct val="150000"/>
              </a:lnSpc>
              <a:spcBef>
                <a:spcPts val="300"/>
              </a:spcBef>
              <a:spcAft>
                <a:spcPts val="0"/>
              </a:spcAft>
              <a:buClr>
                <a:schemeClr val="dk1"/>
              </a:buClr>
              <a:buSzPct val="100000"/>
              <a:buFont typeface="Arial"/>
              <a:buChar char="•"/>
            </a:pPr>
            <a:r>
              <a:rPr lang="en-IN" sz="2400">
                <a:solidFill>
                  <a:schemeClr val="dk1"/>
                </a:solidFill>
                <a:latin typeface="Times New Roman"/>
                <a:ea typeface="Times New Roman"/>
                <a:cs typeface="Times New Roman"/>
                <a:sym typeface="Times New Roman"/>
              </a:rPr>
              <a:t>CONCLUSION</a:t>
            </a:r>
            <a:endParaRPr/>
          </a:p>
          <a:p>
            <a:pPr marL="342900" marR="0" lvl="0" indent="-342900" algn="l" rtl="0">
              <a:lnSpc>
                <a:spcPct val="150000"/>
              </a:lnSpc>
              <a:spcBef>
                <a:spcPts val="300"/>
              </a:spcBef>
              <a:spcAft>
                <a:spcPts val="0"/>
              </a:spcAft>
              <a:buClr>
                <a:schemeClr val="dk1"/>
              </a:buClr>
              <a:buSzPct val="100000"/>
              <a:buFont typeface="Arial"/>
              <a:buChar char="•"/>
            </a:pPr>
            <a:r>
              <a:rPr lang="en-IN" sz="2400">
                <a:solidFill>
                  <a:schemeClr val="dk1"/>
                </a:solidFill>
                <a:latin typeface="Times New Roman"/>
                <a:ea typeface="Times New Roman"/>
                <a:cs typeface="Times New Roman"/>
                <a:sym typeface="Times New Roman"/>
              </a:rPr>
              <a:t>REFERENCES</a:t>
            </a:r>
            <a:endParaRPr/>
          </a:p>
          <a:p>
            <a:pPr marL="342900" marR="0" lvl="0" indent="-263525" algn="l" rtl="0">
              <a:spcBef>
                <a:spcPts val="250"/>
              </a:spcBef>
              <a:spcAft>
                <a:spcPts val="0"/>
              </a:spcAft>
              <a:buClr>
                <a:schemeClr val="dk1"/>
              </a:buClr>
              <a:buSzPct val="100000"/>
              <a:buFont typeface="Arial"/>
              <a:buNone/>
            </a:pPr>
            <a:endParaRPr sz="2000">
              <a:solidFill>
                <a:schemeClr val="dk1"/>
              </a:solidFill>
              <a:latin typeface="Times New Roman"/>
              <a:ea typeface="Times New Roman"/>
              <a:cs typeface="Times New Roman"/>
              <a:sym typeface="Times New Roman"/>
            </a:endParaRPr>
          </a:p>
          <a:p>
            <a:pPr marL="342900" marR="0" lvl="0" indent="-263525" algn="l" rtl="0">
              <a:spcBef>
                <a:spcPts val="250"/>
              </a:spcBef>
              <a:spcAft>
                <a:spcPts val="0"/>
              </a:spcAft>
              <a:buClr>
                <a:schemeClr val="dk1"/>
              </a:buClr>
              <a:buSzPct val="100000"/>
              <a:buFont typeface="Arial"/>
              <a:buNone/>
            </a:pPr>
            <a:endParaRPr sz="2000">
              <a:solidFill>
                <a:schemeClr val="dk1"/>
              </a:solidFill>
              <a:latin typeface="Times New Roman"/>
              <a:ea typeface="Times New Roman"/>
              <a:cs typeface="Times New Roman"/>
              <a:sym typeface="Times New Roman"/>
            </a:endParaRPr>
          </a:p>
          <a:p>
            <a:pPr marL="342900" marR="0" lvl="0" indent="-263525" algn="l" rtl="0">
              <a:spcBef>
                <a:spcPts val="250"/>
              </a:spcBef>
              <a:spcAft>
                <a:spcPts val="0"/>
              </a:spcAft>
              <a:buClr>
                <a:schemeClr val="dk1"/>
              </a:buClr>
              <a:buSzPct val="100000"/>
              <a:buFont typeface="Arial"/>
              <a:buNone/>
            </a:pPr>
            <a:endParaRPr sz="2000">
              <a:solidFill>
                <a:schemeClr val="dk1"/>
              </a:solidFill>
              <a:latin typeface="Times New Roman"/>
              <a:ea typeface="Times New Roman"/>
              <a:cs typeface="Times New Roman"/>
              <a:sym typeface="Times New Roman"/>
            </a:endParaRPr>
          </a:p>
          <a:p>
            <a:pPr marL="342900" marR="0" lvl="0" indent="-263525" algn="l" rtl="0">
              <a:spcBef>
                <a:spcPts val="250"/>
              </a:spcBef>
              <a:spcAft>
                <a:spcPts val="0"/>
              </a:spcAft>
              <a:buClr>
                <a:schemeClr val="dk1"/>
              </a:buClr>
              <a:buSzPct val="100000"/>
              <a:buFont typeface="Arial"/>
              <a:buNone/>
            </a:pP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457200" y="326593"/>
            <a:ext cx="8229600" cy="103909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400"/>
              <a:buFont typeface="Times New Roman"/>
              <a:buNone/>
            </a:pPr>
            <a:r>
              <a:rPr lang="en-IN" sz="2400" b="1">
                <a:latin typeface="Times New Roman"/>
                <a:ea typeface="Times New Roman"/>
                <a:cs typeface="Times New Roman"/>
                <a:sym typeface="Times New Roman"/>
              </a:rPr>
              <a:t>ABSTRACT</a:t>
            </a:r>
            <a:endParaRPr b="1">
              <a:latin typeface="Times New Roman"/>
              <a:ea typeface="Times New Roman"/>
              <a:cs typeface="Times New Roman"/>
              <a:sym typeface="Times New Roman"/>
            </a:endParaRPr>
          </a:p>
        </p:txBody>
      </p:sp>
      <p:sp>
        <p:nvSpPr>
          <p:cNvPr id="110" name="Google Shape;110;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0" algn="just" rtl="0">
              <a:spcBef>
                <a:spcPts val="0"/>
              </a:spcBef>
              <a:spcAft>
                <a:spcPts val="0"/>
              </a:spcAft>
              <a:buNone/>
            </a:pPr>
            <a:r>
              <a:rPr lang="en-IN" sz="1800" dirty="0"/>
              <a:t>This project introduces a sophisticated no-code solution tailored for comprehensive data analysis and visualization. This innovative initiative is designed to empower users to gain insights on data, without the need of writing a code. By leveraging these we will </a:t>
            </a:r>
            <a:r>
              <a:rPr lang="en-IN" sz="1800" dirty="0" err="1"/>
              <a:t>analyze</a:t>
            </a:r>
            <a:r>
              <a:rPr lang="en-IN" sz="1800" dirty="0"/>
              <a:t> economic data for a country and create an AI model which uses real time information. Through the integration of some advanced technologies such as React, Flask, and Python, our web-based application delivers an interactive and user-friendly platform for conducting in-depth analysis on  this dataset by end users. The bull or bear run of sectors such as real estate, energy, FMCG etc. can be forecasted with the </a:t>
            </a:r>
            <a:r>
              <a:rPr lang="en-IN" sz="1800" dirty="0" err="1"/>
              <a:t>analyzed</a:t>
            </a:r>
            <a:r>
              <a:rPr lang="en-IN" sz="1800" dirty="0"/>
              <a:t> data using the AI model. The app will feature MVC architecture to improve scalability and easier maintenance. This project can help to understand a country's economic position, movement, pattern and its impact on various sectors based on several factors, and it can predict the future trends.</a:t>
            </a:r>
            <a:endParaRPr sz="1800" dirty="0"/>
          </a:p>
          <a:p>
            <a:pPr marL="0" lvl="0" indent="0" algn="just" rtl="0">
              <a:spcBef>
                <a:spcPts val="0"/>
              </a:spcBef>
              <a:spcAft>
                <a:spcPts val="0"/>
              </a:spcAft>
              <a:buNone/>
            </a:pPr>
            <a:endParaRPr sz="2000" dirty="0">
              <a:latin typeface="Times New Roman"/>
              <a:ea typeface="Times New Roman"/>
              <a:cs typeface="Times New Roman"/>
              <a:sym typeface="Times New Roman"/>
            </a:endParaRPr>
          </a:p>
        </p:txBody>
      </p:sp>
      <p:sp>
        <p:nvSpPr>
          <p:cNvPr id="111" name="Google Shape;111;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400"/>
              <a:buFont typeface="Times New Roman"/>
              <a:buNone/>
            </a:pPr>
            <a:r>
              <a:rPr lang="en-IN" sz="2400" b="1">
                <a:latin typeface="Times New Roman"/>
                <a:ea typeface="Times New Roman"/>
                <a:cs typeface="Times New Roman"/>
                <a:sym typeface="Times New Roman"/>
              </a:rPr>
              <a:t>OBJECTIVES</a:t>
            </a:r>
            <a:r>
              <a:rPr lang="en-IN"/>
              <a:t> </a:t>
            </a:r>
            <a:endParaRPr/>
          </a:p>
        </p:txBody>
      </p:sp>
      <p:sp>
        <p:nvSpPr>
          <p:cNvPr id="117" name="Google Shape;117;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None/>
            </a:pPr>
            <a:r>
              <a:rPr lang="en-IN" sz="1800"/>
              <a:t>The primary focus of this project is to provide a no code solution to perform analysis on economic dataset. we will be performing below activities in Phase 1 to achieve it.</a:t>
            </a:r>
            <a:endParaRPr sz="1800"/>
          </a:p>
          <a:p>
            <a:pPr marL="0" lvl="0" indent="0" algn="just" rtl="0">
              <a:spcBef>
                <a:spcPts val="0"/>
              </a:spcBef>
              <a:spcAft>
                <a:spcPts val="0"/>
              </a:spcAft>
              <a:buNone/>
            </a:pPr>
            <a:endParaRPr sz="1800"/>
          </a:p>
          <a:p>
            <a:pPr marL="0" lvl="0" indent="0" algn="just" rtl="0">
              <a:spcBef>
                <a:spcPts val="0"/>
              </a:spcBef>
              <a:spcAft>
                <a:spcPts val="0"/>
              </a:spcAft>
              <a:buNone/>
            </a:pPr>
            <a:endParaRPr sz="1800"/>
          </a:p>
          <a:p>
            <a:pPr marL="342900" lvl="0" indent="-355600" algn="just" rtl="0">
              <a:spcBef>
                <a:spcPts val="0"/>
              </a:spcBef>
              <a:spcAft>
                <a:spcPts val="0"/>
              </a:spcAft>
              <a:buSzPts val="2000"/>
              <a:buChar char="•"/>
            </a:pPr>
            <a:r>
              <a:rPr lang="en-IN" sz="1800"/>
              <a:t>Creating the machine learning model.</a:t>
            </a:r>
            <a:endParaRPr sz="1800"/>
          </a:p>
          <a:p>
            <a:pPr marL="342900" lvl="0" indent="0" algn="just" rtl="0">
              <a:spcBef>
                <a:spcPts val="0"/>
              </a:spcBef>
              <a:spcAft>
                <a:spcPts val="0"/>
              </a:spcAft>
              <a:buNone/>
            </a:pPr>
            <a:endParaRPr sz="1800"/>
          </a:p>
          <a:p>
            <a:pPr marL="342900" lvl="0" indent="-342900" algn="just" rtl="0">
              <a:spcBef>
                <a:spcPts val="0"/>
              </a:spcBef>
              <a:spcAft>
                <a:spcPts val="0"/>
              </a:spcAft>
              <a:buSzPts val="1800"/>
              <a:buChar char="•"/>
            </a:pPr>
            <a:r>
              <a:rPr lang="en-IN" sz="1800"/>
              <a:t>Developing a app with user friendly UI to do the analysis without any hassle.</a:t>
            </a:r>
            <a:endParaRPr sz="1800"/>
          </a:p>
          <a:p>
            <a:pPr marL="342900" lvl="0" indent="0" algn="just" rtl="0">
              <a:spcBef>
                <a:spcPts val="0"/>
              </a:spcBef>
              <a:spcAft>
                <a:spcPts val="0"/>
              </a:spcAft>
              <a:buNone/>
            </a:pPr>
            <a:endParaRPr sz="1800"/>
          </a:p>
          <a:p>
            <a:pPr marL="342900" lvl="0" indent="-342900" algn="just" rtl="0">
              <a:spcBef>
                <a:spcPts val="0"/>
              </a:spcBef>
              <a:spcAft>
                <a:spcPts val="0"/>
              </a:spcAft>
              <a:buSzPts val="1800"/>
              <a:buChar char="•"/>
            </a:pPr>
            <a:r>
              <a:rPr lang="en-IN" sz="1800"/>
              <a:t>Integrating the app with the ML model.</a:t>
            </a:r>
            <a:endParaRPr sz="1800"/>
          </a:p>
        </p:txBody>
      </p:sp>
      <p:sp>
        <p:nvSpPr>
          <p:cNvPr id="118" name="Google Shape;118;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BATCH NO:                   PRESENTED DATE:</a:t>
            </a:r>
            <a:endParaRPr/>
          </a:p>
        </p:txBody>
      </p:sp>
      <p:sp>
        <p:nvSpPr>
          <p:cNvPr id="119" name="Google Shape;119;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400"/>
              <a:buFont typeface="Times New Roman"/>
              <a:buNone/>
            </a:pPr>
            <a:r>
              <a:rPr lang="en-IN" sz="2400" b="1">
                <a:latin typeface="Times New Roman"/>
                <a:ea typeface="Times New Roman"/>
                <a:cs typeface="Times New Roman"/>
                <a:sym typeface="Times New Roman"/>
              </a:rPr>
              <a:t>INTRODUCTION</a:t>
            </a:r>
            <a:endParaRPr/>
          </a:p>
        </p:txBody>
      </p:sp>
      <p:sp>
        <p:nvSpPr>
          <p:cNvPr id="125" name="Google Shape;12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BATCH NO:                   PRESENTED DATE:</a:t>
            </a:r>
            <a:endParaRPr/>
          </a:p>
        </p:txBody>
      </p:sp>
      <p:sp>
        <p:nvSpPr>
          <p:cNvPr id="126" name="Google Shape;12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a:t>
            </a:fld>
            <a:endParaRPr/>
          </a:p>
        </p:txBody>
      </p:sp>
      <p:sp>
        <p:nvSpPr>
          <p:cNvPr id="127" name="Google Shape;127;p5"/>
          <p:cNvSpPr txBox="1"/>
          <p:nvPr/>
        </p:nvSpPr>
        <p:spPr>
          <a:xfrm>
            <a:off x="165800" y="1417650"/>
            <a:ext cx="8704500" cy="4340700"/>
          </a:xfrm>
          <a:prstGeom prst="rect">
            <a:avLst/>
          </a:prstGeom>
          <a:noFill/>
          <a:ln>
            <a:noFill/>
          </a:ln>
        </p:spPr>
        <p:txBody>
          <a:bodyPr spcFirstLastPara="1" wrap="square" lIns="91425" tIns="91425" rIns="91425" bIns="91425" anchor="t" anchorCtr="0">
            <a:spAutoFit/>
          </a:bodyPr>
          <a:lstStyle/>
          <a:p>
            <a:pPr marL="342900" lvl="0" indent="0" algn="just" rtl="0">
              <a:spcBef>
                <a:spcPts val="0"/>
              </a:spcBef>
              <a:spcAft>
                <a:spcPts val="0"/>
              </a:spcAft>
              <a:buNone/>
            </a:pPr>
            <a:endParaRPr sz="1800">
              <a:solidFill>
                <a:schemeClr val="dk1"/>
              </a:solidFill>
              <a:latin typeface="Calibri"/>
              <a:ea typeface="Calibri"/>
              <a:cs typeface="Calibri"/>
              <a:sym typeface="Calibri"/>
            </a:endParaRPr>
          </a:p>
          <a:p>
            <a:pPr marL="342900" lvl="0" indent="0" algn="just" rtl="0">
              <a:spcBef>
                <a:spcPts val="0"/>
              </a:spcBef>
              <a:spcAft>
                <a:spcPts val="0"/>
              </a:spcAft>
              <a:buNone/>
            </a:pPr>
            <a:r>
              <a:rPr lang="en-IN" sz="1800">
                <a:solidFill>
                  <a:schemeClr val="dk1"/>
                </a:solidFill>
                <a:latin typeface="Calibri"/>
                <a:ea typeface="Calibri"/>
                <a:cs typeface="Calibri"/>
                <a:sym typeface="Calibri"/>
              </a:rPr>
              <a:t>Economic datasets provide valuable insights into the levels and changes in economic activity, such as gross domestic product (GDP), consumption, investment, international trade, and stability indicators like government budgets, prices, money supply, and balance of payments </a:t>
            </a:r>
            <a:endParaRPr sz="1800">
              <a:solidFill>
                <a:schemeClr val="dk1"/>
              </a:solidFill>
              <a:latin typeface="Calibri"/>
              <a:ea typeface="Calibri"/>
              <a:cs typeface="Calibri"/>
              <a:sym typeface="Calibri"/>
            </a:endParaRPr>
          </a:p>
          <a:p>
            <a:pPr marL="342900" lvl="0" indent="0" algn="just" rtl="0">
              <a:spcBef>
                <a:spcPts val="0"/>
              </a:spcBef>
              <a:spcAft>
                <a:spcPts val="0"/>
              </a:spcAft>
              <a:buNone/>
            </a:pPr>
            <a:endParaRPr sz="1800">
              <a:solidFill>
                <a:schemeClr val="dk1"/>
              </a:solidFill>
              <a:latin typeface="Calibri"/>
              <a:ea typeface="Calibri"/>
              <a:cs typeface="Calibri"/>
              <a:sym typeface="Calibri"/>
            </a:endParaRPr>
          </a:p>
          <a:p>
            <a:pPr marL="342900" lvl="0" indent="0" algn="just" rtl="0">
              <a:spcBef>
                <a:spcPts val="0"/>
              </a:spcBef>
              <a:spcAft>
                <a:spcPts val="0"/>
              </a:spcAft>
              <a:buNone/>
            </a:pPr>
            <a:r>
              <a:rPr lang="en-IN" sz="1800">
                <a:solidFill>
                  <a:schemeClr val="dk1"/>
                </a:solidFill>
                <a:latin typeface="Calibri"/>
                <a:ea typeface="Calibri"/>
                <a:cs typeface="Calibri"/>
                <a:sym typeface="Calibri"/>
              </a:rPr>
              <a:t>By analyzing economic datasets, policymakers and researchers can identify economic problems, such as recessions, inflation, unemployment, and income inequality. These datasets help in understanding the root causes of these problems and formulating appropriate policies to address them.</a:t>
            </a:r>
            <a:endParaRPr sz="1800">
              <a:solidFill>
                <a:schemeClr val="dk1"/>
              </a:solidFill>
              <a:latin typeface="Calibri"/>
              <a:ea typeface="Calibri"/>
              <a:cs typeface="Calibri"/>
              <a:sym typeface="Calibri"/>
            </a:endParaRPr>
          </a:p>
          <a:p>
            <a:pPr marL="342900" lvl="0" indent="0" algn="just" rtl="0">
              <a:spcBef>
                <a:spcPts val="0"/>
              </a:spcBef>
              <a:spcAft>
                <a:spcPts val="0"/>
              </a:spcAft>
              <a:buNone/>
            </a:pPr>
            <a:endParaRPr sz="1800">
              <a:solidFill>
                <a:schemeClr val="dk1"/>
              </a:solidFill>
              <a:latin typeface="Calibri"/>
              <a:ea typeface="Calibri"/>
              <a:cs typeface="Calibri"/>
              <a:sym typeface="Calibri"/>
            </a:endParaRPr>
          </a:p>
          <a:p>
            <a:pPr marL="342900" lvl="0" indent="0" algn="just" rtl="0">
              <a:spcBef>
                <a:spcPts val="0"/>
              </a:spcBef>
              <a:spcAft>
                <a:spcPts val="0"/>
              </a:spcAft>
              <a:buNone/>
            </a:pPr>
            <a:endParaRPr sz="1800">
              <a:solidFill>
                <a:schemeClr val="dk1"/>
              </a:solidFill>
              <a:latin typeface="Calibri"/>
              <a:ea typeface="Calibri"/>
              <a:cs typeface="Calibri"/>
              <a:sym typeface="Calibri"/>
            </a:endParaRPr>
          </a:p>
          <a:p>
            <a:pPr marL="342900" lvl="0" indent="0" algn="just" rtl="0">
              <a:spcBef>
                <a:spcPts val="0"/>
              </a:spcBef>
              <a:spcAft>
                <a:spcPts val="0"/>
              </a:spcAft>
              <a:buNone/>
            </a:pPr>
            <a:r>
              <a:rPr lang="en-IN" sz="1800">
                <a:solidFill>
                  <a:schemeClr val="dk1"/>
                </a:solidFill>
                <a:latin typeface="Calibri"/>
                <a:ea typeface="Calibri"/>
                <a:cs typeface="Calibri"/>
                <a:sym typeface="Calibri"/>
              </a:rPr>
              <a:t>We will be building a web application using React, Flask, and Python. Our web-based application delivers an interactive and user-friendly platform for conducting in-depth analysis on  this dataset by end users.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400"/>
              <a:buFont typeface="Times New Roman"/>
              <a:buNone/>
            </a:pPr>
            <a:r>
              <a:rPr lang="en-IN" sz="2400" b="1">
                <a:latin typeface="Times New Roman"/>
                <a:ea typeface="Times New Roman"/>
                <a:cs typeface="Times New Roman"/>
                <a:sym typeface="Times New Roman"/>
              </a:rPr>
              <a:t>LITERATURE REVIEW</a:t>
            </a:r>
            <a:endParaRPr/>
          </a:p>
        </p:txBody>
      </p:sp>
      <p:sp>
        <p:nvSpPr>
          <p:cNvPr id="133" name="Google Shape;13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BATCH NO:                   PRESENTED DATE:</a:t>
            </a:r>
            <a:endParaRPr/>
          </a:p>
        </p:txBody>
      </p:sp>
      <p:sp>
        <p:nvSpPr>
          <p:cNvPr id="134" name="Google Shape;13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6</a:t>
            </a:fld>
            <a:endParaRPr/>
          </a:p>
        </p:txBody>
      </p:sp>
      <p:sp>
        <p:nvSpPr>
          <p:cNvPr id="135" name="Google Shape;135;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457200" lvl="0" indent="0" algn="just" rtl="0">
              <a:spcBef>
                <a:spcPts val="400"/>
              </a:spcBef>
              <a:spcAft>
                <a:spcPts val="0"/>
              </a:spcAft>
              <a:buNone/>
            </a:pPr>
            <a:endParaRPr sz="2000">
              <a:latin typeface="Times New Roman"/>
              <a:ea typeface="Times New Roman"/>
              <a:cs typeface="Times New Roman"/>
              <a:sym typeface="Times New Roman"/>
            </a:endParaRPr>
          </a:p>
          <a:p>
            <a:pPr marL="457200" lvl="0" indent="-355600" algn="just" rtl="0">
              <a:spcBef>
                <a:spcPts val="400"/>
              </a:spcBef>
              <a:spcAft>
                <a:spcPts val="0"/>
              </a:spcAft>
              <a:buSzPts val="2000"/>
              <a:buFont typeface="Times New Roman"/>
              <a:buChar char="•"/>
            </a:pPr>
            <a:r>
              <a:rPr lang="en-IN" sz="2000">
                <a:latin typeface="Times New Roman"/>
                <a:ea typeface="Times New Roman"/>
                <a:cs typeface="Times New Roman"/>
                <a:sym typeface="Times New Roman"/>
              </a:rPr>
              <a:t>Nozari,  H.,  &amp;  Sadeghi,  M.  E,  Artificial  intelligence  and  Machine  Learning  for  Real-world problems (2021). International Journal of Innovation in Engineering,1(3), 38-47</a:t>
            </a:r>
            <a:endParaRPr sz="2000">
              <a:latin typeface="Times New Roman"/>
              <a:ea typeface="Times New Roman"/>
              <a:cs typeface="Times New Roman"/>
              <a:sym typeface="Times New Roman"/>
            </a:endParaRPr>
          </a:p>
          <a:p>
            <a:pPr marL="457200" lvl="0" indent="0" algn="just" rtl="0">
              <a:spcBef>
                <a:spcPts val="400"/>
              </a:spcBef>
              <a:spcAft>
                <a:spcPts val="0"/>
              </a:spcAft>
              <a:buNone/>
            </a:pPr>
            <a:endParaRPr sz="2000">
              <a:latin typeface="Times New Roman"/>
              <a:ea typeface="Times New Roman"/>
              <a:cs typeface="Times New Roman"/>
              <a:sym typeface="Times New Roman"/>
            </a:endParaRPr>
          </a:p>
          <a:p>
            <a:pPr marL="457200" lvl="0" indent="0" algn="just" rtl="0">
              <a:spcBef>
                <a:spcPts val="400"/>
              </a:spcBef>
              <a:spcAft>
                <a:spcPts val="0"/>
              </a:spcAft>
              <a:buNone/>
            </a:pPr>
            <a:r>
              <a:rPr lang="en-IN" sz="1900" i="1">
                <a:latin typeface="Times New Roman"/>
                <a:ea typeface="Times New Roman"/>
                <a:cs typeface="Times New Roman"/>
                <a:sym typeface="Times New Roman"/>
              </a:rPr>
              <a:t>Gives insights on how to use and optimize ML model</a:t>
            </a:r>
            <a:endParaRPr sz="1900" i="1">
              <a:latin typeface="Times New Roman"/>
              <a:ea typeface="Times New Roman"/>
              <a:cs typeface="Times New Roman"/>
              <a:sym typeface="Times New Roman"/>
            </a:endParaRPr>
          </a:p>
          <a:p>
            <a:pPr marL="0" lvl="0" indent="0" algn="just" rtl="0">
              <a:spcBef>
                <a:spcPts val="400"/>
              </a:spcBef>
              <a:spcAft>
                <a:spcPts val="0"/>
              </a:spcAft>
              <a:buNone/>
            </a:pPr>
            <a:endParaRPr sz="2000">
              <a:latin typeface="Times New Roman"/>
              <a:ea typeface="Times New Roman"/>
              <a:cs typeface="Times New Roman"/>
              <a:sym typeface="Times New Roman"/>
            </a:endParaRPr>
          </a:p>
          <a:p>
            <a:pPr marL="457200" lvl="0" indent="-355600" algn="just" rtl="0">
              <a:spcBef>
                <a:spcPts val="400"/>
              </a:spcBef>
              <a:spcAft>
                <a:spcPts val="0"/>
              </a:spcAft>
              <a:buSzPts val="2000"/>
              <a:buFont typeface="Times New Roman"/>
              <a:buChar char="•"/>
            </a:pPr>
            <a:r>
              <a:rPr lang="en-IN" sz="2000">
                <a:latin typeface="Times New Roman"/>
                <a:ea typeface="Times New Roman"/>
                <a:cs typeface="Times New Roman"/>
                <a:sym typeface="Times New Roman"/>
              </a:rPr>
              <a:t>Myron P. Gutmann, Emily Klancher Merchant and Evan Roberts, The Journal of Economic History (2018) , Volume 78 , Issue 1</a:t>
            </a:r>
            <a:endParaRPr sz="2000">
              <a:latin typeface="Times New Roman"/>
              <a:ea typeface="Times New Roman"/>
              <a:cs typeface="Times New Roman"/>
              <a:sym typeface="Times New Roman"/>
            </a:endParaRPr>
          </a:p>
          <a:p>
            <a:pPr marL="457200" lvl="0" indent="0" algn="just" rtl="0">
              <a:spcBef>
                <a:spcPts val="400"/>
              </a:spcBef>
              <a:spcAft>
                <a:spcPts val="0"/>
              </a:spcAft>
              <a:buNone/>
            </a:pPr>
            <a:endParaRPr sz="2000">
              <a:latin typeface="Times New Roman"/>
              <a:ea typeface="Times New Roman"/>
              <a:cs typeface="Times New Roman"/>
              <a:sym typeface="Times New Roman"/>
            </a:endParaRPr>
          </a:p>
          <a:p>
            <a:pPr marL="457200" lvl="0" indent="0" algn="just" rtl="0">
              <a:spcBef>
                <a:spcPts val="400"/>
              </a:spcBef>
              <a:spcAft>
                <a:spcPts val="0"/>
              </a:spcAft>
              <a:buNone/>
            </a:pPr>
            <a:r>
              <a:rPr lang="en-IN" sz="1900" i="1">
                <a:latin typeface="Times New Roman"/>
                <a:ea typeface="Times New Roman"/>
                <a:cs typeface="Times New Roman"/>
                <a:sym typeface="Times New Roman"/>
              </a:rPr>
              <a:t>Gives insights on economy, patterns and movement</a:t>
            </a:r>
            <a:endParaRPr sz="1900" i="1">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7"/>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41" name="Google Shape;141;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IN"/>
              <a:t>7</a:t>
            </a:fld>
            <a:endParaRPr/>
          </a:p>
        </p:txBody>
      </p:sp>
      <p:sp>
        <p:nvSpPr>
          <p:cNvPr id="142" name="Google Shape;142;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400"/>
              <a:buFont typeface="Times New Roman"/>
              <a:buNone/>
            </a:pPr>
            <a:r>
              <a:rPr lang="en-IN" sz="2400" b="1">
                <a:latin typeface="Times New Roman"/>
                <a:ea typeface="Times New Roman"/>
                <a:cs typeface="Times New Roman"/>
                <a:sym typeface="Times New Roman"/>
              </a:rPr>
              <a:t>DESIGN AND METHODOLOGIES</a:t>
            </a:r>
            <a:endParaRPr/>
          </a:p>
        </p:txBody>
      </p:sp>
      <p:pic>
        <p:nvPicPr>
          <p:cNvPr id="143" name="Google Shape;143;p7"/>
          <p:cNvPicPr preferRelativeResize="0"/>
          <p:nvPr/>
        </p:nvPicPr>
        <p:blipFill>
          <a:blip r:embed="rId3">
            <a:alphaModFix/>
          </a:blip>
          <a:stretch>
            <a:fillRect/>
          </a:stretch>
        </p:blipFill>
        <p:spPr>
          <a:xfrm>
            <a:off x="49500" y="1340425"/>
            <a:ext cx="5825050" cy="4955976"/>
          </a:xfrm>
          <a:prstGeom prst="rect">
            <a:avLst/>
          </a:prstGeom>
          <a:noFill/>
          <a:ln>
            <a:noFill/>
          </a:ln>
        </p:spPr>
      </p:pic>
      <p:sp>
        <p:nvSpPr>
          <p:cNvPr id="144" name="Google Shape;144;p7"/>
          <p:cNvSpPr txBox="1">
            <a:spLocks noGrp="1"/>
          </p:cNvSpPr>
          <p:nvPr>
            <p:ph type="body" idx="2"/>
          </p:nvPr>
        </p:nvSpPr>
        <p:spPr>
          <a:xfrm>
            <a:off x="5950025" y="1600200"/>
            <a:ext cx="2736900" cy="4526100"/>
          </a:xfrm>
          <a:prstGeom prst="rect">
            <a:avLst/>
          </a:prstGeom>
        </p:spPr>
        <p:txBody>
          <a:bodyPr spcFirstLastPara="1" wrap="square" lIns="91425" tIns="45700" rIns="91425" bIns="45700" anchor="t" anchorCtr="0">
            <a:normAutofit/>
          </a:bodyPr>
          <a:lstStyle/>
          <a:p>
            <a:pPr marL="0" lvl="0" indent="0" algn="just" rtl="0">
              <a:spcBef>
                <a:spcPts val="560"/>
              </a:spcBef>
              <a:spcAft>
                <a:spcPts val="0"/>
              </a:spcAft>
              <a:buNone/>
            </a:pPr>
            <a:r>
              <a:rPr lang="en-IN" sz="2100"/>
              <a:t>The app will feature MVC architecture to improve scalability and easier maintenance.</a:t>
            </a:r>
            <a:endParaRPr sz="2100"/>
          </a:p>
          <a:p>
            <a:pPr marL="0" lvl="0" indent="0" algn="just" rtl="0">
              <a:spcBef>
                <a:spcPts val="560"/>
              </a:spcBef>
              <a:spcAft>
                <a:spcPts val="0"/>
              </a:spcAft>
              <a:buNone/>
            </a:pPr>
            <a:endParaRPr sz="2100"/>
          </a:p>
          <a:p>
            <a:pPr marL="0" lvl="0" indent="0" algn="just" rtl="0">
              <a:spcBef>
                <a:spcPts val="560"/>
              </a:spcBef>
              <a:spcAft>
                <a:spcPts val="0"/>
              </a:spcAft>
              <a:buNone/>
            </a:pPr>
            <a:r>
              <a:rPr lang="en-IN" sz="2100"/>
              <a:t>every functionality is incorporated as a individual component to support it.</a:t>
            </a: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400"/>
              <a:buFont typeface="Times New Roman"/>
              <a:buNone/>
            </a:pPr>
            <a:r>
              <a:rPr lang="en-IN" sz="2400" b="1">
                <a:latin typeface="Times New Roman"/>
                <a:ea typeface="Times New Roman"/>
                <a:cs typeface="Times New Roman"/>
                <a:sym typeface="Times New Roman"/>
              </a:rPr>
              <a:t>ALGORITHMS/TECHNIQUES USED</a:t>
            </a:r>
            <a:endParaRPr/>
          </a:p>
        </p:txBody>
      </p:sp>
      <p:sp>
        <p:nvSpPr>
          <p:cNvPr id="150" name="Google Shape;150;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Clr>
                <a:schemeClr val="dk1"/>
              </a:buClr>
              <a:buSzPts val="3200"/>
              <a:buNone/>
            </a:pPr>
            <a:r>
              <a:rPr lang="en-IN" sz="2400"/>
              <a:t>First step was to get the clean data set to improve the accuracy of the model. Then the data was fed to train the mail using regression algorithm. The score of the model is improved by feeding more data to train the model.</a:t>
            </a:r>
            <a:endParaRPr sz="2400"/>
          </a:p>
          <a:p>
            <a:pPr marL="0" lvl="0" indent="0" algn="just" rtl="0">
              <a:spcBef>
                <a:spcPts val="0"/>
              </a:spcBef>
              <a:spcAft>
                <a:spcPts val="0"/>
              </a:spcAft>
              <a:buClr>
                <a:schemeClr val="dk1"/>
              </a:buClr>
              <a:buSzPts val="3200"/>
              <a:buNone/>
            </a:pPr>
            <a:endParaRPr sz="2400"/>
          </a:p>
          <a:p>
            <a:pPr marL="0" lvl="0" indent="0" algn="just" rtl="0">
              <a:spcBef>
                <a:spcPts val="0"/>
              </a:spcBef>
              <a:spcAft>
                <a:spcPts val="0"/>
              </a:spcAft>
              <a:buClr>
                <a:schemeClr val="dk1"/>
              </a:buClr>
              <a:buSzPts val="3200"/>
              <a:buNone/>
            </a:pPr>
            <a:r>
              <a:rPr lang="en-IN" sz="2400"/>
              <a:t>Each component is developed and tested in a agile way, which makes it more robust and scalable</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9</a:t>
            </a:fld>
            <a:endParaRPr/>
          </a:p>
        </p:txBody>
      </p:sp>
      <p:sp>
        <p:nvSpPr>
          <p:cNvPr id="156" name="Google Shape;156;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400"/>
              <a:buFont typeface="Times New Roman"/>
              <a:buNone/>
            </a:pPr>
            <a:r>
              <a:rPr lang="en-IN" sz="2400" b="1">
                <a:latin typeface="Times New Roman"/>
                <a:ea typeface="Times New Roman"/>
                <a:cs typeface="Times New Roman"/>
                <a:sym typeface="Times New Roman"/>
              </a:rPr>
              <a:t>IMPLEMENTATION</a:t>
            </a:r>
            <a:endParaRPr/>
          </a:p>
        </p:txBody>
      </p:sp>
      <p:pic>
        <p:nvPicPr>
          <p:cNvPr id="157" name="Google Shape;157;p9"/>
          <p:cNvPicPr preferRelativeResize="0"/>
          <p:nvPr/>
        </p:nvPicPr>
        <p:blipFill>
          <a:blip r:embed="rId3">
            <a:alphaModFix/>
          </a:blip>
          <a:stretch>
            <a:fillRect/>
          </a:stretch>
        </p:blipFill>
        <p:spPr>
          <a:xfrm>
            <a:off x="1797400" y="1168038"/>
            <a:ext cx="5549207" cy="5135562"/>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959</Words>
  <Application>Microsoft Office PowerPoint</Application>
  <PresentationFormat>On-screen Show (4:3)</PresentationFormat>
  <Paragraphs>121</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Office Theme</vt:lpstr>
      <vt:lpstr>PowerPoint Presentation</vt:lpstr>
      <vt:lpstr>PowerPoint Presentation</vt:lpstr>
      <vt:lpstr>ABSTRACT</vt:lpstr>
      <vt:lpstr>OBJECTIVES </vt:lpstr>
      <vt:lpstr>INTRODUCTION</vt:lpstr>
      <vt:lpstr>LITERATURE REVIEW</vt:lpstr>
      <vt:lpstr>DESIGN AND METHODOLOGIES</vt:lpstr>
      <vt:lpstr>ALGORITHMS/TECHNIQUES USED</vt:lpstr>
      <vt:lpstr>IMPLEMENTATION</vt:lpstr>
      <vt:lpstr>SEQUENCE DIAGRAM</vt:lpstr>
      <vt:lpstr>TESTING</vt:lpstr>
      <vt:lpstr>PowerPoint Presentation</vt:lpstr>
      <vt:lpstr>PowerPoint Presentation</vt:lpstr>
      <vt:lpstr>CONCLUSION</vt:lpstr>
      <vt:lpstr>REFERENCES(as per IEEE format only)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RAKESH K</dc:creator>
  <cp:lastModifiedBy>Austin Indrapaul A</cp:lastModifiedBy>
  <cp:revision>2</cp:revision>
  <dcterms:created xsi:type="dcterms:W3CDTF">2020-03-05T03:47:09Z</dcterms:created>
  <dcterms:modified xsi:type="dcterms:W3CDTF">2024-05-11T07:07:54Z</dcterms:modified>
</cp:coreProperties>
</file>