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Inconsolata"/>
      <p:regular r:id="rId43"/>
      <p:bold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2BF96-0E5F-4FFC-8F79-5BDEB9164EBA}">
  <a:tblStyle styleId="{A382BF96-0E5F-4FFC-8F79-5BDEB9164E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Inconsolata-bold.fntdata"/><Relationship Id="rId21" Type="http://schemas.openxmlformats.org/officeDocument/2006/relationships/slide" Target="slides/slide16.xml"/><Relationship Id="rId43" Type="http://schemas.openxmlformats.org/officeDocument/2006/relationships/font" Target="fonts/Inconsolata-regular.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d179f9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d179f9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d664ec4f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d664ec4f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35 minutes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2f198f28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2f198f28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Review functions.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Functions allow our programs to start accepting input in meaningful ways. We've already encountered the </a:t>
            </a:r>
            <a:r>
              <a:rPr b="1" lang="en">
                <a:solidFill>
                  <a:schemeClr val="dk1"/>
                </a:solidFill>
                <a:latin typeface="Inconsolata"/>
                <a:ea typeface="Inconsolata"/>
                <a:cs typeface="Inconsolata"/>
                <a:sym typeface="Inconsolata"/>
              </a:rPr>
              <a:t>print()</a:t>
            </a:r>
            <a:r>
              <a:rPr lang="en">
                <a:solidFill>
                  <a:schemeClr val="dk1"/>
                </a:solidFill>
              </a:rPr>
              <a:t> function — now we can start writing our own!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f198f287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2f198f287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sz="1000">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Char char="●"/>
            </a:pPr>
            <a:r>
              <a:rPr lang="en"/>
              <a:t>Walk through each part of the function definition by clicking to animate the annotations.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2f198f287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2f198f287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Remind students of the importance of invoking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sz="1000">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Char char="●"/>
            </a:pPr>
            <a:r>
              <a:rPr lang="en"/>
              <a:t>It's common early on to run code without invoking a function you've defined. </a:t>
            </a:r>
            <a:endParaRPr/>
          </a:p>
          <a:p>
            <a:pPr indent="-298450" lvl="0" marL="457200" rtl="0" algn="l">
              <a:spcBef>
                <a:spcPts val="0"/>
              </a:spcBef>
              <a:spcAft>
                <a:spcPts val="0"/>
              </a:spcAft>
              <a:buClr>
                <a:schemeClr val="dk1"/>
              </a:buClr>
              <a:buSzPts val="1100"/>
              <a:buChar char="●"/>
            </a:pPr>
            <a:r>
              <a:rPr lang="en"/>
              <a:t>Emphasize the two-step nature of using a function: defining </a:t>
            </a:r>
            <a:r>
              <a:rPr lang="en"/>
              <a:t>it</a:t>
            </a:r>
            <a:r>
              <a:rPr lang="en"/>
              <a:t> and then actually invoking </a:t>
            </a:r>
            <a:r>
              <a:rPr lang="en"/>
              <a:t>it</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2f198f28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2f198f28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parameters and arguments in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99a0be5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99a0be5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keyword/positional arguments.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2f198f287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2f198f287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Have students practice reading and interpreting code.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Help students break this down one piece at a time. </a:t>
            </a:r>
            <a:endParaRPr/>
          </a:p>
          <a:p>
            <a:pPr indent="-298450" lvl="0" marL="457200" rtl="0" algn="l">
              <a:spcBef>
                <a:spcPts val="0"/>
              </a:spcBef>
              <a:spcAft>
                <a:spcPts val="0"/>
              </a:spcAft>
              <a:buSzPts val="1100"/>
              <a:buChar char="●"/>
            </a:pPr>
            <a:r>
              <a:rPr lang="en"/>
              <a:t>This function will return the index location in the given array of the given value, so it’s a search function. </a:t>
            </a:r>
            <a:endParaRPr/>
          </a:p>
          <a:p>
            <a:pPr indent="-298450" lvl="0" marL="457200" rtl="0" algn="l">
              <a:spcBef>
                <a:spcPts val="0"/>
              </a:spcBef>
              <a:spcAft>
                <a:spcPts val="0"/>
              </a:spcAft>
              <a:buSzPts val="1100"/>
              <a:buChar char="●"/>
            </a:pPr>
            <a:r>
              <a:rPr lang="en"/>
              <a:t>If it doesn't find the value, it will return “-1”.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2f198f287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92f198f287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Have students practice writing functions.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2f198f287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2f198f287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40 minutes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2f198f287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2f198f287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Frame the importance of pseudocode.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Now that we’ve learned how to write functions, we can consider more complex problems for our programs to tackle. </a:t>
            </a:r>
            <a:endParaRPr/>
          </a:p>
          <a:p>
            <a:pPr indent="-298450" lvl="0" marL="457200" rtl="0" algn="l">
              <a:spcBef>
                <a:spcPts val="0"/>
              </a:spcBef>
              <a:spcAft>
                <a:spcPts val="0"/>
              </a:spcAft>
              <a:buSzPts val="1100"/>
              <a:buChar char="●"/>
            </a:pPr>
            <a:r>
              <a:rPr lang="en"/>
              <a:t>This will require thinking critically about the individual steps involved in any process we want to represent with a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d179f9c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d179f9c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2f198f287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2f198f287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Frame the importance of pseudocode.</a:t>
            </a:r>
            <a:endParaRPr>
              <a:solidFill>
                <a:schemeClr val="dk1"/>
              </a:solidFill>
              <a:highlight>
                <a:srgbClr val="FFFF00"/>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2f198f287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2f198f287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Define pseudocode.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Pseudocode both helps us think like the computer AND creates easily achieved and testable milestones while coding.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Once we have our process defined and broken down into small steps, finding the right syntax and implementation of each step is much easier.</a:t>
            </a:r>
            <a:endParaRPr b="1">
              <a:solidFill>
                <a:schemeClr val="dk1"/>
              </a:solidFill>
              <a:highlight>
                <a:srgbClr val="FFFF00"/>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2f198f287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2f198f287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Purpose: </a:t>
            </a:r>
            <a:r>
              <a:rPr lang="en">
                <a:solidFill>
                  <a:schemeClr val="dk1"/>
                </a:solidFill>
                <a:highlight>
                  <a:schemeClr val="lt1"/>
                </a:highlight>
              </a:rPr>
              <a:t>Link pseudocode and function writing.</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a:solidFill>
                <a:schemeClr val="dk1"/>
              </a:solidFill>
              <a:highlight>
                <a:schemeClr val="lt1"/>
              </a:highlight>
            </a:endParaRPr>
          </a:p>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Try to talk through this like you would a recipe.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goal is to normalize the structure of a program, subtly getting students to view the idea of a programming as something they’ve already wrestled with in their lives.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Pause for a second and have students think about how a computer might still misinterpret this. How does it know what </a:t>
            </a:r>
            <a:r>
              <a:rPr b="1" lang="en">
                <a:solidFill>
                  <a:schemeClr val="dk1"/>
                </a:solidFill>
                <a:highlight>
                  <a:srgbClr val="FFFFFF"/>
                </a:highlight>
                <a:latin typeface="Courier New"/>
                <a:ea typeface="Courier New"/>
                <a:cs typeface="Courier New"/>
                <a:sym typeface="Courier New"/>
              </a:rPr>
              <a:t>cook</a:t>
            </a:r>
            <a:r>
              <a:rPr lang="en">
                <a:solidFill>
                  <a:schemeClr val="dk1"/>
                </a:solidFill>
                <a:highlight>
                  <a:srgbClr val="FFFFFF"/>
                </a:highlight>
              </a:rPr>
              <a:t> means for </a:t>
            </a:r>
            <a:r>
              <a:rPr b="1" lang="en">
                <a:solidFill>
                  <a:schemeClr val="dk1"/>
                </a:solidFill>
                <a:highlight>
                  <a:srgbClr val="FFFFFF"/>
                </a:highlight>
                <a:latin typeface="Courier New"/>
                <a:ea typeface="Courier New"/>
                <a:cs typeface="Courier New"/>
                <a:sym typeface="Courier New"/>
              </a:rPr>
              <a:t>brown_rice</a:t>
            </a:r>
            <a:r>
              <a:rPr lang="en">
                <a:solidFill>
                  <a:schemeClr val="dk1"/>
                </a:solidFill>
                <a:highlight>
                  <a:srgbClr val="FFFFFF"/>
                </a:highlight>
              </a:rPr>
              <a:t>? Or </a:t>
            </a:r>
            <a:r>
              <a:rPr b="1" lang="en">
                <a:solidFill>
                  <a:schemeClr val="dk1"/>
                </a:solidFill>
                <a:highlight>
                  <a:srgbClr val="FFFFFF"/>
                </a:highlight>
                <a:latin typeface="Courier New"/>
                <a:ea typeface="Courier New"/>
                <a:cs typeface="Courier New"/>
                <a:sym typeface="Courier New"/>
              </a:rPr>
              <a:t>whisk</a:t>
            </a:r>
            <a:r>
              <a:rPr lang="en">
                <a:solidFill>
                  <a:schemeClr val="dk1"/>
                </a:solidFill>
                <a:highlight>
                  <a:srgbClr val="FFFFFF"/>
                </a:highlight>
              </a:rPr>
              <a:t>?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At some level, we have to define the most basic functions a computer performs, then build up from those basic functions to more sophisticated ones.</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2f198f287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92f198f287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 </a:t>
            </a:r>
            <a:r>
              <a:rPr lang="en">
                <a:solidFill>
                  <a:schemeClr val="dk1"/>
                </a:solidFill>
                <a:highlight>
                  <a:schemeClr val="lt1"/>
                </a:highlight>
              </a:rPr>
              <a:t>Link pseudocode and function writing.</a:t>
            </a:r>
            <a:endParaRPr>
              <a:solidFill>
                <a:schemeClr val="dk1"/>
              </a:solidFill>
              <a:highlight>
                <a:schemeClr val="lt1"/>
              </a:highlight>
            </a:endParaRPr>
          </a:p>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By creating a </a:t>
            </a:r>
            <a:r>
              <a:rPr b="1" lang="en">
                <a:solidFill>
                  <a:schemeClr val="dk1"/>
                </a:solidFill>
                <a:latin typeface="Inconsolata"/>
                <a:ea typeface="Inconsolata"/>
                <a:cs typeface="Inconsolata"/>
                <a:sym typeface="Inconsolata"/>
              </a:rPr>
              <a:t>stir_fry()</a:t>
            </a:r>
            <a:r>
              <a:rPr lang="en">
                <a:solidFill>
                  <a:schemeClr val="dk1"/>
                </a:solidFill>
              </a:rPr>
              <a:t> function and passing it ingredients and ordered steps of additional supporting functions, we’ve created a program that is reusable. This reusability is dependent on passing in a standard input (ingredients in the same order), which then will return a standard output (a consistent meal).</a:t>
            </a:r>
            <a:endParaRPr b="1">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2f198f287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2f198f287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 </a:t>
            </a:r>
            <a:r>
              <a:rPr lang="en">
                <a:solidFill>
                  <a:schemeClr val="dk1"/>
                </a:solidFill>
                <a:highlight>
                  <a:schemeClr val="lt1"/>
                </a:highlight>
              </a:rPr>
              <a:t>Link pseudocode and function writing.</a:t>
            </a:r>
            <a:endParaRPr>
              <a:solidFill>
                <a:schemeClr val="dk1"/>
              </a:solidFill>
              <a:highlight>
                <a:schemeClr val="lt1"/>
              </a:highlight>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Using functions is vital to controlling complexity creep. Without smaller functions to package our reusable pieces of logic, our programs might contain hundreds of the tiniest, seemingly unconnected steps spilled out in a row. At the lowest level, any instructions would be absurdly difficult to piece together without larger abstracted bits of logic.</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179f9c04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d179f9c04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a:t>
            </a:r>
            <a:r>
              <a:rPr lang="en">
                <a:solidFill>
                  <a:schemeClr val="dk1"/>
                </a:solidFill>
                <a:highlight>
                  <a:schemeClr val="lt1"/>
                </a:highlight>
              </a:rPr>
              <a:t> Have students practice writing pseudocode.</a:t>
            </a:r>
            <a:endParaRPr>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Complete</a:t>
            </a:r>
            <a:r>
              <a:rPr lang="en"/>
              <a:t> this activity as a group using one or two examples suggested by the class. You can write the steps down to keep track of them as you go.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2f198f287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92f198f287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Purpose: </a:t>
            </a:r>
            <a:r>
              <a:rPr lang="en">
                <a:solidFill>
                  <a:schemeClr val="dk1"/>
                </a:solidFill>
                <a:highlight>
                  <a:schemeClr val="lt1"/>
                </a:highlight>
              </a:rPr>
              <a:t>Have students practice writing pseudocode in order to solve coding problems.</a:t>
            </a:r>
            <a:endParaRPr>
              <a:solidFill>
                <a:schemeClr val="dk1"/>
              </a:solidFill>
              <a:highlight>
                <a:schemeClr val="lt1"/>
              </a:highlight>
            </a:endParaRPr>
          </a:p>
          <a:p>
            <a:pPr indent="0" lvl="0" marL="0" rtl="0" algn="l">
              <a:spcBef>
                <a:spcPts val="0"/>
              </a:spcBef>
              <a:spcAft>
                <a:spcPts val="0"/>
              </a:spcAft>
              <a:buNone/>
            </a:pPr>
            <a:r>
              <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TALKING POINTS:</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a:solidFill>
                <a:schemeClr val="dk1"/>
              </a:solidFill>
              <a:highlight>
                <a:schemeClr val="lt1"/>
              </a:highlight>
            </a:endParaRPr>
          </a:p>
          <a:p>
            <a:pPr indent="-298450" lvl="0" marL="457200" rtl="0" algn="l">
              <a:spcBef>
                <a:spcPts val="0"/>
              </a:spcBef>
              <a:spcAft>
                <a:spcPts val="0"/>
              </a:spcAft>
              <a:buSzPts val="1100"/>
              <a:buChar char="●"/>
            </a:pPr>
            <a:r>
              <a:rPr lang="en"/>
              <a:t>Figuring out the steps is the hard part; writing the actual code behind the function is </a:t>
            </a:r>
            <a:r>
              <a:rPr lang="en"/>
              <a:t>much</a:t>
            </a:r>
            <a:r>
              <a:rPr lang="en"/>
              <a:t> easier once the steps have been determined.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9a0be5d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99a0be5d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10 minutes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99a0be5d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99a0be5d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a:t>
            </a:r>
            <a:r>
              <a:rPr lang="en">
                <a:solidFill>
                  <a:schemeClr val="dk1"/>
                </a:solidFill>
                <a:highlight>
                  <a:schemeClr val="lt1"/>
                </a:highlight>
              </a:rPr>
              <a:t> Introduce map().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9a0be5d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9a0be5d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a:t>
            </a:r>
            <a:r>
              <a:rPr lang="en">
                <a:solidFill>
                  <a:schemeClr val="dk1"/>
                </a:solidFill>
                <a:highlight>
                  <a:schemeClr val="lt1"/>
                </a:highlight>
              </a:rPr>
              <a:t> Introduce lambda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d179f9c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d179f9c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9d179f9c0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9d179f9c0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a:t>
            </a:r>
            <a:r>
              <a:rPr lang="en">
                <a:solidFill>
                  <a:schemeClr val="dk1"/>
                </a:solidFill>
              </a:rPr>
              <a:t> 10 minutes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d179f9c0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d179f9c0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d179f9c0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9d179f9c0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d179f9c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d179f9c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d179f9c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d179f9c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2f198f287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Purpose: </a:t>
            </a:r>
            <a:r>
              <a:rPr lang="en" sz="1100">
                <a:solidFill>
                  <a:schemeClr val="dk1"/>
                </a:solidFill>
              </a:rPr>
              <a:t>Set expectations for the lesson.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highlight>
                <a:srgbClr val="FFD966"/>
              </a:highlight>
            </a:endParaRPr>
          </a:p>
          <a:p>
            <a:pPr indent="0" lvl="0" marL="0" rtl="0" algn="l">
              <a:lnSpc>
                <a:spcPct val="115000"/>
              </a:lnSpc>
              <a:spcBef>
                <a:spcPts val="0"/>
              </a:spcBef>
              <a:spcAft>
                <a:spcPts val="0"/>
              </a:spcAft>
              <a:buNone/>
            </a:pPr>
            <a:r>
              <a:rPr b="1" lang="en" sz="1100">
                <a:solidFill>
                  <a:schemeClr val="dk1"/>
                </a:solidFill>
                <a:highlight>
                  <a:srgbClr val="FFD966"/>
                </a:highlight>
              </a:rPr>
              <a:t>For remote classrooms</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Capture a screenshot of this slide and drop it in the class Slack channel.</a:t>
            </a:r>
            <a:endParaRPr b="1" sz="1100">
              <a:solidFill>
                <a:schemeClr val="dk1"/>
              </a:solidFill>
            </a:endParaRPr>
          </a:p>
        </p:txBody>
      </p:sp>
      <p:sp>
        <p:nvSpPr>
          <p:cNvPr id="293" name="Google Shape;293;g92f198f287_0_0: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d664ec4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d664ec4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Connect the rest of class to what we’ve already learned in the pre-work.</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know that you encountered some of what’s in today’s lesson in the pre-work. That’s intentional! We use a blended learning approach that incorporates myGA, assessments, and in-class lessons. They all work together to help you succeed in the course and let us know where you’re coming from.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don’t want to bore you with stuff you already know, but we also don’t want to skip over really crucial topics. We’ll use discussions and exercises to make sure we’re going at your speed when it comes to familiar topics, as well as the new ones.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pre-work helps you come into the classroom with a solid, foundational understanding of the basics. We’re going to practice and reinforce those topics and then start to build upon them.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d664ec4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d664ec4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Understand how much students have retained from the pre-work lessons.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exercise will help you gauge where students are in terms of how much they retained from the pre-work so that you can appropriately adjust the rest of the lesson/future lessons.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Remind students that we're not asking them to complete all questions immediately. Note that, if they are struggling, we’ll recap how to write each of them in this and the following lesson.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highlight>
                  <a:srgbClr val="FFD966"/>
                </a:highlight>
              </a:rPr>
              <a:t>For remote classrooms</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students to rate their confidence in this subject using Slack response emojis 1–5, or a quick anonymous poll. If ALL students feel confident in this subject, feel free to skip through the actual lesson slides and dive right into the exercises in the notebook.</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drive/folders/1E1Q_e4dcCwFM_EJt7OK2XPx4D1CNB4P7?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rive.google.com/drive/folders/1jDOztQOihWpay80dKu12Y441vtgleith?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how to iterate over lists or until a condition has been met. </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Define functions to encapsulate blocks of code.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Use parameters in a function.</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Understand how to return a value from a function.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Create functions that include loops and conditional logic to generate specific return values.</a:t>
            </a:r>
            <a:endParaRPr>
              <a:solidFill>
                <a:schemeClr val="dk1"/>
              </a:solidFill>
            </a:endParaRPr>
          </a:p>
          <a:p>
            <a:pPr indent="0" lvl="0" marL="0" rtl="0" algn="l">
              <a:spcBef>
                <a:spcPts val="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Functions</a:t>
            </a:r>
            <a:endParaRPr/>
          </a:p>
        </p:txBody>
      </p:sp>
      <p:sp>
        <p:nvSpPr>
          <p:cNvPr id="324" name="Google Shape;324;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30" name="Google Shape;330;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1" name="Google Shape;331;p41"/>
          <p:cNvSpPr txBox="1"/>
          <p:nvPr>
            <p:ph idx="4294967295" type="body"/>
          </p:nvPr>
        </p:nvSpPr>
        <p:spPr>
          <a:xfrm>
            <a:off x="457200" y="1002900"/>
            <a:ext cx="3841800" cy="307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Functions</a:t>
            </a:r>
            <a:r>
              <a:rPr lang="en">
                <a:solidFill>
                  <a:schemeClr val="dk1"/>
                </a:solidFill>
              </a:rPr>
              <a:t> are chunks of code that are grouped and will execute together, like a modular program within a program.</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A function takes input, performs logic, and returns output.</a:t>
            </a:r>
            <a:endParaRPr/>
          </a:p>
        </p:txBody>
      </p:sp>
      <p:sp>
        <p:nvSpPr>
          <p:cNvPr id="332" name="Google Shape;332;p41"/>
          <p:cNvSpPr/>
          <p:nvPr/>
        </p:nvSpPr>
        <p:spPr>
          <a:xfrm>
            <a:off x="5286475" y="1357350"/>
            <a:ext cx="1026000" cy="2428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41"/>
          <p:cNvPicPr preferRelativeResize="0"/>
          <p:nvPr/>
        </p:nvPicPr>
        <p:blipFill>
          <a:blip r:embed="rId3">
            <a:alphaModFix/>
          </a:blip>
          <a:stretch>
            <a:fillRect/>
          </a:stretch>
        </p:blipFill>
        <p:spPr>
          <a:xfrm>
            <a:off x="4949500" y="783975"/>
            <a:ext cx="3495924" cy="3296925"/>
          </a:xfrm>
          <a:prstGeom prst="rect">
            <a:avLst/>
          </a:prstGeom>
          <a:noFill/>
          <a:ln>
            <a:noFill/>
          </a:ln>
        </p:spPr>
      </p:pic>
      <p:sp>
        <p:nvSpPr>
          <p:cNvPr id="334" name="Google Shape;334;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Functions</a:t>
            </a:r>
            <a:endParaRPr/>
          </a:p>
        </p:txBody>
      </p:sp>
      <p:sp>
        <p:nvSpPr>
          <p:cNvPr id="340" name="Google Shape;340;p42"/>
          <p:cNvSpPr txBox="1"/>
          <p:nvPr>
            <p:ph idx="4294967295" type="body"/>
          </p:nvPr>
        </p:nvSpPr>
        <p:spPr>
          <a:xfrm>
            <a:off x="457200" y="1383875"/>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457200" lvl="0" marL="1371600" rtl="0" algn="l">
              <a:lnSpc>
                <a:spcPct val="100000"/>
              </a:lnSpc>
              <a:spcBef>
                <a:spcPts val="0"/>
              </a:spcBef>
              <a:spcAft>
                <a:spcPts val="0"/>
              </a:spcAft>
              <a:buClr>
                <a:schemeClr val="dk1"/>
              </a:buClr>
              <a:buSzPts val="1100"/>
              <a:buFont typeface="Arial"/>
              <a:buNone/>
            </a:pPr>
            <a:r>
              <a:rPr b="1" lang="en" sz="2000">
                <a:solidFill>
                  <a:srgbClr val="008000"/>
                </a:solidFill>
                <a:highlight>
                  <a:schemeClr val="lt1"/>
                </a:highlight>
                <a:latin typeface="Consolas"/>
                <a:ea typeface="Consolas"/>
                <a:cs typeface="Consolas"/>
                <a:sym typeface="Consolas"/>
              </a:rPr>
              <a:t>def</a:t>
            </a:r>
            <a:r>
              <a:rPr lang="en" sz="2000">
                <a:solidFill>
                  <a:schemeClr val="dk1"/>
                </a:solidFill>
                <a:highlight>
                  <a:schemeClr val="lt1"/>
                </a:highlight>
                <a:latin typeface="Consolas"/>
                <a:ea typeface="Consolas"/>
                <a:cs typeface="Consolas"/>
                <a:sym typeface="Consolas"/>
              </a:rPr>
              <a:t> </a:t>
            </a:r>
            <a:r>
              <a:rPr lang="en" sz="2000">
                <a:solidFill>
                  <a:srgbClr val="0000FF"/>
                </a:solidFill>
                <a:highlight>
                  <a:schemeClr val="lt1"/>
                </a:highlight>
                <a:latin typeface="Consolas"/>
                <a:ea typeface="Consolas"/>
                <a:cs typeface="Consolas"/>
                <a:sym typeface="Consolas"/>
              </a:rPr>
              <a:t>display_greeting</a:t>
            </a:r>
            <a:r>
              <a:rPr lang="en" sz="2000">
                <a:solidFill>
                  <a:schemeClr val="dk1"/>
                </a:solidFill>
                <a:highlight>
                  <a:schemeClr val="lt1"/>
                </a:highlight>
                <a:latin typeface="Consolas"/>
                <a:ea typeface="Consolas"/>
                <a:cs typeface="Consolas"/>
                <a:sym typeface="Consolas"/>
              </a:rPr>
              <a:t>():</a:t>
            </a:r>
            <a:br>
              <a:rPr lang="en" sz="2000">
                <a:solidFill>
                  <a:schemeClr val="dk1"/>
                </a:solidFill>
                <a:highlight>
                  <a:schemeClr val="lt1"/>
                </a:highlight>
                <a:latin typeface="Consolas"/>
                <a:ea typeface="Consolas"/>
                <a:cs typeface="Consolas"/>
                <a:sym typeface="Consolas"/>
              </a:rPr>
            </a:br>
            <a:r>
              <a:rPr lang="en" sz="2000">
                <a:solidFill>
                  <a:schemeClr val="dk1"/>
                </a:solidFill>
                <a:highlight>
                  <a:schemeClr val="lt1"/>
                </a:highlight>
                <a:latin typeface="Consolas"/>
                <a:ea typeface="Consolas"/>
                <a:cs typeface="Consolas"/>
                <a:sym typeface="Consolas"/>
              </a:rPr>
              <a:t>		print(</a:t>
            </a:r>
            <a:r>
              <a:rPr lang="en" sz="2000">
                <a:solidFill>
                  <a:srgbClr val="BA2121"/>
                </a:solidFill>
                <a:highlight>
                  <a:schemeClr val="lt1"/>
                </a:highlight>
                <a:latin typeface="Consolas"/>
                <a:ea typeface="Consolas"/>
                <a:cs typeface="Consolas"/>
                <a:sym typeface="Consolas"/>
              </a:rPr>
              <a:t>'Welcome!'</a:t>
            </a:r>
            <a:r>
              <a:rPr lang="en" sz="2000">
                <a:solidFill>
                  <a:schemeClr val="dk1"/>
                </a:solidFill>
                <a:highlight>
                  <a:schemeClr val="lt1"/>
                </a:highlight>
                <a:latin typeface="Consolas"/>
                <a:ea typeface="Consolas"/>
                <a:cs typeface="Consolas"/>
                <a:sym typeface="Consolas"/>
              </a:rPr>
              <a:t>)</a:t>
            </a:r>
            <a:endParaRPr/>
          </a:p>
        </p:txBody>
      </p:sp>
      <p:sp>
        <p:nvSpPr>
          <p:cNvPr id="341" name="Google Shape;341;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42" name="Google Shape;342;p42"/>
          <p:cNvCxnSpPr/>
          <p:nvPr/>
        </p:nvCxnSpPr>
        <p:spPr>
          <a:xfrm flipH="1">
            <a:off x="2496775" y="1933875"/>
            <a:ext cx="244200" cy="5106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42"/>
          <p:cNvCxnSpPr/>
          <p:nvPr/>
        </p:nvCxnSpPr>
        <p:spPr>
          <a:xfrm flipH="1">
            <a:off x="4014100" y="1933875"/>
            <a:ext cx="244200" cy="5106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42"/>
          <p:cNvCxnSpPr/>
          <p:nvPr/>
        </p:nvCxnSpPr>
        <p:spPr>
          <a:xfrm flipH="1">
            <a:off x="5198550" y="1933875"/>
            <a:ext cx="244200" cy="5106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42"/>
          <p:cNvCxnSpPr/>
          <p:nvPr/>
        </p:nvCxnSpPr>
        <p:spPr>
          <a:xfrm flipH="1">
            <a:off x="5531500" y="2522025"/>
            <a:ext cx="938100" cy="801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42"/>
          <p:cNvCxnSpPr/>
          <p:nvPr/>
        </p:nvCxnSpPr>
        <p:spPr>
          <a:xfrm flipH="1" rot="10800000">
            <a:off x="2196475" y="3054775"/>
            <a:ext cx="222600" cy="2877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42"/>
          <p:cNvSpPr txBox="1"/>
          <p:nvPr/>
        </p:nvSpPr>
        <p:spPr>
          <a:xfrm>
            <a:off x="2363675" y="1437475"/>
            <a:ext cx="93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`def`</a:t>
            </a:r>
            <a:endParaRPr b="1">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required</a:t>
            </a:r>
            <a:endParaRPr b="1">
              <a:latin typeface="Proxima Nova"/>
              <a:ea typeface="Proxima Nova"/>
              <a:cs typeface="Proxima Nova"/>
              <a:sym typeface="Proxima Nova"/>
            </a:endParaRPr>
          </a:p>
        </p:txBody>
      </p:sp>
      <p:sp>
        <p:nvSpPr>
          <p:cNvPr id="348" name="Google Shape;348;p42"/>
          <p:cNvSpPr txBox="1"/>
          <p:nvPr/>
        </p:nvSpPr>
        <p:spPr>
          <a:xfrm>
            <a:off x="3914300" y="1350900"/>
            <a:ext cx="13347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A</a:t>
            </a:r>
            <a:r>
              <a:rPr b="1" lang="en">
                <a:latin typeface="Proxima Nova"/>
                <a:ea typeface="Proxima Nova"/>
                <a:cs typeface="Proxima Nova"/>
                <a:sym typeface="Proxima Nova"/>
              </a:rPr>
              <a:t>ny name</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t>
            </a:r>
            <a:r>
              <a:rPr lang="en">
                <a:latin typeface="Proxima Nova"/>
                <a:ea typeface="Proxima Nova"/>
                <a:cs typeface="Proxima Nova"/>
                <a:sym typeface="Proxima Nova"/>
              </a:rPr>
              <a:t>snake_case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349" name="Google Shape;349;p42"/>
          <p:cNvSpPr txBox="1"/>
          <p:nvPr/>
        </p:nvSpPr>
        <p:spPr>
          <a:xfrm>
            <a:off x="5442750" y="1290975"/>
            <a:ext cx="22143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t>
            </a:r>
            <a:r>
              <a:rPr b="1" lang="en">
                <a:latin typeface="Proxima Nova"/>
                <a:ea typeface="Proxima Nova"/>
                <a:cs typeface="Proxima Nova"/>
                <a:sym typeface="Proxima Nova"/>
              </a:rPr>
              <a:t>arameter list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(This function does not take parameters.)</a:t>
            </a:r>
            <a:endParaRPr>
              <a:latin typeface="Proxima Nova"/>
              <a:ea typeface="Proxima Nova"/>
              <a:cs typeface="Proxima Nova"/>
              <a:sym typeface="Proxima Nova"/>
            </a:endParaRPr>
          </a:p>
        </p:txBody>
      </p:sp>
      <p:sp>
        <p:nvSpPr>
          <p:cNvPr id="350" name="Google Shape;350;p42"/>
          <p:cNvSpPr txBox="1"/>
          <p:nvPr/>
        </p:nvSpPr>
        <p:spPr>
          <a:xfrm>
            <a:off x="6566525" y="2263825"/>
            <a:ext cx="93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a:t>
            </a:r>
            <a:r>
              <a:rPr b="1" lang="en">
                <a:latin typeface="Proxima Nova"/>
                <a:ea typeface="Proxima Nova"/>
                <a:cs typeface="Proxima Nova"/>
                <a:sym typeface="Proxima Nova"/>
              </a:rPr>
              <a:t>olon required</a:t>
            </a:r>
            <a:endParaRPr b="1">
              <a:latin typeface="Proxima Nova"/>
              <a:ea typeface="Proxima Nova"/>
              <a:cs typeface="Proxima Nova"/>
              <a:sym typeface="Proxima Nova"/>
            </a:endParaRPr>
          </a:p>
        </p:txBody>
      </p:sp>
      <p:sp>
        <p:nvSpPr>
          <p:cNvPr id="351" name="Google Shape;351;p42"/>
          <p:cNvSpPr txBox="1"/>
          <p:nvPr/>
        </p:nvSpPr>
        <p:spPr>
          <a:xfrm>
            <a:off x="1647525" y="3342475"/>
            <a:ext cx="1160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I</a:t>
            </a:r>
            <a:r>
              <a:rPr b="1" lang="en">
                <a:latin typeface="Proxima Nova"/>
                <a:ea typeface="Proxima Nova"/>
                <a:cs typeface="Proxima Nova"/>
                <a:sym typeface="Proxima Nova"/>
              </a:rPr>
              <a:t>ndentation required</a:t>
            </a:r>
            <a:endParaRPr b="1">
              <a:latin typeface="Proxima Nova"/>
              <a:ea typeface="Proxima Nova"/>
              <a:cs typeface="Proxima Nova"/>
              <a:sym typeface="Proxima Nova"/>
            </a:endParaRPr>
          </a:p>
        </p:txBody>
      </p:sp>
      <p:sp>
        <p:nvSpPr>
          <p:cNvPr id="352" name="Google Shape;352;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Invoking Functions</a:t>
            </a:r>
            <a:endParaRPr/>
          </a:p>
        </p:txBody>
      </p:sp>
      <p:sp>
        <p:nvSpPr>
          <p:cNvPr id="358" name="Google Shape;358;p43"/>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function simply sets things up. For anything to happen, you must </a:t>
            </a:r>
            <a:r>
              <a:rPr b="1" lang="en">
                <a:highlight>
                  <a:schemeClr val="accent2"/>
                </a:highlight>
              </a:rPr>
              <a:t>invoke</a:t>
            </a:r>
            <a:r>
              <a:rPr lang="en"/>
              <a:t> the function at some point.</a:t>
            </a:r>
            <a:endParaRPr/>
          </a:p>
          <a:p>
            <a:pPr indent="0" lvl="0" marL="0" rtl="0" algn="l">
              <a:spcBef>
                <a:spcPts val="1600"/>
              </a:spcBef>
              <a:spcAft>
                <a:spcPts val="0"/>
              </a:spcAft>
              <a:buNone/>
            </a:pPr>
            <a:r>
              <a:rPr b="1" lang="en">
                <a:latin typeface="Inconsolata"/>
                <a:ea typeface="Inconsolata"/>
                <a:cs typeface="Inconsolata"/>
                <a:sym typeface="Inconsolata"/>
              </a:rPr>
              <a:t>def greetings():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print("hello!")</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Invoke the function using its name and more parentheses.</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greetings()</a:t>
            </a:r>
            <a:endParaRPr b="1">
              <a:latin typeface="Inconsolata"/>
              <a:ea typeface="Inconsolata"/>
              <a:cs typeface="Inconsolata"/>
              <a:sym typeface="Inconsolata"/>
            </a:endParaRPr>
          </a:p>
        </p:txBody>
      </p:sp>
      <p:sp>
        <p:nvSpPr>
          <p:cNvPr id="359" name="Google Shape;35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0" name="Google Shape;360;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Parameters and Arguments</a:t>
            </a:r>
            <a:endParaRPr/>
          </a:p>
        </p:txBody>
      </p:sp>
      <p:sp>
        <p:nvSpPr>
          <p:cNvPr id="366" name="Google Shape;366;p44"/>
          <p:cNvSpPr txBox="1"/>
          <p:nvPr>
            <p:ph idx="4294967295" type="body"/>
          </p:nvPr>
        </p:nvSpPr>
        <p:spPr>
          <a:xfrm>
            <a:off x="58225" y="853075"/>
            <a:ext cx="7679400" cy="3803700"/>
          </a:xfrm>
          <a:prstGeom prst="rect">
            <a:avLst/>
          </a:prstGeom>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457200" lvl="0" marL="0" marR="279400" rtl="0" algn="l">
              <a:spcBef>
                <a:spcPts val="1100"/>
              </a:spcBef>
              <a:spcAft>
                <a:spcPts val="0"/>
              </a:spcAft>
              <a:buNone/>
            </a:pPr>
            <a:r>
              <a:rPr lang="en" sz="2000">
                <a:solidFill>
                  <a:srgbClr val="0000FF"/>
                </a:solidFill>
                <a:highlight>
                  <a:schemeClr val="lt1"/>
                </a:highlight>
                <a:latin typeface="Consolas"/>
                <a:ea typeface="Consolas"/>
                <a:cs typeface="Consolas"/>
                <a:sym typeface="Consolas"/>
              </a:rPr>
              <a:t>get_total_price</a:t>
            </a:r>
            <a:r>
              <a:rPr lang="en" sz="2000">
                <a:solidFill>
                  <a:schemeClr val="dk1"/>
                </a:solidFill>
                <a:highlight>
                  <a:schemeClr val="lt1"/>
                </a:highlight>
                <a:latin typeface="Consolas"/>
                <a:ea typeface="Consolas"/>
                <a:cs typeface="Consolas"/>
                <a:sym typeface="Consolas"/>
              </a:rPr>
              <a:t>(</a:t>
            </a:r>
            <a:r>
              <a:rPr lang="en" sz="2000">
                <a:solidFill>
                  <a:srgbClr val="674EA7"/>
                </a:solidFill>
                <a:highlight>
                  <a:schemeClr val="lt1"/>
                </a:highlight>
                <a:latin typeface="Consolas"/>
                <a:ea typeface="Consolas"/>
                <a:cs typeface="Consolas"/>
                <a:sym typeface="Consolas"/>
              </a:rPr>
              <a:t>100.</a:t>
            </a:r>
            <a:r>
              <a:rPr lang="en" sz="2000">
                <a:solidFill>
                  <a:schemeClr val="dk1"/>
                </a:solidFill>
                <a:highlight>
                  <a:schemeClr val="lt1"/>
                </a:highlight>
                <a:latin typeface="Consolas"/>
                <a:ea typeface="Consolas"/>
                <a:cs typeface="Consolas"/>
                <a:sym typeface="Consolas"/>
              </a:rPr>
              <a:t>, </a:t>
            </a:r>
            <a:r>
              <a:rPr lang="en" sz="2000">
                <a:solidFill>
                  <a:srgbClr val="674EA7"/>
                </a:solidFill>
                <a:highlight>
                  <a:schemeClr val="lt1"/>
                </a:highlight>
                <a:latin typeface="Consolas"/>
                <a:ea typeface="Consolas"/>
                <a:cs typeface="Consolas"/>
                <a:sym typeface="Consolas"/>
              </a:rPr>
              <a:t>0.1</a:t>
            </a:r>
            <a:r>
              <a:rPr lang="en" sz="2000">
                <a:solidFill>
                  <a:schemeClr val="dk1"/>
                </a:solidFill>
                <a:highlight>
                  <a:schemeClr val="lt1"/>
                </a:highlight>
                <a:latin typeface="Consolas"/>
                <a:ea typeface="Consolas"/>
                <a:cs typeface="Consolas"/>
                <a:sym typeface="Consolas"/>
              </a:rPr>
              <a:t>)</a:t>
            </a:r>
            <a:endParaRPr b="1" sz="2000">
              <a:solidFill>
                <a:srgbClr val="008000"/>
              </a:solidFill>
              <a:highlight>
                <a:schemeClr val="lt1"/>
              </a:highlight>
              <a:latin typeface="Consolas"/>
              <a:ea typeface="Consolas"/>
              <a:cs typeface="Consolas"/>
              <a:sym typeface="Consolas"/>
            </a:endParaRPr>
          </a:p>
          <a:p>
            <a:pPr indent="457200" lvl="0" marL="457200" rtl="0" algn="l">
              <a:lnSpc>
                <a:spcPct val="100000"/>
              </a:lnSpc>
              <a:spcBef>
                <a:spcPts val="110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0" lvl="0" marL="457200" rtl="0" algn="l">
              <a:lnSpc>
                <a:spcPct val="100000"/>
              </a:lnSpc>
              <a:spcBef>
                <a:spcPts val="0"/>
              </a:spcBef>
              <a:spcAft>
                <a:spcPts val="0"/>
              </a:spcAft>
              <a:buNone/>
            </a:pPr>
            <a:r>
              <a:rPr b="1" lang="en" sz="2000">
                <a:solidFill>
                  <a:srgbClr val="008000"/>
                </a:solidFill>
                <a:highlight>
                  <a:schemeClr val="lt1"/>
                </a:highlight>
                <a:latin typeface="Consolas"/>
                <a:ea typeface="Consolas"/>
                <a:cs typeface="Consolas"/>
                <a:sym typeface="Consolas"/>
              </a:rPr>
              <a:t>def</a:t>
            </a:r>
            <a:r>
              <a:rPr lang="en" sz="2000">
                <a:solidFill>
                  <a:schemeClr val="dk1"/>
                </a:solidFill>
                <a:highlight>
                  <a:schemeClr val="lt1"/>
                </a:highlight>
                <a:latin typeface="Consolas"/>
                <a:ea typeface="Consolas"/>
                <a:cs typeface="Consolas"/>
                <a:sym typeface="Consolas"/>
              </a:rPr>
              <a:t> </a:t>
            </a:r>
            <a:r>
              <a:rPr lang="en" sz="2000">
                <a:solidFill>
                  <a:srgbClr val="0000FF"/>
                </a:solidFill>
                <a:highlight>
                  <a:schemeClr val="lt1"/>
                </a:highlight>
                <a:latin typeface="Consolas"/>
                <a:ea typeface="Consolas"/>
                <a:cs typeface="Consolas"/>
                <a:sym typeface="Consolas"/>
              </a:rPr>
              <a:t>get_total_price</a:t>
            </a:r>
            <a:r>
              <a:rPr lang="en" sz="2000">
                <a:solidFill>
                  <a:schemeClr val="dk1"/>
                </a:solidFill>
                <a:highlight>
                  <a:schemeClr val="lt1"/>
                </a:highlight>
                <a:latin typeface="Consolas"/>
                <a:ea typeface="Consolas"/>
                <a:cs typeface="Consolas"/>
                <a:sym typeface="Consolas"/>
              </a:rPr>
              <a:t>(</a:t>
            </a:r>
            <a:r>
              <a:rPr lang="en" sz="2000">
                <a:solidFill>
                  <a:srgbClr val="CC0000"/>
                </a:solidFill>
                <a:highlight>
                  <a:schemeClr val="lt1"/>
                </a:highlight>
                <a:latin typeface="Consolas"/>
                <a:ea typeface="Consolas"/>
                <a:cs typeface="Consolas"/>
                <a:sym typeface="Consolas"/>
              </a:rPr>
              <a:t>list_price</a:t>
            </a:r>
            <a:r>
              <a:rPr lang="en" sz="2000">
                <a:solidFill>
                  <a:schemeClr val="dk1"/>
                </a:solidFill>
                <a:highlight>
                  <a:schemeClr val="lt1"/>
                </a:highlight>
                <a:latin typeface="Consolas"/>
                <a:ea typeface="Consolas"/>
                <a:cs typeface="Consolas"/>
                <a:sym typeface="Consolas"/>
              </a:rPr>
              <a:t>, </a:t>
            </a:r>
            <a:r>
              <a:rPr lang="en" sz="2000">
                <a:solidFill>
                  <a:srgbClr val="CC0000"/>
                </a:solidFill>
                <a:highlight>
                  <a:schemeClr val="lt1"/>
                </a:highlight>
                <a:latin typeface="Consolas"/>
                <a:ea typeface="Consolas"/>
                <a:cs typeface="Consolas"/>
                <a:sym typeface="Consolas"/>
              </a:rPr>
              <a:t>tax_rate</a:t>
            </a:r>
            <a:r>
              <a:rPr lang="en" sz="2000">
                <a:solidFill>
                  <a:schemeClr val="dk1"/>
                </a:solidFill>
                <a:highlight>
                  <a:schemeClr val="lt1"/>
                </a:highlight>
                <a:latin typeface="Consolas"/>
                <a:ea typeface="Consolas"/>
                <a:cs typeface="Consolas"/>
                <a:sym typeface="Consolas"/>
              </a:rPr>
              <a:t>):</a:t>
            </a:r>
            <a:br>
              <a:rPr lang="en" sz="2000">
                <a:solidFill>
                  <a:schemeClr val="dk1"/>
                </a:solidFill>
                <a:highlight>
                  <a:schemeClr val="lt1"/>
                </a:highlight>
                <a:latin typeface="Consolas"/>
                <a:ea typeface="Consolas"/>
                <a:cs typeface="Consolas"/>
                <a:sym typeface="Consolas"/>
              </a:rPr>
            </a:br>
            <a:r>
              <a:rPr lang="en" sz="2000">
                <a:solidFill>
                  <a:schemeClr val="dk1"/>
                </a:solidFill>
                <a:highlight>
                  <a:schemeClr val="lt1"/>
                </a:highlight>
                <a:latin typeface="Consolas"/>
                <a:ea typeface="Consolas"/>
                <a:cs typeface="Consolas"/>
                <a:sym typeface="Consolas"/>
              </a:rPr>
              <a:t>	total_price = list_price * (1. + tax_rate)</a:t>
            </a:r>
            <a:endParaRPr sz="2000">
              <a:solidFill>
                <a:schemeClr val="dk1"/>
              </a:solidFill>
              <a:highlight>
                <a:schemeClr val="lt1"/>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2000">
                <a:solidFill>
                  <a:srgbClr val="008000"/>
                </a:solidFill>
                <a:highlight>
                  <a:schemeClr val="lt1"/>
                </a:highlight>
                <a:latin typeface="Consolas"/>
                <a:ea typeface="Consolas"/>
                <a:cs typeface="Consolas"/>
                <a:sym typeface="Consolas"/>
              </a:rPr>
              <a:t>return</a:t>
            </a:r>
            <a:r>
              <a:rPr lang="en" sz="2000">
                <a:solidFill>
                  <a:schemeClr val="dk1"/>
                </a:solidFill>
                <a:highlight>
                  <a:schemeClr val="lt1"/>
                </a:highlight>
                <a:latin typeface="Consolas"/>
                <a:ea typeface="Consolas"/>
                <a:cs typeface="Consolas"/>
                <a:sym typeface="Consolas"/>
              </a:rPr>
              <a:t> total_price</a:t>
            </a:r>
            <a:endParaRPr sz="2000">
              <a:solidFill>
                <a:schemeClr val="dk1"/>
              </a:solidFill>
              <a:highlight>
                <a:schemeClr val="lt1"/>
              </a:highlight>
              <a:latin typeface="Consolas"/>
              <a:ea typeface="Consolas"/>
              <a:cs typeface="Consolas"/>
              <a:sym typeface="Consolas"/>
            </a:endParaRPr>
          </a:p>
          <a:p>
            <a:pPr indent="457200" lvl="0" marL="457200" rtl="0" algn="l">
              <a:lnSpc>
                <a:spcPct val="100000"/>
              </a:lnSpc>
              <a:spcBef>
                <a:spcPts val="0"/>
              </a:spcBef>
              <a:spcAft>
                <a:spcPts val="0"/>
              </a:spcAft>
              <a:buNone/>
            </a:pPr>
            <a:r>
              <a:t/>
            </a:r>
            <a:endParaRPr sz="2000">
              <a:solidFill>
                <a:schemeClr val="dk1"/>
              </a:solidFill>
              <a:highlight>
                <a:schemeClr val="lt1"/>
              </a:highlight>
              <a:latin typeface="Consolas"/>
              <a:ea typeface="Consolas"/>
              <a:cs typeface="Consolas"/>
              <a:sym typeface="Consolas"/>
            </a:endParaRPr>
          </a:p>
          <a:p>
            <a:pPr indent="457200" lvl="0" marL="4114800" rtl="0" algn="l">
              <a:lnSpc>
                <a:spcPct val="100000"/>
              </a:lnSpc>
              <a:spcBef>
                <a:spcPts val="0"/>
              </a:spcBef>
              <a:spcAft>
                <a:spcPts val="0"/>
              </a:spcAft>
              <a:buNone/>
            </a:pPr>
            <a:r>
              <a:rPr lang="en" sz="1500">
                <a:solidFill>
                  <a:schemeClr val="dk1"/>
                </a:solidFill>
                <a:highlight>
                  <a:schemeClr val="lt1"/>
                </a:highlight>
                <a:latin typeface="Consolas"/>
                <a:ea typeface="Consolas"/>
                <a:cs typeface="Consolas"/>
                <a:sym typeface="Consolas"/>
              </a:rPr>
              <a:t>Inside the function body: </a:t>
            </a:r>
            <a:br>
              <a:rPr lang="en" sz="1500">
                <a:solidFill>
                  <a:schemeClr val="dk1"/>
                </a:solidFill>
                <a:highlight>
                  <a:schemeClr val="lt1"/>
                </a:highlight>
                <a:latin typeface="Consolas"/>
                <a:ea typeface="Consolas"/>
                <a:cs typeface="Consolas"/>
                <a:sym typeface="Consolas"/>
              </a:rPr>
            </a:br>
            <a:r>
              <a:rPr lang="en" sz="1500">
                <a:solidFill>
                  <a:schemeClr val="dk1"/>
                </a:solidFill>
                <a:highlight>
                  <a:schemeClr val="lt1"/>
                </a:highlight>
                <a:latin typeface="Consolas"/>
                <a:ea typeface="Consolas"/>
                <a:cs typeface="Consolas"/>
                <a:sym typeface="Consolas"/>
              </a:rPr>
              <a:t>	</a:t>
            </a:r>
            <a:r>
              <a:rPr lang="en" sz="1500">
                <a:solidFill>
                  <a:srgbClr val="CC0000"/>
                </a:solidFill>
                <a:highlight>
                  <a:schemeClr val="lt1"/>
                </a:highlight>
                <a:latin typeface="Consolas"/>
                <a:ea typeface="Consolas"/>
                <a:cs typeface="Consolas"/>
                <a:sym typeface="Consolas"/>
              </a:rPr>
              <a:t>list_price</a:t>
            </a:r>
            <a:r>
              <a:rPr lang="en" sz="1500">
                <a:solidFill>
                  <a:schemeClr val="dk1"/>
                </a:solidFill>
                <a:highlight>
                  <a:schemeClr val="lt1"/>
                </a:highlight>
                <a:latin typeface="Consolas"/>
                <a:ea typeface="Consolas"/>
                <a:cs typeface="Consolas"/>
                <a:sym typeface="Consolas"/>
              </a:rPr>
              <a:t> = </a:t>
            </a:r>
            <a:r>
              <a:rPr lang="en" sz="1500">
                <a:solidFill>
                  <a:srgbClr val="674EA7"/>
                </a:solidFill>
                <a:highlight>
                  <a:schemeClr val="lt1"/>
                </a:highlight>
                <a:latin typeface="Consolas"/>
                <a:ea typeface="Consolas"/>
                <a:cs typeface="Consolas"/>
                <a:sym typeface="Consolas"/>
              </a:rPr>
              <a:t>100.</a:t>
            </a:r>
            <a:br>
              <a:rPr lang="en" sz="1500">
                <a:solidFill>
                  <a:srgbClr val="674EA7"/>
                </a:solidFill>
                <a:highlight>
                  <a:schemeClr val="lt1"/>
                </a:highlight>
                <a:latin typeface="Consolas"/>
                <a:ea typeface="Consolas"/>
                <a:cs typeface="Consolas"/>
                <a:sym typeface="Consolas"/>
              </a:rPr>
            </a:br>
            <a:r>
              <a:rPr lang="en" sz="1500">
                <a:solidFill>
                  <a:srgbClr val="674EA7"/>
                </a:solidFill>
                <a:highlight>
                  <a:schemeClr val="lt1"/>
                </a:highlight>
                <a:latin typeface="Consolas"/>
                <a:ea typeface="Consolas"/>
                <a:cs typeface="Consolas"/>
                <a:sym typeface="Consolas"/>
              </a:rPr>
              <a:t>	</a:t>
            </a:r>
            <a:r>
              <a:rPr lang="en" sz="1500">
                <a:solidFill>
                  <a:srgbClr val="CC0000"/>
                </a:solidFill>
                <a:highlight>
                  <a:schemeClr val="lt1"/>
                </a:highlight>
                <a:latin typeface="Consolas"/>
                <a:ea typeface="Consolas"/>
                <a:cs typeface="Consolas"/>
                <a:sym typeface="Consolas"/>
              </a:rPr>
              <a:t>tax_rate</a:t>
            </a:r>
            <a:r>
              <a:rPr lang="en" sz="1500">
                <a:solidFill>
                  <a:schemeClr val="dk1"/>
                </a:solidFill>
                <a:highlight>
                  <a:schemeClr val="lt1"/>
                </a:highlight>
                <a:latin typeface="Consolas"/>
                <a:ea typeface="Consolas"/>
                <a:cs typeface="Consolas"/>
                <a:sym typeface="Consolas"/>
              </a:rPr>
              <a:t> = </a:t>
            </a:r>
            <a:r>
              <a:rPr lang="en" sz="1500">
                <a:solidFill>
                  <a:srgbClr val="674EA7"/>
                </a:solidFill>
                <a:highlight>
                  <a:schemeClr val="lt1"/>
                </a:highlight>
                <a:latin typeface="Consolas"/>
                <a:ea typeface="Consolas"/>
                <a:cs typeface="Consolas"/>
                <a:sym typeface="Consolas"/>
              </a:rPr>
              <a:t>0.1</a:t>
            </a:r>
            <a:br>
              <a:rPr lang="en" sz="1500">
                <a:solidFill>
                  <a:srgbClr val="674EA7"/>
                </a:solidFill>
                <a:highlight>
                  <a:schemeClr val="lt1"/>
                </a:highlight>
                <a:latin typeface="Consolas"/>
                <a:ea typeface="Consolas"/>
                <a:cs typeface="Consolas"/>
                <a:sym typeface="Consolas"/>
              </a:rPr>
            </a:br>
            <a:endParaRPr sz="1500">
              <a:solidFill>
                <a:srgbClr val="674EA7"/>
              </a:solidFill>
              <a:highlight>
                <a:schemeClr val="lt1"/>
              </a:highlight>
              <a:latin typeface="Consolas"/>
              <a:ea typeface="Consolas"/>
              <a:cs typeface="Consolas"/>
              <a:sym typeface="Consolas"/>
            </a:endParaRPr>
          </a:p>
          <a:p>
            <a:pPr indent="0" lvl="0" marL="4114800" rtl="0" algn="l">
              <a:lnSpc>
                <a:spcPct val="100000"/>
              </a:lnSpc>
              <a:spcBef>
                <a:spcPts val="0"/>
              </a:spcBef>
              <a:spcAft>
                <a:spcPts val="0"/>
              </a:spcAft>
              <a:buNone/>
            </a:pPr>
            <a:r>
              <a:rPr lang="en" sz="1500">
                <a:solidFill>
                  <a:srgbClr val="674EA7"/>
                </a:solidFill>
                <a:highlight>
                  <a:schemeClr val="lt1"/>
                </a:highlight>
                <a:latin typeface="Consolas"/>
                <a:ea typeface="Consolas"/>
                <a:cs typeface="Consolas"/>
                <a:sym typeface="Consolas"/>
              </a:rPr>
              <a:t>	</a:t>
            </a:r>
            <a:r>
              <a:rPr b="1" lang="en" sz="1500">
                <a:solidFill>
                  <a:srgbClr val="CC0000"/>
                </a:solidFill>
                <a:highlight>
                  <a:schemeClr val="lt1"/>
                </a:highlight>
                <a:latin typeface="Consolas"/>
                <a:ea typeface="Consolas"/>
                <a:cs typeface="Consolas"/>
                <a:sym typeface="Consolas"/>
              </a:rPr>
              <a:t>parameter</a:t>
            </a:r>
            <a:r>
              <a:rPr lang="en" sz="1500">
                <a:solidFill>
                  <a:schemeClr val="dk1"/>
                </a:solidFill>
                <a:highlight>
                  <a:schemeClr val="lt1"/>
                </a:highlight>
                <a:latin typeface="Consolas"/>
                <a:ea typeface="Consolas"/>
                <a:cs typeface="Consolas"/>
                <a:sym typeface="Consolas"/>
              </a:rPr>
              <a:t> = </a:t>
            </a:r>
            <a:r>
              <a:rPr b="1" lang="en" sz="1500">
                <a:solidFill>
                  <a:srgbClr val="674EA7"/>
                </a:solidFill>
                <a:highlight>
                  <a:schemeClr val="lt1"/>
                </a:highlight>
                <a:latin typeface="Consolas"/>
                <a:ea typeface="Consolas"/>
                <a:cs typeface="Consolas"/>
                <a:sym typeface="Consolas"/>
              </a:rPr>
              <a:t>argument</a:t>
            </a:r>
            <a:endParaRPr b="1" sz="1500">
              <a:solidFill>
                <a:schemeClr val="dk1"/>
              </a:solidFill>
              <a:highlight>
                <a:schemeClr val="lt1"/>
              </a:highlight>
              <a:latin typeface="Consolas"/>
              <a:ea typeface="Consolas"/>
              <a:cs typeface="Consolas"/>
              <a:sym typeface="Consolas"/>
            </a:endParaRPr>
          </a:p>
          <a:p>
            <a:pPr indent="0" lvl="0" marL="1371600" rtl="0" algn="l">
              <a:lnSpc>
                <a:spcPct val="100000"/>
              </a:lnSpc>
              <a:spcBef>
                <a:spcPts val="0"/>
              </a:spcBef>
              <a:spcAft>
                <a:spcPts val="0"/>
              </a:spcAft>
              <a:buNone/>
            </a:pPr>
            <a:r>
              <a:t/>
            </a:r>
            <a:endParaRPr sz="2000">
              <a:solidFill>
                <a:schemeClr val="dk1"/>
              </a:solidFill>
              <a:highlight>
                <a:schemeClr val="lt1"/>
              </a:highlight>
              <a:latin typeface="Consolas"/>
              <a:ea typeface="Consolas"/>
              <a:cs typeface="Consolas"/>
              <a:sym typeface="Consolas"/>
            </a:endParaRPr>
          </a:p>
          <a:p>
            <a:pPr indent="457200" lvl="0" marL="914400" marR="279400" rtl="0" algn="l">
              <a:spcBef>
                <a:spcPts val="1100"/>
              </a:spcBef>
              <a:spcAft>
                <a:spcPts val="1100"/>
              </a:spcAft>
              <a:buClr>
                <a:schemeClr val="dk1"/>
              </a:buClr>
              <a:buSzPts val="1100"/>
              <a:buFont typeface="Arial"/>
              <a:buNone/>
            </a:pPr>
            <a:r>
              <a:t/>
            </a:r>
            <a:endParaRPr sz="2000">
              <a:solidFill>
                <a:schemeClr val="dk1"/>
              </a:solidFill>
              <a:highlight>
                <a:schemeClr val="lt1"/>
              </a:highlight>
              <a:latin typeface="Consolas"/>
              <a:ea typeface="Consolas"/>
              <a:cs typeface="Consolas"/>
              <a:sym typeface="Consolas"/>
            </a:endParaRPr>
          </a:p>
        </p:txBody>
      </p:sp>
      <p:sp>
        <p:nvSpPr>
          <p:cNvPr id="367" name="Google Shape;367;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68" name="Google Shape;368;p44"/>
          <p:cNvCxnSpPr/>
          <p:nvPr/>
        </p:nvCxnSpPr>
        <p:spPr>
          <a:xfrm>
            <a:off x="3208713" y="1893950"/>
            <a:ext cx="744900" cy="367200"/>
          </a:xfrm>
          <a:prstGeom prst="straightConnector1">
            <a:avLst/>
          </a:prstGeom>
          <a:noFill/>
          <a:ln cap="flat" cmpd="sng" w="28575">
            <a:solidFill>
              <a:schemeClr val="dk2"/>
            </a:solidFill>
            <a:prstDash val="solid"/>
            <a:round/>
            <a:headEnd len="med" w="med" type="none"/>
            <a:tailEnd len="med" w="med" type="triangle"/>
          </a:ln>
        </p:spPr>
      </p:cxnSp>
      <p:cxnSp>
        <p:nvCxnSpPr>
          <p:cNvPr id="369" name="Google Shape;369;p44"/>
          <p:cNvCxnSpPr/>
          <p:nvPr/>
        </p:nvCxnSpPr>
        <p:spPr>
          <a:xfrm>
            <a:off x="4118613" y="1871650"/>
            <a:ext cx="1104300" cy="323400"/>
          </a:xfrm>
          <a:prstGeom prst="straightConnector1">
            <a:avLst/>
          </a:prstGeom>
          <a:noFill/>
          <a:ln cap="flat" cmpd="sng" w="28575">
            <a:solidFill>
              <a:schemeClr val="dk2"/>
            </a:solidFill>
            <a:prstDash val="solid"/>
            <a:round/>
            <a:headEnd len="med" w="med" type="none"/>
            <a:tailEnd len="med" w="med" type="triangle"/>
          </a:ln>
        </p:spPr>
      </p:cxnSp>
      <p:sp>
        <p:nvSpPr>
          <p:cNvPr id="370" name="Google Shape;370;p44"/>
          <p:cNvSpPr txBox="1"/>
          <p:nvPr/>
        </p:nvSpPr>
        <p:spPr>
          <a:xfrm>
            <a:off x="6941738" y="853075"/>
            <a:ext cx="1742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74EA7"/>
                </a:solidFill>
                <a:latin typeface="Proxima Nova"/>
                <a:ea typeface="Proxima Nova"/>
                <a:cs typeface="Proxima Nova"/>
                <a:sym typeface="Proxima Nova"/>
              </a:rPr>
              <a:t>A</a:t>
            </a:r>
            <a:r>
              <a:rPr b="1" lang="en">
                <a:solidFill>
                  <a:srgbClr val="674EA7"/>
                </a:solidFill>
                <a:latin typeface="Proxima Nova"/>
                <a:ea typeface="Proxima Nova"/>
                <a:cs typeface="Proxima Nova"/>
                <a:sym typeface="Proxima Nova"/>
              </a:rPr>
              <a:t>rguments</a:t>
            </a:r>
            <a:br>
              <a:rPr b="1" lang="en">
                <a:latin typeface="Proxima Nova"/>
                <a:ea typeface="Proxima Nova"/>
                <a:cs typeface="Proxima Nova"/>
                <a:sym typeface="Proxima Nova"/>
              </a:rPr>
            </a:br>
            <a:r>
              <a:rPr lang="en">
                <a:latin typeface="Proxima Nova"/>
                <a:ea typeface="Proxima Nova"/>
                <a:cs typeface="Proxima Nova"/>
                <a:sym typeface="Proxima Nova"/>
              </a:rPr>
              <a:t>V</a:t>
            </a:r>
            <a:r>
              <a:rPr lang="en">
                <a:latin typeface="Proxima Nova"/>
                <a:ea typeface="Proxima Nova"/>
                <a:cs typeface="Proxima Nova"/>
                <a:sym typeface="Proxima Nova"/>
              </a:rPr>
              <a:t>alues passed in to the function</a:t>
            </a:r>
            <a:endParaRPr>
              <a:latin typeface="Proxima Nova"/>
              <a:ea typeface="Proxima Nova"/>
              <a:cs typeface="Proxima Nova"/>
              <a:sym typeface="Proxima Nova"/>
            </a:endParaRPr>
          </a:p>
        </p:txBody>
      </p:sp>
      <p:sp>
        <p:nvSpPr>
          <p:cNvPr id="371" name="Google Shape;371;p44"/>
          <p:cNvSpPr txBox="1"/>
          <p:nvPr/>
        </p:nvSpPr>
        <p:spPr>
          <a:xfrm>
            <a:off x="6944688" y="1712975"/>
            <a:ext cx="1742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Proxima Nova"/>
                <a:ea typeface="Proxima Nova"/>
                <a:cs typeface="Proxima Nova"/>
                <a:sym typeface="Proxima Nova"/>
              </a:rPr>
              <a:t>P</a:t>
            </a:r>
            <a:r>
              <a:rPr b="1" lang="en">
                <a:solidFill>
                  <a:srgbClr val="CC0000"/>
                </a:solidFill>
                <a:latin typeface="Proxima Nova"/>
                <a:ea typeface="Proxima Nova"/>
                <a:cs typeface="Proxima Nova"/>
                <a:sym typeface="Proxima Nova"/>
              </a:rPr>
              <a:t>arameters</a:t>
            </a:r>
            <a:br>
              <a:rPr b="1" lang="en">
                <a:latin typeface="Proxima Nova"/>
                <a:ea typeface="Proxima Nova"/>
                <a:cs typeface="Proxima Nova"/>
                <a:sym typeface="Proxima Nova"/>
              </a:rPr>
            </a:br>
            <a:r>
              <a:rPr lang="en">
                <a:latin typeface="Proxima Nova"/>
                <a:ea typeface="Proxima Nova"/>
                <a:cs typeface="Proxima Nova"/>
                <a:sym typeface="Proxima Nova"/>
              </a:rPr>
              <a:t>V</a:t>
            </a:r>
            <a:r>
              <a:rPr lang="en">
                <a:latin typeface="Proxima Nova"/>
                <a:ea typeface="Proxima Nova"/>
                <a:cs typeface="Proxima Nova"/>
                <a:sym typeface="Proxima Nova"/>
              </a:rPr>
              <a:t>ariable names</a:t>
            </a:r>
            <a:br>
              <a:rPr lang="en">
                <a:latin typeface="Proxima Nova"/>
                <a:ea typeface="Proxima Nova"/>
                <a:cs typeface="Proxima Nova"/>
                <a:sym typeface="Proxima Nova"/>
              </a:rPr>
            </a:br>
            <a:r>
              <a:rPr lang="en">
                <a:latin typeface="Proxima Nova"/>
                <a:ea typeface="Proxima Nova"/>
                <a:cs typeface="Proxima Nova"/>
                <a:sym typeface="Proxima Nova"/>
              </a:rPr>
              <a:t>within the function</a:t>
            </a:r>
            <a:endParaRPr>
              <a:latin typeface="Proxima Nova"/>
              <a:ea typeface="Proxima Nova"/>
              <a:cs typeface="Proxima Nova"/>
              <a:sym typeface="Proxima Nova"/>
            </a:endParaRPr>
          </a:p>
        </p:txBody>
      </p:sp>
      <p:sp>
        <p:nvSpPr>
          <p:cNvPr id="372" name="Google Shape;372;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and Positional Arguments</a:t>
            </a:r>
            <a:endParaRPr/>
          </a:p>
        </p:txBody>
      </p:sp>
      <p:sp>
        <p:nvSpPr>
          <p:cNvPr id="378" name="Google Shape;378;p45"/>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providing arguments to a function, you can either rely on the position or on keywords to define the specific inputs.</a:t>
            </a:r>
            <a:endParaRPr/>
          </a:p>
          <a:p>
            <a:pPr indent="0" lvl="0" marL="0" rtl="0" algn="l">
              <a:spcBef>
                <a:spcPts val="1600"/>
              </a:spcBef>
              <a:spcAft>
                <a:spcPts val="0"/>
              </a:spcAft>
              <a:buNone/>
            </a:pPr>
            <a:r>
              <a:rPr b="1" lang="en">
                <a:latin typeface="Inconsolata"/>
                <a:ea typeface="Inconsolata"/>
                <a:cs typeface="Inconsolata"/>
                <a:sym typeface="Inconsolata"/>
              </a:rPr>
              <a:t>d</a:t>
            </a:r>
            <a:r>
              <a:rPr b="1" lang="en">
                <a:latin typeface="Inconsolata"/>
                <a:ea typeface="Inconsolata"/>
                <a:cs typeface="Inconsolata"/>
                <a:sym typeface="Inconsolata"/>
              </a:rPr>
              <a:t>ef calculate_area(length, width):</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return length * width</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calculate_area(8,9)</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calculate_area(width=9, length=8)</a:t>
            </a:r>
            <a:endParaRPr b="1">
              <a:latin typeface="Inconsolata"/>
              <a:ea typeface="Inconsolata"/>
              <a:cs typeface="Inconsolata"/>
              <a:sym typeface="Inconsolata"/>
            </a:endParaRPr>
          </a:p>
        </p:txBody>
      </p:sp>
      <p:sp>
        <p:nvSpPr>
          <p:cNvPr id="379" name="Google Shape;379;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0" name="Google Shape;380;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Function Do?</a:t>
            </a:r>
            <a:endParaRPr/>
          </a:p>
        </p:txBody>
      </p:sp>
      <p:sp>
        <p:nvSpPr>
          <p:cNvPr id="386" name="Google Shape;386;p4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def mystery_function(list_to_check, value):</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for i in range( len(list_to_check)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if(list_to_check[i] == value):</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return i</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	return -1</a:t>
            </a:r>
            <a:endParaRPr b="1">
              <a:latin typeface="Inconsolata"/>
              <a:ea typeface="Inconsolata"/>
              <a:cs typeface="Inconsolata"/>
              <a:sym typeface="Inconsolata"/>
            </a:endParaRPr>
          </a:p>
        </p:txBody>
      </p:sp>
      <p:sp>
        <p:nvSpPr>
          <p:cNvPr id="387" name="Google Shape;387;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8" name="Google Shape;388;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code challenges you come across will involve writing a function that provides a solution to a given problem. </a:t>
            </a:r>
            <a:endParaRPr/>
          </a:p>
          <a:p>
            <a:pPr indent="0" lvl="0" marL="0" rtl="0" algn="l">
              <a:spcBef>
                <a:spcPts val="1600"/>
              </a:spcBef>
              <a:spcAft>
                <a:spcPts val="1600"/>
              </a:spcAft>
              <a:buNone/>
            </a:pPr>
            <a:r>
              <a:rPr lang="en"/>
              <a:t>Section 5.1 has some good initial code challenges to help you practice writing functions.</a:t>
            </a:r>
            <a:endParaRPr/>
          </a:p>
        </p:txBody>
      </p:sp>
      <p:sp>
        <p:nvSpPr>
          <p:cNvPr id="394" name="Google Shape;394;p4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5.1 Functions</a:t>
            </a:r>
            <a:endParaRPr/>
          </a:p>
        </p:txBody>
      </p:sp>
      <p:sp>
        <p:nvSpPr>
          <p:cNvPr id="395" name="Google Shape;395;p4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6" name="Google Shape;39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7" name="Google Shape;397;p4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pic>
        <p:nvPicPr>
          <p:cNvPr id="398" name="Google Shape;398;p47"/>
          <p:cNvPicPr preferRelativeResize="0"/>
          <p:nvPr/>
        </p:nvPicPr>
        <p:blipFill>
          <a:blip r:embed="rId3">
            <a:alphaModFix/>
          </a:blip>
          <a:stretch>
            <a:fillRect/>
          </a:stretch>
        </p:blipFill>
        <p:spPr>
          <a:xfrm>
            <a:off x="1919575" y="939950"/>
            <a:ext cx="51435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Pseudocoding</a:t>
            </a:r>
            <a:endParaRPr/>
          </a:p>
        </p:txBody>
      </p:sp>
      <p:sp>
        <p:nvSpPr>
          <p:cNvPr id="404" name="Google Shape;404;p4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0" name="Google Shape;410;p49"/>
          <p:cNvSpPr txBox="1"/>
          <p:nvPr>
            <p:ph type="title"/>
          </p:nvPr>
        </p:nvSpPr>
        <p:spPr>
          <a:xfrm>
            <a:off x="1302400" y="2128750"/>
            <a:ext cx="6350400" cy="12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400">
                <a:highlight>
                  <a:srgbClr val="FFFFFF"/>
                </a:highlight>
              </a:rPr>
              <a:t>The </a:t>
            </a:r>
            <a:r>
              <a:rPr lang="en" sz="2400">
                <a:highlight>
                  <a:srgbClr val="FFFFFF"/>
                </a:highlight>
              </a:rPr>
              <a:t>good</a:t>
            </a:r>
            <a:r>
              <a:rPr b="0" lang="en" sz="2400">
                <a:highlight>
                  <a:srgbClr val="FFFFFF"/>
                </a:highlight>
              </a:rPr>
              <a:t> news about </a:t>
            </a:r>
            <a:r>
              <a:rPr lang="en" sz="2400">
                <a:highlight>
                  <a:srgbClr val="FFFFFF"/>
                </a:highlight>
              </a:rPr>
              <a:t>computers</a:t>
            </a:r>
            <a:r>
              <a:rPr b="0" lang="en" sz="2400">
                <a:highlight>
                  <a:srgbClr val="FFFFFF"/>
                </a:highlight>
              </a:rPr>
              <a:t> is that </a:t>
            </a:r>
            <a:r>
              <a:rPr lang="en" sz="2400">
                <a:highlight>
                  <a:srgbClr val="FFFFFF"/>
                </a:highlight>
              </a:rPr>
              <a:t>they do what you tell them to do</a:t>
            </a:r>
            <a:r>
              <a:rPr b="0" lang="en" sz="2400">
                <a:highlight>
                  <a:srgbClr val="FFFFFF"/>
                </a:highlight>
              </a:rPr>
              <a:t>. The </a:t>
            </a:r>
            <a:r>
              <a:rPr lang="en" sz="2400">
                <a:highlight>
                  <a:srgbClr val="FFFFFF"/>
                </a:highlight>
              </a:rPr>
              <a:t>bad</a:t>
            </a:r>
            <a:r>
              <a:rPr b="0" lang="en" sz="2400">
                <a:highlight>
                  <a:srgbClr val="FFFFFF"/>
                </a:highlight>
              </a:rPr>
              <a:t> news is that </a:t>
            </a:r>
            <a:r>
              <a:rPr lang="en" sz="2400">
                <a:highlight>
                  <a:srgbClr val="FFFFFF"/>
                </a:highlight>
              </a:rPr>
              <a:t>they do what you tell them to do</a:t>
            </a:r>
            <a:r>
              <a:rPr b="0" lang="en" sz="2400">
                <a:highlight>
                  <a:srgbClr val="FFFFFF"/>
                </a:highlight>
              </a:rPr>
              <a:t>.</a:t>
            </a:r>
            <a:endParaRPr sz="2400"/>
          </a:p>
        </p:txBody>
      </p:sp>
      <p:sp>
        <p:nvSpPr>
          <p:cNvPr id="411" name="Google Shape;411;p49"/>
          <p:cNvSpPr txBox="1"/>
          <p:nvPr>
            <p:ph idx="1" type="subTitle"/>
          </p:nvPr>
        </p:nvSpPr>
        <p:spPr>
          <a:xfrm>
            <a:off x="2207800" y="3448156"/>
            <a:ext cx="4539600" cy="55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 Ted Nelson, technology pioneer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aphicFrame>
        <p:nvGraphicFramePr>
          <p:cNvPr id="416" name="Google Shape;416;p50"/>
          <p:cNvGraphicFramePr/>
          <p:nvPr/>
        </p:nvGraphicFramePr>
        <p:xfrm>
          <a:off x="457200" y="1519325"/>
          <a:ext cx="3000000" cy="3000000"/>
        </p:xfrm>
        <a:graphic>
          <a:graphicData uri="http://schemas.openxmlformats.org/drawingml/2006/table">
            <a:tbl>
              <a:tblPr>
                <a:noFill/>
                <a:tableStyleId>{A382BF96-0E5F-4FFC-8F79-5BDEB9164EBA}</a:tableStyleId>
              </a:tblPr>
              <a:tblGrid>
                <a:gridCol w="4109550"/>
                <a:gridCol w="4109550"/>
              </a:tblGrid>
              <a:tr h="673300">
                <a:tc>
                  <a:txBody>
                    <a:bodyPr/>
                    <a:lstStyle/>
                    <a:p>
                      <a:pPr indent="0" lvl="0" marL="0" rtl="0" algn="l">
                        <a:spcBef>
                          <a:spcPts val="0"/>
                        </a:spcBef>
                        <a:spcAft>
                          <a:spcPts val="1000"/>
                        </a:spcAft>
                        <a:buNone/>
                      </a:pPr>
                      <a:r>
                        <a:rPr lang="en" sz="1600">
                          <a:solidFill>
                            <a:schemeClr val="dk1"/>
                          </a:solidFill>
                          <a:latin typeface="Proxima Nova"/>
                          <a:ea typeface="Proxima Nova"/>
                          <a:cs typeface="Proxima Nova"/>
                          <a:sym typeface="Proxima Nova"/>
                        </a:rPr>
                        <a:t>It only knows what you tell it...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it will remember what it’s been told.</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only understands a very limited set of phrases (syntax)...</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you can teach it a lot by combining these basic phrases together.</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will always do what you say...</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not necessarily what you meant.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has no understanding of context...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it’s not shy about saying when it doesn’t understand you (error messages).</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bl>
          </a:graphicData>
        </a:graphic>
      </p:graphicFrame>
      <p:sp>
        <p:nvSpPr>
          <p:cNvPr id="417" name="Google Shape;417;p50"/>
          <p:cNvSpPr txBox="1"/>
          <p:nvPr>
            <p:ph idx="4294967295" type="body"/>
          </p:nvPr>
        </p:nvSpPr>
        <p:spPr>
          <a:xfrm>
            <a:off x="457200" y="914400"/>
            <a:ext cx="8219100" cy="5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art of programming requires understanding how a computer thinks:</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p:txBody>
      </p:sp>
      <p:sp>
        <p:nvSpPr>
          <p:cNvPr id="418" name="Google Shape;418;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Like a Computer</a:t>
            </a:r>
            <a:endParaRPr/>
          </a:p>
        </p:txBody>
      </p:sp>
      <p:sp>
        <p:nvSpPr>
          <p:cNvPr id="419" name="Google Shape;419;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0" name="Google Shape;420;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idx="4294967295" type="body"/>
          </p:nvPr>
        </p:nvSpPr>
        <p:spPr>
          <a:xfrm>
            <a:off x="457200" y="1221400"/>
            <a:ext cx="4023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highlight>
                  <a:srgbClr val="FFDB00"/>
                </a:highlight>
              </a:rPr>
              <a:t>Pseudocode</a:t>
            </a:r>
            <a:r>
              <a:rPr lang="en">
                <a:solidFill>
                  <a:schemeClr val="dk1"/>
                </a:solidFill>
              </a:rPr>
              <a:t> uses the structure of code without having to worry about the actual coding language (syntax) of the instructions.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Pseudocode is an attempt to break down a larger process into the smallest imaginable component steps.</a:t>
            </a:r>
            <a:endParaRPr>
              <a:solidFill>
                <a:schemeClr val="dk1"/>
              </a:solidFill>
            </a:endParaRPr>
          </a:p>
        </p:txBody>
      </p:sp>
      <p:sp>
        <p:nvSpPr>
          <p:cNvPr id="426" name="Google Shape;426;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a:t>
            </a:r>
            <a:r>
              <a:rPr lang="en"/>
              <a:t> Pseudocode</a:t>
            </a:r>
            <a:endParaRPr/>
          </a:p>
        </p:txBody>
      </p:sp>
      <p:sp>
        <p:nvSpPr>
          <p:cNvPr id="427" name="Google Shape;427;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28" name="Google Shape;428;p51"/>
          <p:cNvPicPr preferRelativeResize="0"/>
          <p:nvPr/>
        </p:nvPicPr>
        <p:blipFill>
          <a:blip r:embed="rId3">
            <a:alphaModFix/>
          </a:blip>
          <a:stretch>
            <a:fillRect/>
          </a:stretch>
        </p:blipFill>
        <p:spPr>
          <a:xfrm>
            <a:off x="4944600" y="1287925"/>
            <a:ext cx="3742200" cy="2338875"/>
          </a:xfrm>
          <a:prstGeom prst="rect">
            <a:avLst/>
          </a:prstGeom>
          <a:noFill/>
          <a:ln>
            <a:noFill/>
          </a:ln>
        </p:spPr>
      </p:pic>
      <p:sp>
        <p:nvSpPr>
          <p:cNvPr id="429" name="Google Shape;429;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Stir Fry Program</a:t>
            </a:r>
            <a:endParaRPr/>
          </a:p>
        </p:txBody>
      </p:sp>
      <p:sp>
        <p:nvSpPr>
          <p:cNvPr id="435" name="Google Shape;435;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6" name="Google Shape;436;p52"/>
          <p:cNvSpPr/>
          <p:nvPr/>
        </p:nvSpPr>
        <p:spPr>
          <a:xfrm>
            <a:off x="4662600" y="1416600"/>
            <a:ext cx="4024200" cy="2310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stir_fry():</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cook brown_rice</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whisk spices</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heat oil in pan</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add broccoli</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cook shrimp</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add spices</a:t>
            </a:r>
            <a:endParaRPr sz="1600">
              <a:latin typeface="Inconsolata"/>
              <a:ea typeface="Inconsolata"/>
              <a:cs typeface="Inconsolata"/>
              <a:sym typeface="Inconsolata"/>
            </a:endParaRPr>
          </a:p>
        </p:txBody>
      </p:sp>
      <p:sp>
        <p:nvSpPr>
          <p:cNvPr id="437" name="Google Shape;437;p52"/>
          <p:cNvSpPr txBox="1"/>
          <p:nvPr>
            <p:ph idx="4294967295" type="body"/>
          </p:nvPr>
        </p:nvSpPr>
        <p:spPr>
          <a:xfrm>
            <a:off x="457200" y="1416600"/>
            <a:ext cx="4024200" cy="23103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spices = soy_sauce + rice_vinegar + sugar</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oil = 1.5 ounces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brown_rice = 1.5 cups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broccoli = 2 cups</a:t>
            </a:r>
            <a:endParaRPr sz="1600">
              <a:latin typeface="Inconsolata"/>
              <a:ea typeface="Inconsolata"/>
              <a:cs typeface="Inconsolata"/>
              <a:sym typeface="Inconsolata"/>
            </a:endParaRPr>
          </a:p>
          <a:p>
            <a:pPr indent="0" lvl="0" marL="0" rtl="0" algn="l">
              <a:lnSpc>
                <a:spcPct val="100000"/>
              </a:lnSpc>
              <a:spcBef>
                <a:spcPts val="0"/>
              </a:spcBef>
              <a:spcAft>
                <a:spcPts val="0"/>
              </a:spcAft>
              <a:buNone/>
            </a:pPr>
            <a:r>
              <a:rPr lang="en" sz="1600">
                <a:latin typeface="Inconsolata"/>
                <a:ea typeface="Inconsolata"/>
                <a:cs typeface="Inconsolata"/>
                <a:sym typeface="Inconsolata"/>
              </a:rPr>
              <a:t>shrimp = .5 pounds</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600">
              <a:latin typeface="Inconsolata"/>
              <a:ea typeface="Inconsolata"/>
              <a:cs typeface="Inconsolata"/>
              <a:sym typeface="Inconsolata"/>
            </a:endParaRPr>
          </a:p>
        </p:txBody>
      </p:sp>
      <p:sp>
        <p:nvSpPr>
          <p:cNvPr id="438" name="Google Shape;438;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Stir Fry Program With Parameters</a:t>
            </a:r>
            <a:endParaRPr/>
          </a:p>
        </p:txBody>
      </p:sp>
      <p:sp>
        <p:nvSpPr>
          <p:cNvPr id="444" name="Google Shape;444;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5" name="Google Shape;445;p53"/>
          <p:cNvSpPr/>
          <p:nvPr/>
        </p:nvSpPr>
        <p:spPr>
          <a:xfrm>
            <a:off x="3897175" y="1557950"/>
            <a:ext cx="4836000" cy="2904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Inconsolata"/>
                <a:ea typeface="Inconsolata"/>
                <a:cs typeface="Inconsolata"/>
                <a:sym typeface="Inconsolata"/>
              </a:rPr>
              <a:t>stir_fry(item1, item2, item3, item4, item5):</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cook(item1)</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whisk(item2, item3)</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heat(item3)</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combine(item3, item4)</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cook(item5)</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add(item2)</a:t>
            </a:r>
            <a:endParaRPr sz="1600">
              <a:latin typeface="Inconsolata"/>
              <a:ea typeface="Inconsolata"/>
              <a:cs typeface="Inconsolata"/>
              <a:sym typeface="Inconsolata"/>
            </a:endParaRPr>
          </a:p>
          <a:p>
            <a:pPr indent="0" lvl="0" marL="0" rtl="0" algn="l">
              <a:spcBef>
                <a:spcPts val="0"/>
              </a:spcBef>
              <a:spcAft>
                <a:spcPts val="0"/>
              </a:spcAft>
              <a:buNone/>
            </a:pPr>
            <a:r>
              <a:t/>
            </a:r>
            <a:endParaRPr sz="1600">
              <a:latin typeface="Inconsolata"/>
              <a:ea typeface="Inconsolata"/>
              <a:cs typeface="Inconsolata"/>
              <a:sym typeface="Inconsolata"/>
            </a:endParaRPr>
          </a:p>
          <a:p>
            <a:pPr indent="0" lvl="0" marL="0" rtl="0" algn="l">
              <a:spcBef>
                <a:spcPts val="0"/>
              </a:spcBef>
              <a:spcAft>
                <a:spcPts val="0"/>
              </a:spcAft>
              <a:buNone/>
            </a:pPr>
            <a:r>
              <a:rPr lang="en" sz="1600">
                <a:latin typeface="Inconsolata"/>
                <a:ea typeface="Inconsolata"/>
                <a:cs typeface="Inconsolata"/>
                <a:sym typeface="Inconsolata"/>
              </a:rPr>
              <a:t>stir_fry(brown_rice, spices, oil, broccoli, shrimp)</a:t>
            </a:r>
            <a:endParaRPr sz="1600">
              <a:latin typeface="Inconsolata"/>
              <a:ea typeface="Inconsolata"/>
              <a:cs typeface="Inconsolata"/>
              <a:sym typeface="Inconsolata"/>
            </a:endParaRPr>
          </a:p>
        </p:txBody>
      </p:sp>
      <p:sp>
        <p:nvSpPr>
          <p:cNvPr id="446" name="Google Shape;446;p53"/>
          <p:cNvSpPr txBox="1"/>
          <p:nvPr/>
        </p:nvSpPr>
        <p:spPr>
          <a:xfrm>
            <a:off x="1626075" y="940013"/>
            <a:ext cx="30849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Recipe verbs are </a:t>
            </a:r>
            <a:r>
              <a:rPr b="1" lang="en">
                <a:highlight>
                  <a:schemeClr val="accent2"/>
                </a:highlight>
                <a:latin typeface="Proxima Nova"/>
                <a:ea typeface="Proxima Nova"/>
                <a:cs typeface="Proxima Nova"/>
                <a:sym typeface="Proxima Nova"/>
              </a:rPr>
              <a:t>functions</a:t>
            </a:r>
            <a:r>
              <a:rPr lang="en">
                <a:latin typeface="Proxima Nova"/>
                <a:ea typeface="Proxima Nova"/>
                <a:cs typeface="Proxima Nova"/>
                <a:sym typeface="Proxima Nova"/>
              </a:rPr>
              <a:t> you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can use with the ingredient variables.</a:t>
            </a:r>
            <a:endParaRPr>
              <a:latin typeface="Proxima Nova"/>
              <a:ea typeface="Proxima Nova"/>
              <a:cs typeface="Proxima Nova"/>
              <a:sym typeface="Proxima Nova"/>
            </a:endParaRPr>
          </a:p>
        </p:txBody>
      </p:sp>
      <p:sp>
        <p:nvSpPr>
          <p:cNvPr id="447" name="Google Shape;447;p53"/>
          <p:cNvSpPr txBox="1"/>
          <p:nvPr/>
        </p:nvSpPr>
        <p:spPr>
          <a:xfrm>
            <a:off x="5269650" y="775275"/>
            <a:ext cx="36225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The ingredients act as </a:t>
            </a:r>
            <a:r>
              <a:rPr b="1" lang="en">
                <a:highlight>
                  <a:schemeClr val="accent2"/>
                </a:highlight>
                <a:latin typeface="Proxima Nova"/>
                <a:ea typeface="Proxima Nova"/>
                <a:cs typeface="Proxima Nova"/>
                <a:sym typeface="Proxima Nova"/>
              </a:rPr>
              <a:t>variables</a:t>
            </a:r>
            <a:r>
              <a:rPr lang="en">
                <a:latin typeface="Proxima Nova"/>
                <a:ea typeface="Proxima Nova"/>
                <a:cs typeface="Proxima Nova"/>
                <a:sym typeface="Proxima Nova"/>
              </a:rPr>
              <a:t> being passed into the </a:t>
            </a:r>
            <a:r>
              <a:rPr b="1" lang="en">
                <a:latin typeface="Inconsolata"/>
                <a:ea typeface="Inconsolata"/>
                <a:cs typeface="Inconsolata"/>
                <a:sym typeface="Inconsolata"/>
              </a:rPr>
              <a:t>stir_fry()</a:t>
            </a:r>
            <a:r>
              <a:rPr lang="en">
                <a:latin typeface="Proxima Nova"/>
                <a:ea typeface="Proxima Nova"/>
                <a:cs typeface="Proxima Nova"/>
                <a:sym typeface="Proxima Nova"/>
              </a:rPr>
              <a:t> </a:t>
            </a:r>
            <a:r>
              <a:rPr b="1" lang="en">
                <a:highlight>
                  <a:schemeClr val="accent2"/>
                </a:highlight>
                <a:latin typeface="Proxima Nova"/>
                <a:ea typeface="Proxima Nova"/>
                <a:cs typeface="Proxima Nova"/>
                <a:sym typeface="Proxima Nova"/>
              </a:rPr>
              <a:t>function</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448" name="Google Shape;448;p53"/>
          <p:cNvCxnSpPr>
            <a:stCxn id="447" idx="2"/>
          </p:cNvCxnSpPr>
          <p:nvPr/>
        </p:nvCxnSpPr>
        <p:spPr>
          <a:xfrm flipH="1">
            <a:off x="6571500" y="1306275"/>
            <a:ext cx="509400" cy="465600"/>
          </a:xfrm>
          <a:prstGeom prst="straightConnector1">
            <a:avLst/>
          </a:prstGeom>
          <a:noFill/>
          <a:ln cap="flat" cmpd="sng" w="9525">
            <a:solidFill>
              <a:schemeClr val="accent2"/>
            </a:solidFill>
            <a:prstDash val="solid"/>
            <a:round/>
            <a:headEnd len="med" w="med" type="none"/>
            <a:tailEnd len="med" w="med" type="triangle"/>
          </a:ln>
        </p:spPr>
      </p:cxnSp>
      <p:sp>
        <p:nvSpPr>
          <p:cNvPr id="449" name="Google Shape;449;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0" name="Google Shape;450;p53"/>
          <p:cNvSpPr txBox="1"/>
          <p:nvPr>
            <p:ph idx="4294967295" type="body"/>
          </p:nvPr>
        </p:nvSpPr>
        <p:spPr>
          <a:xfrm>
            <a:off x="410825" y="1556925"/>
            <a:ext cx="3271500" cy="29043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spices = soy_sauce + rice_vinegar + sugar</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oil = 1.5 ounces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brown_rice = 1.5 cups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broccoli = 2 cups</a:t>
            </a:r>
            <a:endParaRPr sz="1600">
              <a:latin typeface="Inconsolata"/>
              <a:ea typeface="Inconsolata"/>
              <a:cs typeface="Inconsolata"/>
              <a:sym typeface="Inconsolata"/>
            </a:endParaRPr>
          </a:p>
          <a:p>
            <a:pPr indent="0" lvl="0" marL="0" rtl="0" algn="l">
              <a:lnSpc>
                <a:spcPct val="100000"/>
              </a:lnSpc>
              <a:spcBef>
                <a:spcPts val="0"/>
              </a:spcBef>
              <a:spcAft>
                <a:spcPts val="0"/>
              </a:spcAft>
              <a:buNone/>
            </a:pPr>
            <a:r>
              <a:rPr lang="en" sz="1600">
                <a:latin typeface="Inconsolata"/>
                <a:ea typeface="Inconsolata"/>
                <a:cs typeface="Inconsolata"/>
                <a:sym typeface="Inconsolata"/>
              </a:rPr>
              <a:t>shrimp = .5 pounds</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600">
              <a:latin typeface="Inconsolata"/>
              <a:ea typeface="Inconsolata"/>
              <a:cs typeface="Inconsolata"/>
              <a:sym typeface="Inconsolata"/>
            </a:endParaRPr>
          </a:p>
        </p:txBody>
      </p:sp>
      <p:cxnSp>
        <p:nvCxnSpPr>
          <p:cNvPr id="451" name="Google Shape;451;p53"/>
          <p:cNvCxnSpPr>
            <a:stCxn id="446" idx="2"/>
          </p:cNvCxnSpPr>
          <p:nvPr/>
        </p:nvCxnSpPr>
        <p:spPr>
          <a:xfrm>
            <a:off x="3168525" y="1471013"/>
            <a:ext cx="1287300" cy="92220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4"/>
          <p:cNvSpPr txBox="1"/>
          <p:nvPr>
            <p:ph idx="4294967295" type="title"/>
          </p:nvPr>
        </p:nvSpPr>
        <p:spPr>
          <a:xfrm>
            <a:off x="804450" y="1656050"/>
            <a:ext cx="7535100" cy="14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000000"/>
                </a:solidFill>
              </a:rPr>
              <a:t>Programs don’t get more complicated because of </a:t>
            </a:r>
            <a:r>
              <a:rPr lang="en" sz="2800">
                <a:solidFill>
                  <a:schemeClr val="dk2"/>
                </a:solidFill>
              </a:rPr>
              <a:t>code</a:t>
            </a:r>
            <a:r>
              <a:rPr lang="en" sz="2800">
                <a:solidFill>
                  <a:srgbClr val="000000"/>
                </a:solidFill>
              </a:rPr>
              <a:t>.</a:t>
            </a:r>
            <a:r>
              <a:rPr lang="en" sz="2800">
                <a:solidFill>
                  <a:srgbClr val="000000"/>
                </a:solidFill>
              </a:rPr>
              <a:t> They get more complicated because of the </a:t>
            </a:r>
            <a:r>
              <a:rPr lang="en" sz="2800">
                <a:solidFill>
                  <a:schemeClr val="dk2"/>
                </a:solidFill>
              </a:rPr>
              <a:t>logic</a:t>
            </a:r>
            <a:r>
              <a:rPr lang="en" sz="2800">
                <a:solidFill>
                  <a:srgbClr val="000000"/>
                </a:solidFill>
              </a:rPr>
              <a:t> behind them.</a:t>
            </a:r>
            <a:endParaRPr sz="2800">
              <a:solidFill>
                <a:srgbClr val="000000"/>
              </a:solidFill>
            </a:endParaRPr>
          </a:p>
        </p:txBody>
      </p:sp>
      <p:sp>
        <p:nvSpPr>
          <p:cNvPr id="457" name="Google Shape;457;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8" name="Google Shape;458;p54"/>
          <p:cNvSpPr txBox="1"/>
          <p:nvPr>
            <p:ph idx="4294967295"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4" name="Google Shape;464;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a process that you’re required to perform in your role. How you would </a:t>
            </a:r>
            <a:r>
              <a:rPr lang="en"/>
              <a:t>pseudocode</a:t>
            </a:r>
            <a:r>
              <a:rPr lang="en"/>
              <a:t> instructions for a new employee?</a:t>
            </a:r>
            <a:endParaRPr/>
          </a:p>
          <a:p>
            <a:pPr indent="-342900" lvl="0" marL="457200" rtl="0" algn="l">
              <a:spcBef>
                <a:spcPts val="1600"/>
              </a:spcBef>
              <a:spcAft>
                <a:spcPts val="0"/>
              </a:spcAft>
              <a:buSzPts val="1800"/>
              <a:buAutoNum type="arabicPeriod"/>
            </a:pPr>
            <a:r>
              <a:rPr lang="en"/>
              <a:t>What inputs are required to perform the process?</a:t>
            </a:r>
            <a:endParaRPr/>
          </a:p>
          <a:p>
            <a:pPr indent="-342900" lvl="0" marL="457200" rtl="0" algn="l">
              <a:spcBef>
                <a:spcPts val="0"/>
              </a:spcBef>
              <a:spcAft>
                <a:spcPts val="0"/>
              </a:spcAft>
              <a:buSzPts val="1800"/>
              <a:buAutoNum type="arabicPeriod"/>
            </a:pPr>
            <a:r>
              <a:rPr lang="en"/>
              <a:t>What are the concrete steps involved?</a:t>
            </a:r>
            <a:endParaRPr/>
          </a:p>
          <a:p>
            <a:pPr indent="-342900" lvl="0" marL="457200" rtl="0" algn="l">
              <a:spcBef>
                <a:spcPts val="0"/>
              </a:spcBef>
              <a:spcAft>
                <a:spcPts val="0"/>
              </a:spcAft>
              <a:buSzPts val="1800"/>
              <a:buAutoNum type="arabicPeriod"/>
            </a:pPr>
            <a:r>
              <a:rPr lang="en"/>
              <a:t>What is the output of that process, if any?</a:t>
            </a:r>
            <a:endParaRPr/>
          </a:p>
        </p:txBody>
      </p:sp>
      <p:sp>
        <p:nvSpPr>
          <p:cNvPr id="465" name="Google Shape;465;p5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Pseudocoding </a:t>
            </a:r>
            <a:r>
              <a:rPr lang="en"/>
              <a:t>a Process</a:t>
            </a:r>
            <a:endParaRPr/>
          </a:p>
        </p:txBody>
      </p:sp>
      <p:sp>
        <p:nvSpPr>
          <p:cNvPr id="466" name="Google Shape;46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7" name="Google Shape;467;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5 minutes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3" name="Google Shape;473;p5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 Problem-Solving Functions</a:t>
            </a:r>
            <a:endParaRPr/>
          </a:p>
        </p:txBody>
      </p:sp>
      <p:sp>
        <p:nvSpPr>
          <p:cNvPr id="474" name="Google Shape;474;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functions will require a bit of problem-solving logic to produce a specific result from given inputs. </a:t>
            </a:r>
            <a:endParaRPr/>
          </a:p>
          <a:p>
            <a:pPr indent="0" lvl="0" marL="0" rtl="0" algn="l">
              <a:spcBef>
                <a:spcPts val="1600"/>
              </a:spcBef>
              <a:spcAft>
                <a:spcPts val="1600"/>
              </a:spcAft>
              <a:buNone/>
            </a:pPr>
            <a:r>
              <a:rPr lang="en"/>
              <a:t>Pseudocoding may help you by writing out the steps before coding them!</a:t>
            </a:r>
            <a:endParaRPr/>
          </a:p>
        </p:txBody>
      </p:sp>
      <p:sp>
        <p:nvSpPr>
          <p:cNvPr id="475" name="Google Shape;475;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6" name="Google Shape;476;p56"/>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pic>
        <p:nvPicPr>
          <p:cNvPr id="477" name="Google Shape;477;p56"/>
          <p:cNvPicPr preferRelativeResize="0"/>
          <p:nvPr/>
        </p:nvPicPr>
        <p:blipFill>
          <a:blip r:embed="rId3">
            <a:alphaModFix/>
          </a:blip>
          <a:stretch>
            <a:fillRect/>
          </a:stretch>
        </p:blipFill>
        <p:spPr>
          <a:xfrm>
            <a:off x="3362900" y="2590750"/>
            <a:ext cx="2418200" cy="241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 Lists</a:t>
            </a:r>
            <a:endParaRPr/>
          </a:p>
        </p:txBody>
      </p:sp>
      <p:sp>
        <p:nvSpPr>
          <p:cNvPr id="483" name="Google Shape;483;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lang="en">
                <a:latin typeface="Inconsolata"/>
                <a:ea typeface="Inconsolata"/>
                <a:cs typeface="Inconsolata"/>
                <a:sym typeface="Inconsolata"/>
              </a:rPr>
              <a:t>map()</a:t>
            </a:r>
            <a:endParaRPr>
              <a:latin typeface="Inconsolata"/>
              <a:ea typeface="Inconsolata"/>
              <a:cs typeface="Inconsolata"/>
              <a:sym typeface="Inconsolata"/>
            </a:endParaRPr>
          </a:p>
        </p:txBody>
      </p:sp>
      <p:sp>
        <p:nvSpPr>
          <p:cNvPr id="489" name="Google Shape;489;p58"/>
          <p:cNvSpPr txBox="1"/>
          <p:nvPr>
            <p:ph idx="4294967295" type="body"/>
          </p:nvPr>
        </p:nvSpPr>
        <p:spPr>
          <a:xfrm>
            <a:off x="457200" y="10391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common to want to apply a function to everything in a list. It’s actually so common that there’s a method to do exactly that: </a:t>
            </a:r>
            <a:r>
              <a:rPr b="1" lang="en">
                <a:latin typeface="Inconsolata"/>
                <a:ea typeface="Inconsolata"/>
                <a:cs typeface="Inconsolata"/>
                <a:sym typeface="Inconsolata"/>
              </a:rPr>
              <a:t>map()</a:t>
            </a:r>
            <a:r>
              <a:rPr lang="en"/>
              <a:t>!</a:t>
            </a:r>
            <a:endParaRPr/>
          </a:p>
          <a:p>
            <a:pPr indent="0" lvl="0" marL="0" rtl="0" algn="l">
              <a:spcBef>
                <a:spcPts val="1600"/>
              </a:spcBef>
              <a:spcAft>
                <a:spcPts val="0"/>
              </a:spcAft>
              <a:buNone/>
            </a:pPr>
            <a:r>
              <a:rPr b="1" lang="en">
                <a:latin typeface="Inconsolata"/>
                <a:ea typeface="Inconsolata"/>
                <a:cs typeface="Inconsolata"/>
                <a:sym typeface="Inconsolata"/>
              </a:rPr>
              <a:t>greetings = ["hi", "hello", "salutations"]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def excitement(word)</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return upper(word) +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excited_greetings = map(excitement, greetings)</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 excited_greetings is ["HI!!!", "HELLO!!!", "SALUTATIONS!!!"]</a:t>
            </a:r>
            <a:endParaRPr b="1">
              <a:latin typeface="Inconsolata"/>
              <a:ea typeface="Inconsolata"/>
              <a:cs typeface="Inconsolata"/>
              <a:sym typeface="Inconsolata"/>
            </a:endParaRPr>
          </a:p>
        </p:txBody>
      </p:sp>
      <p:sp>
        <p:nvSpPr>
          <p:cNvPr id="490" name="Google Shape;490;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1" name="Google Shape;491;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497" name="Google Shape;497;p59"/>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and in similar situations, you sometimes don’t even want to create a separate function</a:t>
            </a:r>
            <a:r>
              <a:rPr lang="en"/>
              <a:t> to pass in</a:t>
            </a:r>
            <a:r>
              <a:rPr lang="en"/>
              <a:t>. You can define a </a:t>
            </a:r>
            <a:r>
              <a:rPr b="1" lang="en"/>
              <a:t>lambda</a:t>
            </a:r>
            <a:r>
              <a:rPr lang="en"/>
              <a:t> function directly in-line by using the lambda keyword and shortened definition syntax:</a:t>
            </a:r>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greetings = ["hi", "hello", "salutations"]</a:t>
            </a:r>
            <a:endParaRPr b="1">
              <a:solidFill>
                <a:schemeClr val="dk1"/>
              </a:solidFill>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excited_greetings = map(lambda </a:t>
            </a:r>
            <a:r>
              <a:rPr b="1" lang="en">
                <a:solidFill>
                  <a:schemeClr val="dk1"/>
                </a:solidFill>
                <a:highlight>
                  <a:schemeClr val="accent2"/>
                </a:highlight>
                <a:latin typeface="Inconsolata"/>
                <a:ea typeface="Inconsolata"/>
                <a:cs typeface="Inconsolata"/>
                <a:sym typeface="Inconsolata"/>
              </a:rPr>
              <a:t>word</a:t>
            </a:r>
            <a:r>
              <a:rPr b="1" lang="en">
                <a:solidFill>
                  <a:schemeClr val="dk1"/>
                </a:solidFill>
                <a:latin typeface="Inconsolata"/>
                <a:ea typeface="Inconsolata"/>
                <a:cs typeface="Inconsolata"/>
                <a:sym typeface="Inconsolata"/>
              </a:rPr>
              <a:t> : </a:t>
            </a:r>
            <a:r>
              <a:rPr b="1" lang="en">
                <a:solidFill>
                  <a:schemeClr val="dk1"/>
                </a:solidFill>
                <a:highlight>
                  <a:schemeClr val="accent1"/>
                </a:highlight>
                <a:latin typeface="Inconsolata"/>
                <a:ea typeface="Inconsolata"/>
                <a:cs typeface="Inconsolata"/>
                <a:sym typeface="Inconsolata"/>
              </a:rPr>
              <a:t>upper(word) + "!!!"</a:t>
            </a:r>
            <a:r>
              <a:rPr b="1" lang="en">
                <a:solidFill>
                  <a:schemeClr val="dk1"/>
                </a:solidFill>
                <a:latin typeface="Inconsolata"/>
                <a:ea typeface="Inconsolata"/>
                <a:cs typeface="Inconsolata"/>
                <a:sym typeface="Inconsolata"/>
              </a:rPr>
              <a:t>, greetings)</a:t>
            </a:r>
            <a:endParaRPr b="1">
              <a:solidFill>
                <a:schemeClr val="dk1"/>
              </a:solidFill>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excited_greetings is ["HI!!!", "HELLO!!!", "SALUTATIONS!!!"]</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98" name="Google Shape;498;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9" name="Google Shape;499;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 (Cont.)</a:t>
            </a:r>
            <a:endParaRPr/>
          </a:p>
        </p:txBody>
      </p:sp>
      <p:sp>
        <p:nvSpPr>
          <p:cNvPr id="272" name="Google Shape;272;p33"/>
          <p:cNvSpPr txBox="1"/>
          <p:nvPr>
            <p:ph idx="1" type="body"/>
          </p:nvPr>
        </p:nvSpPr>
        <p:spPr>
          <a:xfrm>
            <a:off x="812750" y="928850"/>
            <a:ext cx="7874100" cy="43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highlight>
                  <a:schemeClr val="accent2"/>
                </a:highlight>
              </a:rPr>
              <a:t>Pre-Work Review</a:t>
            </a:r>
            <a:r>
              <a:rPr lang="en" sz="1400">
                <a:solidFill>
                  <a:schemeClr val="dk1"/>
                </a:solidFill>
              </a:rPr>
              <a:t>: Many of the concepts covered in this class will recap what students learned in the pre-work; in particular, these myGA lessons:</a:t>
            </a:r>
            <a:endParaRPr sz="1100"/>
          </a:p>
          <a:p>
            <a:pPr indent="-317500" lvl="0" marL="457200" rtl="0" algn="l">
              <a:spcBef>
                <a:spcPts val="1000"/>
              </a:spcBef>
              <a:spcAft>
                <a:spcPts val="0"/>
              </a:spcAft>
              <a:buClr>
                <a:schemeClr val="dk1"/>
              </a:buClr>
              <a:buSzPts val="1400"/>
              <a:buChar char="●"/>
            </a:pPr>
            <a:r>
              <a:rPr lang="en" sz="1400"/>
              <a:t>Python Functions</a:t>
            </a:r>
            <a:endParaRPr sz="1400"/>
          </a:p>
          <a:p>
            <a:pPr indent="0" lvl="0" marL="45720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We recommend reviewing the pre-work lessons to understand what students will come to class knowing. </a:t>
            </a:r>
            <a:r>
              <a:rPr lang="en" sz="1400" u="sng">
                <a:solidFill>
                  <a:schemeClr val="hlink"/>
                </a:solidFill>
                <a:hlinkClick r:id="rId3"/>
              </a:rPr>
              <a:t>Click here</a:t>
            </a:r>
            <a:r>
              <a:rPr lang="en" sz="1400">
                <a:solidFill>
                  <a:schemeClr val="dk1"/>
                </a:solidFill>
              </a:rPr>
              <a:t> to see the study guides for these lessons. You can also view the pre-work materials on myGA.</a:t>
            </a:r>
            <a:endParaRPr sz="1400">
              <a:solidFill>
                <a:schemeClr val="dk1"/>
              </a:solidFill>
            </a:endParaRPr>
          </a:p>
          <a:p>
            <a:pPr indent="0" lvl="0" marL="0" rtl="0" algn="l">
              <a:spcBef>
                <a:spcPts val="1000"/>
              </a:spcBef>
              <a:spcAft>
                <a:spcPts val="1000"/>
              </a:spcAft>
              <a:buNone/>
            </a:pPr>
            <a:r>
              <a:rPr lang="en" sz="1400">
                <a:solidFill>
                  <a:schemeClr val="dk1"/>
                </a:solidFill>
              </a:rPr>
              <a:t>For review or extension topics, review the notes in the pre-work for recommendations on how to teach the concept. Leverage the discussions, exercises, and knowledge checks to gauge students’ understanding of concepts. You can adjust your approach to the lesson overall based on how students do with these exercises.</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505" name="Google Shape;505;p6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511" name="Google Shape;511;p6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512" name="Google Shape;512;p61"/>
          <p:cNvSpPr txBox="1"/>
          <p:nvPr>
            <p:ph idx="3" type="body"/>
          </p:nvPr>
        </p:nvSpPr>
        <p:spPr>
          <a:xfrm>
            <a:off x="455000" y="1049950"/>
            <a:ext cx="3870900" cy="27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today’s class, we…</a:t>
            </a:r>
            <a:endParaRPr b="1"/>
          </a:p>
          <a:p>
            <a:pPr indent="-342900" lvl="0" marL="457200" rtl="0" algn="l">
              <a:spcBef>
                <a:spcPts val="1600"/>
              </a:spcBef>
              <a:spcAft>
                <a:spcPts val="0"/>
              </a:spcAft>
              <a:buSzPts val="1800"/>
              <a:buChar char="●"/>
            </a:pPr>
            <a:r>
              <a:rPr lang="en"/>
              <a:t>Defined functions to encapsulate blocks of code.</a:t>
            </a:r>
            <a:endParaRPr/>
          </a:p>
          <a:p>
            <a:pPr indent="-342900" lvl="0" marL="457200" rtl="0" algn="l">
              <a:spcBef>
                <a:spcPts val="700"/>
              </a:spcBef>
              <a:spcAft>
                <a:spcPts val="0"/>
              </a:spcAft>
              <a:buSzPts val="1800"/>
              <a:buChar char="●"/>
            </a:pPr>
            <a:r>
              <a:rPr lang="en"/>
              <a:t>Used parameters in a function.</a:t>
            </a:r>
            <a:endParaRPr/>
          </a:p>
          <a:p>
            <a:pPr indent="-342900" lvl="0" marL="457200" rtl="0" algn="l">
              <a:spcBef>
                <a:spcPts val="700"/>
              </a:spcBef>
              <a:spcAft>
                <a:spcPts val="0"/>
              </a:spcAft>
              <a:buSzPts val="1800"/>
              <a:buChar char="●"/>
            </a:pPr>
            <a:r>
              <a:rPr lang="en"/>
              <a:t>Understood how to return a value from a function.</a:t>
            </a:r>
            <a:endParaRPr/>
          </a:p>
          <a:p>
            <a:pPr indent="-342900" lvl="0" marL="457200" rtl="0" algn="l">
              <a:spcBef>
                <a:spcPts val="700"/>
              </a:spcBef>
              <a:spcAft>
                <a:spcPts val="700"/>
              </a:spcAft>
              <a:buSzPts val="1800"/>
              <a:buChar char="●"/>
            </a:pPr>
            <a:r>
              <a:rPr lang="en"/>
              <a:t>Created functions that include loops and conditional logic to generate specific return values.</a:t>
            </a:r>
            <a:endParaRPr/>
          </a:p>
        </p:txBody>
      </p:sp>
      <p:sp>
        <p:nvSpPr>
          <p:cNvPr id="513" name="Google Shape;513;p61"/>
          <p:cNvSpPr txBox="1"/>
          <p:nvPr>
            <p:ph idx="5" type="body"/>
          </p:nvPr>
        </p:nvSpPr>
        <p:spPr>
          <a:xfrm>
            <a:off x="5021500" y="1049962"/>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On your own: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Ensure that you’ve completed the Python pre-work and pre-work quiz.</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Start thinking about capstone project ideas!</a:t>
            </a:r>
            <a:endParaRPr>
              <a:solidFill>
                <a:schemeClr val="dk1"/>
              </a:solidFill>
            </a:endParaRPr>
          </a:p>
          <a:p>
            <a:pPr indent="0" lvl="0" marL="0" rtl="0" algn="l">
              <a:lnSpc>
                <a:spcPct val="100000"/>
              </a:lnSpc>
              <a:spcBef>
                <a:spcPts val="1600"/>
              </a:spcBef>
              <a:spcAft>
                <a:spcPts val="0"/>
              </a:spcAft>
              <a:buNone/>
            </a:pPr>
            <a:r>
              <a:rPr b="1" lang="en"/>
              <a:t>Next Class: </a:t>
            </a:r>
            <a:endParaRPr b="1"/>
          </a:p>
          <a:p>
            <a:pPr indent="0" lvl="0" marL="0" rtl="0" algn="l">
              <a:lnSpc>
                <a:spcPct val="100000"/>
              </a:lnSpc>
              <a:spcBef>
                <a:spcPts val="1600"/>
              </a:spcBef>
              <a:spcAft>
                <a:spcPts val="1600"/>
              </a:spcAft>
              <a:buNone/>
            </a:pPr>
            <a:r>
              <a:rPr lang="en"/>
              <a:t>Scripting and Modules</a:t>
            </a:r>
            <a:endParaRPr/>
          </a:p>
        </p:txBody>
      </p:sp>
      <p:sp>
        <p:nvSpPr>
          <p:cNvPr id="514" name="Google Shape;514;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62"/>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20" name="Google Shape;520;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521" name="Google Shape;521;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22" name="Google Shape;522;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8" name="Google Shape;278;p34"/>
          <p:cNvGraphicFramePr/>
          <p:nvPr/>
        </p:nvGraphicFramePr>
        <p:xfrm>
          <a:off x="1116163" y="1054802"/>
          <a:ext cx="3000000" cy="3000000"/>
        </p:xfrm>
        <a:graphic>
          <a:graphicData uri="http://schemas.openxmlformats.org/drawingml/2006/table">
            <a:tbl>
              <a:tblPr>
                <a:noFill/>
                <a:tableStyleId>{A382BF96-0E5F-4FFC-8F79-5BDEB9164EBA}</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0:00–0:15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Introductions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0:15–0:50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Python Functions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0:50</a:t>
                      </a:r>
                      <a:r>
                        <a:rPr lang="en">
                          <a:latin typeface="Proxima Nova"/>
                          <a:ea typeface="Proxima Nova"/>
                          <a:cs typeface="Proxima Nova"/>
                          <a:sym typeface="Proxima Nova"/>
                        </a:rPr>
                        <a:t>–1:00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1:00–1:40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Problem-Solving Functions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1:40–1:50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Functions and Lists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84" name="Google Shape;284;p35"/>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Our first few lessons begin by reviewing the notebook, as the same material was covered in the pre-work. </a:t>
            </a:r>
            <a:endParaRPr>
              <a:solidFill>
                <a:schemeClr val="dk1"/>
              </a:solidFill>
            </a:endParaRPr>
          </a:p>
          <a:p>
            <a:pPr indent="0" lvl="0" marL="0" rtl="0" algn="l">
              <a:spcBef>
                <a:spcPts val="1600"/>
              </a:spcBef>
              <a:spcAft>
                <a:spcPts val="1600"/>
              </a:spcAft>
              <a:buNone/>
            </a:pPr>
            <a:r>
              <a:rPr lang="en">
                <a:solidFill>
                  <a:schemeClr val="dk1"/>
                </a:solidFill>
              </a:rPr>
              <a:t>If students feel that they are able to confidently solve the challenges in the workbook, you can quickly skim through the lesson content and have them only complete the challenges.</a:t>
            </a:r>
            <a:endParaRPr/>
          </a:p>
        </p:txBody>
      </p:sp>
      <p:sp>
        <p:nvSpPr>
          <p:cNvPr id="285" name="Google Shape;285;p3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idx="4294967295" type="body"/>
          </p:nvPr>
        </p:nvSpPr>
        <p:spPr>
          <a:xfrm>
            <a:off x="565775" y="1249850"/>
            <a:ext cx="5481600" cy="294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Define functions to encapsulate blocks of code.</a:t>
            </a:r>
            <a:endParaRPr>
              <a:solidFill>
                <a:schemeClr val="dk1"/>
              </a:solidFill>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highlight>
                  <a:srgbClr val="FFFFFF"/>
                </a:highlight>
              </a:rPr>
              <a:t>Use parameters in a function.</a:t>
            </a:r>
            <a:endParaRPr>
              <a:solidFill>
                <a:schemeClr val="dk1"/>
              </a:solidFill>
              <a:highlight>
                <a:srgbClr val="FFFFFF"/>
              </a:highlight>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highlight>
                  <a:srgbClr val="FFFFFF"/>
                </a:highlight>
              </a:rPr>
              <a:t>Understand how to return a value from a function.</a:t>
            </a:r>
            <a:endParaRPr>
              <a:solidFill>
                <a:schemeClr val="dk1"/>
              </a:solidFill>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rPr>
              <a:t>Create functions that include loops and conditional logic to generate specific return values.</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700"/>
              </a:spcAft>
              <a:buNone/>
            </a:pPr>
            <a:r>
              <a:t/>
            </a:r>
            <a:endParaRPr>
              <a:solidFill>
                <a:schemeClr val="dk1"/>
              </a:solidFill>
            </a:endParaRPr>
          </a:p>
        </p:txBody>
      </p:sp>
      <p:sp>
        <p:nvSpPr>
          <p:cNvPr id="296" name="Google Shape;296;p37"/>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297" name="Google Shape;297;p37"/>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298" name="Google Shape;298;p37"/>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299" name="Google Shape;299;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0" name="Google Shape;300;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We’ll Practice Today </a:t>
            </a:r>
            <a:endParaRPr/>
          </a:p>
        </p:txBody>
      </p:sp>
      <p:sp>
        <p:nvSpPr>
          <p:cNvPr id="306" name="Google Shape;306;p38"/>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class is a </a:t>
            </a:r>
            <a:r>
              <a:rPr b="1" lang="en">
                <a:solidFill>
                  <a:schemeClr val="dk1"/>
                </a:solidFill>
              </a:rPr>
              <a:t>blended learning experience</a:t>
            </a:r>
            <a:r>
              <a:rPr lang="en">
                <a:solidFill>
                  <a:schemeClr val="dk1"/>
                </a:solidFill>
              </a:rPr>
              <a:t>. It connects to and reinforces topics that you encountered in the myGA pre-work.</a:t>
            </a:r>
            <a:endParaRPr>
              <a:solidFill>
                <a:schemeClr val="dk1"/>
              </a:solidFill>
            </a:endParaRPr>
          </a:p>
          <a:p>
            <a:pPr indent="0" lvl="0" marL="0" rtl="0" algn="l">
              <a:spcBef>
                <a:spcPts val="1600"/>
              </a:spcBef>
              <a:spcAft>
                <a:spcPts val="0"/>
              </a:spcAft>
              <a:buNone/>
            </a:pPr>
            <a:r>
              <a:rPr lang="en">
                <a:solidFill>
                  <a:schemeClr val="dk1"/>
                </a:solidFill>
              </a:rPr>
              <a:t>We’re going to return to topics covered in the pre-work and build upon them:</a:t>
            </a:r>
            <a:endParaRPr/>
          </a:p>
          <a:p>
            <a:pPr indent="-342900" lvl="0" marL="457200" rtl="0" algn="l">
              <a:spcBef>
                <a:spcPts val="1600"/>
              </a:spcBef>
              <a:spcAft>
                <a:spcPts val="0"/>
              </a:spcAft>
              <a:buSzPts val="1800"/>
              <a:buChar char="●"/>
            </a:pPr>
            <a:r>
              <a:rPr b="1" lang="en"/>
              <a:t>Defining and invoking functions</a:t>
            </a:r>
            <a:endParaRPr b="1"/>
          </a:p>
          <a:p>
            <a:pPr indent="-342900" lvl="0" marL="457200" rtl="0" algn="l">
              <a:spcBef>
                <a:spcPts val="0"/>
              </a:spcBef>
              <a:spcAft>
                <a:spcPts val="0"/>
              </a:spcAft>
              <a:buSzPts val="1800"/>
              <a:buChar char="●"/>
            </a:pPr>
            <a:r>
              <a:rPr b="1" lang="en"/>
              <a:t>Writing pseudocode</a:t>
            </a:r>
            <a:endParaRPr b="1"/>
          </a:p>
        </p:txBody>
      </p:sp>
      <p:sp>
        <p:nvSpPr>
          <p:cNvPr id="307" name="Google Shape;307;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8" name="Google Shape;308;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Jupyter Notebook Review</a:t>
            </a:r>
            <a:endParaRPr/>
          </a:p>
        </p:txBody>
      </p:sp>
      <p:sp>
        <p:nvSpPr>
          <p:cNvPr id="314" name="Google Shape;314;p3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Let’s dive right in and use what we learned in the pre-work! </a:t>
            </a:r>
            <a:r>
              <a:rPr lang="en">
                <a:solidFill>
                  <a:schemeClr val="dk1"/>
                </a:solidFill>
              </a:rPr>
              <a:t>We want to understand where you are in your learning journey so that we can give the best possible experience in class.</a:t>
            </a:r>
            <a:endParaRPr>
              <a:solidFill>
                <a:schemeClr val="dk1"/>
              </a:solidFill>
            </a:endParaRPr>
          </a:p>
          <a:p>
            <a:pPr indent="0" lvl="0" marL="0" rtl="0" algn="l">
              <a:spcBef>
                <a:spcPts val="1600"/>
              </a:spcBef>
              <a:spcAft>
                <a:spcPts val="0"/>
              </a:spcAft>
              <a:buClr>
                <a:schemeClr val="dk1"/>
              </a:buClr>
              <a:buSzPts val="1100"/>
              <a:buFont typeface="Arial"/>
              <a:buNone/>
            </a:pPr>
            <a:r>
              <a:rPr b="1" lang="en">
                <a:solidFill>
                  <a:schemeClr val="dk1"/>
                </a:solidFill>
              </a:rPr>
              <a:t>Look over the exercises in today's Jupyter Notebook</a:t>
            </a:r>
            <a:r>
              <a:rPr lang="en">
                <a:solidFill>
                  <a:schemeClr val="dk1"/>
                </a:solidFill>
              </a:rPr>
              <a:t> and attempt any that seem immediately doable to you. </a:t>
            </a:r>
            <a:endParaRPr>
              <a:solidFill>
                <a:schemeClr val="dk1"/>
              </a:solidFill>
            </a:endParaRPr>
          </a:p>
          <a:p>
            <a:pPr indent="0" lvl="0" marL="0" rtl="0" algn="l">
              <a:spcBef>
                <a:spcPts val="1600"/>
              </a:spcBef>
              <a:spcAft>
                <a:spcPts val="1600"/>
              </a:spcAft>
              <a:buNone/>
            </a:pPr>
            <a:r>
              <a:rPr lang="en">
                <a:solidFill>
                  <a:schemeClr val="dk1"/>
                </a:solidFill>
              </a:rPr>
              <a:t>Then, </a:t>
            </a:r>
            <a:r>
              <a:rPr b="1" lang="en">
                <a:solidFill>
                  <a:schemeClr val="dk1"/>
                </a:solidFill>
              </a:rPr>
              <a:t>rate your confidence level</a:t>
            </a:r>
            <a:r>
              <a:rPr lang="en">
                <a:solidFill>
                  <a:schemeClr val="dk1"/>
                </a:solidFill>
              </a:rPr>
              <a:t> on today's subjects from 1–5.</a:t>
            </a:r>
            <a:endParaRPr b="1"/>
          </a:p>
        </p:txBody>
      </p:sp>
      <p:sp>
        <p:nvSpPr>
          <p:cNvPr id="315" name="Google Shape;315;p3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16" name="Google Shape;316;p3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
        <p:nvSpPr>
          <p:cNvPr id="317" name="Google Shape;317;p3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18" name="Google Shape;318;p3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