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8288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0">
          <p15:clr>
            <a:srgbClr val="747775"/>
          </p15:clr>
        </p15:guide>
        <p15:guide id="2" pos="57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95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714795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7e1628870_5_46:notes"/>
          <p:cNvSpPr/>
          <p:nvPr>
            <p:ph idx="2" type="sldImg"/>
          </p:nvPr>
        </p:nvSpPr>
        <p:spPr>
          <a:xfrm>
            <a:off x="1714795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47e1628870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context diagram (SCD)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7e1628870_1_3:notes"/>
          <p:cNvSpPr/>
          <p:nvPr>
            <p:ph idx="2" type="sldImg"/>
          </p:nvPr>
        </p:nvSpPr>
        <p:spPr>
          <a:xfrm>
            <a:off x="1714795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7e162887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7e1628870_1_25:notes"/>
          <p:cNvSpPr/>
          <p:nvPr>
            <p:ph idx="2" type="sldImg"/>
          </p:nvPr>
        </p:nvSpPr>
        <p:spPr>
          <a:xfrm>
            <a:off x="1714795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7e162887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11e124fb5_0_0:notes"/>
          <p:cNvSpPr/>
          <p:nvPr>
            <p:ph idx="2" type="sldImg"/>
          </p:nvPr>
        </p:nvSpPr>
        <p:spPr>
          <a:xfrm>
            <a:off x="17148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11e124f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11e124fb5_0_27:notes"/>
          <p:cNvSpPr/>
          <p:nvPr>
            <p:ph idx="2" type="sldImg"/>
          </p:nvPr>
        </p:nvSpPr>
        <p:spPr>
          <a:xfrm>
            <a:off x="17148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11e124fb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11e124fb5_0_42:notes"/>
          <p:cNvSpPr/>
          <p:nvPr>
            <p:ph idx="2" type="sldImg"/>
          </p:nvPr>
        </p:nvSpPr>
        <p:spPr>
          <a:xfrm>
            <a:off x="17148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11e124f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96fa8176d_0_31:notes"/>
          <p:cNvSpPr/>
          <p:nvPr>
            <p:ph idx="2" type="sldImg"/>
          </p:nvPr>
        </p:nvSpPr>
        <p:spPr>
          <a:xfrm>
            <a:off x="17148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96fa8176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Bavaria and fda on separate slide to see after trial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vendia - attributes and relationships too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62e1b669d_0_0:notes"/>
          <p:cNvSpPr/>
          <p:nvPr>
            <p:ph idx="2" type="sldImg"/>
          </p:nvPr>
        </p:nvSpPr>
        <p:spPr>
          <a:xfrm>
            <a:off x="1714795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62e1b66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context diagram (SCD)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7e1628870_5_0:notes"/>
          <p:cNvSpPr/>
          <p:nvPr>
            <p:ph idx="2" type="sldImg"/>
          </p:nvPr>
        </p:nvSpPr>
        <p:spPr>
          <a:xfrm>
            <a:off x="1714795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7e162887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context diagram (SCD)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7e1628870_5_24:notes"/>
          <p:cNvSpPr/>
          <p:nvPr>
            <p:ph idx="2" type="sldImg"/>
          </p:nvPr>
        </p:nvSpPr>
        <p:spPr>
          <a:xfrm>
            <a:off x="1714795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7e1628870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context diagram (SCD)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7e1628870_5_34:notes"/>
          <p:cNvSpPr/>
          <p:nvPr>
            <p:ph idx="2" type="sldImg"/>
          </p:nvPr>
        </p:nvSpPr>
        <p:spPr>
          <a:xfrm>
            <a:off x="1714795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7e1628870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context diagram (SCD)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2647378"/>
            <a:ext cx="17041200" cy="7298400"/>
          </a:xfrm>
          <a:prstGeom prst="rect">
            <a:avLst/>
          </a:prstGeom>
        </p:spPr>
        <p:txBody>
          <a:bodyPr anchorCtr="0" anchor="b" bIns="176075" lIns="176075" spcFirstLastPara="1" rIns="176075" wrap="square" tIns="1760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10076889"/>
            <a:ext cx="17041200" cy="28182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16580326"/>
            <a:ext cx="1097400" cy="13992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3932889"/>
            <a:ext cx="17041200" cy="6981600"/>
          </a:xfrm>
          <a:prstGeom prst="rect">
            <a:avLst/>
          </a:prstGeom>
        </p:spPr>
        <p:txBody>
          <a:bodyPr anchorCtr="0" anchor="b" bIns="176075" lIns="176075" spcFirstLastPara="1" rIns="176075" wrap="square" tIns="1760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11207911"/>
            <a:ext cx="17041200" cy="46248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rmAutofit/>
          </a:bodyPr>
          <a:lstStyle>
            <a:lvl1pPr indent="-450850" lvl="0" marL="45720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00050" lvl="1" marL="914400" algn="ctr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 algn="ctr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 algn="ctr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 algn="ctr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 algn="ctr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 algn="ctr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 algn="ctr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 algn="ctr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16580326"/>
            <a:ext cx="1097400" cy="13992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16580326"/>
            <a:ext cx="1097400" cy="13992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7647467"/>
            <a:ext cx="17041200" cy="29928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16580326"/>
            <a:ext cx="1097400" cy="13992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1582311"/>
            <a:ext cx="17041200" cy="20364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4097689"/>
            <a:ext cx="17041200" cy="121470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rm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16580326"/>
            <a:ext cx="1097400" cy="13992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1582311"/>
            <a:ext cx="17041200" cy="20364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4097689"/>
            <a:ext cx="7999800" cy="121470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rm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4097689"/>
            <a:ext cx="7999800" cy="121470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rm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16580326"/>
            <a:ext cx="1097400" cy="13992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1582311"/>
            <a:ext cx="17041200" cy="20364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16580326"/>
            <a:ext cx="1097400" cy="13992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975467"/>
            <a:ext cx="5616000" cy="2686800"/>
          </a:xfrm>
          <a:prstGeom prst="rect">
            <a:avLst/>
          </a:prstGeom>
        </p:spPr>
        <p:txBody>
          <a:bodyPr anchorCtr="0" anchor="b" bIns="176075" lIns="176075" spcFirstLastPara="1" rIns="176075" wrap="square" tIns="176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4940800"/>
            <a:ext cx="5616000" cy="113046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16580326"/>
            <a:ext cx="1097400" cy="13992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1600533"/>
            <a:ext cx="12735600" cy="145452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16580326"/>
            <a:ext cx="1097400" cy="13992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444"/>
            <a:ext cx="91440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4384622"/>
            <a:ext cx="8090400" cy="5270400"/>
          </a:xfrm>
          <a:prstGeom prst="rect">
            <a:avLst/>
          </a:prstGeom>
        </p:spPr>
        <p:txBody>
          <a:bodyPr anchorCtr="0" anchor="b" bIns="176075" lIns="176075" spcFirstLastPara="1" rIns="176075" wrap="square" tIns="1760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2pPr>
            <a:lvl3pPr lvl="2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3pPr>
            <a:lvl4pPr lvl="3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4pPr>
            <a:lvl5pPr lvl="4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5pPr>
            <a:lvl6pPr lvl="5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6pPr>
            <a:lvl7pPr lvl="6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7pPr>
            <a:lvl8pPr lvl="7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8pPr>
            <a:lvl9pPr lvl="8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9966489"/>
            <a:ext cx="8090400" cy="43914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2574489"/>
            <a:ext cx="7674000" cy="131382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rm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16580326"/>
            <a:ext cx="1097400" cy="13992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15042044"/>
            <a:ext cx="11997600" cy="21516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16580326"/>
            <a:ext cx="1097400" cy="1399200"/>
          </a:xfrm>
          <a:prstGeom prst="rect">
            <a:avLst/>
          </a:prstGeom>
        </p:spPr>
        <p:txBody>
          <a:bodyPr anchorCtr="0" anchor="ctr" bIns="176075" lIns="176075" spcFirstLastPara="1" rIns="176075" wrap="square" tIns="176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1582311"/>
            <a:ext cx="170412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4097689"/>
            <a:ext cx="17041200" cy="12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normAutofit/>
          </a:bodyPr>
          <a:lstStyle>
            <a:lvl1pPr indent="-450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1pPr>
            <a:lvl2pPr indent="-4000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○"/>
              <a:defRPr sz="2700">
                <a:solidFill>
                  <a:schemeClr val="dk2"/>
                </a:solidFill>
              </a:defRPr>
            </a:lvl2pPr>
            <a:lvl3pPr indent="-4000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■"/>
              <a:defRPr sz="2700">
                <a:solidFill>
                  <a:schemeClr val="dk2"/>
                </a:solidFill>
              </a:defRPr>
            </a:lvl3pPr>
            <a:lvl4pPr indent="-4000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  <a:defRPr sz="2700">
                <a:solidFill>
                  <a:schemeClr val="dk2"/>
                </a:solidFill>
              </a:defRPr>
            </a:lvl4pPr>
            <a:lvl5pPr indent="-4000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○"/>
              <a:defRPr sz="2700">
                <a:solidFill>
                  <a:schemeClr val="dk2"/>
                </a:solidFill>
              </a:defRPr>
            </a:lvl5pPr>
            <a:lvl6pPr indent="-4000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■"/>
              <a:defRPr sz="2700">
                <a:solidFill>
                  <a:schemeClr val="dk2"/>
                </a:solidFill>
              </a:defRPr>
            </a:lvl6pPr>
            <a:lvl7pPr indent="-4000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  <a:defRPr sz="2700">
                <a:solidFill>
                  <a:schemeClr val="dk2"/>
                </a:solidFill>
              </a:defRPr>
            </a:lvl7pPr>
            <a:lvl8pPr indent="-4000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○"/>
              <a:defRPr sz="2700">
                <a:solidFill>
                  <a:schemeClr val="dk2"/>
                </a:solidFill>
              </a:defRPr>
            </a:lvl8pPr>
            <a:lvl9pPr indent="-4000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■"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16580326"/>
            <a:ext cx="10974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6075" lIns="176075" spcFirstLastPara="1" rIns="176075" wrap="square" tIns="176075">
            <a:normAutofit/>
          </a:bodyPr>
          <a:lstStyle>
            <a:lvl1pPr lvl="0" algn="r">
              <a:buNone/>
              <a:defRPr sz="1900">
                <a:solidFill>
                  <a:schemeClr val="dk2"/>
                </a:solidFill>
              </a:defRPr>
            </a:lvl1pPr>
            <a:lvl2pPr lvl="1" algn="r">
              <a:buNone/>
              <a:defRPr sz="1900">
                <a:solidFill>
                  <a:schemeClr val="dk2"/>
                </a:solidFill>
              </a:defRPr>
            </a:lvl2pPr>
            <a:lvl3pPr lvl="2" algn="r">
              <a:buNone/>
              <a:defRPr sz="1900">
                <a:solidFill>
                  <a:schemeClr val="dk2"/>
                </a:solidFill>
              </a:defRPr>
            </a:lvl3pPr>
            <a:lvl4pPr lvl="3" algn="r">
              <a:buNone/>
              <a:defRPr sz="1900">
                <a:solidFill>
                  <a:schemeClr val="dk2"/>
                </a:solidFill>
              </a:defRPr>
            </a:lvl4pPr>
            <a:lvl5pPr lvl="4" algn="r">
              <a:buNone/>
              <a:defRPr sz="1900">
                <a:solidFill>
                  <a:schemeClr val="dk2"/>
                </a:solidFill>
              </a:defRPr>
            </a:lvl5pPr>
            <a:lvl6pPr lvl="5" algn="r">
              <a:buNone/>
              <a:defRPr sz="1900">
                <a:solidFill>
                  <a:schemeClr val="dk2"/>
                </a:solidFill>
              </a:defRPr>
            </a:lvl6pPr>
            <a:lvl7pPr lvl="6" algn="r">
              <a:buNone/>
              <a:defRPr sz="1900">
                <a:solidFill>
                  <a:schemeClr val="dk2"/>
                </a:solidFill>
              </a:defRPr>
            </a:lvl7pPr>
            <a:lvl8pPr lvl="7" algn="r">
              <a:buNone/>
              <a:defRPr sz="1900">
                <a:solidFill>
                  <a:schemeClr val="dk2"/>
                </a:solidFill>
              </a:defRPr>
            </a:lvl8pPr>
            <a:lvl9pPr lvl="8" algn="r">
              <a:buNone/>
              <a:defRPr sz="1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23417" y="2647378"/>
            <a:ext cx="17041200" cy="7298400"/>
          </a:xfrm>
          <a:prstGeom prst="rect">
            <a:avLst/>
          </a:prstGeom>
        </p:spPr>
        <p:txBody>
          <a:bodyPr anchorCtr="0" anchor="b" bIns="176075" lIns="176075" spcFirstLastPara="1" rIns="176075" wrap="square" tIns="1760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10076889"/>
            <a:ext cx="17041200" cy="28182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131 - dream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/>
        </p:nvSpPr>
        <p:spPr>
          <a:xfrm>
            <a:off x="305575" y="397525"/>
            <a:ext cx="4892700" cy="1108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FDA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366800" y="1912650"/>
            <a:ext cx="17292300" cy="21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Header and Logo</a:t>
            </a:r>
            <a:endParaRPr sz="5000"/>
          </a:p>
        </p:txBody>
      </p:sp>
      <p:sp>
        <p:nvSpPr>
          <p:cNvPr id="256" name="Google Shape;256;p22"/>
          <p:cNvSpPr/>
          <p:nvPr/>
        </p:nvSpPr>
        <p:spPr>
          <a:xfrm>
            <a:off x="550200" y="2052300"/>
            <a:ext cx="3144000" cy="18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Profile Menu</a:t>
            </a:r>
            <a:endParaRPr sz="4500"/>
          </a:p>
        </p:txBody>
      </p:sp>
      <p:sp>
        <p:nvSpPr>
          <p:cNvPr id="257" name="Google Shape;257;p22"/>
          <p:cNvSpPr/>
          <p:nvPr/>
        </p:nvSpPr>
        <p:spPr>
          <a:xfrm>
            <a:off x="1558875" y="6061125"/>
            <a:ext cx="14777100" cy="40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Study Table</a:t>
            </a:r>
            <a:endParaRPr sz="4500"/>
          </a:p>
        </p:txBody>
      </p:sp>
      <p:sp>
        <p:nvSpPr>
          <p:cNvPr id="258" name="Google Shape;258;p22"/>
          <p:cNvSpPr/>
          <p:nvPr/>
        </p:nvSpPr>
        <p:spPr>
          <a:xfrm>
            <a:off x="6563250" y="4998600"/>
            <a:ext cx="5161500" cy="7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Create Study</a:t>
            </a:r>
            <a:endParaRPr sz="4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100" y="1200150"/>
            <a:ext cx="16756526" cy="1121577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3"/>
          <p:cNvSpPr txBox="1"/>
          <p:nvPr/>
        </p:nvSpPr>
        <p:spPr>
          <a:xfrm>
            <a:off x="1172450" y="1343600"/>
            <a:ext cx="4301400" cy="14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Doctor: Patient Table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6447450" y="1343600"/>
            <a:ext cx="3906300" cy="130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Vendia Database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3987275" y="3934400"/>
            <a:ext cx="3906300" cy="11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Enter Appointment Info, Dosage, Notes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3987275" y="8142500"/>
            <a:ext cx="3906300" cy="11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Return: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Updated Patient Info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3700025" y="10556000"/>
            <a:ext cx="4480800" cy="10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Delete Patient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15532150" y="11673800"/>
            <a:ext cx="2436600" cy="89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9396400" y="3005900"/>
            <a:ext cx="2436600" cy="89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3"/>
          <p:cNvCxnSpPr/>
          <p:nvPr/>
        </p:nvCxnSpPr>
        <p:spPr>
          <a:xfrm>
            <a:off x="3857525" y="6052325"/>
            <a:ext cx="4165800" cy="2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3"/>
          <p:cNvSpPr txBox="1"/>
          <p:nvPr/>
        </p:nvSpPr>
        <p:spPr>
          <a:xfrm>
            <a:off x="3987275" y="6221600"/>
            <a:ext cx="39063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Edit Patient Info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8882000" y="4479800"/>
            <a:ext cx="3906300" cy="11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Update Database Fields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274" name="Google Shape;274;p23"/>
          <p:cNvCxnSpPr/>
          <p:nvPr/>
        </p:nvCxnSpPr>
        <p:spPr>
          <a:xfrm rot="10800000">
            <a:off x="8882000" y="9458400"/>
            <a:ext cx="427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275" name="Google Shape;275;p23"/>
          <p:cNvSpPr txBox="1"/>
          <p:nvPr/>
        </p:nvSpPr>
        <p:spPr>
          <a:xfrm>
            <a:off x="8882000" y="8142500"/>
            <a:ext cx="3906300" cy="11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Return: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Updated Patient Info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11625850" y="1343600"/>
            <a:ext cx="3906300" cy="130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Vendia Database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277" name="Google Shape;277;p23"/>
          <p:cNvCxnSpPr/>
          <p:nvPr/>
        </p:nvCxnSpPr>
        <p:spPr>
          <a:xfrm>
            <a:off x="3857525" y="10290500"/>
            <a:ext cx="4165800" cy="2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3"/>
          <p:cNvCxnSpPr/>
          <p:nvPr/>
        </p:nvCxnSpPr>
        <p:spPr>
          <a:xfrm rot="10800000">
            <a:off x="3805025" y="11909600"/>
            <a:ext cx="427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279" name="Google Shape;279;p23"/>
          <p:cNvSpPr txBox="1"/>
          <p:nvPr/>
        </p:nvSpPr>
        <p:spPr>
          <a:xfrm>
            <a:off x="8774150" y="6177100"/>
            <a:ext cx="4301400" cy="10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00" y="268550"/>
            <a:ext cx="16756526" cy="176972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4"/>
          <p:cNvSpPr txBox="1"/>
          <p:nvPr/>
        </p:nvSpPr>
        <p:spPr>
          <a:xfrm>
            <a:off x="1172450" y="297925"/>
            <a:ext cx="4270800" cy="230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FDA</a:t>
            </a:r>
            <a:r>
              <a:rPr lang="en" sz="3200">
                <a:solidFill>
                  <a:schemeClr val="dk1"/>
                </a:solidFill>
              </a:rPr>
              <a:t>: Study Table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86" name="Google Shape;286;p24"/>
          <p:cNvSpPr txBox="1"/>
          <p:nvPr/>
        </p:nvSpPr>
        <p:spPr>
          <a:xfrm>
            <a:off x="6186125" y="377500"/>
            <a:ext cx="4270800" cy="21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Bavaria: Study Table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3829775" y="4389875"/>
            <a:ext cx="39063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Create </a:t>
            </a:r>
            <a:r>
              <a:rPr lang="en" sz="3200">
                <a:solidFill>
                  <a:schemeClr val="dk1"/>
                </a:solidFill>
              </a:rPr>
              <a:t>Study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3829775" y="13616770"/>
            <a:ext cx="3906300" cy="11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Return: Study Status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3855725" y="15871850"/>
            <a:ext cx="8931600" cy="89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Delete Study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15532150" y="17111500"/>
            <a:ext cx="2436600" cy="89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9471425" y="3217314"/>
            <a:ext cx="2436600" cy="1183200"/>
          </a:xfrm>
          <a:prstGeom prst="rect">
            <a:avLst/>
          </a:prstGeom>
          <a:solidFill>
            <a:srgbClr val="E9F2E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24"/>
          <p:cNvCxnSpPr/>
          <p:nvPr/>
        </p:nvCxnSpPr>
        <p:spPr>
          <a:xfrm>
            <a:off x="3700025" y="5994433"/>
            <a:ext cx="4165800" cy="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4"/>
          <p:cNvSpPr txBox="1"/>
          <p:nvPr/>
        </p:nvSpPr>
        <p:spPr>
          <a:xfrm>
            <a:off x="8882000" y="5509802"/>
            <a:ext cx="3906300" cy="11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Update Database Fields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294" name="Google Shape;294;p24"/>
          <p:cNvCxnSpPr/>
          <p:nvPr/>
        </p:nvCxnSpPr>
        <p:spPr>
          <a:xfrm rot="10800000">
            <a:off x="8699750" y="13573643"/>
            <a:ext cx="427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295" name="Google Shape;295;p24"/>
          <p:cNvSpPr txBox="1"/>
          <p:nvPr/>
        </p:nvSpPr>
        <p:spPr>
          <a:xfrm>
            <a:off x="8882000" y="13847120"/>
            <a:ext cx="3906300" cy="11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Return: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Study Status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11357275" y="377650"/>
            <a:ext cx="3906300" cy="215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Vendia Database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297" name="Google Shape;297;p24"/>
          <p:cNvCxnSpPr/>
          <p:nvPr/>
        </p:nvCxnSpPr>
        <p:spPr>
          <a:xfrm>
            <a:off x="3779100" y="15646424"/>
            <a:ext cx="9243000" cy="28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4"/>
          <p:cNvCxnSpPr/>
          <p:nvPr/>
        </p:nvCxnSpPr>
        <p:spPr>
          <a:xfrm rot="10800000">
            <a:off x="3805200" y="17111500"/>
            <a:ext cx="919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4"/>
          <p:cNvCxnSpPr/>
          <p:nvPr/>
        </p:nvCxnSpPr>
        <p:spPr>
          <a:xfrm>
            <a:off x="3700025" y="7240122"/>
            <a:ext cx="4165800" cy="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0" name="Google Shape;300;p24"/>
          <p:cNvSpPr txBox="1"/>
          <p:nvPr/>
        </p:nvSpPr>
        <p:spPr>
          <a:xfrm>
            <a:off x="3829775" y="7363412"/>
            <a:ext cx="3906300" cy="11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Bavaria </a:t>
            </a:r>
            <a:r>
              <a:rPr lang="en" sz="3200">
                <a:solidFill>
                  <a:schemeClr val="dk1"/>
                </a:solidFill>
              </a:rPr>
              <a:t>Approve Study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15532150" y="14855700"/>
            <a:ext cx="2436600" cy="89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24"/>
          <p:cNvCxnSpPr/>
          <p:nvPr/>
        </p:nvCxnSpPr>
        <p:spPr>
          <a:xfrm>
            <a:off x="3805500" y="11638696"/>
            <a:ext cx="9190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4"/>
          <p:cNvSpPr txBox="1"/>
          <p:nvPr/>
        </p:nvSpPr>
        <p:spPr>
          <a:xfrm>
            <a:off x="3647525" y="10000500"/>
            <a:ext cx="4270800" cy="89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Send Drugs to FDA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3829775" y="6170839"/>
            <a:ext cx="39063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FDA </a:t>
            </a:r>
            <a:r>
              <a:rPr lang="en" sz="3200">
                <a:solidFill>
                  <a:schemeClr val="dk1"/>
                </a:solidFill>
              </a:rPr>
              <a:t>Approve Study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3567425" y="11915500"/>
            <a:ext cx="4431000" cy="11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Assign Drugs to Patients</a:t>
            </a:r>
            <a:endParaRPr sz="3200">
              <a:solidFill>
                <a:schemeClr val="dk1"/>
              </a:solidFill>
            </a:endParaRPr>
          </a:p>
        </p:txBody>
      </p:sp>
      <p:cxnSp>
        <p:nvCxnSpPr>
          <p:cNvPr id="306" name="Google Shape;306;p24"/>
          <p:cNvCxnSpPr/>
          <p:nvPr/>
        </p:nvCxnSpPr>
        <p:spPr>
          <a:xfrm>
            <a:off x="3832775" y="9807558"/>
            <a:ext cx="3900300" cy="30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7" name="Google Shape;307;p24"/>
          <p:cNvSpPr txBox="1"/>
          <p:nvPr/>
        </p:nvSpPr>
        <p:spPr>
          <a:xfrm>
            <a:off x="8684450" y="8486700"/>
            <a:ext cx="2672700" cy="1000800"/>
          </a:xfrm>
          <a:prstGeom prst="rect">
            <a:avLst/>
          </a:prstGeom>
          <a:solidFill>
            <a:srgbClr val="E9F2E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11477725" y="8376850"/>
            <a:ext cx="1036500" cy="10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5182950" y="4978550"/>
            <a:ext cx="1675800" cy="890700"/>
          </a:xfrm>
          <a:prstGeom prst="rect">
            <a:avLst/>
          </a:prstGeom>
          <a:solidFill>
            <a:srgbClr val="E9F2E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4146450" y="4852000"/>
            <a:ext cx="1036500" cy="10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23400" y="1582311"/>
            <a:ext cx="17041200" cy="20364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 Hopkins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662750" y="3693689"/>
            <a:ext cx="8824200" cy="1282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075" lIns="176075" spcFirstLastPara="1" rIns="176075" wrap="square" tIns="1760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Patient Info (smart contract)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62" name="Google Shape;62;p14"/>
          <p:cNvSpPr/>
          <p:nvPr/>
        </p:nvSpPr>
        <p:spPr>
          <a:xfrm>
            <a:off x="142600" y="7449067"/>
            <a:ext cx="2283600" cy="9876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Doctor</a:t>
            </a:r>
            <a:endParaRPr sz="2700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3998" r="4081" t="5624"/>
          <a:stretch/>
        </p:blipFill>
        <p:spPr>
          <a:xfrm>
            <a:off x="11545300" y="12595822"/>
            <a:ext cx="6742699" cy="565404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42600" y="12650578"/>
            <a:ext cx="2283600" cy="9876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Admin</a:t>
            </a:r>
            <a:endParaRPr sz="2700"/>
          </a:p>
        </p:txBody>
      </p:sp>
      <p:sp>
        <p:nvSpPr>
          <p:cNvPr id="65" name="Google Shape;65;p14"/>
          <p:cNvSpPr/>
          <p:nvPr/>
        </p:nvSpPr>
        <p:spPr>
          <a:xfrm>
            <a:off x="12893700" y="7662889"/>
            <a:ext cx="1892400" cy="296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FDA</a:t>
            </a:r>
            <a:endParaRPr sz="2700"/>
          </a:p>
        </p:txBody>
      </p:sp>
      <p:sp>
        <p:nvSpPr>
          <p:cNvPr id="66" name="Google Shape;66;p14"/>
          <p:cNvSpPr txBox="1"/>
          <p:nvPr/>
        </p:nvSpPr>
        <p:spPr>
          <a:xfrm>
            <a:off x="232000" y="3693689"/>
            <a:ext cx="21048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Actors:</a:t>
            </a:r>
            <a:endParaRPr sz="2700"/>
          </a:p>
        </p:txBody>
      </p:sp>
      <p:sp>
        <p:nvSpPr>
          <p:cNvPr id="67" name="Google Shape;67;p14"/>
          <p:cNvSpPr txBox="1"/>
          <p:nvPr/>
        </p:nvSpPr>
        <p:spPr>
          <a:xfrm>
            <a:off x="12528650" y="3517244"/>
            <a:ext cx="2697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Passenger:</a:t>
            </a:r>
            <a:endParaRPr sz="2700"/>
          </a:p>
        </p:txBody>
      </p:sp>
      <p:sp>
        <p:nvSpPr>
          <p:cNvPr id="68" name="Google Shape;68;p14"/>
          <p:cNvSpPr/>
          <p:nvPr/>
        </p:nvSpPr>
        <p:spPr>
          <a:xfrm>
            <a:off x="8719825" y="5983778"/>
            <a:ext cx="2104800" cy="22914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If End </a:t>
            </a:r>
            <a:r>
              <a:rPr lang="en" sz="1900">
                <a:solidFill>
                  <a:schemeClr val="dk1"/>
                </a:solidFill>
              </a:rPr>
              <a:t>Trial (placebo vs drug)</a:t>
            </a:r>
            <a:endParaRPr sz="1900"/>
          </a:p>
        </p:txBody>
      </p:sp>
      <p:sp>
        <p:nvSpPr>
          <p:cNvPr id="69" name="Google Shape;69;p14"/>
          <p:cNvSpPr/>
          <p:nvPr/>
        </p:nvSpPr>
        <p:spPr>
          <a:xfrm>
            <a:off x="3787125" y="9935556"/>
            <a:ext cx="2697000" cy="26604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Patient eligibility check</a:t>
            </a:r>
            <a:endParaRPr sz="2700"/>
          </a:p>
        </p:txBody>
      </p:sp>
      <p:sp>
        <p:nvSpPr>
          <p:cNvPr id="70" name="Google Shape;70;p14"/>
          <p:cNvSpPr/>
          <p:nvPr/>
        </p:nvSpPr>
        <p:spPr>
          <a:xfrm>
            <a:off x="2815047" y="6291822"/>
            <a:ext cx="1892400" cy="17730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Log in</a:t>
            </a:r>
            <a:endParaRPr sz="2700"/>
          </a:p>
        </p:txBody>
      </p:sp>
      <p:cxnSp>
        <p:nvCxnSpPr>
          <p:cNvPr id="71" name="Google Shape;71;p14"/>
          <p:cNvCxnSpPr>
            <a:stCxn id="62" idx="7"/>
            <a:endCxn id="70" idx="2"/>
          </p:cNvCxnSpPr>
          <p:nvPr/>
        </p:nvCxnSpPr>
        <p:spPr>
          <a:xfrm flipH="1" rot="10800000">
            <a:off x="2091775" y="7178197"/>
            <a:ext cx="723300" cy="4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/>
          <p:nvPr/>
        </p:nvSpPr>
        <p:spPr>
          <a:xfrm>
            <a:off x="5056925" y="5116622"/>
            <a:ext cx="2528400" cy="2291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View patient data</a:t>
            </a:r>
            <a:endParaRPr sz="2100"/>
          </a:p>
        </p:txBody>
      </p:sp>
      <p:cxnSp>
        <p:nvCxnSpPr>
          <p:cNvPr id="73" name="Google Shape;73;p14"/>
          <p:cNvCxnSpPr>
            <a:stCxn id="70" idx="7"/>
            <a:endCxn id="72" idx="2"/>
          </p:cNvCxnSpPr>
          <p:nvPr/>
        </p:nvCxnSpPr>
        <p:spPr>
          <a:xfrm flipH="1" rot="10800000">
            <a:off x="4430311" y="6262272"/>
            <a:ext cx="6267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/>
          <p:nvPr/>
        </p:nvSpPr>
        <p:spPr>
          <a:xfrm>
            <a:off x="8226550" y="3870000"/>
            <a:ext cx="1892400" cy="1765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Edit data</a:t>
            </a:r>
            <a:endParaRPr sz="2700"/>
          </a:p>
        </p:txBody>
      </p:sp>
      <p:sp>
        <p:nvSpPr>
          <p:cNvPr id="75" name="Google Shape;75;p14"/>
          <p:cNvSpPr/>
          <p:nvPr/>
        </p:nvSpPr>
        <p:spPr>
          <a:xfrm>
            <a:off x="4352950" y="13580711"/>
            <a:ext cx="2401800" cy="22914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Check Doses</a:t>
            </a:r>
            <a:endParaRPr sz="2700"/>
          </a:p>
        </p:txBody>
      </p:sp>
      <p:sp>
        <p:nvSpPr>
          <p:cNvPr id="76" name="Google Shape;76;p14"/>
          <p:cNvSpPr/>
          <p:nvPr/>
        </p:nvSpPr>
        <p:spPr>
          <a:xfrm>
            <a:off x="7845050" y="8623467"/>
            <a:ext cx="1774200" cy="1423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Dosage</a:t>
            </a:r>
            <a:endParaRPr sz="2700"/>
          </a:p>
        </p:txBody>
      </p:sp>
      <p:sp>
        <p:nvSpPr>
          <p:cNvPr id="77" name="Google Shape;77;p14"/>
          <p:cNvSpPr/>
          <p:nvPr/>
        </p:nvSpPr>
        <p:spPr>
          <a:xfrm>
            <a:off x="8810900" y="12897156"/>
            <a:ext cx="1774200" cy="14232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Notify FDA</a:t>
            </a:r>
            <a:endParaRPr sz="2700"/>
          </a:p>
        </p:txBody>
      </p:sp>
      <p:cxnSp>
        <p:nvCxnSpPr>
          <p:cNvPr id="78" name="Google Shape;78;p14"/>
          <p:cNvCxnSpPr>
            <a:stCxn id="72" idx="7"/>
            <a:endCxn id="74" idx="2"/>
          </p:cNvCxnSpPr>
          <p:nvPr/>
        </p:nvCxnSpPr>
        <p:spPr>
          <a:xfrm flipH="1" rot="10800000">
            <a:off x="7215049" y="4752590"/>
            <a:ext cx="1011600" cy="6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72" idx="6"/>
            <a:endCxn id="68" idx="1"/>
          </p:cNvCxnSpPr>
          <p:nvPr/>
        </p:nvCxnSpPr>
        <p:spPr>
          <a:xfrm>
            <a:off x="7585325" y="6262322"/>
            <a:ext cx="1442700" cy="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2" idx="5"/>
            <a:endCxn id="76" idx="1"/>
          </p:cNvCxnSpPr>
          <p:nvPr/>
        </p:nvCxnSpPr>
        <p:spPr>
          <a:xfrm>
            <a:off x="7215049" y="7072454"/>
            <a:ext cx="889800" cy="17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 rot="-2096785">
            <a:off x="6825255" y="4445639"/>
            <a:ext cx="1791169" cy="684796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&lt;&lt;extend&gt;&gt;</a:t>
            </a:r>
            <a:endParaRPr sz="1800"/>
          </a:p>
        </p:txBody>
      </p:sp>
      <p:sp>
        <p:nvSpPr>
          <p:cNvPr id="82" name="Google Shape;82;p14"/>
          <p:cNvSpPr txBox="1"/>
          <p:nvPr/>
        </p:nvSpPr>
        <p:spPr>
          <a:xfrm rot="-2906">
            <a:off x="7419575" y="5776109"/>
            <a:ext cx="1774201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&lt;&lt;extend&gt;&gt;</a:t>
            </a:r>
            <a:endParaRPr sz="2000"/>
          </a:p>
        </p:txBody>
      </p:sp>
      <p:cxnSp>
        <p:nvCxnSpPr>
          <p:cNvPr id="83" name="Google Shape;83;p14"/>
          <p:cNvCxnSpPr>
            <a:stCxn id="64" idx="6"/>
            <a:endCxn id="75" idx="2"/>
          </p:cNvCxnSpPr>
          <p:nvPr/>
        </p:nvCxnSpPr>
        <p:spPr>
          <a:xfrm>
            <a:off x="2426200" y="13144378"/>
            <a:ext cx="1926900" cy="15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>
            <a:stCxn id="64" idx="6"/>
            <a:endCxn id="69" idx="2"/>
          </p:cNvCxnSpPr>
          <p:nvPr/>
        </p:nvCxnSpPr>
        <p:spPr>
          <a:xfrm flipH="1" rot="10800000">
            <a:off x="2426200" y="11265778"/>
            <a:ext cx="1360800" cy="18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4"/>
          <p:cNvSpPr txBox="1"/>
          <p:nvPr/>
        </p:nvSpPr>
        <p:spPr>
          <a:xfrm rot="3852566">
            <a:off x="6412222" y="7762415"/>
            <a:ext cx="2362309" cy="792057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&lt;&lt;extend&gt;&gt;</a:t>
            </a:r>
            <a:endParaRPr sz="2100"/>
          </a:p>
        </p:txBody>
      </p:sp>
      <p:cxnSp>
        <p:nvCxnSpPr>
          <p:cNvPr id="86" name="Google Shape;86;p14"/>
          <p:cNvCxnSpPr>
            <a:stCxn id="75" idx="6"/>
            <a:endCxn id="77" idx="2"/>
          </p:cNvCxnSpPr>
          <p:nvPr/>
        </p:nvCxnSpPr>
        <p:spPr>
          <a:xfrm flipH="1" rot="10800000">
            <a:off x="6754750" y="13608611"/>
            <a:ext cx="2056200" cy="11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77" idx="6"/>
            <a:endCxn id="65" idx="2"/>
          </p:cNvCxnSpPr>
          <p:nvPr/>
        </p:nvCxnSpPr>
        <p:spPr>
          <a:xfrm flipH="1" rot="10800000">
            <a:off x="10585100" y="9143856"/>
            <a:ext cx="2308500" cy="44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4"/>
          <p:cNvSpPr txBox="1"/>
          <p:nvPr/>
        </p:nvSpPr>
        <p:spPr>
          <a:xfrm rot="-1772846">
            <a:off x="6802307" y="13455357"/>
            <a:ext cx="1727690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&lt;&lt;extend&gt;&gt;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623400" y="1582311"/>
            <a:ext cx="17041200" cy="20364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Bavaria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3255800" y="3280622"/>
            <a:ext cx="8259000" cy="1116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075" lIns="176075" spcFirstLastPara="1" rIns="176075" wrap="square" tIns="1760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Placebo &amp; Bavaria Drugs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95" name="Google Shape;95;p15"/>
          <p:cNvSpPr/>
          <p:nvPr/>
        </p:nvSpPr>
        <p:spPr>
          <a:xfrm>
            <a:off x="434950" y="8478489"/>
            <a:ext cx="2283600" cy="98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</a:t>
            </a:r>
            <a:r>
              <a:rPr lang="en" sz="2700"/>
              <a:t>dmin</a:t>
            </a:r>
            <a:endParaRPr sz="2700"/>
          </a:p>
        </p:txBody>
      </p:sp>
      <p:sp>
        <p:nvSpPr>
          <p:cNvPr id="96" name="Google Shape;96;p15"/>
          <p:cNvSpPr/>
          <p:nvPr/>
        </p:nvSpPr>
        <p:spPr>
          <a:xfrm>
            <a:off x="13137200" y="6173867"/>
            <a:ext cx="1892400" cy="296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FDA</a:t>
            </a:r>
            <a:endParaRPr sz="2700"/>
          </a:p>
        </p:txBody>
      </p:sp>
      <p:sp>
        <p:nvSpPr>
          <p:cNvPr id="97" name="Google Shape;97;p15"/>
          <p:cNvSpPr txBox="1"/>
          <p:nvPr/>
        </p:nvSpPr>
        <p:spPr>
          <a:xfrm>
            <a:off x="802300" y="3510844"/>
            <a:ext cx="21048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</a:t>
            </a:r>
            <a:r>
              <a:rPr lang="en" sz="2700"/>
              <a:t>ctors:</a:t>
            </a:r>
            <a:endParaRPr sz="2700"/>
          </a:p>
        </p:txBody>
      </p:sp>
      <p:sp>
        <p:nvSpPr>
          <p:cNvPr id="98" name="Google Shape;98;p15"/>
          <p:cNvSpPr txBox="1"/>
          <p:nvPr/>
        </p:nvSpPr>
        <p:spPr>
          <a:xfrm>
            <a:off x="12827400" y="3510844"/>
            <a:ext cx="2697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</a:t>
            </a:r>
            <a:r>
              <a:rPr lang="en" sz="2700"/>
              <a:t>assenger:</a:t>
            </a:r>
            <a:endParaRPr sz="27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3450" y="15836528"/>
            <a:ext cx="7879893" cy="201525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3769297" y="8085956"/>
            <a:ext cx="1892400" cy="17730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Log in</a:t>
            </a:r>
            <a:endParaRPr sz="2700"/>
          </a:p>
        </p:txBody>
      </p:sp>
      <p:sp>
        <p:nvSpPr>
          <p:cNvPr id="101" name="Google Shape;101;p15"/>
          <p:cNvSpPr/>
          <p:nvPr/>
        </p:nvSpPr>
        <p:spPr>
          <a:xfrm>
            <a:off x="7019050" y="4352178"/>
            <a:ext cx="3513000" cy="29622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Send Drugs (Labeled) to FDA</a:t>
            </a:r>
            <a:endParaRPr sz="2700"/>
          </a:p>
        </p:txBody>
      </p:sp>
      <p:sp>
        <p:nvSpPr>
          <p:cNvPr id="102" name="Google Shape;102;p15"/>
          <p:cNvSpPr/>
          <p:nvPr/>
        </p:nvSpPr>
        <p:spPr>
          <a:xfrm>
            <a:off x="7427050" y="8047867"/>
            <a:ext cx="2697000" cy="29622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Monitor Ongoing Trials</a:t>
            </a:r>
            <a:endParaRPr sz="2700"/>
          </a:p>
        </p:txBody>
      </p:sp>
      <p:sp>
        <p:nvSpPr>
          <p:cNvPr id="103" name="Google Shape;103;p15"/>
          <p:cNvSpPr/>
          <p:nvPr/>
        </p:nvSpPr>
        <p:spPr>
          <a:xfrm>
            <a:off x="7370950" y="11743644"/>
            <a:ext cx="2809200" cy="2036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Post-trial report</a:t>
            </a:r>
            <a:endParaRPr sz="2700"/>
          </a:p>
        </p:txBody>
      </p:sp>
      <p:cxnSp>
        <p:nvCxnSpPr>
          <p:cNvPr id="104" name="Google Shape;104;p15"/>
          <p:cNvCxnSpPr>
            <a:stCxn id="95" idx="6"/>
            <a:endCxn id="100" idx="2"/>
          </p:cNvCxnSpPr>
          <p:nvPr/>
        </p:nvCxnSpPr>
        <p:spPr>
          <a:xfrm>
            <a:off x="2718550" y="8972289"/>
            <a:ext cx="1050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>
            <a:stCxn id="100" idx="6"/>
            <a:endCxn id="101" idx="2"/>
          </p:cNvCxnSpPr>
          <p:nvPr/>
        </p:nvCxnSpPr>
        <p:spPr>
          <a:xfrm flipH="1" rot="10800000">
            <a:off x="5661697" y="5833256"/>
            <a:ext cx="1357500" cy="3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>
            <a:stCxn id="100" idx="6"/>
            <a:endCxn id="102" idx="2"/>
          </p:cNvCxnSpPr>
          <p:nvPr/>
        </p:nvCxnSpPr>
        <p:spPr>
          <a:xfrm>
            <a:off x="5661697" y="8972456"/>
            <a:ext cx="1765500" cy="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>
            <a:stCxn id="100" idx="6"/>
            <a:endCxn id="103" idx="2"/>
          </p:cNvCxnSpPr>
          <p:nvPr/>
        </p:nvCxnSpPr>
        <p:spPr>
          <a:xfrm>
            <a:off x="5661697" y="8972456"/>
            <a:ext cx="1709400" cy="37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101" idx="6"/>
            <a:endCxn id="96" idx="2"/>
          </p:cNvCxnSpPr>
          <p:nvPr/>
        </p:nvCxnSpPr>
        <p:spPr>
          <a:xfrm>
            <a:off x="10532050" y="5833278"/>
            <a:ext cx="2605200" cy="18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>
            <a:stCxn id="103" idx="6"/>
            <a:endCxn id="96" idx="2"/>
          </p:cNvCxnSpPr>
          <p:nvPr/>
        </p:nvCxnSpPr>
        <p:spPr>
          <a:xfrm flipH="1" rot="10800000">
            <a:off x="10180150" y="7654944"/>
            <a:ext cx="2957100" cy="51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23400" y="1582311"/>
            <a:ext cx="17041200" cy="2036400"/>
          </a:xfrm>
          <a:prstGeom prst="rect">
            <a:avLst/>
          </a:prstGeom>
        </p:spPr>
        <p:txBody>
          <a:bodyPr anchorCtr="0" anchor="t" bIns="176075" lIns="176075" spcFirstLastPara="1" rIns="176075" wrap="square" tIns="1760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126000" y="1582311"/>
            <a:ext cx="8706600" cy="1240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6075" lIns="176075" spcFirstLastPara="1" rIns="176075" wrap="square" tIns="1760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Patient data (smart contract)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16" name="Google Shape;116;p16"/>
          <p:cNvSpPr/>
          <p:nvPr/>
        </p:nvSpPr>
        <p:spPr>
          <a:xfrm>
            <a:off x="474450" y="7122667"/>
            <a:ext cx="2283600" cy="20364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FDA Admin</a:t>
            </a:r>
            <a:endParaRPr sz="2700"/>
          </a:p>
        </p:txBody>
      </p:sp>
      <p:sp>
        <p:nvSpPr>
          <p:cNvPr id="117" name="Google Shape;117;p16"/>
          <p:cNvSpPr txBox="1"/>
          <p:nvPr/>
        </p:nvSpPr>
        <p:spPr>
          <a:xfrm>
            <a:off x="802300" y="3510844"/>
            <a:ext cx="21048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actors:</a:t>
            </a:r>
            <a:endParaRPr sz="2700"/>
          </a:p>
        </p:txBody>
      </p:sp>
      <p:sp>
        <p:nvSpPr>
          <p:cNvPr id="118" name="Google Shape;118;p16"/>
          <p:cNvSpPr txBox="1"/>
          <p:nvPr/>
        </p:nvSpPr>
        <p:spPr>
          <a:xfrm>
            <a:off x="14491650" y="2904711"/>
            <a:ext cx="2697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passenger:</a:t>
            </a:r>
            <a:endParaRPr sz="2700"/>
          </a:p>
        </p:txBody>
      </p:sp>
      <p:sp>
        <p:nvSpPr>
          <p:cNvPr id="119" name="Google Shape;119;p16"/>
          <p:cNvSpPr/>
          <p:nvPr/>
        </p:nvSpPr>
        <p:spPr>
          <a:xfrm>
            <a:off x="14634450" y="5828711"/>
            <a:ext cx="2554200" cy="36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Jane Hopkins</a:t>
            </a:r>
            <a:endParaRPr sz="2700"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4876" y="14876912"/>
            <a:ext cx="6502400" cy="213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11465"/>
          <a:stretch/>
        </p:blipFill>
        <p:spPr>
          <a:xfrm>
            <a:off x="0" y="14389822"/>
            <a:ext cx="9049849" cy="42838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4659850" y="6480533"/>
            <a:ext cx="2459400" cy="33204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Log in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649925" y="3323022"/>
            <a:ext cx="3495000" cy="4838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Assign placebo vs Bavaria drugs</a:t>
            </a:r>
            <a:endParaRPr sz="2700"/>
          </a:p>
        </p:txBody>
      </p:sp>
      <p:sp>
        <p:nvSpPr>
          <p:cNvPr id="124" name="Google Shape;124;p16"/>
          <p:cNvSpPr/>
          <p:nvPr/>
        </p:nvSpPr>
        <p:spPr>
          <a:xfrm>
            <a:off x="8245500" y="8476800"/>
            <a:ext cx="3495000" cy="4838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Map data for new vs placebo to patient UUIDs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(Gives eligibile patients drugs)</a:t>
            </a:r>
            <a:endParaRPr sz="2700">
              <a:solidFill>
                <a:schemeClr val="dk1"/>
              </a:solidFill>
            </a:endParaRPr>
          </a:p>
        </p:txBody>
      </p:sp>
      <p:cxnSp>
        <p:nvCxnSpPr>
          <p:cNvPr id="125" name="Google Shape;125;p16"/>
          <p:cNvCxnSpPr>
            <a:stCxn id="116" idx="6"/>
            <a:endCxn id="122" idx="2"/>
          </p:cNvCxnSpPr>
          <p:nvPr/>
        </p:nvCxnSpPr>
        <p:spPr>
          <a:xfrm>
            <a:off x="2758050" y="8140867"/>
            <a:ext cx="190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>
            <a:stCxn id="119" idx="2"/>
            <a:endCxn id="124" idx="6"/>
          </p:cNvCxnSpPr>
          <p:nvPr/>
        </p:nvCxnSpPr>
        <p:spPr>
          <a:xfrm flipH="1">
            <a:off x="11740650" y="7656911"/>
            <a:ext cx="2893800" cy="32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>
            <a:stCxn id="123" idx="6"/>
            <a:endCxn id="119" idx="2"/>
          </p:cNvCxnSpPr>
          <p:nvPr/>
        </p:nvCxnSpPr>
        <p:spPr>
          <a:xfrm>
            <a:off x="11144925" y="5742222"/>
            <a:ext cx="3489600" cy="19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6"/>
          <p:cNvSpPr txBox="1"/>
          <p:nvPr/>
        </p:nvSpPr>
        <p:spPr>
          <a:xfrm rot="-3452169">
            <a:off x="6043827" y="5674669"/>
            <a:ext cx="2154006" cy="810621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&lt;&lt;extend&gt;&gt;</a:t>
            </a:r>
            <a:endParaRPr sz="2200"/>
          </a:p>
        </p:txBody>
      </p:sp>
      <p:cxnSp>
        <p:nvCxnSpPr>
          <p:cNvPr id="129" name="Google Shape;129;p16"/>
          <p:cNvCxnSpPr>
            <a:endCxn id="123" idx="2"/>
          </p:cNvCxnSpPr>
          <p:nvPr/>
        </p:nvCxnSpPr>
        <p:spPr>
          <a:xfrm flipH="1" rot="10800000">
            <a:off x="6786525" y="5742222"/>
            <a:ext cx="863400" cy="11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6"/>
          <p:cNvCxnSpPr>
            <a:stCxn id="122" idx="5"/>
            <a:endCxn id="124" idx="2"/>
          </p:cNvCxnSpPr>
          <p:nvPr/>
        </p:nvCxnSpPr>
        <p:spPr>
          <a:xfrm>
            <a:off x="6759079" y="9314672"/>
            <a:ext cx="1486500" cy="15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6"/>
          <p:cNvSpPr txBox="1"/>
          <p:nvPr/>
        </p:nvSpPr>
        <p:spPr>
          <a:xfrm rot="2729760">
            <a:off x="6581622" y="9297739"/>
            <a:ext cx="1911381" cy="766288"/>
          </a:xfrm>
          <a:prstGeom prst="rect">
            <a:avLst/>
          </a:prstGeom>
          <a:noFill/>
          <a:ln>
            <a:noFill/>
          </a:ln>
        </p:spPr>
        <p:txBody>
          <a:bodyPr anchorCtr="0" anchor="t" bIns="176075" lIns="176075" spcFirstLastPara="1" rIns="176075" wrap="square" tIns="1760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&lt;&lt;extend&gt;&gt;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357950" y="279650"/>
            <a:ext cx="1597800" cy="10236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Blood</a:t>
            </a:r>
            <a:r>
              <a:rPr lang="en" sz="2300"/>
              <a:t> Type</a:t>
            </a:r>
            <a:endParaRPr sz="2300"/>
          </a:p>
        </p:txBody>
      </p:sp>
      <p:sp>
        <p:nvSpPr>
          <p:cNvPr id="137" name="Google Shape;137;p17"/>
          <p:cNvSpPr/>
          <p:nvPr/>
        </p:nvSpPr>
        <p:spPr>
          <a:xfrm>
            <a:off x="-88400" y="2510625"/>
            <a:ext cx="2084100" cy="9057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F_Name</a:t>
            </a:r>
            <a:endParaRPr sz="2300"/>
          </a:p>
        </p:txBody>
      </p:sp>
      <p:sp>
        <p:nvSpPr>
          <p:cNvPr id="138" name="Google Shape;138;p17"/>
          <p:cNvSpPr/>
          <p:nvPr/>
        </p:nvSpPr>
        <p:spPr>
          <a:xfrm>
            <a:off x="3878100" y="837225"/>
            <a:ext cx="1891200" cy="10080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Height</a:t>
            </a:r>
            <a:endParaRPr sz="2300"/>
          </a:p>
        </p:txBody>
      </p:sp>
      <p:sp>
        <p:nvSpPr>
          <p:cNvPr id="139" name="Google Shape;139;p17"/>
          <p:cNvSpPr/>
          <p:nvPr/>
        </p:nvSpPr>
        <p:spPr>
          <a:xfrm>
            <a:off x="145800" y="3367300"/>
            <a:ext cx="2084100" cy="9057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</a:t>
            </a:r>
            <a:r>
              <a:rPr lang="en" sz="2300"/>
              <a:t>_Name</a:t>
            </a:r>
            <a:endParaRPr sz="2300"/>
          </a:p>
        </p:txBody>
      </p:sp>
      <p:sp>
        <p:nvSpPr>
          <p:cNvPr id="140" name="Google Shape;140;p17"/>
          <p:cNvSpPr/>
          <p:nvPr/>
        </p:nvSpPr>
        <p:spPr>
          <a:xfrm>
            <a:off x="146500" y="1470714"/>
            <a:ext cx="1614300" cy="9057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Drug</a:t>
            </a:r>
            <a:r>
              <a:rPr lang="en" sz="2300"/>
              <a:t> ID</a:t>
            </a:r>
            <a:endParaRPr sz="2300"/>
          </a:p>
        </p:txBody>
      </p:sp>
      <p:sp>
        <p:nvSpPr>
          <p:cNvPr id="141" name="Google Shape;141;p17"/>
          <p:cNvSpPr/>
          <p:nvPr/>
        </p:nvSpPr>
        <p:spPr>
          <a:xfrm>
            <a:off x="6100550" y="233225"/>
            <a:ext cx="2133600" cy="10071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Weight</a:t>
            </a:r>
            <a:endParaRPr sz="2300"/>
          </a:p>
        </p:txBody>
      </p:sp>
      <p:sp>
        <p:nvSpPr>
          <p:cNvPr id="142" name="Google Shape;142;p17"/>
          <p:cNvSpPr/>
          <p:nvPr/>
        </p:nvSpPr>
        <p:spPr>
          <a:xfrm>
            <a:off x="2386650" y="2167413"/>
            <a:ext cx="2133600" cy="12936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Address</a:t>
            </a:r>
            <a:endParaRPr sz="2300"/>
          </a:p>
        </p:txBody>
      </p:sp>
      <p:sp>
        <p:nvSpPr>
          <p:cNvPr id="143" name="Google Shape;143;p17"/>
          <p:cNvSpPr/>
          <p:nvPr/>
        </p:nvSpPr>
        <p:spPr>
          <a:xfrm>
            <a:off x="6257050" y="1563950"/>
            <a:ext cx="1753800" cy="8379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uuid</a:t>
            </a:r>
            <a:endParaRPr sz="2300"/>
          </a:p>
        </p:txBody>
      </p:sp>
      <p:sp>
        <p:nvSpPr>
          <p:cNvPr id="144" name="Google Shape;144;p17"/>
          <p:cNvSpPr/>
          <p:nvPr/>
        </p:nvSpPr>
        <p:spPr>
          <a:xfrm>
            <a:off x="8661850" y="30699"/>
            <a:ext cx="2133600" cy="16254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Patient </a:t>
            </a:r>
            <a:r>
              <a:rPr lang="en" sz="2300"/>
              <a:t>Picture</a:t>
            </a:r>
            <a:endParaRPr sz="2300"/>
          </a:p>
        </p:txBody>
      </p:sp>
      <p:sp>
        <p:nvSpPr>
          <p:cNvPr id="145" name="Google Shape;145;p17"/>
          <p:cNvSpPr/>
          <p:nvPr/>
        </p:nvSpPr>
        <p:spPr>
          <a:xfrm>
            <a:off x="35675" y="5282475"/>
            <a:ext cx="2447100" cy="10236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Blood</a:t>
            </a:r>
            <a:r>
              <a:rPr lang="en" sz="2300"/>
              <a:t> Pressure</a:t>
            </a:r>
            <a:endParaRPr sz="2300"/>
          </a:p>
        </p:txBody>
      </p:sp>
      <p:sp>
        <p:nvSpPr>
          <p:cNvPr id="146" name="Google Shape;146;p17"/>
          <p:cNvSpPr/>
          <p:nvPr/>
        </p:nvSpPr>
        <p:spPr>
          <a:xfrm>
            <a:off x="-66700" y="4372813"/>
            <a:ext cx="2447100" cy="10071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Insurance</a:t>
            </a:r>
            <a:r>
              <a:rPr lang="en" sz="2300"/>
              <a:t> Number</a:t>
            </a:r>
            <a:endParaRPr sz="2300"/>
          </a:p>
        </p:txBody>
      </p:sp>
      <p:sp>
        <p:nvSpPr>
          <p:cNvPr id="147" name="Google Shape;147;p17"/>
          <p:cNvSpPr/>
          <p:nvPr/>
        </p:nvSpPr>
        <p:spPr>
          <a:xfrm>
            <a:off x="2133600" y="-195"/>
            <a:ext cx="1891200" cy="16254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Date_of_Birth</a:t>
            </a:r>
            <a:endParaRPr sz="2300"/>
          </a:p>
        </p:txBody>
      </p:sp>
      <p:sp>
        <p:nvSpPr>
          <p:cNvPr id="148" name="Google Shape;148;p17"/>
          <p:cNvSpPr/>
          <p:nvPr/>
        </p:nvSpPr>
        <p:spPr>
          <a:xfrm>
            <a:off x="-107425" y="8701900"/>
            <a:ext cx="2843100" cy="9057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Temperature</a:t>
            </a:r>
            <a:endParaRPr sz="2300"/>
          </a:p>
        </p:txBody>
      </p:sp>
      <p:sp>
        <p:nvSpPr>
          <p:cNvPr id="149" name="Google Shape;149;p17"/>
          <p:cNvSpPr/>
          <p:nvPr/>
        </p:nvSpPr>
        <p:spPr>
          <a:xfrm>
            <a:off x="35675" y="6250175"/>
            <a:ext cx="2447100" cy="10071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Oxygen</a:t>
            </a:r>
            <a:r>
              <a:rPr lang="en" sz="2300"/>
              <a:t> Saturation</a:t>
            </a:r>
            <a:endParaRPr sz="2300"/>
          </a:p>
        </p:txBody>
      </p:sp>
      <p:sp>
        <p:nvSpPr>
          <p:cNvPr id="150" name="Google Shape;150;p17"/>
          <p:cNvSpPr/>
          <p:nvPr/>
        </p:nvSpPr>
        <p:spPr>
          <a:xfrm>
            <a:off x="6684600" y="2841025"/>
            <a:ext cx="1753800" cy="10236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Study ID</a:t>
            </a:r>
            <a:endParaRPr sz="2300"/>
          </a:p>
        </p:txBody>
      </p:sp>
      <p:sp>
        <p:nvSpPr>
          <p:cNvPr id="151" name="Google Shape;151;p17"/>
          <p:cNvSpPr/>
          <p:nvPr/>
        </p:nvSpPr>
        <p:spPr>
          <a:xfrm>
            <a:off x="7886600" y="1656088"/>
            <a:ext cx="2457000" cy="10071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doseNum</a:t>
            </a:r>
            <a:endParaRPr sz="2300"/>
          </a:p>
        </p:txBody>
      </p:sp>
      <p:sp>
        <p:nvSpPr>
          <p:cNvPr id="152" name="Google Shape;152;p17"/>
          <p:cNvSpPr/>
          <p:nvPr/>
        </p:nvSpPr>
        <p:spPr>
          <a:xfrm>
            <a:off x="1440050" y="8101357"/>
            <a:ext cx="2133600" cy="9663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isEligible</a:t>
            </a:r>
            <a:endParaRPr sz="2300"/>
          </a:p>
        </p:txBody>
      </p:sp>
      <p:sp>
        <p:nvSpPr>
          <p:cNvPr id="153" name="Google Shape;153;p17"/>
          <p:cNvSpPr/>
          <p:nvPr/>
        </p:nvSpPr>
        <p:spPr>
          <a:xfrm>
            <a:off x="8540650" y="2664000"/>
            <a:ext cx="3698400" cy="14799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crrentlyEmployed</a:t>
            </a:r>
            <a:endParaRPr sz="2300"/>
          </a:p>
        </p:txBody>
      </p:sp>
      <p:sp>
        <p:nvSpPr>
          <p:cNvPr id="154" name="Google Shape;154;p17"/>
          <p:cNvSpPr/>
          <p:nvPr/>
        </p:nvSpPr>
        <p:spPr>
          <a:xfrm>
            <a:off x="12650" y="7289325"/>
            <a:ext cx="2133600" cy="10080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Family History</a:t>
            </a:r>
            <a:endParaRPr sz="2300"/>
          </a:p>
        </p:txBody>
      </p:sp>
      <p:sp>
        <p:nvSpPr>
          <p:cNvPr id="155" name="Google Shape;155;p17"/>
          <p:cNvSpPr/>
          <p:nvPr/>
        </p:nvSpPr>
        <p:spPr>
          <a:xfrm>
            <a:off x="4538338" y="1949501"/>
            <a:ext cx="1891200" cy="14799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ICD Health Codes</a:t>
            </a:r>
            <a:endParaRPr sz="2300"/>
          </a:p>
        </p:txBody>
      </p:sp>
      <p:sp>
        <p:nvSpPr>
          <p:cNvPr id="156" name="Google Shape;156;p17"/>
          <p:cNvSpPr/>
          <p:nvPr/>
        </p:nvSpPr>
        <p:spPr>
          <a:xfrm>
            <a:off x="-66700" y="9631163"/>
            <a:ext cx="3698400" cy="9663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6075" lIns="176075" spcFirstLastPara="1" rIns="176075" wrap="square" tIns="17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currentlyInsured</a:t>
            </a:r>
            <a:endParaRPr sz="2300"/>
          </a:p>
        </p:txBody>
      </p:sp>
      <p:sp>
        <p:nvSpPr>
          <p:cNvPr id="157" name="Google Shape;157;p17"/>
          <p:cNvSpPr/>
          <p:nvPr/>
        </p:nvSpPr>
        <p:spPr>
          <a:xfrm>
            <a:off x="3180025" y="6015225"/>
            <a:ext cx="2993700" cy="1293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Patient</a:t>
            </a:r>
            <a:endParaRPr sz="6000"/>
          </a:p>
        </p:txBody>
      </p:sp>
      <p:cxnSp>
        <p:nvCxnSpPr>
          <p:cNvPr id="158" name="Google Shape;158;p17"/>
          <p:cNvCxnSpPr>
            <a:stCxn id="157" idx="0"/>
            <a:endCxn id="136" idx="6"/>
          </p:cNvCxnSpPr>
          <p:nvPr/>
        </p:nvCxnSpPr>
        <p:spPr>
          <a:xfrm rot="10800000">
            <a:off x="1955875" y="791325"/>
            <a:ext cx="2721000" cy="522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7"/>
          <p:cNvCxnSpPr>
            <a:stCxn id="140" idx="6"/>
            <a:endCxn id="157" idx="0"/>
          </p:cNvCxnSpPr>
          <p:nvPr/>
        </p:nvCxnSpPr>
        <p:spPr>
          <a:xfrm>
            <a:off x="1760800" y="1923564"/>
            <a:ext cx="2916000" cy="40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7"/>
          <p:cNvCxnSpPr>
            <a:stCxn id="147" idx="4"/>
            <a:endCxn id="157" idx="0"/>
          </p:cNvCxnSpPr>
          <p:nvPr/>
        </p:nvCxnSpPr>
        <p:spPr>
          <a:xfrm>
            <a:off x="3079200" y="1625205"/>
            <a:ext cx="1597800" cy="438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>
            <a:stCxn id="138" idx="4"/>
            <a:endCxn id="157" idx="0"/>
          </p:cNvCxnSpPr>
          <p:nvPr/>
        </p:nvCxnSpPr>
        <p:spPr>
          <a:xfrm flipH="1">
            <a:off x="4677000" y="1845225"/>
            <a:ext cx="146700" cy="417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>
            <a:stCxn id="156" idx="0"/>
            <a:endCxn id="157" idx="1"/>
          </p:cNvCxnSpPr>
          <p:nvPr/>
        </p:nvCxnSpPr>
        <p:spPr>
          <a:xfrm flipH="1" rot="10800000">
            <a:off x="1782500" y="6662063"/>
            <a:ext cx="1397400" cy="296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7"/>
          <p:cNvCxnSpPr>
            <a:stCxn id="137" idx="6"/>
            <a:endCxn id="157" idx="0"/>
          </p:cNvCxnSpPr>
          <p:nvPr/>
        </p:nvCxnSpPr>
        <p:spPr>
          <a:xfrm>
            <a:off x="1995700" y="2963475"/>
            <a:ext cx="2681100" cy="305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7"/>
          <p:cNvCxnSpPr>
            <a:stCxn id="142" idx="4"/>
            <a:endCxn id="157" idx="0"/>
          </p:cNvCxnSpPr>
          <p:nvPr/>
        </p:nvCxnSpPr>
        <p:spPr>
          <a:xfrm>
            <a:off x="3453450" y="3461013"/>
            <a:ext cx="1223400" cy="25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>
            <a:stCxn id="146" idx="6"/>
            <a:endCxn id="157" idx="1"/>
          </p:cNvCxnSpPr>
          <p:nvPr/>
        </p:nvCxnSpPr>
        <p:spPr>
          <a:xfrm>
            <a:off x="2380400" y="4876363"/>
            <a:ext cx="799500" cy="178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7"/>
          <p:cNvCxnSpPr>
            <a:stCxn id="139" idx="6"/>
            <a:endCxn id="157" idx="0"/>
          </p:cNvCxnSpPr>
          <p:nvPr/>
        </p:nvCxnSpPr>
        <p:spPr>
          <a:xfrm>
            <a:off x="2229900" y="3820150"/>
            <a:ext cx="2447100" cy="219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7"/>
          <p:cNvCxnSpPr>
            <a:stCxn id="141" idx="2"/>
            <a:endCxn id="157" idx="0"/>
          </p:cNvCxnSpPr>
          <p:nvPr/>
        </p:nvCxnSpPr>
        <p:spPr>
          <a:xfrm flipH="1">
            <a:off x="4676750" y="736775"/>
            <a:ext cx="1423800" cy="527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7"/>
          <p:cNvCxnSpPr>
            <a:stCxn id="145" idx="6"/>
            <a:endCxn id="157" idx="1"/>
          </p:cNvCxnSpPr>
          <p:nvPr/>
        </p:nvCxnSpPr>
        <p:spPr>
          <a:xfrm>
            <a:off x="2482775" y="5794275"/>
            <a:ext cx="697200" cy="8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7"/>
          <p:cNvCxnSpPr>
            <a:stCxn id="149" idx="6"/>
            <a:endCxn id="157" idx="1"/>
          </p:cNvCxnSpPr>
          <p:nvPr/>
        </p:nvCxnSpPr>
        <p:spPr>
          <a:xfrm flipH="1" rot="10800000">
            <a:off x="2482775" y="6661925"/>
            <a:ext cx="697200" cy="9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>
            <a:stCxn id="154" idx="7"/>
            <a:endCxn id="157" idx="1"/>
          </p:cNvCxnSpPr>
          <p:nvPr/>
        </p:nvCxnSpPr>
        <p:spPr>
          <a:xfrm flipH="1" rot="10800000">
            <a:off x="1833792" y="6662043"/>
            <a:ext cx="1346100" cy="77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7"/>
          <p:cNvCxnSpPr>
            <a:stCxn id="148" idx="0"/>
            <a:endCxn id="157" idx="1"/>
          </p:cNvCxnSpPr>
          <p:nvPr/>
        </p:nvCxnSpPr>
        <p:spPr>
          <a:xfrm flipH="1" rot="10800000">
            <a:off x="1314125" y="6661900"/>
            <a:ext cx="1866000" cy="20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>
            <a:stCxn id="143" idx="4"/>
            <a:endCxn id="157" idx="0"/>
          </p:cNvCxnSpPr>
          <p:nvPr/>
        </p:nvCxnSpPr>
        <p:spPr>
          <a:xfrm flipH="1">
            <a:off x="4676950" y="2401850"/>
            <a:ext cx="2457000" cy="36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>
            <a:stCxn id="155" idx="3"/>
            <a:endCxn id="157" idx="0"/>
          </p:cNvCxnSpPr>
          <p:nvPr/>
        </p:nvCxnSpPr>
        <p:spPr>
          <a:xfrm flipH="1">
            <a:off x="4676997" y="3212675"/>
            <a:ext cx="138300" cy="280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>
            <a:stCxn id="157" idx="0"/>
            <a:endCxn id="144" idx="2"/>
          </p:cNvCxnSpPr>
          <p:nvPr/>
        </p:nvCxnSpPr>
        <p:spPr>
          <a:xfrm flipH="1" rot="10800000">
            <a:off x="4676875" y="843525"/>
            <a:ext cx="3984900" cy="51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7"/>
          <p:cNvCxnSpPr>
            <a:stCxn id="157" idx="0"/>
            <a:endCxn id="153" idx="1"/>
          </p:cNvCxnSpPr>
          <p:nvPr/>
        </p:nvCxnSpPr>
        <p:spPr>
          <a:xfrm flipH="1" rot="10800000">
            <a:off x="4676875" y="2880825"/>
            <a:ext cx="4405500" cy="313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7"/>
          <p:cNvCxnSpPr>
            <a:stCxn id="157" idx="1"/>
            <a:endCxn id="152" idx="0"/>
          </p:cNvCxnSpPr>
          <p:nvPr/>
        </p:nvCxnSpPr>
        <p:spPr>
          <a:xfrm flipH="1">
            <a:off x="2506825" y="6662025"/>
            <a:ext cx="673200" cy="143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7"/>
          <p:cNvCxnSpPr>
            <a:stCxn id="150" idx="2"/>
            <a:endCxn id="157" idx="0"/>
          </p:cNvCxnSpPr>
          <p:nvPr/>
        </p:nvCxnSpPr>
        <p:spPr>
          <a:xfrm flipH="1">
            <a:off x="4677000" y="3352825"/>
            <a:ext cx="2007600" cy="266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7"/>
          <p:cNvCxnSpPr>
            <a:stCxn id="151" idx="2"/>
            <a:endCxn id="157" idx="0"/>
          </p:cNvCxnSpPr>
          <p:nvPr/>
        </p:nvCxnSpPr>
        <p:spPr>
          <a:xfrm flipH="1">
            <a:off x="4676900" y="2159638"/>
            <a:ext cx="3209700" cy="385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7"/>
          <p:cNvSpPr/>
          <p:nvPr/>
        </p:nvSpPr>
        <p:spPr>
          <a:xfrm>
            <a:off x="13836000" y="2782575"/>
            <a:ext cx="4101000" cy="1293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JH_Doctor</a:t>
            </a:r>
            <a:endParaRPr sz="6000"/>
          </a:p>
        </p:txBody>
      </p:sp>
      <p:sp>
        <p:nvSpPr>
          <p:cNvPr id="180" name="Google Shape;180;p17"/>
          <p:cNvSpPr/>
          <p:nvPr/>
        </p:nvSpPr>
        <p:spPr>
          <a:xfrm>
            <a:off x="14007500" y="15656150"/>
            <a:ext cx="2993700" cy="1293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FDA</a:t>
            </a:r>
            <a:endParaRPr sz="6000"/>
          </a:p>
        </p:txBody>
      </p:sp>
      <p:sp>
        <p:nvSpPr>
          <p:cNvPr id="181" name="Google Shape;181;p17"/>
          <p:cNvSpPr/>
          <p:nvPr/>
        </p:nvSpPr>
        <p:spPr>
          <a:xfrm>
            <a:off x="3180025" y="14835300"/>
            <a:ext cx="2993700" cy="1293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Bavaria</a:t>
            </a:r>
            <a:endParaRPr sz="6000"/>
          </a:p>
        </p:txBody>
      </p:sp>
      <p:sp>
        <p:nvSpPr>
          <p:cNvPr id="182" name="Google Shape;182;p17"/>
          <p:cNvSpPr/>
          <p:nvPr/>
        </p:nvSpPr>
        <p:spPr>
          <a:xfrm>
            <a:off x="8865300" y="4825250"/>
            <a:ext cx="4101000" cy="1966800"/>
          </a:xfrm>
          <a:prstGeom prst="diamon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getsAndEdits_Data</a:t>
            </a:r>
            <a:endParaRPr sz="2400"/>
          </a:p>
        </p:txBody>
      </p:sp>
      <p:cxnSp>
        <p:nvCxnSpPr>
          <p:cNvPr id="183" name="Google Shape;183;p17"/>
          <p:cNvCxnSpPr>
            <a:stCxn id="157" idx="3"/>
          </p:cNvCxnSpPr>
          <p:nvPr/>
        </p:nvCxnSpPr>
        <p:spPr>
          <a:xfrm flipH="1" rot="10800000">
            <a:off x="6173725" y="6086025"/>
            <a:ext cx="3223800" cy="5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7"/>
          <p:cNvCxnSpPr>
            <a:endCxn id="179" idx="1"/>
          </p:cNvCxnSpPr>
          <p:nvPr/>
        </p:nvCxnSpPr>
        <p:spPr>
          <a:xfrm flipH="1" rot="10800000">
            <a:off x="11844000" y="3429375"/>
            <a:ext cx="1992000" cy="19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7"/>
          <p:cNvSpPr/>
          <p:nvPr/>
        </p:nvSpPr>
        <p:spPr>
          <a:xfrm>
            <a:off x="13453850" y="8453338"/>
            <a:ext cx="4101000" cy="1293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JH_Admin</a:t>
            </a:r>
            <a:endParaRPr sz="6000"/>
          </a:p>
        </p:txBody>
      </p:sp>
      <p:sp>
        <p:nvSpPr>
          <p:cNvPr id="186" name="Google Shape;186;p17"/>
          <p:cNvSpPr/>
          <p:nvPr/>
        </p:nvSpPr>
        <p:spPr>
          <a:xfrm>
            <a:off x="13453850" y="12157438"/>
            <a:ext cx="4101000" cy="1966800"/>
          </a:xfrm>
          <a:prstGeom prst="diamon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reports</a:t>
            </a:r>
            <a:r>
              <a:rPr lang="en" sz="2400"/>
              <a:t>_Data</a:t>
            </a:r>
            <a:endParaRPr sz="2400"/>
          </a:p>
        </p:txBody>
      </p:sp>
      <p:sp>
        <p:nvSpPr>
          <p:cNvPr id="187" name="Google Shape;187;p17"/>
          <p:cNvSpPr/>
          <p:nvPr/>
        </p:nvSpPr>
        <p:spPr>
          <a:xfrm>
            <a:off x="7879450" y="7846263"/>
            <a:ext cx="3698400" cy="1966800"/>
          </a:xfrm>
          <a:prstGeom prst="diamon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edit_Data</a:t>
            </a:r>
            <a:endParaRPr sz="2400"/>
          </a:p>
        </p:txBody>
      </p:sp>
      <p:sp>
        <p:nvSpPr>
          <p:cNvPr id="188" name="Google Shape;188;p17"/>
          <p:cNvSpPr/>
          <p:nvPr/>
        </p:nvSpPr>
        <p:spPr>
          <a:xfrm>
            <a:off x="2827663" y="10484950"/>
            <a:ext cx="3698400" cy="1966800"/>
          </a:xfrm>
          <a:prstGeom prst="diamon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Get data besides PII</a:t>
            </a:r>
            <a:endParaRPr sz="2400"/>
          </a:p>
        </p:txBody>
      </p:sp>
      <p:sp>
        <p:nvSpPr>
          <p:cNvPr id="189" name="Google Shape;189;p17"/>
          <p:cNvSpPr/>
          <p:nvPr/>
        </p:nvSpPr>
        <p:spPr>
          <a:xfrm>
            <a:off x="7845238" y="14996150"/>
            <a:ext cx="3698400" cy="1966800"/>
          </a:xfrm>
          <a:prstGeom prst="diamon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Get study/drug data</a:t>
            </a:r>
            <a:endParaRPr sz="2400"/>
          </a:p>
        </p:txBody>
      </p:sp>
      <p:cxnSp>
        <p:nvCxnSpPr>
          <p:cNvPr id="190" name="Google Shape;190;p17"/>
          <p:cNvCxnSpPr>
            <a:stCxn id="157" idx="3"/>
          </p:cNvCxnSpPr>
          <p:nvPr/>
        </p:nvCxnSpPr>
        <p:spPr>
          <a:xfrm>
            <a:off x="6173725" y="6662025"/>
            <a:ext cx="2597400" cy="16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7"/>
          <p:cNvCxnSpPr>
            <a:stCxn id="187" idx="3"/>
            <a:endCxn id="185" idx="1"/>
          </p:cNvCxnSpPr>
          <p:nvPr/>
        </p:nvCxnSpPr>
        <p:spPr>
          <a:xfrm>
            <a:off x="11577850" y="8829663"/>
            <a:ext cx="1875900" cy="2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7"/>
          <p:cNvCxnSpPr>
            <a:stCxn id="185" idx="2"/>
            <a:endCxn id="186" idx="0"/>
          </p:cNvCxnSpPr>
          <p:nvPr/>
        </p:nvCxnSpPr>
        <p:spPr>
          <a:xfrm>
            <a:off x="15504350" y="9746938"/>
            <a:ext cx="0" cy="24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7"/>
          <p:cNvCxnSpPr>
            <a:stCxn id="186" idx="2"/>
            <a:endCxn id="180" idx="0"/>
          </p:cNvCxnSpPr>
          <p:nvPr/>
        </p:nvCxnSpPr>
        <p:spPr>
          <a:xfrm>
            <a:off x="15504350" y="14124238"/>
            <a:ext cx="0" cy="15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7"/>
          <p:cNvCxnSpPr>
            <a:stCxn id="157" idx="2"/>
            <a:endCxn id="188" idx="0"/>
          </p:cNvCxnSpPr>
          <p:nvPr/>
        </p:nvCxnSpPr>
        <p:spPr>
          <a:xfrm>
            <a:off x="4676875" y="7308825"/>
            <a:ext cx="0" cy="31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7"/>
          <p:cNvCxnSpPr>
            <a:stCxn id="188" idx="2"/>
            <a:endCxn id="181" idx="0"/>
          </p:cNvCxnSpPr>
          <p:nvPr/>
        </p:nvCxnSpPr>
        <p:spPr>
          <a:xfrm>
            <a:off x="4676863" y="12451750"/>
            <a:ext cx="0" cy="23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7"/>
          <p:cNvCxnSpPr>
            <a:stCxn id="181" idx="3"/>
            <a:endCxn id="189" idx="1"/>
          </p:cNvCxnSpPr>
          <p:nvPr/>
        </p:nvCxnSpPr>
        <p:spPr>
          <a:xfrm>
            <a:off x="6173725" y="15482100"/>
            <a:ext cx="1671600" cy="4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7"/>
          <p:cNvCxnSpPr>
            <a:stCxn id="189" idx="3"/>
            <a:endCxn id="180" idx="1"/>
          </p:cNvCxnSpPr>
          <p:nvPr/>
        </p:nvCxnSpPr>
        <p:spPr>
          <a:xfrm>
            <a:off x="11543638" y="15979550"/>
            <a:ext cx="24639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/>
        </p:nvSpPr>
        <p:spPr>
          <a:xfrm>
            <a:off x="2401625" y="2572175"/>
            <a:ext cx="4892700" cy="1108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JH Doctor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12148725" y="12951050"/>
            <a:ext cx="4892700" cy="1108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JH Admin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12148725" y="2572175"/>
            <a:ext cx="4892700" cy="1108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FDA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2401625" y="13141725"/>
            <a:ext cx="4892700" cy="1108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Bavaria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6697650" y="7227150"/>
            <a:ext cx="4892700" cy="3833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dk1"/>
                </a:solidFill>
              </a:rPr>
              <a:t>Dream Team’s Website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18"/>
          <p:cNvCxnSpPr>
            <a:stCxn id="202" idx="2"/>
            <a:endCxn id="206" idx="1"/>
          </p:cNvCxnSpPr>
          <p:nvPr/>
        </p:nvCxnSpPr>
        <p:spPr>
          <a:xfrm>
            <a:off x="4847975" y="3680375"/>
            <a:ext cx="2566200" cy="410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8"/>
          <p:cNvCxnSpPr>
            <a:endCxn id="206" idx="7"/>
          </p:cNvCxnSpPr>
          <p:nvPr/>
        </p:nvCxnSpPr>
        <p:spPr>
          <a:xfrm flipH="1">
            <a:off x="10873831" y="3758982"/>
            <a:ext cx="2282700" cy="402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8"/>
          <p:cNvCxnSpPr>
            <a:stCxn id="203" idx="0"/>
            <a:endCxn id="206" idx="5"/>
          </p:cNvCxnSpPr>
          <p:nvPr/>
        </p:nvCxnSpPr>
        <p:spPr>
          <a:xfrm rot="10800000">
            <a:off x="10873875" y="10499450"/>
            <a:ext cx="3721200" cy="245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8"/>
          <p:cNvCxnSpPr>
            <a:stCxn id="205" idx="0"/>
            <a:endCxn id="206" idx="3"/>
          </p:cNvCxnSpPr>
          <p:nvPr/>
        </p:nvCxnSpPr>
        <p:spPr>
          <a:xfrm flipH="1" rot="10800000">
            <a:off x="4847975" y="10499325"/>
            <a:ext cx="2566200" cy="264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18"/>
          <p:cNvSpPr txBox="1"/>
          <p:nvPr/>
        </p:nvSpPr>
        <p:spPr>
          <a:xfrm>
            <a:off x="4169525" y="4992063"/>
            <a:ext cx="39231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Add </a:t>
            </a:r>
            <a:r>
              <a:rPr lang="en" sz="2400"/>
              <a:t>Patient</a:t>
            </a:r>
            <a:r>
              <a:rPr lang="en" sz="2400"/>
              <a:t> Appointments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Enter/Edit </a:t>
            </a:r>
            <a:r>
              <a:rPr lang="en" sz="2400"/>
              <a:t>Patient</a:t>
            </a:r>
            <a:r>
              <a:rPr lang="en" sz="2400"/>
              <a:t> Data</a:t>
            </a:r>
            <a:endParaRPr sz="2400"/>
          </a:p>
        </p:txBody>
      </p:sp>
      <p:sp>
        <p:nvSpPr>
          <p:cNvPr id="212" name="Google Shape;212;p18"/>
          <p:cNvSpPr txBox="1"/>
          <p:nvPr/>
        </p:nvSpPr>
        <p:spPr>
          <a:xfrm>
            <a:off x="4290850" y="11263550"/>
            <a:ext cx="39231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Administer and Assign Drug/Placebo to Patients </a:t>
            </a:r>
            <a:endParaRPr sz="2400"/>
          </a:p>
        </p:txBody>
      </p:sp>
      <p:sp>
        <p:nvSpPr>
          <p:cNvPr id="213" name="Google Shape;213;p18"/>
          <p:cNvSpPr txBox="1"/>
          <p:nvPr/>
        </p:nvSpPr>
        <p:spPr>
          <a:xfrm>
            <a:off x="11228975" y="11358825"/>
            <a:ext cx="47319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Check on Patient Appointments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Monitor Trial Progress</a:t>
            </a:r>
            <a:endParaRPr sz="2400"/>
          </a:p>
        </p:txBody>
      </p:sp>
      <p:cxnSp>
        <p:nvCxnSpPr>
          <p:cNvPr id="214" name="Google Shape;214;p18"/>
          <p:cNvCxnSpPr/>
          <p:nvPr/>
        </p:nvCxnSpPr>
        <p:spPr>
          <a:xfrm flipH="1" rot="10800000">
            <a:off x="11455875" y="3729275"/>
            <a:ext cx="4176900" cy="465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18"/>
          <p:cNvSpPr txBox="1"/>
          <p:nvPr/>
        </p:nvSpPr>
        <p:spPr>
          <a:xfrm>
            <a:off x="10971825" y="4629838"/>
            <a:ext cx="27633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Check on the Trial</a:t>
            </a:r>
            <a:endParaRPr sz="2400"/>
          </a:p>
        </p:txBody>
      </p:sp>
      <p:sp>
        <p:nvSpPr>
          <p:cNvPr id="216" name="Google Shape;216;p18"/>
          <p:cNvSpPr txBox="1"/>
          <p:nvPr/>
        </p:nvSpPr>
        <p:spPr>
          <a:xfrm>
            <a:off x="11742750" y="6412900"/>
            <a:ext cx="47319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Receive</a:t>
            </a:r>
            <a:r>
              <a:rPr lang="en" sz="2400"/>
              <a:t> the End of Trial Report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/>
        </p:nvSpPr>
        <p:spPr>
          <a:xfrm>
            <a:off x="305575" y="397525"/>
            <a:ext cx="4892700" cy="1108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JH Doctor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3172675" y="4944900"/>
            <a:ext cx="5161500" cy="7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Add Patient Button</a:t>
            </a:r>
            <a:endParaRPr sz="4500"/>
          </a:p>
        </p:txBody>
      </p:sp>
      <p:sp>
        <p:nvSpPr>
          <p:cNvPr id="223" name="Google Shape;223;p19"/>
          <p:cNvSpPr/>
          <p:nvPr/>
        </p:nvSpPr>
        <p:spPr>
          <a:xfrm>
            <a:off x="9953825" y="4944900"/>
            <a:ext cx="5161500" cy="7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Add Appt Button</a:t>
            </a:r>
            <a:endParaRPr sz="4500"/>
          </a:p>
        </p:txBody>
      </p:sp>
      <p:sp>
        <p:nvSpPr>
          <p:cNvPr id="224" name="Google Shape;224;p19"/>
          <p:cNvSpPr/>
          <p:nvPr/>
        </p:nvSpPr>
        <p:spPr>
          <a:xfrm>
            <a:off x="366800" y="1912650"/>
            <a:ext cx="17292300" cy="21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Header and Logo</a:t>
            </a:r>
            <a:endParaRPr sz="5000"/>
          </a:p>
        </p:txBody>
      </p:sp>
      <p:sp>
        <p:nvSpPr>
          <p:cNvPr id="225" name="Google Shape;225;p19"/>
          <p:cNvSpPr/>
          <p:nvPr/>
        </p:nvSpPr>
        <p:spPr>
          <a:xfrm>
            <a:off x="550200" y="2052300"/>
            <a:ext cx="3144000" cy="18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Profile Menu</a:t>
            </a:r>
            <a:endParaRPr sz="4500"/>
          </a:p>
        </p:txBody>
      </p:sp>
      <p:sp>
        <p:nvSpPr>
          <p:cNvPr id="226" name="Google Shape;226;p19"/>
          <p:cNvSpPr/>
          <p:nvPr/>
        </p:nvSpPr>
        <p:spPr>
          <a:xfrm>
            <a:off x="1624400" y="9144000"/>
            <a:ext cx="14777100" cy="60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Patient Table</a:t>
            </a:r>
            <a:endParaRPr sz="4500"/>
          </a:p>
        </p:txBody>
      </p:sp>
      <p:sp>
        <p:nvSpPr>
          <p:cNvPr id="227" name="Google Shape;227;p19"/>
          <p:cNvSpPr/>
          <p:nvPr/>
        </p:nvSpPr>
        <p:spPr>
          <a:xfrm>
            <a:off x="3615650" y="7755425"/>
            <a:ext cx="10794600" cy="9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Table Filter Options</a:t>
            </a:r>
            <a:endParaRPr sz="4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/>
        </p:nvSpPr>
        <p:spPr>
          <a:xfrm>
            <a:off x="305575" y="397525"/>
            <a:ext cx="4892700" cy="1108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JH Admin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3172675" y="4944900"/>
            <a:ext cx="5161500" cy="7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Increase Doses +1</a:t>
            </a:r>
            <a:endParaRPr sz="4500"/>
          </a:p>
        </p:txBody>
      </p:sp>
      <p:sp>
        <p:nvSpPr>
          <p:cNvPr id="234" name="Google Shape;234;p20"/>
          <p:cNvSpPr/>
          <p:nvPr/>
        </p:nvSpPr>
        <p:spPr>
          <a:xfrm>
            <a:off x="9953825" y="4944900"/>
            <a:ext cx="5161500" cy="7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Increase Doses +5</a:t>
            </a:r>
            <a:endParaRPr sz="4500"/>
          </a:p>
        </p:txBody>
      </p:sp>
      <p:sp>
        <p:nvSpPr>
          <p:cNvPr id="235" name="Google Shape;235;p20"/>
          <p:cNvSpPr/>
          <p:nvPr/>
        </p:nvSpPr>
        <p:spPr>
          <a:xfrm>
            <a:off x="366800" y="1912650"/>
            <a:ext cx="17292300" cy="21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Header and Logo</a:t>
            </a:r>
            <a:endParaRPr sz="5000"/>
          </a:p>
        </p:txBody>
      </p:sp>
      <p:sp>
        <p:nvSpPr>
          <p:cNvPr id="236" name="Google Shape;236;p20"/>
          <p:cNvSpPr/>
          <p:nvPr/>
        </p:nvSpPr>
        <p:spPr>
          <a:xfrm>
            <a:off x="550200" y="2052300"/>
            <a:ext cx="3144000" cy="18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Profile Menu</a:t>
            </a:r>
            <a:endParaRPr sz="4500"/>
          </a:p>
        </p:txBody>
      </p:sp>
      <p:sp>
        <p:nvSpPr>
          <p:cNvPr id="237" name="Google Shape;237;p20"/>
          <p:cNvSpPr/>
          <p:nvPr/>
        </p:nvSpPr>
        <p:spPr>
          <a:xfrm>
            <a:off x="1624400" y="9144000"/>
            <a:ext cx="14777100" cy="60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Patient Table</a:t>
            </a:r>
            <a:endParaRPr sz="4500"/>
          </a:p>
        </p:txBody>
      </p:sp>
      <p:sp>
        <p:nvSpPr>
          <p:cNvPr id="238" name="Google Shape;238;p20"/>
          <p:cNvSpPr/>
          <p:nvPr/>
        </p:nvSpPr>
        <p:spPr>
          <a:xfrm>
            <a:off x="3615650" y="7755425"/>
            <a:ext cx="10794600" cy="9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Table Filter Options</a:t>
            </a:r>
            <a:endParaRPr sz="4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/>
        </p:nvSpPr>
        <p:spPr>
          <a:xfrm>
            <a:off x="305575" y="397525"/>
            <a:ext cx="4892700" cy="1108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Bavaria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366800" y="1912650"/>
            <a:ext cx="17292300" cy="21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Header and Logo</a:t>
            </a:r>
            <a:endParaRPr sz="5000"/>
          </a:p>
        </p:txBody>
      </p:sp>
      <p:sp>
        <p:nvSpPr>
          <p:cNvPr id="245" name="Google Shape;245;p21"/>
          <p:cNvSpPr/>
          <p:nvPr/>
        </p:nvSpPr>
        <p:spPr>
          <a:xfrm>
            <a:off x="550200" y="2052300"/>
            <a:ext cx="3144000" cy="18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Profile Menu</a:t>
            </a:r>
            <a:endParaRPr sz="4500"/>
          </a:p>
        </p:txBody>
      </p:sp>
      <p:sp>
        <p:nvSpPr>
          <p:cNvPr id="246" name="Google Shape;246;p21"/>
          <p:cNvSpPr/>
          <p:nvPr/>
        </p:nvSpPr>
        <p:spPr>
          <a:xfrm>
            <a:off x="1558875" y="11614650"/>
            <a:ext cx="14777100" cy="60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Patient Table</a:t>
            </a:r>
            <a:endParaRPr sz="4500"/>
          </a:p>
        </p:txBody>
      </p:sp>
      <p:sp>
        <p:nvSpPr>
          <p:cNvPr id="247" name="Google Shape;247;p21"/>
          <p:cNvSpPr/>
          <p:nvPr/>
        </p:nvSpPr>
        <p:spPr>
          <a:xfrm>
            <a:off x="3550125" y="10414050"/>
            <a:ext cx="10794600" cy="9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Table Filter Options</a:t>
            </a:r>
            <a:endParaRPr sz="4500"/>
          </a:p>
        </p:txBody>
      </p:sp>
      <p:sp>
        <p:nvSpPr>
          <p:cNvPr id="248" name="Google Shape;248;p21"/>
          <p:cNvSpPr/>
          <p:nvPr/>
        </p:nvSpPr>
        <p:spPr>
          <a:xfrm>
            <a:off x="1558875" y="6061125"/>
            <a:ext cx="14777100" cy="405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Study </a:t>
            </a:r>
            <a:r>
              <a:rPr lang="en" sz="4500"/>
              <a:t>Table</a:t>
            </a:r>
            <a:endParaRPr sz="4500"/>
          </a:p>
        </p:txBody>
      </p:sp>
      <p:sp>
        <p:nvSpPr>
          <p:cNvPr id="249" name="Google Shape;249;p21"/>
          <p:cNvSpPr/>
          <p:nvPr/>
        </p:nvSpPr>
        <p:spPr>
          <a:xfrm>
            <a:off x="6563250" y="4998600"/>
            <a:ext cx="5161500" cy="7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Create Study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87C796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