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89" r:id="rId2"/>
    <p:sldId id="285" r:id="rId3"/>
    <p:sldId id="292" r:id="rId4"/>
    <p:sldId id="291" r:id="rId5"/>
    <p:sldId id="29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6" r:id="rId17"/>
    <p:sldId id="307" r:id="rId18"/>
    <p:sldId id="30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58" y="31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E68BBE6-26DF-477D-9078-892B9E52BE3C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5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A5E2-0C2C-4A36-929E-EF099CC0AD98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1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1DC9-AFE7-4627-80EE-476681FB2654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85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D9A-1554-430A-A161-3B68E21AA7ED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1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C26A-EA9B-4CE7-8827-796735FAA267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43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26A6-399F-4350-9603-224101BB41B8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32CA-A1B5-4C2F-9345-8FCE98B0B673}" type="datetime1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1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7D9F-13CC-457D-B766-A75725571D5C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5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3B99-12DC-475D-BF7C-CA09EA5D116A}" type="datetime1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9EA0-A51F-429C-A66E-B315873579C6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0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59F0-3164-4C07-8FC3-1F253F9F81D3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5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9F3945F-8012-43FA-BA19-2DBAFD6D0D5F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6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/>
              <a:t>Bagging and Random Forests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2490" b="12490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Chapter 08 (part 02)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Housing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24128" y="2084832"/>
            <a:ext cx="3624072" cy="4768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line represents the test mean sum of squares using a single tree.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black line corresponds to the bagging error rate 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4" r="3981"/>
          <a:stretch>
            <a:fillRect/>
          </a:stretch>
        </p:blipFill>
        <p:spPr bwMode="auto">
          <a:xfrm>
            <a:off x="5274733" y="1592264"/>
            <a:ext cx="5562600" cy="5265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43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Car Seat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4" r="3981"/>
          <a:stretch>
            <a:fillRect/>
          </a:stretch>
        </p:blipFill>
        <p:spPr bwMode="auto">
          <a:xfrm>
            <a:off x="5190066" y="1550988"/>
            <a:ext cx="5715000" cy="54086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24128" y="2084832"/>
            <a:ext cx="3776472" cy="4768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line represents the test error rate using a single tree.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black line corresponds to the bagging error rate using majority vote while the blue line averages the probabilities.</a:t>
            </a:r>
          </a:p>
          <a:p>
            <a:pPr>
              <a:lnSpc>
                <a:spcPct val="90000"/>
              </a:lnSpc>
            </a:pPr>
            <a:endParaRPr 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4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Out-of-Bag Error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Since bootstrapping involves random selection of subsets of observations to build a training data set, then the remaining non-selected part could be the testing data.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On average, each bagged tree makes use of around 2/3 of the observations, so we end up having 1/3 of the observations used for testing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1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Bagging typically improves the accuracy over prediction using a single tree, but it is now hard to interpret the model!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We have hundreds of trees, and it is no longer clear which variables are most important to the procedure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Thus bagging improves prediction accuracy at the expense of interpretability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But, we can still get an overall summary of the importance of each predictor using Relative Influence Plots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8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Influence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do we decide which variables are most useful in predicting the response?</a:t>
            </a:r>
          </a:p>
          <a:p>
            <a:pPr marL="342900" lvl="1" indent="-214313"/>
            <a:r>
              <a:rPr lang="en-US" sz="2400" dirty="0"/>
              <a:t>We can compute something called relative influence plots.</a:t>
            </a:r>
          </a:p>
          <a:p>
            <a:pPr marL="342900" lvl="1" indent="-214313"/>
            <a:r>
              <a:rPr lang="en-US" sz="2400" dirty="0"/>
              <a:t>These plots give a score for each variable. </a:t>
            </a:r>
          </a:p>
          <a:p>
            <a:pPr marL="342900" lvl="1" indent="-214313"/>
            <a:r>
              <a:rPr lang="en-US" sz="2400" dirty="0"/>
              <a:t>These scores represents the decrease in MSE when splitting on a particular variable</a:t>
            </a:r>
          </a:p>
          <a:p>
            <a:pPr marL="342900" lvl="1" indent="-214313"/>
            <a:r>
              <a:rPr lang="en-US" sz="2400" dirty="0"/>
              <a:t>A number close to zero indicates the variable is not important and could be dropped.</a:t>
            </a:r>
          </a:p>
          <a:p>
            <a:pPr marL="342900" lvl="1" indent="-214313"/>
            <a:r>
              <a:rPr lang="en-US" sz="2400" dirty="0"/>
              <a:t>The larger the score the more influence the variable has.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3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Housing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58448"/>
            <a:ext cx="3365598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Median Income is by far the most important variable.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Longitude, Latitude and Average occupancy are the next most important.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1" t="28925" r="9227" b="32980"/>
          <a:stretch>
            <a:fillRect/>
          </a:stretch>
        </p:blipFill>
        <p:spPr bwMode="auto">
          <a:xfrm>
            <a:off x="4389726" y="1958448"/>
            <a:ext cx="6019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625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It is a very efficient statistical learning method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It builds on the idea of bagging, but it provides an improvement because it de-correlates the trees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How does it work?</a:t>
            </a:r>
          </a:p>
          <a:p>
            <a:pPr marL="571500" lvl="1" indent="-279400"/>
            <a:r>
              <a:rPr lang="en-US" sz="2400" dirty="0"/>
              <a:t>Build a number of decision trees on bootstrapped training sample, but when building these trees, each time a split in a tree is considered, a random sample of </a:t>
            </a:r>
            <a:r>
              <a:rPr lang="en-US" sz="2400" i="1" dirty="0"/>
              <a:t>m</a:t>
            </a:r>
            <a:r>
              <a:rPr lang="en-US" sz="2400" dirty="0"/>
              <a:t> predictors is chosen as split candidates from the full set of </a:t>
            </a:r>
            <a:r>
              <a:rPr lang="en-US" sz="2400" i="1" dirty="0"/>
              <a:t>p</a:t>
            </a:r>
            <a:r>
              <a:rPr lang="en-US" sz="2400" dirty="0"/>
              <a:t> predictors (Usually	   )</a:t>
            </a:r>
          </a:p>
          <a:p>
            <a:pPr marL="274320" lvl="1" indent="0">
              <a:buNone/>
            </a:pPr>
            <a:r>
              <a:rPr lang="en-US" sz="2400" dirty="0"/>
              <a:t>	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707741"/>
              </p:ext>
            </p:extLst>
          </p:nvPr>
        </p:nvGraphicFramePr>
        <p:xfrm>
          <a:off x="5039614" y="5230207"/>
          <a:ext cx="844550" cy="41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700" imgH="254000" progId="Equation.3">
                  <p:embed/>
                </p:oleObj>
              </mc:Choice>
              <mc:Fallback>
                <p:oleObj name="Equation" r:id="rId2" imgW="5207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9614" y="5230207"/>
                        <a:ext cx="844550" cy="411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4466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 are we considering a random sample of m predictors instead of all p predictors for splitting?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Suppose that we have a very strong predictor in the data set along with a number of other moderately strong predictor, then in the collection of bagged trees, most or all of them will use the very strong predictor for the first split!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All bagged trees will look similar. Hence all the predictions from the bagged trees will be highly correlated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Averaging many highly correlated quantities does not lead to a large variance reduction, and thus random forests “de-correlates” the bagged trees leading to more reduction in variance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4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62972" cy="1499616"/>
          </a:xfrm>
        </p:spPr>
        <p:txBody>
          <a:bodyPr>
            <a:normAutofit/>
          </a:bodyPr>
          <a:lstStyle/>
          <a:p>
            <a:r>
              <a:rPr lang="en-US" dirty="0"/>
              <a:t>Random Forest with different values of “m”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524576"/>
            <a:ext cx="2734177" cy="4497185"/>
          </a:xfrm>
        </p:spPr>
        <p:txBody>
          <a:bodyPr/>
          <a:lstStyle/>
          <a:p>
            <a:r>
              <a:rPr lang="en-US" dirty="0"/>
              <a:t>Notice when random forests are built using m = p, then this amounts simply to bagging.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1901986"/>
            <a:ext cx="6239933" cy="454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2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>
              <a:buFont typeface="Wingdings" charset="2"/>
              <a:buChar char="Ø"/>
            </a:pPr>
            <a:r>
              <a:rPr lang="en-US" sz="2800" dirty="0"/>
              <a:t>Bagging</a:t>
            </a:r>
          </a:p>
          <a:p>
            <a:pPr marL="630238" lvl="2" indent="-282575">
              <a:buFont typeface="Wingdings" charset="2"/>
              <a:buChar char="Ø"/>
            </a:pPr>
            <a:r>
              <a:rPr lang="en-US" sz="2400" dirty="0"/>
              <a:t>Bootstrapping</a:t>
            </a:r>
          </a:p>
          <a:p>
            <a:pPr marL="630238" lvl="2" indent="-282575">
              <a:buFont typeface="Wingdings" charset="2"/>
              <a:buChar char="Ø"/>
            </a:pPr>
            <a:r>
              <a:rPr lang="en-US" sz="2400" dirty="0"/>
              <a:t>Bagging for Regression Trees</a:t>
            </a:r>
          </a:p>
          <a:p>
            <a:pPr marL="630238" lvl="2" indent="-282575">
              <a:buFont typeface="Wingdings" charset="2"/>
              <a:buChar char="Ø"/>
            </a:pPr>
            <a:r>
              <a:rPr lang="en-US" sz="2400" dirty="0"/>
              <a:t>Bagging for Classification Trees</a:t>
            </a:r>
          </a:p>
          <a:p>
            <a:pPr marL="630238" lvl="2" indent="-282575">
              <a:buFont typeface="Wingdings" charset="2"/>
              <a:buChar char="Ø"/>
            </a:pPr>
            <a:r>
              <a:rPr lang="en-US" sz="2400" dirty="0"/>
              <a:t>Out-of-Bag Error Estimation</a:t>
            </a:r>
          </a:p>
          <a:p>
            <a:pPr marL="630238" lvl="2" indent="-282575">
              <a:buFont typeface="Wingdings" charset="2"/>
              <a:buChar char="Ø"/>
            </a:pPr>
            <a:r>
              <a:rPr lang="en-US" sz="2400" dirty="0"/>
              <a:t>Variable Importance: Relative Influence Plots</a:t>
            </a:r>
          </a:p>
          <a:p>
            <a:pPr marL="347663" indent="-347663">
              <a:buFont typeface="Wingdings" charset="2"/>
              <a:buChar char="Ø"/>
            </a:pPr>
            <a:r>
              <a:rPr lang="en-US" sz="2800" dirty="0"/>
              <a:t>Random Forests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3600" y="1475722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5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9250" indent="-349250">
              <a:buFont typeface="Wingdings" panose="05000000000000000000" pitchFamily="2" charset="2"/>
              <a:buChar char="Ø"/>
            </a:pPr>
            <a:r>
              <a:rPr lang="en-US" sz="2800" dirty="0"/>
              <a:t>Decision trees discussed earlier suffer from </a:t>
            </a:r>
            <a:r>
              <a:rPr lang="en-US" sz="2800" u="sng" dirty="0"/>
              <a:t>high variance</a:t>
            </a:r>
            <a:r>
              <a:rPr lang="en-US" sz="2800" dirty="0"/>
              <a:t>!</a:t>
            </a:r>
          </a:p>
          <a:p>
            <a:pPr marL="522986" lvl="1" indent="-349250">
              <a:buFont typeface="Wingdings" panose="05000000000000000000" pitchFamily="2" charset="2"/>
              <a:buChar char="Ø"/>
            </a:pPr>
            <a:r>
              <a:rPr lang="en-US" sz="2000" dirty="0"/>
              <a:t>If we randomly split the training data into 2 parts, and fit decision trees on both parts, the results could be quite different</a:t>
            </a:r>
          </a:p>
          <a:p>
            <a:pPr marL="349250" lvl="1" indent="-3492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9250" indent="-349250">
              <a:buFont typeface="Wingdings" panose="05000000000000000000" pitchFamily="2" charset="2"/>
              <a:buChar char="Ø"/>
            </a:pPr>
            <a:r>
              <a:rPr lang="en-US" sz="2800" dirty="0"/>
              <a:t>We would like to have models with low variance</a:t>
            </a:r>
          </a:p>
          <a:p>
            <a:pPr marL="349250" indent="-3492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9250" indent="-349250">
              <a:buFont typeface="Wingdings" panose="05000000000000000000" pitchFamily="2" charset="2"/>
              <a:buChar char="Ø"/>
            </a:pPr>
            <a:r>
              <a:rPr lang="en-US" sz="2800" dirty="0"/>
              <a:t>To solve this problem, we can use </a:t>
            </a:r>
            <a:r>
              <a:rPr lang="en-US" sz="2800" u="sng" dirty="0"/>
              <a:t>bagging</a:t>
            </a:r>
            <a:r>
              <a:rPr lang="en-US" sz="2800" dirty="0"/>
              <a:t> (</a:t>
            </a:r>
            <a:r>
              <a:rPr lang="en-US" sz="2800" b="1" i="1" u="sng" dirty="0"/>
              <a:t>b</a:t>
            </a:r>
            <a:r>
              <a:rPr lang="en-US" sz="2800" dirty="0"/>
              <a:t>ootstrap </a:t>
            </a:r>
            <a:r>
              <a:rPr lang="en-US" sz="2800" b="1" i="1" u="sng" dirty="0"/>
              <a:t>agg</a:t>
            </a:r>
            <a:r>
              <a:rPr lang="en-US" sz="2800" dirty="0"/>
              <a:t>regat</a:t>
            </a:r>
            <a:r>
              <a:rPr lang="en-US" sz="2800" b="1" i="1" u="sng" dirty="0"/>
              <a:t>ing</a:t>
            </a:r>
            <a:r>
              <a:rPr lang="en-US" sz="2800" dirty="0"/>
              <a:t>).</a:t>
            </a:r>
          </a:p>
          <a:p>
            <a:pPr marL="349250" indent="-3492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9250" lvl="1" indent="-3492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is simple!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3375"/>
            <a:ext cx="9720073" cy="4023360"/>
          </a:xfrm>
        </p:spPr>
        <p:txBody>
          <a:bodyPr/>
          <a:lstStyle/>
          <a:p>
            <a:r>
              <a:rPr lang="en-US" dirty="0"/>
              <a:t>Resampling of the observed dataset (and of equal size to the observed dataset), each of which is obtained by random sampling with replacement from the original dataset.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714DD7-512F-488D-99FB-E97DAFBA7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862251"/>
              </p:ext>
            </p:extLst>
          </p:nvPr>
        </p:nvGraphicFramePr>
        <p:xfrm>
          <a:off x="3546571" y="4362394"/>
          <a:ext cx="812800" cy="762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79400">
                  <a:extLst>
                    <a:ext uri="{9D8B030D-6E8A-4147-A177-3AD203B41FA5}">
                      <a16:colId xmlns:a16="http://schemas.microsoft.com/office/drawing/2014/main" val="199515108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90603895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8130364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obs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9650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1514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86363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78675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727CB-C3DE-4767-A6EF-A21DAFE47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254906"/>
              </p:ext>
            </p:extLst>
          </p:nvPr>
        </p:nvGraphicFramePr>
        <p:xfrm>
          <a:off x="5351940" y="3224255"/>
          <a:ext cx="812800" cy="762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79400">
                  <a:extLst>
                    <a:ext uri="{9D8B030D-6E8A-4147-A177-3AD203B41FA5}">
                      <a16:colId xmlns:a16="http://schemas.microsoft.com/office/drawing/2014/main" val="60903725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15563807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1669322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obs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99005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93131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4721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766009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F2A08BC-16B6-46DD-BECB-E84F9D834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301061"/>
              </p:ext>
            </p:extLst>
          </p:nvPr>
        </p:nvGraphicFramePr>
        <p:xfrm>
          <a:off x="5351940" y="5497868"/>
          <a:ext cx="812800" cy="762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79400">
                  <a:extLst>
                    <a:ext uri="{9D8B030D-6E8A-4147-A177-3AD203B41FA5}">
                      <a16:colId xmlns:a16="http://schemas.microsoft.com/office/drawing/2014/main" val="1536933888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6849753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582717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obs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683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7158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1904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1127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B3ED0C-152E-40F8-A08D-9E88490EF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674954"/>
              </p:ext>
            </p:extLst>
          </p:nvPr>
        </p:nvGraphicFramePr>
        <p:xfrm>
          <a:off x="5351940" y="4351725"/>
          <a:ext cx="812800" cy="762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79400">
                  <a:extLst>
                    <a:ext uri="{9D8B030D-6E8A-4147-A177-3AD203B41FA5}">
                      <a16:colId xmlns:a16="http://schemas.microsoft.com/office/drawing/2014/main" val="398616009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52630133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9454478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obs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8319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9470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0354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268850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A0A99C1-044E-46D6-898D-5FC1126D45FD}"/>
              </a:ext>
            </a:extLst>
          </p:cNvPr>
          <p:cNvSpPr/>
          <p:nvPr/>
        </p:nvSpPr>
        <p:spPr>
          <a:xfrm>
            <a:off x="4701723" y="3611745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entury" panose="02040604050505020304" pitchFamily="18" charset="0"/>
              </a:rPr>
              <a:t>Z</a:t>
            </a:r>
            <a:r>
              <a:rPr lang="en-US" i="1" baseline="30000" dirty="0">
                <a:latin typeface="Century" panose="02040604050505020304" pitchFamily="18" charset="0"/>
              </a:rPr>
              <a:t>*</a:t>
            </a:r>
            <a:r>
              <a:rPr lang="en-US" baseline="30000" dirty="0">
                <a:latin typeface="Century" panose="02040604050505020304" pitchFamily="18" charset="0"/>
              </a:rPr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F04889-596D-4637-9E60-60B89F198AB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359371" y="3605255"/>
            <a:ext cx="992569" cy="113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7EB588-1370-4390-B7C2-920D2146C3E4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4359371" y="4732725"/>
            <a:ext cx="992569" cy="1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94BF4D-77C3-49C8-AB23-252A23E6C50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4359371" y="4743394"/>
            <a:ext cx="992569" cy="113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3BF87F7-24BA-47F6-AE62-30996BC6A22F}"/>
              </a:ext>
            </a:extLst>
          </p:cNvPr>
          <p:cNvSpPr/>
          <p:nvPr/>
        </p:nvSpPr>
        <p:spPr>
          <a:xfrm>
            <a:off x="4684537" y="4383398"/>
            <a:ext cx="487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entury" panose="02040604050505020304" pitchFamily="18" charset="0"/>
              </a:rPr>
              <a:t>Z</a:t>
            </a:r>
            <a:r>
              <a:rPr lang="en-US" i="1" baseline="30000" dirty="0">
                <a:latin typeface="Century" panose="02040604050505020304" pitchFamily="18" charset="0"/>
              </a:rPr>
              <a:t>*</a:t>
            </a:r>
            <a:r>
              <a:rPr lang="en-US" baseline="30000" dirty="0">
                <a:latin typeface="Century" panose="02040604050505020304" pitchFamily="18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A2DE61-154E-432D-8C8E-5762F435025E}"/>
              </a:ext>
            </a:extLst>
          </p:cNvPr>
          <p:cNvSpPr/>
          <p:nvPr/>
        </p:nvSpPr>
        <p:spPr>
          <a:xfrm>
            <a:off x="4655254" y="5474781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entury" panose="02040604050505020304" pitchFamily="18" charset="0"/>
              </a:rPr>
              <a:t>Z</a:t>
            </a:r>
            <a:r>
              <a:rPr lang="en-US" i="1" baseline="30000" dirty="0">
                <a:latin typeface="Century" panose="02040604050505020304" pitchFamily="18" charset="0"/>
              </a:rPr>
              <a:t>*</a:t>
            </a:r>
            <a:r>
              <a:rPr lang="en-US" baseline="30000" dirty="0">
                <a:latin typeface="Century" panose="02040604050505020304" pitchFamily="18" charset="0"/>
              </a:rPr>
              <a:t>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80CA89-41F4-47EF-B74D-9F287BDFD8C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164740" y="3605255"/>
            <a:ext cx="863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3F7B9E-2EF8-4B99-8E4B-F29D216B921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164740" y="4732725"/>
            <a:ext cx="863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3794D6-C467-497C-8037-0A625580431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164740" y="5878868"/>
            <a:ext cx="863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A3AA365-A74B-4FFC-A2D8-C634B29B6598}"/>
                  </a:ext>
                </a:extLst>
              </p:cNvPr>
              <p:cNvSpPr/>
              <p:nvPr/>
            </p:nvSpPr>
            <p:spPr>
              <a:xfrm>
                <a:off x="7080116" y="3414929"/>
                <a:ext cx="5872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A3AA365-A74B-4FFC-A2D8-C634B29B6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116" y="3414929"/>
                <a:ext cx="587212" cy="369332"/>
              </a:xfrm>
              <a:prstGeom prst="rect">
                <a:avLst/>
              </a:prstGeom>
              <a:blipFill>
                <a:blip r:embed="rId2"/>
                <a:stretch>
                  <a:fillRect t="-4918" r="-10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1F865F1-A52C-4756-90F2-B17AE9ED07CA}"/>
                  </a:ext>
                </a:extLst>
              </p:cNvPr>
              <p:cNvSpPr/>
              <p:nvPr/>
            </p:nvSpPr>
            <p:spPr>
              <a:xfrm>
                <a:off x="7106508" y="4517116"/>
                <a:ext cx="5872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1F865F1-A52C-4756-90F2-B17AE9ED0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508" y="4517116"/>
                <a:ext cx="587212" cy="369332"/>
              </a:xfrm>
              <a:prstGeom prst="rect">
                <a:avLst/>
              </a:prstGeom>
              <a:blipFill>
                <a:blip r:embed="rId3"/>
                <a:stretch>
                  <a:fillRect t="-4918"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5DC4CC3-E648-4E97-8B97-5D59E62C9C64}"/>
                  </a:ext>
                </a:extLst>
              </p:cNvPr>
              <p:cNvSpPr/>
              <p:nvPr/>
            </p:nvSpPr>
            <p:spPr>
              <a:xfrm>
                <a:off x="7106508" y="5749223"/>
                <a:ext cx="489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5DC4CC3-E648-4E97-8B97-5D59E62C9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508" y="5749223"/>
                <a:ext cx="489429" cy="369332"/>
              </a:xfrm>
              <a:prstGeom prst="rect">
                <a:avLst/>
              </a:prstGeom>
              <a:blipFill>
                <a:blip r:embed="rId4"/>
                <a:stretch>
                  <a:fillRect t="-6557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F333B693-5613-4755-B70F-7B1DA6B64B6D}"/>
              </a:ext>
            </a:extLst>
          </p:cNvPr>
          <p:cNvSpPr/>
          <p:nvPr/>
        </p:nvSpPr>
        <p:spPr>
          <a:xfrm>
            <a:off x="3271333" y="5161541"/>
            <a:ext cx="1386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the original dataset</a:t>
            </a:r>
          </a:p>
          <a:p>
            <a:pPr algn="ctr"/>
            <a:r>
              <a:rPr lang="en-US" sz="1200" i="1" dirty="0">
                <a:latin typeface="Century" panose="02040604050505020304" pitchFamily="18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99914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bagging?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Bagging is an extremely powerful idea based on two things: </a:t>
            </a:r>
          </a:p>
          <a:p>
            <a:pPr marL="525780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Averaging: reduces variance!</a:t>
            </a:r>
          </a:p>
          <a:p>
            <a:pPr marL="525780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Bootstrapping: plenty of training datasets!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Why does averaging reduces variance?</a:t>
            </a:r>
          </a:p>
          <a:p>
            <a:pPr marL="516636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Recall that given a set of n independent observations Z</a:t>
            </a:r>
            <a:r>
              <a:rPr lang="en-US" sz="2400" baseline="-25000" dirty="0"/>
              <a:t>1</a:t>
            </a:r>
            <a:r>
              <a:rPr lang="en-US" sz="2400" dirty="0"/>
              <a:t>, …, Z</a:t>
            </a:r>
            <a:r>
              <a:rPr lang="en-US" sz="2400" baseline="-25000" dirty="0"/>
              <a:t>n</a:t>
            </a:r>
            <a:r>
              <a:rPr lang="en-US" sz="2400" dirty="0"/>
              <a:t>, each with variance </a:t>
            </a:r>
            <a:r>
              <a:rPr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/>
              <a:t>,  the variance of the mean     of the observations is given by </a:t>
            </a:r>
            <a:r>
              <a:rPr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400" dirty="0"/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660155"/>
              </p:ext>
            </p:extLst>
          </p:nvPr>
        </p:nvGraphicFramePr>
        <p:xfrm>
          <a:off x="6013451" y="5573714"/>
          <a:ext cx="2714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3">
                  <p:embed/>
                </p:oleObj>
              </mc:Choice>
              <mc:Fallback>
                <p:oleObj name="Equation" r:id="rId2" imgW="1143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1" y="5573714"/>
                        <a:ext cx="2714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62848"/>
              </p:ext>
            </p:extLst>
          </p:nvPr>
        </p:nvGraphicFramePr>
        <p:xfrm>
          <a:off x="3762376" y="4375150"/>
          <a:ext cx="17621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6" y="4375150"/>
                        <a:ext cx="176213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693366"/>
              </p:ext>
            </p:extLst>
          </p:nvPr>
        </p:nvGraphicFramePr>
        <p:xfrm>
          <a:off x="3914776" y="4527550"/>
          <a:ext cx="17621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6" y="4527550"/>
                        <a:ext cx="176213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160956"/>
              </p:ext>
            </p:extLst>
          </p:nvPr>
        </p:nvGraphicFramePr>
        <p:xfrm>
          <a:off x="6335568" y="4450511"/>
          <a:ext cx="249196" cy="33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400" imgH="203200" progId="Equation.3">
                  <p:embed/>
                </p:oleObj>
              </mc:Choice>
              <mc:Fallback>
                <p:oleObj name="Equation" r:id="rId8" imgW="152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568" y="4450511"/>
                        <a:ext cx="249196" cy="332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599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bagging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Generate B different bootstrapped training datasets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Train the statistical learning method on each of the B training datasets, and obtain the prediction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For prediction:</a:t>
            </a:r>
          </a:p>
          <a:p>
            <a:pPr marL="525780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Regression: average all predictions from all B trees</a:t>
            </a:r>
          </a:p>
          <a:p>
            <a:pPr marL="525780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Classification: majority vote among all B trees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8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for Regression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Construct B regression trees using  B bootstrapped training datasets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Average the resulting predictions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Note: These trees are not pruned, so each individual tree has high variance but low bias. Averaging these trees reduces variance, and thus we end up lowering both variance and bias </a:t>
            </a:r>
            <a:r>
              <a:rPr lang="en-US" sz="2800" dirty="0">
                <a:sym typeface="Wingdings"/>
              </a:rPr>
              <a:t>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8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for Classification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55800"/>
            <a:ext cx="9720073" cy="4023360"/>
          </a:xfrm>
        </p:spPr>
        <p:txBody>
          <a:bodyPr>
            <a:noAutofit/>
          </a:bodyPr>
          <a:lstStyle/>
          <a:p>
            <a:r>
              <a:rPr lang="en-US" sz="2800" dirty="0"/>
              <a:t>Construct B regression trees using  B bootstrapped training datasets</a:t>
            </a:r>
          </a:p>
          <a:p>
            <a:r>
              <a:rPr lang="en-US" sz="2800" dirty="0"/>
              <a:t>For prediction, there are two approaches: 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sz="2800" dirty="0"/>
              <a:t>Record the class that each bootstrapped data set predicts and provide an overall prediction to the most commonly occurring one (majority vote).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sz="2800" dirty="0"/>
              <a:t>If our classifier produces probability estimates we can just average the probabilities and then predict to the class with the highest probability.</a:t>
            </a:r>
          </a:p>
          <a:p>
            <a:r>
              <a:rPr lang="en-US" sz="2800" dirty="0"/>
              <a:t>Both methods work well.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9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Comparison of Error Rates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24128" y="1892871"/>
            <a:ext cx="4049465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/>
              <a:t>Here the </a:t>
            </a:r>
            <a:r>
              <a:rPr lang="en-US" dirty="0">
                <a:solidFill>
                  <a:schemeClr val="accent5"/>
                </a:solidFill>
              </a:rPr>
              <a:t>green</a:t>
            </a:r>
            <a:r>
              <a:rPr lang="en-US" dirty="0"/>
              <a:t> line represents a simple majority vote approach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 line corresponds to averaging the probability estimates.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Both do far better than a single tree (dashed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 and get close to the Bayes error rate (dashed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grey</a:t>
            </a:r>
            <a:r>
              <a:rPr lang="en-US" dirty="0"/>
              <a:t>).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9" t="21835" r="15790" b="37469"/>
          <a:stretch>
            <a:fillRect/>
          </a:stretch>
        </p:blipFill>
        <p:spPr bwMode="auto">
          <a:xfrm>
            <a:off x="5279838" y="1681042"/>
            <a:ext cx="5388162" cy="4803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894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16144</TotalTime>
  <Words>1024</Words>
  <Application>Microsoft Office PowerPoint</Application>
  <PresentationFormat>Widescreen</PresentationFormat>
  <Paragraphs>166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Cambria Math</vt:lpstr>
      <vt:lpstr>Century</vt:lpstr>
      <vt:lpstr>Times New Roman</vt:lpstr>
      <vt:lpstr>Tw Cen MT</vt:lpstr>
      <vt:lpstr>Tw Cen MT Condensed</vt:lpstr>
      <vt:lpstr>Wingdings</vt:lpstr>
      <vt:lpstr>Wingdings 3</vt:lpstr>
      <vt:lpstr>Integral</vt:lpstr>
      <vt:lpstr>Equation</vt:lpstr>
      <vt:lpstr>Bagging and Random Forests</vt:lpstr>
      <vt:lpstr>Outline</vt:lpstr>
      <vt:lpstr>Problem!</vt:lpstr>
      <vt:lpstr>Bootstrapping is simple! </vt:lpstr>
      <vt:lpstr>What is bagging?</vt:lpstr>
      <vt:lpstr>How does bagging work?</vt:lpstr>
      <vt:lpstr>Bagging for Regression Trees</vt:lpstr>
      <vt:lpstr>Bagging for Classification Trees</vt:lpstr>
      <vt:lpstr>A Comparison of Error Rates</vt:lpstr>
      <vt:lpstr>Example 1: Housing Data</vt:lpstr>
      <vt:lpstr>Example 2: Car Seat Data</vt:lpstr>
      <vt:lpstr>Out-of-Bag Error Estimation</vt:lpstr>
      <vt:lpstr>Variable Importance Measure</vt:lpstr>
      <vt:lpstr>Relative Influence Plots</vt:lpstr>
      <vt:lpstr>Example: Housing Data</vt:lpstr>
      <vt:lpstr>Random Forests</vt:lpstr>
      <vt:lpstr>Why are we considering a random sample of m predictors instead of all p predictors for splitting?</vt:lpstr>
      <vt:lpstr>Random Forest with different values of “m”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Vivian Lopez</cp:lastModifiedBy>
  <cp:revision>267</cp:revision>
  <cp:lastPrinted>2013-10-31T00:50:26Z</cp:lastPrinted>
  <dcterms:created xsi:type="dcterms:W3CDTF">2013-08-14T17:09:52Z</dcterms:created>
  <dcterms:modified xsi:type="dcterms:W3CDTF">2021-04-26T19:04:41Z</dcterms:modified>
</cp:coreProperties>
</file>