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89" r:id="rId2"/>
    <p:sldId id="285" r:id="rId3"/>
    <p:sldId id="291" r:id="rId4"/>
    <p:sldId id="292" r:id="rId5"/>
    <p:sldId id="295" r:id="rId6"/>
    <p:sldId id="296" r:id="rId7"/>
    <p:sldId id="298" r:id="rId8"/>
    <p:sldId id="297" r:id="rId9"/>
    <p:sldId id="299" r:id="rId10"/>
    <p:sldId id="300" r:id="rId11"/>
    <p:sldId id="301" r:id="rId12"/>
    <p:sldId id="293" r:id="rId13"/>
    <p:sldId id="294" r:id="rId14"/>
    <p:sldId id="302" r:id="rId15"/>
    <p:sldId id="303" r:id="rId16"/>
    <p:sldId id="304" r:id="rId17"/>
    <p:sldId id="305" r:id="rId18"/>
    <p:sldId id="306" r:id="rId19"/>
    <p:sldId id="310" r:id="rId20"/>
    <p:sldId id="311" r:id="rId21"/>
    <p:sldId id="313" r:id="rId22"/>
    <p:sldId id="314" r:id="rId23"/>
    <p:sldId id="316" r:id="rId24"/>
    <p:sldId id="315" r:id="rId25"/>
    <p:sldId id="317" r:id="rId26"/>
    <p:sldId id="318" r:id="rId27"/>
    <p:sldId id="320" r:id="rId28"/>
    <p:sldId id="32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58" y="4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0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5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2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9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0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97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1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6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9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38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433CB4-32CA-40C0-B652-4073A229925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3CCF-C6A8-4AE9-91FE-9019D9D4DB8E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A4A8-AD30-4E4D-8B0B-A60F05A38CA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2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7B7-F3B5-49DF-B22B-00DF473C577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A288-A5ED-4794-AAA2-AA3FE25A7030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009C-7D55-4D19-A51A-FAC9CD9C6B1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AE09-15E0-4626-91AE-AC67CD4BD7E4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F35-E784-498D-92C0-2568877F0EF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7A2-5F4F-48DD-BDD6-FD975B93405C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4D86-8396-4703-9017-7FFF09D3FC39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4D86-CD86-4DD4-B66E-FCD3CC489A0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3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761D1B-7D10-4C66-A8AB-F3934C820C30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Decision Trees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490" b="12490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Chapter 08 (part 01)</a:t>
            </a:r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4953000" y="1523746"/>
            <a:ext cx="5562600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24128" y="1752601"/>
            <a:ext cx="3621024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First split on X</a:t>
            </a:r>
            <a:r>
              <a:rPr lang="en-US" sz="2400" baseline="-25000" dirty="0"/>
              <a:t>1</a:t>
            </a:r>
            <a:r>
              <a:rPr lang="en-US" sz="2400" dirty="0"/>
              <a:t>=t</a:t>
            </a:r>
            <a:r>
              <a:rPr lang="en-US" sz="2400" baseline="-25000" dirty="0"/>
              <a:t>1</a:t>
            </a:r>
          </a:p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If X</a:t>
            </a:r>
            <a:r>
              <a:rPr lang="en-US" sz="2400" baseline="-25000" dirty="0"/>
              <a:t>1</a:t>
            </a:r>
            <a:r>
              <a:rPr lang="en-US" sz="2400" dirty="0"/>
              <a:t>&lt;t</a:t>
            </a:r>
            <a:r>
              <a:rPr lang="en-US" sz="2400" baseline="-25000" dirty="0"/>
              <a:t>1</a:t>
            </a:r>
            <a:r>
              <a:rPr lang="en-US" sz="2400" dirty="0"/>
              <a:t>, split on X</a:t>
            </a:r>
            <a:r>
              <a:rPr lang="en-US" sz="2400" baseline="-25000" dirty="0"/>
              <a:t>2</a:t>
            </a:r>
            <a:r>
              <a:rPr lang="en-US" sz="2400" dirty="0"/>
              <a:t>=t</a:t>
            </a:r>
            <a:r>
              <a:rPr lang="en-US" sz="2400" baseline="-25000" dirty="0"/>
              <a:t>2</a:t>
            </a:r>
          </a:p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If X</a:t>
            </a:r>
            <a:r>
              <a:rPr lang="en-US" sz="2400" baseline="-25000" dirty="0"/>
              <a:t>1</a:t>
            </a:r>
            <a:r>
              <a:rPr lang="en-US" sz="2400" dirty="0"/>
              <a:t>&gt;t</a:t>
            </a:r>
            <a:r>
              <a:rPr lang="en-US" sz="2400" baseline="-25000" dirty="0"/>
              <a:t>1</a:t>
            </a:r>
            <a:r>
              <a:rPr lang="en-US" sz="2400" dirty="0"/>
              <a:t>, split on X</a:t>
            </a:r>
            <a:r>
              <a:rPr lang="en-US" sz="2400" baseline="-25000" dirty="0"/>
              <a:t>1</a:t>
            </a:r>
            <a:r>
              <a:rPr lang="en-US" sz="2400" dirty="0"/>
              <a:t>=t</a:t>
            </a:r>
            <a:r>
              <a:rPr lang="en-US" sz="2400" baseline="-25000" dirty="0"/>
              <a:t>3</a:t>
            </a:r>
          </a:p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If X</a:t>
            </a:r>
            <a:r>
              <a:rPr lang="en-US" sz="2400" baseline="-25000" dirty="0"/>
              <a:t>1</a:t>
            </a:r>
            <a:r>
              <a:rPr lang="en-US" sz="2400" dirty="0"/>
              <a:t>&gt;t</a:t>
            </a:r>
            <a:r>
              <a:rPr lang="en-US" sz="2400" baseline="-25000" dirty="0"/>
              <a:t>3</a:t>
            </a:r>
            <a:r>
              <a:rPr lang="en-US" sz="2400" dirty="0"/>
              <a:t>, split on X</a:t>
            </a:r>
            <a:r>
              <a:rPr lang="en-US" sz="2400" baseline="-25000" dirty="0"/>
              <a:t>2</a:t>
            </a:r>
            <a:r>
              <a:rPr lang="en-US" sz="2400" dirty="0"/>
              <a:t>=t</a:t>
            </a:r>
            <a:r>
              <a:rPr lang="en-US" sz="2400" baseline="-25000" dirty="0"/>
              <a:t>4</a:t>
            </a:r>
            <a:endParaRPr lang="en-US" sz="2400" dirty="0"/>
          </a:p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15200" y="3098800"/>
            <a:ext cx="3007360" cy="330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create partitions this way we can always represent them using a tree structure.</a:t>
            </a:r>
          </a:p>
          <a:p>
            <a:r>
              <a:rPr lang="en-US" dirty="0"/>
              <a:t>This provides a very simple way to explain the model to a non-expert i.e. your boss!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1752600" y="1789114"/>
            <a:ext cx="5562600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7772400" y="723900"/>
            <a:ext cx="24384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Baseball Players’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149" y="1817017"/>
            <a:ext cx="4908851" cy="4607560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900" dirty="0"/>
              <a:t>The predicted Salary is the number in each leaf node. It is the </a:t>
            </a:r>
            <a:r>
              <a:rPr lang="en-US" sz="1900" u="sng" dirty="0"/>
              <a:t>mean</a:t>
            </a:r>
            <a:r>
              <a:rPr lang="en-US" sz="1900" dirty="0"/>
              <a:t> of the response for the observations that fall there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900" dirty="0"/>
              <a:t> Note that Salary is measured in 1000s, and log-transformed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900" dirty="0"/>
              <a:t>The predicted salary for a player who played in the league for more than 4.5 years and had less than 117.5 hits last year 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63" y="1817016"/>
            <a:ext cx="5151326" cy="4630713"/>
          </a:xfrm>
          <a:prstGeom prst="rect">
            <a:avLst/>
          </a:prstGeom>
        </p:spPr>
      </p:pic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11134"/>
              </p:ext>
            </p:extLst>
          </p:nvPr>
        </p:nvGraphicFramePr>
        <p:xfrm>
          <a:off x="2111237" y="4657344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215900" progId="Equation.3">
                  <p:embed/>
                </p:oleObj>
              </mc:Choice>
              <mc:Fallback>
                <p:oleObj name="Equation" r:id="rId4" imgW="1511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237" y="4657344"/>
                        <a:ext cx="302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10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of visualizing the decision tree…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1" y="1524000"/>
            <a:ext cx="5949936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5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Natural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Where to split? i.e. how do we decide on what regions to use i.e. R</a:t>
            </a:r>
            <a:r>
              <a:rPr lang="en-US" sz="2800" baseline="-25000" dirty="0"/>
              <a:t>1</a:t>
            </a:r>
            <a:r>
              <a:rPr lang="en-US" sz="2800" dirty="0"/>
              <a:t>, R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r>
              <a:rPr lang="en-US" sz="2800" dirty="0"/>
              <a:t> or equivalently what tree structure should we use?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What values should we use for 		    ?				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187700"/>
              </p:ext>
            </p:extLst>
          </p:nvPr>
        </p:nvGraphicFramePr>
        <p:xfrm>
          <a:off x="6955362" y="3558703"/>
          <a:ext cx="1705776" cy="59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253800" progId="Equation.3">
                  <p:embed/>
                </p:oleObj>
              </mc:Choice>
              <mc:Fallback>
                <p:oleObj name="Equation" r:id="rId3" imgW="723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362" y="3558703"/>
                        <a:ext cx="1705776" cy="59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1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50" dirty="0"/>
              <a:t>What values should we use for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Simple!</a:t>
            </a:r>
          </a:p>
          <a:p>
            <a:r>
              <a:rPr lang="en-US" sz="2800" dirty="0"/>
              <a:t>For region </a:t>
            </a:r>
            <a:r>
              <a:rPr lang="en-US" sz="2800" dirty="0" err="1"/>
              <a:t>R</a:t>
            </a:r>
            <a:r>
              <a:rPr lang="en-US" sz="2800" baseline="-25000" dirty="0" err="1"/>
              <a:t>j</a:t>
            </a:r>
            <a:r>
              <a:rPr lang="en-US" sz="2800" dirty="0"/>
              <a:t>, the best prediction is simply the average of all the responses from our training data that fell in region </a:t>
            </a:r>
            <a:r>
              <a:rPr lang="en-US" sz="2800" dirty="0" err="1"/>
              <a:t>R</a:t>
            </a:r>
            <a:r>
              <a:rPr lang="en-US" sz="2800" baseline="-25000" dirty="0" err="1"/>
              <a:t>j</a:t>
            </a:r>
            <a:r>
              <a:rPr lang="en-US" sz="2800" dirty="0"/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07915"/>
              </p:ext>
            </p:extLst>
          </p:nvPr>
        </p:nvGraphicFramePr>
        <p:xfrm>
          <a:off x="6384368" y="999345"/>
          <a:ext cx="1772882" cy="62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253800" progId="Equation.3">
                  <p:embed/>
                </p:oleObj>
              </mc:Choice>
              <mc:Fallback>
                <p:oleObj name="Equation" r:id="rId3" imgW="723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368" y="999345"/>
                        <a:ext cx="1772882" cy="62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7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Where to Split?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4129" y="1752600"/>
            <a:ext cx="400507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consider splitting into two regions,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&gt;s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&lt;s for all possible values of s and j.</a:t>
            </a:r>
          </a:p>
          <a:p>
            <a:r>
              <a:rPr lang="en-US" dirty="0"/>
              <a:t>We then choose the s and j that results in the lowest MSE on the training data.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105401" y="1447800"/>
          <a:ext cx="52054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5105401" y="1447800"/>
                        <a:ext cx="52054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49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Split?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4128" y="1752600"/>
            <a:ext cx="4005072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</a:pPr>
            <a:r>
              <a:rPr lang="en-US" dirty="0"/>
              <a:t>Here the optimal split was on X</a:t>
            </a:r>
            <a:r>
              <a:rPr lang="en-US" baseline="-25000" dirty="0"/>
              <a:t>1</a:t>
            </a:r>
            <a:r>
              <a:rPr lang="en-US" dirty="0"/>
              <a:t> at point t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Now we repeat the process looking for the next best split except that we must also consider whether to split the first region or the second region up.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Again the criteria is smallest MSE.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74759"/>
              </p:ext>
            </p:extLst>
          </p:nvPr>
        </p:nvGraphicFramePr>
        <p:xfrm>
          <a:off x="5105400" y="1524000"/>
          <a:ext cx="5181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5181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9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Split?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029201" y="1447800"/>
          <a:ext cx="53070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5029201" y="1447800"/>
                        <a:ext cx="53070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024128" y="1752600"/>
            <a:ext cx="4005072" cy="4800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</a:pPr>
            <a:r>
              <a:rPr lang="en-US" dirty="0"/>
              <a:t>Here the optimal split was the left region on X</a:t>
            </a:r>
            <a:r>
              <a:rPr lang="en-US" baseline="-25000" dirty="0"/>
              <a:t>2 </a:t>
            </a:r>
            <a:r>
              <a:rPr lang="en-US" dirty="0"/>
              <a:t>at point t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This process continues until our regions have too few observations to continue e.g. all regions have 5 or fewer points.</a:t>
            </a:r>
          </a:p>
        </p:txBody>
      </p:sp>
    </p:spTree>
    <p:extLst>
      <p:ext uri="{BB962C8B-B14F-4D97-AF65-F5344CB8AC3E}">
        <p14:creationId xmlns:p14="http://schemas.microsoft.com/office/powerpoint/2010/main" val="293059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Classification Tree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4128" y="2084832"/>
            <a:ext cx="9720072" cy="437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classification tree is very similar to a regression tree except that we try to make a prediction for a categorical rather than continuous Y.</a:t>
            </a:r>
          </a:p>
          <a:p>
            <a:r>
              <a:rPr lang="en-US" sz="2800" dirty="0"/>
              <a:t>For each region (or node) we predict the most common category among the training data within that region.</a:t>
            </a:r>
          </a:p>
          <a:p>
            <a:r>
              <a:rPr lang="en-US" sz="2800" dirty="0"/>
              <a:t>The tree is grown (i.e. the splits are chosen) in exactly the same way as with a regression tree except that minimizing MSE no longer makes sense.</a:t>
            </a:r>
          </a:p>
          <a:p>
            <a:r>
              <a:rPr lang="en-US" sz="2800" dirty="0"/>
              <a:t>There are several possible different criteria to use such as the “</a:t>
            </a:r>
            <a:r>
              <a:rPr lang="en-US" sz="2800" dirty="0" err="1"/>
              <a:t>gini</a:t>
            </a:r>
            <a:r>
              <a:rPr lang="en-US" sz="2800" dirty="0"/>
              <a:t> index” and “cross-entropy” but the easiest one to think about is to minimize the error rate.</a:t>
            </a:r>
          </a:p>
        </p:txBody>
      </p:sp>
    </p:spTree>
    <p:extLst>
      <p:ext uri="{BB962C8B-B14F-4D97-AF65-F5344CB8AC3E}">
        <p14:creationId xmlns:p14="http://schemas.microsoft.com/office/powerpoint/2010/main" val="205174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5104"/>
            <a:ext cx="9720073" cy="4023360"/>
          </a:xfrm>
        </p:spPr>
        <p:txBody>
          <a:bodyPr>
            <a:normAutofit/>
          </a:bodyPr>
          <a:lstStyle/>
          <a:p>
            <a:pPr marL="347663" indent="-347663">
              <a:buFont typeface="Wingdings" charset="2"/>
              <a:buChar char="Ø"/>
            </a:pPr>
            <a:r>
              <a:rPr lang="en-US" sz="2800" b="1" dirty="0"/>
              <a:t>The Basics of Decision Trees</a:t>
            </a: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en-US" sz="2800" dirty="0"/>
              <a:t>Regression Trees</a:t>
            </a: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en-US" sz="2800" dirty="0"/>
              <a:t>Classification Trees</a:t>
            </a: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en-US" sz="2800" dirty="0"/>
              <a:t>Pruning Trees</a:t>
            </a: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en-US" sz="2800" dirty="0"/>
              <a:t>Trees vs. Linear Models</a:t>
            </a: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en-US" sz="2800" dirty="0"/>
              <a:t>Advantages and Disadvantages of Trees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Orange Juice Preference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2286000" y="1600200"/>
            <a:ext cx="8153400" cy="5043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29600" y="2209800"/>
            <a:ext cx="1828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Training Error Rate = 14.75%</a:t>
            </a:r>
          </a:p>
          <a:p>
            <a:pPr>
              <a:spcBef>
                <a:spcPct val="50000"/>
              </a:spcBef>
            </a:pPr>
            <a:r>
              <a:rPr lang="en-US" dirty="0"/>
              <a:t>Test Error             Rate = 23.6%</a:t>
            </a:r>
          </a:p>
        </p:txBody>
      </p:sp>
    </p:spTree>
    <p:extLst>
      <p:ext uri="{BB962C8B-B14F-4D97-AF65-F5344CB8AC3E}">
        <p14:creationId xmlns:p14="http://schemas.microsoft.com/office/powerpoint/2010/main" val="236756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Tree Accuracy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4128" y="2084832"/>
            <a:ext cx="9720072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large tree (i.e. one with many terminal nodes) may tend to over fit the training data in a similar way to neural networks without a weight decay.</a:t>
            </a:r>
          </a:p>
          <a:p>
            <a:r>
              <a:rPr lang="en-US" sz="2800" dirty="0"/>
              <a:t>Generally, we can improve accuracy by “pruning” the tree i.e. cutting off some of the terminal nodes.</a:t>
            </a:r>
          </a:p>
          <a:p>
            <a:r>
              <a:rPr lang="en-US" sz="2800" dirty="0"/>
              <a:t>How do we know how far back to prune the tree? We use </a:t>
            </a:r>
            <a:r>
              <a:rPr lang="en-US" sz="2800" b="1" u="sng" dirty="0"/>
              <a:t>cross validation </a:t>
            </a:r>
            <a:r>
              <a:rPr lang="en-US" sz="2800" dirty="0"/>
              <a:t>to see which tree has the lowest error rate. </a:t>
            </a:r>
          </a:p>
        </p:txBody>
      </p:sp>
    </p:spTree>
    <p:extLst>
      <p:ext uri="{BB962C8B-B14F-4D97-AF65-F5344CB8AC3E}">
        <p14:creationId xmlns:p14="http://schemas.microsoft.com/office/powerpoint/2010/main" val="47742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Baseball Players’ Salaries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00200"/>
            <a:ext cx="7853680" cy="1397000"/>
          </a:xfrm>
        </p:spPr>
        <p:txBody>
          <a:bodyPr/>
          <a:lstStyle/>
          <a:p>
            <a:r>
              <a:rPr lang="en-US" dirty="0"/>
              <a:t>The minimum cross validation error occurs at a tree size of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0" y="2443480"/>
            <a:ext cx="6360161" cy="432594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222240" y="2443480"/>
            <a:ext cx="0" cy="3997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Baseball Players’ Salaries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1574800"/>
            <a:ext cx="7548880" cy="47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Baseball Players’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44700"/>
            <a:ext cx="3820160" cy="4932680"/>
          </a:xfrm>
        </p:spPr>
        <p:txBody>
          <a:bodyPr/>
          <a:lstStyle/>
          <a:p>
            <a:r>
              <a:rPr lang="en-US" dirty="0"/>
              <a:t>Cross Validation indicated that the minimum MSE is when the tree size is three (i.e. the number of leaf nodes is 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044700"/>
            <a:ext cx="4826000" cy="43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Orange Juice Preference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t="8241" r="4366" b="12138"/>
          <a:stretch>
            <a:fillRect/>
          </a:stretch>
        </p:blipFill>
        <p:spPr bwMode="auto">
          <a:xfrm>
            <a:off x="5753493" y="2548347"/>
            <a:ext cx="5791200" cy="350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9082" b="11201"/>
          <a:stretch>
            <a:fillRect/>
          </a:stretch>
        </p:blipFill>
        <p:spPr bwMode="auto">
          <a:xfrm>
            <a:off x="1028700" y="1992615"/>
            <a:ext cx="3810000" cy="2211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28701" y="4439444"/>
            <a:ext cx="380999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Full Tree Training Error Rate = 14.75%</a:t>
            </a:r>
          </a:p>
          <a:p>
            <a:pPr>
              <a:spcBef>
                <a:spcPct val="50000"/>
              </a:spcBef>
            </a:pPr>
            <a:r>
              <a:rPr lang="en-US" dirty="0"/>
              <a:t>Full Tree Test Error Rate = 23.6%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86333" y="1692417"/>
            <a:ext cx="352552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Pruned Tree</a:t>
            </a:r>
          </a:p>
          <a:p>
            <a:pPr>
              <a:spcBef>
                <a:spcPct val="50000"/>
              </a:spcBef>
            </a:pPr>
            <a:r>
              <a:rPr lang="en-US" dirty="0"/>
              <a:t>CV Tree Error Rate = 22.5%</a:t>
            </a:r>
          </a:p>
        </p:txBody>
      </p:sp>
    </p:spTree>
    <p:extLst>
      <p:ext uri="{BB962C8B-B14F-4D97-AF65-F5344CB8AC3E}">
        <p14:creationId xmlns:p14="http://schemas.microsoft.com/office/powerpoint/2010/main" val="44030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vs.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Which model is better?</a:t>
            </a:r>
          </a:p>
          <a:p>
            <a:pPr marL="461963" lvl="1" indent="-333375"/>
            <a:r>
              <a:rPr lang="en-US" sz="2800" dirty="0"/>
              <a:t>If the relationship between the predictors and response is linear, then classical linear models such as linear regression would outperform regression trees</a:t>
            </a:r>
          </a:p>
          <a:p>
            <a:pPr marL="461963" lvl="1" indent="-333375"/>
            <a:r>
              <a:rPr lang="en-US" sz="2800" dirty="0"/>
              <a:t>On the other hand, if the relationship between the predictors is non-linear, then decision trees would outperform classical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429407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Trees vs. Linear Model: Classification 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0AD33-EA96-4BA7-BE51-250A5F82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/>
          <a:lstStyle/>
          <a:p>
            <a:r>
              <a:rPr lang="en-US" dirty="0"/>
              <a:t>If the true decision boundary is linear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E02DCA-3D21-45ED-8211-B36DD52F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7" y="2179636"/>
            <a:ext cx="5368411" cy="822960"/>
          </a:xfrm>
        </p:spPr>
        <p:txBody>
          <a:bodyPr/>
          <a:lstStyle/>
          <a:p>
            <a:r>
              <a:rPr lang="en-US" dirty="0"/>
              <a:t>If the true decision boundary is non-linear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7009"/>
          <a:stretch/>
        </p:blipFill>
        <p:spPr>
          <a:xfrm>
            <a:off x="628911" y="2876533"/>
            <a:ext cx="5150097" cy="2656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932AC-3086-4F4F-8FBA-F8EEA5ACB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92"/>
          <a:stretch/>
        </p:blipFill>
        <p:spPr>
          <a:xfrm>
            <a:off x="5620706" y="3002596"/>
            <a:ext cx="5208750" cy="25304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C4B04A-2D58-4A0D-8B43-2B0B673280E1}"/>
              </a:ext>
            </a:extLst>
          </p:cNvPr>
          <p:cNvSpPr/>
          <p:nvPr/>
        </p:nvSpPr>
        <p:spPr>
          <a:xfrm>
            <a:off x="835589" y="5903452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linear model (good)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A313F-C10F-408F-8E7F-9617EADFD4B5}"/>
              </a:ext>
            </a:extLst>
          </p:cNvPr>
          <p:cNvSpPr/>
          <p:nvPr/>
        </p:nvSpPr>
        <p:spPr>
          <a:xfrm>
            <a:off x="8264034" y="5903452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decision tree (good)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8166B8-9B65-4A4D-9FA7-D1F5666413E3}"/>
              </a:ext>
            </a:extLst>
          </p:cNvPr>
          <p:cNvCxnSpPr/>
          <p:nvPr/>
        </p:nvCxnSpPr>
        <p:spPr>
          <a:xfrm>
            <a:off x="5789894" y="1828800"/>
            <a:ext cx="0" cy="43080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34329F-F954-47CA-8B0F-6D4481BABD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70062" y="5207556"/>
            <a:ext cx="0" cy="69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F5CCB-814C-4FE2-B915-BBCD3BFCB8B9}"/>
              </a:ext>
            </a:extLst>
          </p:cNvPr>
          <p:cNvCxnSpPr>
            <a:cxnSpLocks/>
          </p:cNvCxnSpPr>
          <p:nvPr/>
        </p:nvCxnSpPr>
        <p:spPr>
          <a:xfrm flipV="1">
            <a:off x="9792186" y="5227445"/>
            <a:ext cx="0" cy="69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5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r>
              <a:rPr lang="en-US" sz="2800" b="1" dirty="0"/>
              <a:t>Pros: </a:t>
            </a:r>
          </a:p>
          <a:p>
            <a:pPr lvl="1"/>
            <a:r>
              <a:rPr lang="en-US" sz="2400" dirty="0"/>
              <a:t>Trees are very easy to explain to people (probably even easier than linear regression)</a:t>
            </a:r>
          </a:p>
          <a:p>
            <a:pPr lvl="1"/>
            <a:r>
              <a:rPr lang="en-US" sz="2400" dirty="0"/>
              <a:t>Trees can be plotted graphically, and are easily interpreted even by non-expert</a:t>
            </a:r>
          </a:p>
          <a:p>
            <a:pPr lvl="1"/>
            <a:r>
              <a:rPr lang="en-US" sz="2400" dirty="0"/>
              <a:t>They work fine on both classification and regression problems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Cons:</a:t>
            </a:r>
          </a:p>
          <a:p>
            <a:pPr lvl="1"/>
            <a:r>
              <a:rPr lang="en-US" sz="2400" dirty="0"/>
              <a:t>Trees don’t have the same prediction accuracy as some of the more complicated approaches that we examine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2397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Up the Predictor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/>
              <a:t>One way to make predictions in a regression problem is to divide the predictor space (i.e. all the possible values for for X</a:t>
            </a:r>
            <a:r>
              <a:rPr lang="en-US" sz="2800" baseline="-25000" dirty="0"/>
              <a:t>1</a:t>
            </a:r>
            <a:r>
              <a:rPr lang="en-US" sz="2800" dirty="0"/>
              <a:t>,X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X</a:t>
            </a:r>
            <a:r>
              <a:rPr lang="en-US" sz="2800" baseline="-25000" dirty="0" err="1"/>
              <a:t>p</a:t>
            </a:r>
            <a:r>
              <a:rPr lang="en-US" sz="2800" dirty="0"/>
              <a:t>) into distinct regions, say R</a:t>
            </a:r>
            <a:r>
              <a:rPr lang="en-US" sz="2800" baseline="-25000" dirty="0"/>
              <a:t>1</a:t>
            </a:r>
            <a:r>
              <a:rPr lang="en-US" sz="2800" dirty="0"/>
              <a:t>, R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R</a:t>
            </a:r>
            <a:r>
              <a:rPr lang="en-US" sz="2800" baseline="-25000" dirty="0" err="1"/>
              <a:t>k</a:t>
            </a:r>
            <a:endParaRPr lang="en-US" sz="2800" baseline="-25000" dirty="0"/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/>
              <a:t>Then for every X that falls in a particular region (say </a:t>
            </a:r>
            <a:r>
              <a:rPr lang="en-US" sz="2800" dirty="0" err="1"/>
              <a:t>R</a:t>
            </a:r>
            <a:r>
              <a:rPr lang="en-US" sz="2800" baseline="-25000" dirty="0" err="1"/>
              <a:t>j</a:t>
            </a:r>
            <a:r>
              <a:rPr lang="en-US" sz="2800" dirty="0"/>
              <a:t>) we make the same prediction, 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for example we have two regions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with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for any value of X such that             we would predict 10, otherwise if            we would predict 20. 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59841"/>
              </p:ext>
            </p:extLst>
          </p:nvPr>
        </p:nvGraphicFramePr>
        <p:xfrm>
          <a:off x="7724140" y="2199063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41200" progId="Equation.3">
                  <p:embed/>
                </p:oleObj>
              </mc:Choice>
              <mc:Fallback>
                <p:oleObj name="Equation" r:id="rId3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140" y="2199063"/>
                        <a:ext cx="187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02549"/>
              </p:ext>
            </p:extLst>
          </p:nvPr>
        </p:nvGraphicFramePr>
        <p:xfrm>
          <a:off x="4869180" y="416814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240" imgH="215640" progId="Equation.3">
                  <p:embed/>
                </p:oleObj>
              </mc:Choice>
              <mc:Fallback>
                <p:oleObj name="Equation" r:id="rId5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180" y="416814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49724"/>
              </p:ext>
            </p:extLst>
          </p:nvPr>
        </p:nvGraphicFramePr>
        <p:xfrm>
          <a:off x="9603232" y="4176337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15640" progId="Equation.3">
                  <p:embed/>
                </p:oleObj>
              </mc:Choice>
              <mc:Fallback>
                <p:oleObj name="Equation" r:id="rId7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3232" y="4176337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2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815" y="1898396"/>
            <a:ext cx="3261360" cy="4993640"/>
          </a:xfrm>
        </p:spPr>
        <p:txBody>
          <a:bodyPr/>
          <a:lstStyle/>
          <a:p>
            <a:r>
              <a:rPr lang="en-US" dirty="0"/>
              <a:t>Here we have two predictors and five distinct regions</a:t>
            </a:r>
          </a:p>
          <a:p>
            <a:endParaRPr lang="en-US" dirty="0"/>
          </a:p>
          <a:p>
            <a:r>
              <a:rPr lang="en-US" dirty="0"/>
              <a:t>Depending on which region our new X comes from we would make one of five possible predictions for Y.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5858" r="54678" b="59450"/>
          <a:stretch>
            <a:fillRect/>
          </a:stretch>
        </p:blipFill>
        <p:spPr bwMode="auto">
          <a:xfrm>
            <a:off x="5570539" y="1524000"/>
            <a:ext cx="48990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29600" y="1828801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22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467600" y="2667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305800" y="3505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9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81800" y="4191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34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077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4894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5648"/>
            <a:ext cx="3048000" cy="4678680"/>
          </a:xfrm>
        </p:spPr>
        <p:txBody>
          <a:bodyPr/>
          <a:lstStyle/>
          <a:p>
            <a:r>
              <a:rPr lang="en-US" dirty="0"/>
              <a:t>Generally we create the partitions by iteratively splitting one of the X variables into two regions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276653"/>
              </p:ext>
            </p:extLst>
          </p:nvPr>
        </p:nvGraphicFramePr>
        <p:xfrm>
          <a:off x="4956048" y="1527048"/>
          <a:ext cx="52054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4956048" y="1527048"/>
                        <a:ext cx="52054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3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24128" y="1755648"/>
            <a:ext cx="3004794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First split on X</a:t>
            </a:r>
            <a:r>
              <a:rPr lang="en-US" baseline="-25000" dirty="0"/>
              <a:t>1</a:t>
            </a:r>
            <a:r>
              <a:rPr lang="en-US" dirty="0"/>
              <a:t>=t</a:t>
            </a:r>
            <a:r>
              <a:rPr lang="en-US" baseline="-25000" dirty="0"/>
              <a:t>1</a:t>
            </a:r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28959"/>
              </p:ext>
            </p:extLst>
          </p:nvPr>
        </p:nvGraphicFramePr>
        <p:xfrm>
          <a:off x="4956048" y="1524000"/>
          <a:ext cx="5181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4956048" y="1524000"/>
                        <a:ext cx="5181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3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60276"/>
              </p:ext>
            </p:extLst>
          </p:nvPr>
        </p:nvGraphicFramePr>
        <p:xfrm>
          <a:off x="4956048" y="1527048"/>
          <a:ext cx="53070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4956048" y="1527048"/>
                        <a:ext cx="53070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024128" y="1755648"/>
            <a:ext cx="347472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First split on X</a:t>
            </a:r>
            <a:r>
              <a:rPr lang="en-US" sz="2400" baseline="-25000" dirty="0"/>
              <a:t>1</a:t>
            </a:r>
            <a:r>
              <a:rPr lang="en-US" sz="2400" dirty="0"/>
              <a:t>=t</a:t>
            </a:r>
            <a:r>
              <a:rPr lang="en-US" sz="2400" baseline="-25000" dirty="0"/>
              <a:t>1</a:t>
            </a:r>
          </a:p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If X</a:t>
            </a:r>
            <a:r>
              <a:rPr lang="en-US" sz="2400" baseline="-25000" dirty="0"/>
              <a:t>1</a:t>
            </a:r>
            <a:r>
              <a:rPr lang="en-US" sz="2400" dirty="0"/>
              <a:t>&lt;t</a:t>
            </a:r>
            <a:r>
              <a:rPr lang="en-US" sz="2400" baseline="-25000" dirty="0"/>
              <a:t>1</a:t>
            </a:r>
            <a:r>
              <a:rPr lang="en-US" sz="2400" dirty="0"/>
              <a:t>, split on X</a:t>
            </a:r>
            <a:r>
              <a:rPr lang="en-US" sz="2400" baseline="-25000" dirty="0"/>
              <a:t>2</a:t>
            </a:r>
            <a:r>
              <a:rPr lang="en-US" sz="2400" dirty="0"/>
              <a:t>=t</a:t>
            </a:r>
            <a:r>
              <a:rPr lang="en-US" sz="2400" baseline="-25000" dirty="0"/>
              <a:t>2</a:t>
            </a:r>
            <a:endParaRPr lang="en-US" sz="2400" dirty="0"/>
          </a:p>
          <a:p>
            <a:pPr marL="533400" indent="-5334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AutoNum type="arabicPeriod"/>
            </a:pP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X Variable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51091"/>
              </p:ext>
            </p:extLst>
          </p:nvPr>
        </p:nvGraphicFramePr>
        <p:xfrm>
          <a:off x="4956048" y="1527048"/>
          <a:ext cx="52816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995" r="55009" b="27333"/>
                      <a:stretch>
                        <a:fillRect/>
                      </a:stretch>
                    </p:blipFill>
                    <p:spPr bwMode="auto">
                      <a:xfrm>
                        <a:off x="4956048" y="1527048"/>
                        <a:ext cx="52816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024128" y="1755648"/>
            <a:ext cx="3630168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First split on X</a:t>
            </a:r>
            <a:r>
              <a:rPr lang="en-US" sz="2400" baseline="-25000" dirty="0"/>
              <a:t>1</a:t>
            </a:r>
            <a:r>
              <a:rPr lang="en-US" sz="2400" dirty="0"/>
              <a:t>=t</a:t>
            </a:r>
            <a:r>
              <a:rPr lang="en-US" sz="2400" baseline="-25000" dirty="0"/>
              <a:t>1</a:t>
            </a:r>
          </a:p>
          <a:p>
            <a:pPr marL="533400" indent="-53340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If X</a:t>
            </a:r>
            <a:r>
              <a:rPr lang="en-US" sz="2400" baseline="-25000" dirty="0"/>
              <a:t>1</a:t>
            </a:r>
            <a:r>
              <a:rPr lang="en-US" sz="2400" dirty="0"/>
              <a:t>&lt;t</a:t>
            </a:r>
            <a:r>
              <a:rPr lang="en-US" sz="2400" baseline="-25000" dirty="0"/>
              <a:t>1</a:t>
            </a:r>
            <a:r>
              <a:rPr lang="en-US" sz="2400" dirty="0"/>
              <a:t>, split on X</a:t>
            </a:r>
            <a:r>
              <a:rPr lang="en-US" sz="2400" baseline="-25000" dirty="0"/>
              <a:t>2</a:t>
            </a:r>
            <a:r>
              <a:rPr lang="en-US" sz="2400" dirty="0"/>
              <a:t>=t</a:t>
            </a:r>
            <a:r>
              <a:rPr lang="en-US" sz="2400" baseline="-25000" dirty="0"/>
              <a:t>2</a:t>
            </a:r>
          </a:p>
          <a:p>
            <a:pPr marL="533400" indent="-53340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AutoNum type="arabicPeriod"/>
            </a:pPr>
            <a:r>
              <a:rPr lang="en-US" sz="2400" dirty="0"/>
              <a:t>If X</a:t>
            </a:r>
            <a:r>
              <a:rPr lang="en-US" sz="2400" baseline="-25000" dirty="0"/>
              <a:t>1</a:t>
            </a:r>
            <a:r>
              <a:rPr lang="en-US" sz="2400" dirty="0"/>
              <a:t>&gt;t</a:t>
            </a:r>
            <a:r>
              <a:rPr lang="en-US" sz="2400" baseline="-25000" dirty="0"/>
              <a:t>1</a:t>
            </a:r>
            <a:r>
              <a:rPr lang="en-US" sz="2400" dirty="0"/>
              <a:t>, split on X</a:t>
            </a:r>
            <a:r>
              <a:rPr lang="en-US" sz="2400" baseline="-25000" dirty="0"/>
              <a:t>1</a:t>
            </a:r>
            <a:r>
              <a:rPr lang="en-US" sz="2400" dirty="0"/>
              <a:t>=t</a:t>
            </a:r>
            <a:r>
              <a:rPr lang="en-US" sz="2400" baseline="-25000" dirty="0"/>
              <a:t>3</a:t>
            </a:r>
            <a:endParaRPr lang="en-US" sz="2400" dirty="0"/>
          </a:p>
          <a:p>
            <a:pPr marL="533400" indent="-53340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48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13658</TotalTime>
  <Words>1117</Words>
  <Application>Microsoft Office PowerPoint</Application>
  <PresentationFormat>Widescreen</PresentationFormat>
  <Paragraphs>135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Bitmap Image</vt:lpstr>
      <vt:lpstr>Decision Trees</vt:lpstr>
      <vt:lpstr>Outline</vt:lpstr>
      <vt:lpstr>Partitioning Up the Predictor Space</vt:lpstr>
      <vt:lpstr>Regression Trees</vt:lpstr>
      <vt:lpstr>The General View</vt:lpstr>
      <vt:lpstr>Splitting the X Variables</vt:lpstr>
      <vt:lpstr>Splitting the X Variable</vt:lpstr>
      <vt:lpstr>Splitting the X Variable</vt:lpstr>
      <vt:lpstr>Splitting the X Variable</vt:lpstr>
      <vt:lpstr>Splitting the X Variable</vt:lpstr>
      <vt:lpstr>Splitting the X Variable</vt:lpstr>
      <vt:lpstr>Example: Baseball Players’ Salaries</vt:lpstr>
      <vt:lpstr>Another way of visualizing the decision tree…</vt:lpstr>
      <vt:lpstr>Some Natural Questions</vt:lpstr>
      <vt:lpstr>What values should we use for                   ?</vt:lpstr>
      <vt:lpstr>1. Where to Split?</vt:lpstr>
      <vt:lpstr>Where to Split?</vt:lpstr>
      <vt:lpstr>Where to Split?</vt:lpstr>
      <vt:lpstr>Growing a Classification Tree</vt:lpstr>
      <vt:lpstr>Example: Orange Juice Preference</vt:lpstr>
      <vt:lpstr>Improving Tree Accuracy</vt:lpstr>
      <vt:lpstr>Example: Baseball Players’ Salaries</vt:lpstr>
      <vt:lpstr>Example: Baseball Players’ Salaries</vt:lpstr>
      <vt:lpstr>Example: Baseball Players’ Salaries</vt:lpstr>
      <vt:lpstr>Example: Orange Juice Preference</vt:lpstr>
      <vt:lpstr>Trees vs. Linear Models</vt:lpstr>
      <vt:lpstr>Trees vs. Linear Model: Classification Example </vt:lpstr>
      <vt:lpstr>Pros and Cons of 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Vivian Lopez</cp:lastModifiedBy>
  <cp:revision>246</cp:revision>
  <cp:lastPrinted>2021-04-26T19:03:49Z</cp:lastPrinted>
  <dcterms:created xsi:type="dcterms:W3CDTF">2013-08-14T17:09:52Z</dcterms:created>
  <dcterms:modified xsi:type="dcterms:W3CDTF">2021-04-26T19:04:16Z</dcterms:modified>
</cp:coreProperties>
</file>