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handoutMasterIdLst>
    <p:handoutMasterId r:id="rId30"/>
  </p:handoutMasterIdLst>
  <p:sldIdLst>
    <p:sldId id="289" r:id="rId2"/>
    <p:sldId id="285" r:id="rId3"/>
    <p:sldId id="295" r:id="rId4"/>
    <p:sldId id="313" r:id="rId5"/>
    <p:sldId id="314" r:id="rId6"/>
    <p:sldId id="315" r:id="rId7"/>
    <p:sldId id="316" r:id="rId8"/>
    <p:sldId id="317" r:id="rId9"/>
    <p:sldId id="318" r:id="rId10"/>
    <p:sldId id="319" r:id="rId11"/>
    <p:sldId id="320" r:id="rId12"/>
    <p:sldId id="333" r:id="rId13"/>
    <p:sldId id="321" r:id="rId14"/>
    <p:sldId id="322" r:id="rId15"/>
    <p:sldId id="338" r:id="rId16"/>
    <p:sldId id="324" r:id="rId17"/>
    <p:sldId id="339" r:id="rId18"/>
    <p:sldId id="326" r:id="rId19"/>
    <p:sldId id="327" r:id="rId20"/>
    <p:sldId id="328" r:id="rId21"/>
    <p:sldId id="329" r:id="rId22"/>
    <p:sldId id="330" r:id="rId23"/>
    <p:sldId id="340" r:id="rId24"/>
    <p:sldId id="334" r:id="rId25"/>
    <p:sldId id="335" r:id="rId26"/>
    <p:sldId id="336" r:id="rId27"/>
    <p:sldId id="33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863" autoAdjust="0"/>
  </p:normalViewPr>
  <p:slideViewPr>
    <p:cSldViewPr snapToGrid="0" snapToObjects="1">
      <p:cViewPr varScale="1">
        <p:scale>
          <a:sx n="58" d="100"/>
          <a:sy n="58" d="100"/>
        </p:scale>
        <p:origin x="2514"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4/14/2020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4/14/2020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Logistic regression involves directly modeling </a:t>
            </a:r>
            <a:r>
              <a:rPr lang="en-US" sz="1200" kern="1200" dirty="0" err="1">
                <a:solidFill>
                  <a:schemeClr val="tx1"/>
                </a:solidFill>
                <a:effectLst/>
                <a:latin typeface="+mn-lt"/>
                <a:ea typeface="+mn-ea"/>
                <a:cs typeface="+mn-cs"/>
              </a:rPr>
              <a:t>Pr</a:t>
            </a:r>
            <a:r>
              <a:rPr lang="en-US" sz="1200" kern="1200" dirty="0">
                <a:solidFill>
                  <a:schemeClr val="tx1"/>
                </a:solidFill>
                <a:effectLst/>
                <a:latin typeface="+mn-lt"/>
                <a:ea typeface="+mn-ea"/>
                <a:cs typeface="+mn-cs"/>
              </a:rPr>
              <a:t>(Y = </a:t>
            </a:r>
            <a:r>
              <a:rPr lang="en-US" sz="1200" kern="1200" dirty="0" err="1">
                <a:solidFill>
                  <a:schemeClr val="tx1"/>
                </a:solidFill>
                <a:effectLst/>
                <a:latin typeface="+mn-lt"/>
                <a:ea typeface="+mn-ea"/>
                <a:cs typeface="+mn-cs"/>
              </a:rPr>
              <a:t>k|X</a:t>
            </a:r>
            <a:r>
              <a:rPr lang="en-US" sz="1200" kern="1200" dirty="0">
                <a:solidFill>
                  <a:schemeClr val="tx1"/>
                </a:solidFill>
                <a:effectLst/>
                <a:latin typeface="+mn-lt"/>
                <a:ea typeface="+mn-ea"/>
                <a:cs typeface="+mn-cs"/>
              </a:rPr>
              <a:t> = x) using the logistic function. In statistical jargon, we model the conditional distribution of the response Y , given the predictor(s) X. We now consider an alternative and less direct approach to estimating these probabilities. In this alternative approach, we model the distribution of the predictors X separately in each of the response classes (i.e. given Y ), and then use Bayes’ theorem to flip these around into estimates for </a:t>
            </a:r>
            <a:r>
              <a:rPr lang="en-US" sz="1200" kern="1200" dirty="0" err="1">
                <a:solidFill>
                  <a:schemeClr val="tx1"/>
                </a:solidFill>
                <a:effectLst/>
                <a:latin typeface="+mn-lt"/>
                <a:ea typeface="+mn-ea"/>
                <a:cs typeface="+mn-cs"/>
              </a:rPr>
              <a:t>Pr</a:t>
            </a:r>
            <a:r>
              <a:rPr lang="en-US" sz="1200" kern="1200" dirty="0">
                <a:solidFill>
                  <a:schemeClr val="tx1"/>
                </a:solidFill>
                <a:effectLst/>
                <a:latin typeface="+mn-lt"/>
                <a:ea typeface="+mn-ea"/>
                <a:cs typeface="+mn-cs"/>
              </a:rPr>
              <a:t>(Y = </a:t>
            </a:r>
            <a:r>
              <a:rPr lang="en-US" sz="1200" kern="1200" dirty="0" err="1">
                <a:solidFill>
                  <a:schemeClr val="tx1"/>
                </a:solidFill>
                <a:effectLst/>
                <a:latin typeface="+mn-lt"/>
                <a:ea typeface="+mn-ea"/>
                <a:cs typeface="+mn-cs"/>
              </a:rPr>
              <a:t>k|X</a:t>
            </a:r>
            <a:r>
              <a:rPr lang="en-US" sz="1200" kern="1200" dirty="0">
                <a:solidFill>
                  <a:schemeClr val="tx1"/>
                </a:solidFill>
                <a:effectLst/>
                <a:latin typeface="+mn-lt"/>
                <a:ea typeface="+mn-ea"/>
                <a:cs typeface="+mn-cs"/>
              </a:rPr>
              <a:t> = x). When these distributions are assumed to be normal, it turns out that the model is very similar in form to logistic regression. </a:t>
            </a:r>
          </a:p>
          <a:p>
            <a:endParaRPr lang="en-US" dirty="0"/>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we assume that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is normal or Gaussian. In the one-dimensional setting, the normal density takes the form</a:t>
            </a:r>
          </a:p>
          <a:p>
            <a:r>
              <a:rPr lang="en-US" sz="1200" kern="1200" dirty="0">
                <a:solidFill>
                  <a:schemeClr val="tx1"/>
                </a:solidFill>
                <a:effectLst/>
                <a:latin typeface="+mn-lt"/>
                <a:ea typeface="+mn-ea"/>
                <a:cs typeface="+mn-cs"/>
              </a:rPr>
              <a:t>where </a:t>
            </a:r>
            <a:r>
              <a:rPr lang="en-US" sz="1200" kern="1200" dirty="0" err="1">
                <a:solidFill>
                  <a:schemeClr val="tx1"/>
                </a:solidFill>
                <a:effectLst/>
                <a:latin typeface="+mn-lt"/>
                <a:ea typeface="+mn-ea"/>
                <a:cs typeface="+mn-cs"/>
              </a:rPr>
              <a:t>μk</a:t>
            </a:r>
            <a:r>
              <a:rPr lang="en-US" sz="1200" kern="1200" dirty="0">
                <a:solidFill>
                  <a:schemeClr val="tx1"/>
                </a:solidFill>
                <a:effectLst/>
                <a:latin typeface="+mn-lt"/>
                <a:ea typeface="+mn-ea"/>
                <a:cs typeface="+mn-cs"/>
              </a:rPr>
              <a:t> and σ2 k are the mean and variance parameters for the kth class. For now, let us further assume that σ2 1 = ... = σ2 K: that is, there is a shared variance term across all K classes, which for simplicity we can denote by σ2.</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10</a:t>
            </a:fld>
            <a:endParaRPr lang="en-US"/>
          </a:p>
        </p:txBody>
      </p:sp>
    </p:spTree>
    <p:extLst>
      <p:ext uri="{BB962C8B-B14F-4D97-AF65-F5344CB8AC3E}">
        <p14:creationId xmlns:p14="http://schemas.microsoft.com/office/powerpoint/2010/main" val="467321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even if we are quite certain of our assumption that X is drawn from a Gaussian distribution within each class, we still have to estimate the parameters μ1,...,</a:t>
            </a:r>
            <a:r>
              <a:rPr lang="en-US" sz="1200" kern="1200" dirty="0" err="1">
                <a:solidFill>
                  <a:schemeClr val="tx1"/>
                </a:solidFill>
                <a:effectLst/>
                <a:latin typeface="+mn-lt"/>
                <a:ea typeface="+mn-ea"/>
                <a:cs typeface="+mn-cs"/>
              </a:rPr>
              <a:t>μK</a:t>
            </a:r>
            <a:r>
              <a:rPr lang="en-US" sz="1200" kern="1200" dirty="0">
                <a:solidFill>
                  <a:schemeClr val="tx1"/>
                </a:solidFill>
                <a:effectLst/>
                <a:latin typeface="+mn-lt"/>
                <a:ea typeface="+mn-ea"/>
                <a:cs typeface="+mn-cs"/>
              </a:rPr>
              <a:t>, π1,...,πK, and σ2. The linear discriminant analysis (LDA) method approximates the Bayes classifier by plugging estimates for πk, </a:t>
            </a:r>
            <a:r>
              <a:rPr lang="en-US" sz="1200" kern="1200" dirty="0" err="1">
                <a:solidFill>
                  <a:schemeClr val="tx1"/>
                </a:solidFill>
                <a:effectLst/>
                <a:latin typeface="+mn-lt"/>
                <a:ea typeface="+mn-ea"/>
                <a:cs typeface="+mn-cs"/>
              </a:rPr>
              <a:t>μk</a:t>
            </a:r>
            <a:r>
              <a:rPr lang="en-US" sz="1200" kern="1200" dirty="0">
                <a:solidFill>
                  <a:schemeClr val="tx1"/>
                </a:solidFill>
                <a:effectLst/>
                <a:latin typeface="+mn-lt"/>
                <a:ea typeface="+mn-ea"/>
                <a:cs typeface="+mn-cs"/>
              </a:rPr>
              <a:t>, and σ2. In particular, the following estimates are used:</a:t>
            </a:r>
          </a:p>
          <a:p>
            <a:r>
              <a:rPr lang="en-US" sz="1200" kern="1200" dirty="0">
                <a:solidFill>
                  <a:schemeClr val="tx1"/>
                </a:solidFill>
                <a:effectLst/>
                <a:latin typeface="+mn-lt"/>
                <a:ea typeface="+mn-ea"/>
                <a:cs typeface="+mn-cs"/>
              </a:rPr>
              <a:t>The estimate for </a:t>
            </a:r>
            <a:r>
              <a:rPr lang="en-US" sz="1200" kern="1200" dirty="0" err="1">
                <a:solidFill>
                  <a:schemeClr val="tx1"/>
                </a:solidFill>
                <a:effectLst/>
                <a:latin typeface="+mn-lt"/>
                <a:ea typeface="+mn-ea"/>
                <a:cs typeface="+mn-cs"/>
              </a:rPr>
              <a:t>μ</a:t>
            </a:r>
            <a:r>
              <a:rPr lang="en-US" sz="1200" kern="1200" baseline="-25000" dirty="0" err="1">
                <a:solidFill>
                  <a:schemeClr val="tx1"/>
                </a:solidFill>
                <a:effectLst/>
                <a:latin typeface="+mn-lt"/>
                <a:ea typeface="+mn-ea"/>
                <a:cs typeface="+mn-cs"/>
              </a:rPr>
              <a:t>k</a:t>
            </a:r>
            <a:r>
              <a:rPr lang="en-US" sz="1200" kern="1200" dirty="0">
                <a:solidFill>
                  <a:schemeClr val="tx1"/>
                </a:solidFill>
                <a:effectLst/>
                <a:latin typeface="+mn-lt"/>
                <a:ea typeface="+mn-ea"/>
                <a:cs typeface="+mn-cs"/>
              </a:rPr>
              <a:t> is simply the average of all the training observations from the kth class, while ˆσ2 can be seen as a weighted average of the sample variances for each of the K classes. Sometimes we have knowledge of the class membership probabilities π1,...,πK, which can be used directly. In the absence of any additional information, LDA estimates πk using the proportion of the training observations that belong to the kth class. In other words, πˆk = </a:t>
            </a:r>
            <a:r>
              <a:rPr lang="en-US" sz="1200" kern="1200" dirty="0" err="1">
                <a:solidFill>
                  <a:schemeClr val="tx1"/>
                </a:solidFill>
                <a:effectLst/>
                <a:latin typeface="+mn-lt"/>
                <a:ea typeface="+mn-ea"/>
                <a:cs typeface="+mn-cs"/>
              </a:rPr>
              <a:t>n</a:t>
            </a:r>
            <a:r>
              <a:rPr lang="en-US" sz="1200" kern="1200" baseline="-25000" dirty="0" err="1">
                <a:solidFill>
                  <a:schemeClr val="tx1"/>
                </a:solidFill>
                <a:effectLst/>
                <a:latin typeface="+mn-lt"/>
                <a:ea typeface="+mn-ea"/>
                <a:cs typeface="+mn-cs"/>
              </a:rPr>
              <a:t>k</a:t>
            </a:r>
            <a:r>
              <a:rPr lang="en-US" sz="1200" kern="1200" dirty="0">
                <a:solidFill>
                  <a:schemeClr val="tx1"/>
                </a:solidFill>
                <a:effectLst/>
                <a:latin typeface="+mn-lt"/>
                <a:ea typeface="+mn-ea"/>
                <a:cs typeface="+mn-cs"/>
              </a:rPr>
              <a:t>/n.</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11</a:t>
            </a:fld>
            <a:endParaRPr lang="en-US"/>
          </a:p>
        </p:txBody>
      </p:sp>
    </p:spTree>
    <p:extLst>
      <p:ext uri="{BB962C8B-B14F-4D97-AF65-F5344CB8AC3E}">
        <p14:creationId xmlns:p14="http://schemas.microsoft.com/office/powerpoint/2010/main" val="642143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Tell joke about theoretical mathematics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12</a:t>
            </a:fld>
            <a:endParaRPr lang="en-US"/>
          </a:p>
        </p:txBody>
      </p:sp>
    </p:spTree>
    <p:extLst>
      <p:ext uri="{BB962C8B-B14F-4D97-AF65-F5344CB8AC3E}">
        <p14:creationId xmlns:p14="http://schemas.microsoft.com/office/powerpoint/2010/main" val="496232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now, assume that p = 1—that is, we have only one predictor. We would like to obtain an estimate for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in order to estimate pk(x). We will then classify an observation to the class for which pk(x) is greatest. In order to estimate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we will first make some assumptions about its form.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example is shown in the figure. The two normal density functions that are displayed, f1(x) and f2(x), represent two distinct classes. The mean and variance parameters for the two density functions are μ</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−1.25, μ</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1.25, and σ</a:t>
            </a:r>
            <a:r>
              <a:rPr lang="en-US" sz="1200" kern="1200" baseline="-25000" dirty="0">
                <a:solidFill>
                  <a:schemeClr val="tx1"/>
                </a:solidFill>
                <a:effectLst/>
                <a:latin typeface="+mn-lt"/>
                <a:ea typeface="+mn-ea"/>
                <a:cs typeface="+mn-cs"/>
              </a:rPr>
              <a:t>1</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σ</a:t>
            </a:r>
            <a:r>
              <a:rPr lang="en-US" sz="1200" kern="1200" baseline="-25000" dirty="0">
                <a:solidFill>
                  <a:schemeClr val="tx1"/>
                </a:solidFill>
                <a:effectLst/>
                <a:latin typeface="+mn-lt"/>
                <a:ea typeface="+mn-ea"/>
                <a:cs typeface="+mn-cs"/>
              </a:rPr>
              <a:t>2</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1. The two densities overlap, and so given that X = x, there is some uncertainty about the class to which the observation belongs. If we assume that an observation is equally likely to come from either class—that is, π</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π</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0.5—then we see that the Bayes classifier assigns the observation to class 1 if x &lt; 0 and class 2 otherwise. Note that in this case, we can compute the Bayes classifier because we know that X is drawn from a Gaussian distribution within each class, and we know all of the parameters involved. In a real-life situation, we are not able to calculate the Bayes classifier.</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13</a:t>
            </a:fld>
            <a:endParaRPr lang="en-US"/>
          </a:p>
        </p:txBody>
      </p:sp>
    </p:spTree>
    <p:extLst>
      <p:ext uri="{BB962C8B-B14F-4D97-AF65-F5344CB8AC3E}">
        <p14:creationId xmlns:p14="http://schemas.microsoft.com/office/powerpoint/2010/main" val="18398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LDA starts by assuming that each class has a normal distribution with a common variance </a:t>
            </a:r>
          </a:p>
          <a:p>
            <a:r>
              <a:rPr lang="en-US" sz="1200" kern="1200" dirty="0">
                <a:solidFill>
                  <a:schemeClr val="tx1"/>
                </a:solidFill>
                <a:effectLst/>
                <a:latin typeface="+mn-lt"/>
                <a:ea typeface="+mn-ea"/>
                <a:cs typeface="+mn-cs"/>
              </a:rPr>
              <a:t>The mean and the variance are estimated </a:t>
            </a:r>
          </a:p>
          <a:p>
            <a:r>
              <a:rPr lang="en-US" sz="1200" kern="1200" dirty="0">
                <a:solidFill>
                  <a:schemeClr val="tx1"/>
                </a:solidFill>
                <a:effectLst/>
                <a:latin typeface="+mn-lt"/>
                <a:ea typeface="+mn-ea"/>
                <a:cs typeface="+mn-cs"/>
              </a:rPr>
              <a:t>Then use Bayes’ theorem is used to compute p</a:t>
            </a:r>
            <a:r>
              <a:rPr lang="en-US" sz="1200" kern="1200" baseline="-250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 and the observation is assigned to the class with the maximum probability among all k probabilities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LDA classifier plugs the estimates and assigns an observation X = x to the class for which it’s objective function is largest. The word linear in the classifier’s name stems from the fact that the discriminant functions are linear functions of x (as discriminant opposed to a more complex function of x).</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14</a:t>
            </a:fld>
            <a:endParaRPr lang="en-US"/>
          </a:p>
        </p:txBody>
      </p:sp>
    </p:spTree>
    <p:extLst>
      <p:ext uri="{BB962C8B-B14F-4D97-AF65-F5344CB8AC3E}">
        <p14:creationId xmlns:p14="http://schemas.microsoft.com/office/powerpoint/2010/main" val="2731157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right-hand panel of this Figure displays a histogram of a random sample of 20 observations from each class. To implement LDA, we began by estimating πk, </a:t>
            </a:r>
            <a:r>
              <a:rPr lang="en-US" sz="1200" kern="1200" dirty="0" err="1">
                <a:solidFill>
                  <a:schemeClr val="tx1"/>
                </a:solidFill>
                <a:effectLst/>
                <a:latin typeface="+mn-lt"/>
                <a:ea typeface="+mn-ea"/>
                <a:cs typeface="+mn-cs"/>
              </a:rPr>
              <a:t>μk</a:t>
            </a:r>
            <a:r>
              <a:rPr lang="en-US" sz="1200" kern="1200" dirty="0">
                <a:solidFill>
                  <a:schemeClr val="tx1"/>
                </a:solidFill>
                <a:effectLst/>
                <a:latin typeface="+mn-lt"/>
                <a:ea typeface="+mn-ea"/>
                <a:cs typeface="+mn-cs"/>
              </a:rPr>
              <a:t>, and σ2. We then computed the decision boundary, all points to the left of this line will be assigned to the green class, while points to the right of this line are assigned to the purple class. In this case, since n1 = n2 = 20, we have ˆπ1 = ˆπ2. As a result, the decision boundary corresponds to the midpoint between the sample means for the two classes. The figure indicates that the LDA decision boundary is slightly to the left of the optimal Bayes decision boundary, which instead equals (μ1 + μ2)/2 = 0. How well does the LDA classifier perform on this data? Since this is simulated data, we can generate a large number of test observations in order to compute the Bayes error rate and the LDA test error rate. These are 10.6 % and 11.1 %, respectively. In other words, the LDA classifier’s error rate is only 0.5 % above the smallest possible error rate! This indicates that LDA is performing pretty well on this data set.</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15</a:t>
            </a:fld>
            <a:endParaRPr lang="en-US"/>
          </a:p>
        </p:txBody>
      </p:sp>
    </p:spTree>
    <p:extLst>
      <p:ext uri="{BB962C8B-B14F-4D97-AF65-F5344CB8AC3E}">
        <p14:creationId xmlns:p14="http://schemas.microsoft.com/office/powerpoint/2010/main" val="394779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now extend the LDA classifier to the case of multiple predictors. To do this, we will assume that X = (X1, X2,...,</a:t>
            </a:r>
            <a:r>
              <a:rPr lang="en-US" sz="1200" kern="1200" dirty="0" err="1">
                <a:solidFill>
                  <a:schemeClr val="tx1"/>
                </a:solidFill>
                <a:effectLst/>
                <a:latin typeface="+mn-lt"/>
                <a:ea typeface="+mn-ea"/>
                <a:cs typeface="+mn-cs"/>
              </a:rPr>
              <a:t>Xp</a:t>
            </a:r>
            <a:r>
              <a:rPr lang="en-US" sz="1200" kern="1200" dirty="0">
                <a:solidFill>
                  <a:schemeClr val="tx1"/>
                </a:solidFill>
                <a:effectLst/>
                <a:latin typeface="+mn-lt"/>
                <a:ea typeface="+mn-ea"/>
                <a:cs typeface="+mn-cs"/>
              </a:rPr>
              <a:t>) is drawn from a multivariate Gaussian (or multivariate normal) distribution, with a class-specific multivariate mean vector and a common covariance matrix.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multivariate Gaussian distribution assumes that each individual predictor follows a one-dimensional normal distribution with some correlation between each pair of predictors. Two examples of multivariate Gaussian distributions with p = 2 are shown in the Figure on this slide. The height of the surface at any particular point represents the probability that both X1 and X2 fall in a small region around that point. In either panel, if the surface is cut along the X1 axis or along the X2 axis, the resulting cross-section will have the shape of a one-dimensional normal distribution. The left-hand panel of Figure illustrates an example in which Var(X1) = Var(X2) and Cor(X1, X2) = 0; this surface has a characteristic bell shape. However, the bell shape will be distorted if the predictors are correlated or have unequal variances, as is illustrated in the right-hand panel of the Figure. In this situation, the base of the bell will have an elliptical, rather than circular, shape.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case of p &gt; 1 predictors, the LDA classifier assumes that the observations in the kth class are drawn from a multivariate Gaussian distribution, with a class-specific mean vector, and a variance/covariance matrix that is common to all K classes.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16</a:t>
            </a:fld>
            <a:endParaRPr lang="en-US"/>
          </a:p>
        </p:txBody>
      </p:sp>
    </p:spTree>
    <p:extLst>
      <p:ext uri="{BB962C8B-B14F-4D97-AF65-F5344CB8AC3E}">
        <p14:creationId xmlns:p14="http://schemas.microsoft.com/office/powerpoint/2010/main" val="2421418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Figure here, 20 observations drawn from each of three classes are displayed, and the resulting LDA decision boundaries are shown as solid black lines. Overall, the LDA decision boundaries are pretty close to the Bayes decision boundaries, shown as dashed lines. The test error rates for the Bayes and LDA classifiers are 0.0746 and 0.0770, respectively. This indicates that LDA is performing well on this data. </a:t>
            </a:r>
          </a:p>
          <a:p>
            <a:r>
              <a:rPr lang="en-US" sz="1200" kern="1200" dirty="0">
                <a:solidFill>
                  <a:schemeClr val="tx1"/>
                </a:solidFill>
                <a:effectLst/>
                <a:latin typeface="+mn-lt"/>
                <a:ea typeface="+mn-ea"/>
                <a:cs typeface="+mn-cs"/>
              </a:rPr>
              <a:t>We can perform LDA on the Default data in order to predict whether or not an individual will default on the basis of credit card balance and student status. The LDA model fit to the 10, 000 training samples results in a training error rate of 2.75 %. This sounds like a low error rate, but two caveats must be noted.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First of all, training error rates will usually be lower than test error rates, which are the real quantity of interest. In other words, we might expect this classifier to perform worse if we use it to predict whether or not a new set of individuals will default. The reason is that we specifically adjust the parameters of our model to do well on the training data. The higher the ratio of parameters p to number of samples n, the more we expect this overfitting to play a role. For overfitting these data we don’t expect this to be a problem, since p = 2 and n = 10, 000.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Second, since only 3.33 % of the individuals in the training sample defaulted, a simple but useless classifier that always predicts that each individual will not default, regardless of his or her credit card balance and student status, will result in an error rate of 3.33 %. In other words, the trivial null classifier will achieve an error rate that is only a bit higher than the LDA training set error rate.</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17</a:t>
            </a:fld>
            <a:endParaRPr lang="en-US"/>
          </a:p>
        </p:txBody>
      </p:sp>
    </p:spTree>
    <p:extLst>
      <p:ext uri="{BB962C8B-B14F-4D97-AF65-F5344CB8AC3E}">
        <p14:creationId xmlns:p14="http://schemas.microsoft.com/office/powerpoint/2010/main" val="3066158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a binary classifier such as this one can make two types of errors: it can incorrectly assign an individual who defaults to the no default category, or it can incorrectly assign an individual who does not default to the default category. It is often of interest to determine which of these two types of errors are being made. A confusion matrix, shown for the Default data in Table 4.4, is a convenient way to display this information. The table reveals that LDA predicted that a total of 104 people would default. Of these people, 81 actually defaulted and 23 did not. Hence only 23 out of 9, 667 of the individuals who did not default were incorrectly labeled. This looks like a pretty low error rate! However, of the 333 individuals who defaulted, 252 (or 75.7 %) were missed by LDA. So while the overall error rate is low, the error rate among individuals who defaulted is very high. From the perspective of a credit card company that is trying to identify high-risk individuals, an error rate of 252/333 = 75.7% among individuals who default may well be unacceptable.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Class-specific performance is also important in medicine and biology, where the terms sensitivity and specificity characterize the performance of a classifier or screening test. In this case the sensitivity is the percentage of true defaulters that are identified, a low 24.3 % in this case. The specificity is the percentage of non-defaulters that are correctly identified, here (1 − 23/9, 667) × 100 = 99.8 %.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18</a:t>
            </a:fld>
            <a:endParaRPr lang="en-US"/>
          </a:p>
        </p:txBody>
      </p:sp>
    </p:spTree>
    <p:extLst>
      <p:ext uri="{BB962C8B-B14F-4D97-AF65-F5344CB8AC3E}">
        <p14:creationId xmlns:p14="http://schemas.microsoft.com/office/powerpoint/2010/main" val="1060693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Why does LDA do such a poor job of classifying the customers who default? In other words, why does it have such a low sensitivity? As we have seen, LDA is trying to approximate the Bayes classifier, which has the lowest total error rate out of all classifiers (if the Gaussian model is correct). That is, the Bayes classifier will yield the smallest possible total number of misclassified observations, irrespective of which class the errors come from. That is, some misclassifications will result from incorrectly assigning a customer who does not default to the default class, and others will result from incorrectly assigning a customer who defaults to the non-default class. In contrast, a credit card company might particularly wish to avoid incorrectly classifying an individual who will default, whereas incorrectly classifying an individual who will not default, though still to be avoided, is less problematic. We will now see that it is possible to modify LDA in order to develop a classifier that better meets the credit card company’s needs.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Bayes classifier works by assigning an observation to the class for which the posterior probability pk(X) is greatest. In the two-class case, this amounts to assigning an observation to the default class if </a:t>
            </a:r>
            <a:r>
              <a:rPr lang="en-US" sz="1200" kern="1200" dirty="0" err="1">
                <a:solidFill>
                  <a:schemeClr val="tx1"/>
                </a:solidFill>
                <a:effectLst/>
                <a:latin typeface="+mn-lt"/>
                <a:ea typeface="+mn-ea"/>
                <a:cs typeface="+mn-cs"/>
              </a:rPr>
              <a:t>Pr</a:t>
            </a:r>
            <a:r>
              <a:rPr lang="en-US" sz="1200" kern="1200" dirty="0">
                <a:solidFill>
                  <a:schemeClr val="tx1"/>
                </a:solidFill>
                <a:effectLst/>
                <a:latin typeface="+mn-lt"/>
                <a:ea typeface="+mn-ea"/>
                <a:cs typeface="+mn-cs"/>
              </a:rPr>
              <a:t>(default = </a:t>
            </a:r>
            <a:r>
              <a:rPr lang="en-US" sz="1200" kern="1200" dirty="0" err="1">
                <a:solidFill>
                  <a:schemeClr val="tx1"/>
                </a:solidFill>
                <a:effectLst/>
                <a:latin typeface="+mn-lt"/>
                <a:ea typeface="+mn-ea"/>
                <a:cs typeface="+mn-cs"/>
              </a:rPr>
              <a:t>Yes|X</a:t>
            </a:r>
            <a:r>
              <a:rPr lang="en-US" sz="1200" kern="1200" dirty="0">
                <a:solidFill>
                  <a:schemeClr val="tx1"/>
                </a:solidFill>
                <a:effectLst/>
                <a:latin typeface="+mn-lt"/>
                <a:ea typeface="+mn-ea"/>
                <a:cs typeface="+mn-cs"/>
              </a:rPr>
              <a:t> = x) &gt; 0.5. Thus, the Bayes classifier, and by extension LDA, uses a threshold of 50 % for the posterior probability of default in order to assign an observation to the default class. However, if we are concerned about incorrectly predicting the default status for individuals who default, then we can consider lowering this threshold. For instance, we might label any customer with a posterior probability of default above 20 % to the default class. In other words, instead of assigning an observation to the default class if holds, we could instead assign an observation to this class if </a:t>
            </a:r>
            <a:r>
              <a:rPr lang="en-US" sz="1200" kern="1200" dirty="0" err="1">
                <a:solidFill>
                  <a:schemeClr val="tx1"/>
                </a:solidFill>
                <a:effectLst/>
                <a:latin typeface="+mn-lt"/>
                <a:ea typeface="+mn-ea"/>
                <a:cs typeface="+mn-cs"/>
              </a:rPr>
              <a:t>Pr</a:t>
            </a:r>
            <a:r>
              <a:rPr lang="en-US" sz="1200" kern="1200" dirty="0">
                <a:solidFill>
                  <a:schemeClr val="tx1"/>
                </a:solidFill>
                <a:effectLst/>
                <a:latin typeface="+mn-lt"/>
                <a:ea typeface="+mn-ea"/>
                <a:cs typeface="+mn-cs"/>
              </a:rPr>
              <a:t>(default = </a:t>
            </a:r>
            <a:r>
              <a:rPr lang="en-US" sz="1200" kern="1200" dirty="0" err="1">
                <a:solidFill>
                  <a:schemeClr val="tx1"/>
                </a:solidFill>
                <a:effectLst/>
                <a:latin typeface="+mn-lt"/>
                <a:ea typeface="+mn-ea"/>
                <a:cs typeface="+mn-cs"/>
              </a:rPr>
              <a:t>Yes|X</a:t>
            </a:r>
            <a:r>
              <a:rPr lang="en-US" sz="1200" kern="1200" dirty="0">
                <a:solidFill>
                  <a:schemeClr val="tx1"/>
                </a:solidFill>
                <a:effectLst/>
                <a:latin typeface="+mn-lt"/>
                <a:ea typeface="+mn-ea"/>
                <a:cs typeface="+mn-cs"/>
              </a:rPr>
              <a:t> = x) &gt; 0.2.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error rates that result from taking this approach are shown in Table. Now LDA predicts that 430 individuals will default. Of the 333 individuals who default, LDA correctly predicts all but 138, or 41.4%. This is a vast improvement over the error rate of 75.7% that resulted from using the threshold of 50%. However, this improvement comes at a cost: now 235 individuals who do not default are incorrectly classified. As a result, the overall error rate has increased slightly to 3.73 %. But a credit card company may consider this slight increase in the total error rate to be a small price to pay for more accurate identification of individuals who do indeed default.</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19</a:t>
            </a:fld>
            <a:endParaRPr lang="en-US"/>
          </a:p>
        </p:txBody>
      </p:sp>
    </p:spTree>
    <p:extLst>
      <p:ext uri="{BB962C8B-B14F-4D97-AF65-F5344CB8AC3E}">
        <p14:creationId xmlns:p14="http://schemas.microsoft.com/office/powerpoint/2010/main" val="182212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lecture we’ll review both linear and quadradic discriminant analysis and contrast it with logistic regression</a:t>
            </a:r>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40540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4.7 illustrates the trade-off that results from modifying the threshold value for the posterior probability of default. Various error rates are shown as a function of the threshold value. Using a threshold of 0.5, as in (4.21), minimizes the overall error rate, shown as a black solid line. This is to be expected, since the Bayes classifier uses a threshold of 0.5 and is known to have the lowest overall error rate. But when a threshold of 0.5 is used, the error rate among the individuals who default is quite high (blue dashed line). As the threshold is reduced, the error rate among individuals who default decreases steadily, but the error rate among the individuals who do not default increases. How can we decide which threshold value is best? Such a decision must be based on domain knowledge, such as detailed information about the costs associated with default.</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20</a:t>
            </a:fld>
            <a:endParaRPr lang="en-US"/>
          </a:p>
        </p:txBody>
      </p:sp>
    </p:spTree>
    <p:extLst>
      <p:ext uri="{BB962C8B-B14F-4D97-AF65-F5344CB8AC3E}">
        <p14:creationId xmlns:p14="http://schemas.microsoft.com/office/powerpoint/2010/main" val="1381809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have discussed, LDA assumes that the observations within each class are drawn from a multivariate Gaussian distribution with a </a:t>
            </a:r>
            <a:r>
              <a:rPr lang="en-US" sz="1200" kern="1200" dirty="0" err="1">
                <a:solidFill>
                  <a:schemeClr val="tx1"/>
                </a:solidFill>
                <a:effectLst/>
                <a:latin typeface="+mn-lt"/>
                <a:ea typeface="+mn-ea"/>
                <a:cs typeface="+mn-cs"/>
              </a:rPr>
              <a:t>classspecific</a:t>
            </a:r>
            <a:r>
              <a:rPr lang="en-US" sz="1200" kern="1200" dirty="0">
                <a:solidFill>
                  <a:schemeClr val="tx1"/>
                </a:solidFill>
                <a:effectLst/>
                <a:latin typeface="+mn-lt"/>
                <a:ea typeface="+mn-ea"/>
                <a:cs typeface="+mn-cs"/>
              </a:rPr>
              <a:t> mean vector and a covariance matrix that is common to all K classes. Quadratic discriminant analysis (QDA) provides an alternative quadratic discriminant analysis approach. Like LDA, the QDA classifier results from assuming that the observations from each class are drawn from a Gaussian distribution, and plugging estimates for the parameters into Bayes’ theorem in order to perform prediction. However, unlike LDA, QDA assumes that each class has its own covariance matrix. That is, it assumes that an observation from the kth class is of the form X ∼ N(</a:t>
            </a:r>
            <a:r>
              <a:rPr lang="en-US" sz="1200" kern="1200" dirty="0" err="1">
                <a:solidFill>
                  <a:schemeClr val="tx1"/>
                </a:solidFill>
                <a:effectLst/>
                <a:latin typeface="+mn-lt"/>
                <a:ea typeface="+mn-ea"/>
                <a:cs typeface="+mn-cs"/>
              </a:rPr>
              <a:t>μk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Σk</a:t>
            </a:r>
            <a:r>
              <a:rPr lang="en-US" sz="1200" kern="1200" dirty="0">
                <a:solidFill>
                  <a:schemeClr val="tx1"/>
                </a:solidFill>
                <a:effectLst/>
                <a:latin typeface="+mn-lt"/>
                <a:ea typeface="+mn-ea"/>
                <a:cs typeface="+mn-cs"/>
              </a:rPr>
              <a:t>), where </a:t>
            </a:r>
            <a:r>
              <a:rPr lang="en-US" sz="1200" kern="1200" dirty="0" err="1">
                <a:solidFill>
                  <a:schemeClr val="tx1"/>
                </a:solidFill>
                <a:effectLst/>
                <a:latin typeface="+mn-lt"/>
                <a:ea typeface="+mn-ea"/>
                <a:cs typeface="+mn-cs"/>
              </a:rPr>
              <a:t>Σk</a:t>
            </a:r>
            <a:r>
              <a:rPr lang="en-US" sz="1200" kern="1200" dirty="0">
                <a:solidFill>
                  <a:schemeClr val="tx1"/>
                </a:solidFill>
                <a:effectLst/>
                <a:latin typeface="+mn-lt"/>
                <a:ea typeface="+mn-ea"/>
                <a:cs typeface="+mn-cs"/>
              </a:rPr>
              <a:t> is a covariance matrix for the kth class. Under this assumption, the Bayes classifier assigns an observation X = x to the class for which is largest. So the QDA classifier involves plugging estimates for </a:t>
            </a:r>
            <a:r>
              <a:rPr lang="en-US" sz="1200" kern="1200" dirty="0" err="1">
                <a:solidFill>
                  <a:schemeClr val="tx1"/>
                </a:solidFill>
                <a:effectLst/>
                <a:latin typeface="+mn-lt"/>
                <a:ea typeface="+mn-ea"/>
                <a:cs typeface="+mn-cs"/>
              </a:rPr>
              <a:t>Σk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μk</a:t>
            </a:r>
            <a:r>
              <a:rPr lang="en-US" sz="1200" kern="1200" dirty="0">
                <a:solidFill>
                  <a:schemeClr val="tx1"/>
                </a:solidFill>
                <a:effectLst/>
                <a:latin typeface="+mn-lt"/>
                <a:ea typeface="+mn-ea"/>
                <a:cs typeface="+mn-cs"/>
              </a:rPr>
              <a:t>, and πk into (4.23), and then assigning an observation X = x to the class for which this quantity is largest. Unlike in (4.19), the quantity x appears as a quadratic function in (4.23). This is where QDA gets its name.</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21</a:t>
            </a:fld>
            <a:endParaRPr lang="en-US"/>
          </a:p>
        </p:txBody>
      </p:sp>
    </p:spTree>
    <p:extLst>
      <p:ext uri="{BB962C8B-B14F-4D97-AF65-F5344CB8AC3E}">
        <p14:creationId xmlns:p14="http://schemas.microsoft.com/office/powerpoint/2010/main" val="4211014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does it matter whether or not we assume that the K classes share a common covariance matrix? In other words, why would one prefer LDA to QDA, or vice-versa? The answer lies in the bias-variance trade-off. When there are p predictors, then estimating a covariance matrix requires estimating p(p+1)/2 parameters. QDA estimates a separate covariance matrix for each class, for a total of </a:t>
            </a:r>
            <a:r>
              <a:rPr lang="en-US" sz="1200" kern="1200" dirty="0" err="1">
                <a:solidFill>
                  <a:schemeClr val="tx1"/>
                </a:solidFill>
                <a:effectLst/>
                <a:latin typeface="+mn-lt"/>
                <a:ea typeface="+mn-ea"/>
                <a:cs typeface="+mn-cs"/>
              </a:rPr>
              <a:t>Kp</a:t>
            </a:r>
            <a:r>
              <a:rPr lang="en-US" sz="1200" kern="1200" dirty="0">
                <a:solidFill>
                  <a:schemeClr val="tx1"/>
                </a:solidFill>
                <a:effectLst/>
                <a:latin typeface="+mn-lt"/>
                <a:ea typeface="+mn-ea"/>
                <a:cs typeface="+mn-cs"/>
              </a:rPr>
              <a:t>(p+1)/2 parameters. With 50 predictors this is some multiple of 1,275, which is a lot of parameters. By instead assuming that the K classes share a common covariance matrix, the LDA model becomes linear in x, which means there are </a:t>
            </a:r>
            <a:r>
              <a:rPr lang="en-US" sz="1200" kern="1200" dirty="0" err="1">
                <a:solidFill>
                  <a:schemeClr val="tx1"/>
                </a:solidFill>
                <a:effectLst/>
                <a:latin typeface="+mn-lt"/>
                <a:ea typeface="+mn-ea"/>
                <a:cs typeface="+mn-cs"/>
              </a:rPr>
              <a:t>Kp</a:t>
            </a:r>
            <a:r>
              <a:rPr lang="en-US" sz="1200" kern="1200" dirty="0">
                <a:solidFill>
                  <a:schemeClr val="tx1"/>
                </a:solidFill>
                <a:effectLst/>
                <a:latin typeface="+mn-lt"/>
                <a:ea typeface="+mn-ea"/>
                <a:cs typeface="+mn-cs"/>
              </a:rPr>
              <a:t> linear coefficients to estimate. Consequently, LDA is a much less flexible classifier than QDA, and so has substantially lower variance. This can potentially lead to improved prediction performance. But there is a trade-off: if LDA’s assumption that the K classes share a common covariance matrix is badly off, then LDA can suffer from high bias. Roughly speaking, LDA tends to be a better bet than QDA if there are relatively few training observations and so reducing variance is crucial. In contrast, QDA is recommended if the training set is very large, so that the variance of the classifier is not a major concern, or if the assumption of a common covariance matrix for the K classes is clearly untenable.</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22</a:t>
            </a:fld>
            <a:endParaRPr lang="en-US"/>
          </a:p>
        </p:txBody>
      </p:sp>
    </p:spTree>
    <p:extLst>
      <p:ext uri="{BB962C8B-B14F-4D97-AF65-F5344CB8AC3E}">
        <p14:creationId xmlns:p14="http://schemas.microsoft.com/office/powerpoint/2010/main" val="3508190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4.9 illustrates the performances of LDA and QDA in two scenarios. In the left-hand panel, the two Gaussian classes have a common correlation of 0.7 between X1 and X2. As a result, the Bayes decision boundary is linear and is accurately approximated by the LDA decision boundary. The QDA decision boundary is inferior, because it suffers from higher variance without a corresponding decrease in bias. In contrast, the right-hand panel displays a situation in which the orange class has a correlation of 0.7 between the variables and the blue class has a correlation of −0.7. Now the Bayes decision boundary is quadratic, and so QDA more accurately approximates this boundary than does LDA.</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23</a:t>
            </a:fld>
            <a:endParaRPr lang="en-US"/>
          </a:p>
        </p:txBody>
      </p:sp>
    </p:spTree>
    <p:extLst>
      <p:ext uri="{BB962C8B-B14F-4D97-AF65-F5344CB8AC3E}">
        <p14:creationId xmlns:p14="http://schemas.microsoft.com/office/powerpoint/2010/main" val="75981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chapter, we have considered three different classification approaches: logistic regression, LDA, and QDA. In Chapter 2, we also discussed the K-nearest neighbors (KNN) method. We now consider the types of scenarios in which one approach might dominate the others. </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24</a:t>
            </a:fld>
            <a:endParaRPr lang="en-US"/>
          </a:p>
        </p:txBody>
      </p:sp>
    </p:spTree>
    <p:extLst>
      <p:ext uri="{BB962C8B-B14F-4D97-AF65-F5344CB8AC3E}">
        <p14:creationId xmlns:p14="http://schemas.microsoft.com/office/powerpoint/2010/main" val="1540690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Though their motivations differ, the logistic regression and LDA methods are closely connected, </a:t>
            </a:r>
          </a:p>
          <a:p>
            <a:r>
              <a:rPr lang="en-US" sz="1200" kern="1200" dirty="0">
                <a:solidFill>
                  <a:schemeClr val="tx1"/>
                </a:solidFill>
                <a:effectLst/>
                <a:latin typeface="+mn-lt"/>
                <a:ea typeface="+mn-ea"/>
                <a:cs typeface="+mn-cs"/>
              </a:rPr>
              <a:t>both logistic regression and LDA produce linear decision boundaries. The only difference between the two approaches lies in the fact that β0 and β1 are estimated using maximum likelihood, whereas c0 and c1 are computed using the estimated mean and variance from a normal distribution. This same connection between LDA and logistic regression also holds for multidimensional data with p &gt; 1.</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logistic regression and LDA differ only in their fitting procedures, one might expect the two approaches to give similar results. This is often, but not always, the case. LDA assumes that the observations are drawn from a Gaussian distribution with a common covariance matrix in each class, and so can provide some improvements over logistic regression when this assumption approximately holds. Conversely, logistic regression can outperform LDA if these Gaussian assumptions are not met.</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25</a:t>
            </a:fld>
            <a:endParaRPr lang="en-US"/>
          </a:p>
        </p:txBody>
      </p:sp>
    </p:spTree>
    <p:extLst>
      <p:ext uri="{BB962C8B-B14F-4D97-AF65-F5344CB8AC3E}">
        <p14:creationId xmlns:p14="http://schemas.microsoft.com/office/powerpoint/2010/main" val="2633172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KNN takes a completely different approach from the classifiers seen in this chapter. In order to make a prediction for an observation X = x, the K training observations that are closest to x are identified. Then X is assigned to the class to which the plurality of these observations belong. Hence KNN is a completely non-parametric approach: no assumptions are made about the shape of the decision boundary. Therefore, we can expect this approach to dominate LDA and logistic regression when the decision boundary is highly non-linear. On the other hand, KNN does not tell us which predictors are important; we don’t get a table of coefficients.</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26</a:t>
            </a:fld>
            <a:endParaRPr lang="en-US"/>
          </a:p>
        </p:txBody>
      </p:sp>
    </p:spTree>
    <p:extLst>
      <p:ext uri="{BB962C8B-B14F-4D97-AF65-F5344CB8AC3E}">
        <p14:creationId xmlns:p14="http://schemas.microsoft.com/office/powerpoint/2010/main" val="772649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QDA serves as a compromise between the non-parametric KNN method and the linear LDA and logistic regression approaches. Since QDA assumes a quadratic decision boundary, it can accurately model a wider range of problems than can the linear methods. </a:t>
            </a:r>
            <a:r>
              <a:rPr lang="en-US" sz="1200" kern="1200">
                <a:solidFill>
                  <a:schemeClr val="tx1"/>
                </a:solidFill>
                <a:effectLst/>
                <a:latin typeface="+mn-lt"/>
                <a:ea typeface="+mn-ea"/>
                <a:cs typeface="+mn-cs"/>
              </a:rPr>
              <a:t>Though not as flexible as KNN, QDA can perform better in the presence of a limited number of training observations because it does make some assumptions about the form of the decision boundary.</a:t>
            </a:r>
          </a:p>
          <a:p>
            <a:endParaRPr lang="en-US"/>
          </a:p>
        </p:txBody>
      </p:sp>
      <p:sp>
        <p:nvSpPr>
          <p:cNvPr id="4" name="Slide Number Placeholder 3"/>
          <p:cNvSpPr>
            <a:spLocks noGrp="1"/>
          </p:cNvSpPr>
          <p:nvPr>
            <p:ph type="sldNum" sz="quarter" idx="5"/>
          </p:nvPr>
        </p:nvSpPr>
        <p:spPr/>
        <p:txBody>
          <a:bodyPr/>
          <a:lstStyle/>
          <a:p>
            <a:fld id="{3BC50056-55B1-0749-B59A-9768440B4F51}" type="slidenum">
              <a:rPr lang="en-US" smtClean="0"/>
              <a:t>27</a:t>
            </a:fld>
            <a:endParaRPr lang="en-US"/>
          </a:p>
        </p:txBody>
      </p:sp>
    </p:spTree>
    <p:extLst>
      <p:ext uri="{BB962C8B-B14F-4D97-AF65-F5344CB8AC3E}">
        <p14:creationId xmlns:p14="http://schemas.microsoft.com/office/powerpoint/2010/main" val="311084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LDA  undertakes the same task as Logistic Regression. It classifies data based on categorical variables </a:t>
            </a:r>
          </a:p>
          <a:p>
            <a:r>
              <a:rPr lang="en-US" sz="1200" kern="1200" dirty="0">
                <a:solidFill>
                  <a:schemeClr val="tx1"/>
                </a:solidFill>
                <a:effectLst/>
                <a:latin typeface="+mn-lt"/>
                <a:ea typeface="+mn-ea"/>
                <a:cs typeface="+mn-cs"/>
              </a:rPr>
              <a:t>Making profit or not</a:t>
            </a:r>
          </a:p>
          <a:p>
            <a:r>
              <a:rPr lang="en-US" sz="1200" kern="1200" dirty="0">
                <a:solidFill>
                  <a:schemeClr val="tx1"/>
                </a:solidFill>
                <a:effectLst/>
                <a:latin typeface="+mn-lt"/>
                <a:ea typeface="+mn-ea"/>
                <a:cs typeface="+mn-cs"/>
              </a:rPr>
              <a:t>Buy a product or not</a:t>
            </a:r>
          </a:p>
          <a:p>
            <a:r>
              <a:rPr lang="en-US" sz="1200" kern="1200" dirty="0">
                <a:solidFill>
                  <a:schemeClr val="tx1"/>
                </a:solidFill>
                <a:effectLst/>
                <a:latin typeface="+mn-lt"/>
                <a:ea typeface="+mn-ea"/>
                <a:cs typeface="+mn-cs"/>
              </a:rPr>
              <a:t>Satisfied customer or not</a:t>
            </a:r>
          </a:p>
          <a:p>
            <a:r>
              <a:rPr lang="en-US" sz="1200" kern="1200" dirty="0">
                <a:solidFill>
                  <a:schemeClr val="tx1"/>
                </a:solidFill>
                <a:effectLst/>
                <a:latin typeface="+mn-lt"/>
                <a:ea typeface="+mn-ea"/>
                <a:cs typeface="+mn-cs"/>
              </a:rPr>
              <a:t>Political party voting intention</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3</a:t>
            </a:fld>
            <a:endParaRPr lang="en-US"/>
          </a:p>
        </p:txBody>
      </p:sp>
    </p:spTree>
    <p:extLst>
      <p:ext uri="{BB962C8B-B14F-4D97-AF65-F5344CB8AC3E}">
        <p14:creationId xmlns:p14="http://schemas.microsoft.com/office/powerpoint/2010/main" val="3100509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LDA involves the determination of linear equation (just like linear regression) that will predict which group the case belongs to.</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 discriminant function</a:t>
            </a:r>
          </a:p>
          <a:p>
            <a:r>
              <a:rPr lang="en-US" sz="1200" kern="1200" dirty="0">
                <a:solidFill>
                  <a:schemeClr val="tx1"/>
                </a:solidFill>
                <a:effectLst/>
                <a:latin typeface="+mn-lt"/>
                <a:ea typeface="+mn-ea"/>
                <a:cs typeface="+mn-cs"/>
              </a:rPr>
              <a:t>v: discriminant coefficient or weight for the variable</a:t>
            </a:r>
          </a:p>
          <a:p>
            <a:r>
              <a:rPr lang="en-US" sz="1200" kern="1200" dirty="0">
                <a:solidFill>
                  <a:schemeClr val="tx1"/>
                </a:solidFill>
                <a:effectLst/>
                <a:latin typeface="+mn-lt"/>
                <a:ea typeface="+mn-ea"/>
                <a:cs typeface="+mn-cs"/>
              </a:rPr>
              <a:t>X: variable</a:t>
            </a:r>
          </a:p>
          <a:p>
            <a:r>
              <a:rPr lang="en-US" sz="1200" kern="1200" dirty="0">
                <a:solidFill>
                  <a:schemeClr val="tx1"/>
                </a:solidFill>
                <a:effectLst/>
                <a:latin typeface="+mn-lt"/>
                <a:ea typeface="+mn-ea"/>
                <a:cs typeface="+mn-cs"/>
              </a:rPr>
              <a:t>a: constant  </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4</a:t>
            </a:fld>
            <a:endParaRPr lang="en-US"/>
          </a:p>
        </p:txBody>
      </p:sp>
    </p:spTree>
    <p:extLst>
      <p:ext uri="{BB962C8B-B14F-4D97-AF65-F5344CB8AC3E}">
        <p14:creationId xmlns:p14="http://schemas.microsoft.com/office/powerpoint/2010/main" val="72702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Choose the v’s in a way to maximize the distance between the means of different categories</a:t>
            </a:r>
          </a:p>
          <a:p>
            <a:r>
              <a:rPr lang="en-US" sz="1200" kern="1200" dirty="0">
                <a:solidFill>
                  <a:schemeClr val="tx1"/>
                </a:solidFill>
                <a:effectLst/>
                <a:latin typeface="+mn-lt"/>
                <a:ea typeface="+mn-ea"/>
                <a:cs typeface="+mn-cs"/>
              </a:rPr>
              <a:t>Good predictors tend to have large v’s (weight)</a:t>
            </a:r>
          </a:p>
          <a:p>
            <a:r>
              <a:rPr lang="en-US" sz="1200" kern="1200" dirty="0">
                <a:solidFill>
                  <a:schemeClr val="tx1"/>
                </a:solidFill>
                <a:effectLst/>
                <a:latin typeface="+mn-lt"/>
                <a:ea typeface="+mn-ea"/>
                <a:cs typeface="+mn-cs"/>
              </a:rPr>
              <a:t>We want to discriminate between the different categories</a:t>
            </a:r>
          </a:p>
          <a:p>
            <a:r>
              <a:rPr lang="en-US" sz="1200" kern="1200" dirty="0">
                <a:solidFill>
                  <a:schemeClr val="tx1"/>
                </a:solidFill>
                <a:effectLst/>
                <a:latin typeface="+mn-lt"/>
                <a:ea typeface="+mn-ea"/>
                <a:cs typeface="+mn-cs"/>
              </a:rPr>
              <a:t>Think of food recipe. Changing the proportions (weights) of the ingredients will change the characteristics of the finished cakes. Hopefully that will produce different types of cake!</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5</a:t>
            </a:fld>
            <a:endParaRPr lang="en-US"/>
          </a:p>
        </p:txBody>
      </p:sp>
    </p:spTree>
    <p:extLst>
      <p:ext uri="{BB962C8B-B14F-4D97-AF65-F5344CB8AC3E}">
        <p14:creationId xmlns:p14="http://schemas.microsoft.com/office/powerpoint/2010/main" val="1593269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reiterate, the LDA classifier results from assuming that the observations within each class come from a normal distribution with a class-specific mean vector and a common variance σ2, and plugging estimates for these parameters into the Bayes classifier. In Section 4.4.4, we will consider a less stringent set of assumptions, by allowing the observations in the kth class to have a class-specific variance, σ</a:t>
            </a:r>
            <a:r>
              <a:rPr lang="en-US" sz="1200" kern="1200" baseline="-25000" dirty="0">
                <a:solidFill>
                  <a:schemeClr val="tx1"/>
                </a:solidFill>
                <a:effectLst/>
                <a:latin typeface="+mn-lt"/>
                <a:ea typeface="+mn-ea"/>
                <a:cs typeface="+mn-cs"/>
              </a:rPr>
              <a:t> k</a:t>
            </a:r>
            <a:r>
              <a:rPr lang="en-US" sz="1200" kern="1200" baseline="30000" dirty="0">
                <a:solidFill>
                  <a:schemeClr val="tx1"/>
                </a:solidFill>
                <a:effectLst/>
                <a:latin typeface="+mn-lt"/>
                <a:ea typeface="+mn-ea"/>
                <a:cs typeface="+mn-cs"/>
              </a:rPr>
              <a:t> 2</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6</a:t>
            </a:fld>
            <a:endParaRPr lang="en-US"/>
          </a:p>
        </p:txBody>
      </p:sp>
    </p:spTree>
    <p:extLst>
      <p:ext uri="{BB962C8B-B14F-4D97-AF65-F5344CB8AC3E}">
        <p14:creationId xmlns:p14="http://schemas.microsoft.com/office/powerpoint/2010/main" val="254572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Why do we need another method, when we have logistic regression? There are several reasons: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classes are well-separated, the parameter estimates for the logistic regression model are surprisingly unstable. Linear discriminant analysis does not suffer from this problem.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n is small and the distribution of the predictors X is approximately normal in each of the classes, the linear discriminant model is again more stable than the logistic regression model.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linear discriminant analysis is popular when we have more than two response classes.</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7</a:t>
            </a:fld>
            <a:endParaRPr lang="en-US"/>
          </a:p>
        </p:txBody>
      </p:sp>
    </p:spTree>
    <p:extLst>
      <p:ext uri="{BB962C8B-B14F-4D97-AF65-F5344CB8AC3E}">
        <p14:creationId xmlns:p14="http://schemas.microsoft.com/office/powerpoint/2010/main" val="2756577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Bayes’ classifier is the golden standard. Unfortunately, it is unattainable.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far, we have estimated it with two methods: </a:t>
            </a:r>
          </a:p>
          <a:p>
            <a:r>
              <a:rPr lang="en-US" sz="1200" kern="1200" dirty="0">
                <a:solidFill>
                  <a:schemeClr val="tx1"/>
                </a:solidFill>
                <a:effectLst/>
                <a:latin typeface="+mn-lt"/>
                <a:ea typeface="+mn-ea"/>
                <a:cs typeface="+mn-cs"/>
              </a:rPr>
              <a:t>KNN classifier</a:t>
            </a:r>
          </a:p>
          <a:p>
            <a:r>
              <a:rPr lang="en-US" sz="1200" kern="1200" dirty="0">
                <a:solidFill>
                  <a:schemeClr val="tx1"/>
                </a:solidFill>
                <a:effectLst/>
                <a:latin typeface="+mn-lt"/>
                <a:ea typeface="+mn-ea"/>
                <a:cs typeface="+mn-cs"/>
              </a:rPr>
              <a:t>Logistic Regression</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8</a:t>
            </a:fld>
            <a:endParaRPr lang="en-US"/>
          </a:p>
        </p:txBody>
      </p:sp>
    </p:spTree>
    <p:extLst>
      <p:ext uri="{BB962C8B-B14F-4D97-AF65-F5344CB8AC3E}">
        <p14:creationId xmlns:p14="http://schemas.microsoft.com/office/powerpoint/2010/main" val="343461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that we wish to classify an observation into one of K classes, where K ≥ 2. In other words, the qualitative response variable Y can take on K possible distinct and unordered values. Let πk represent the overall or prior probability that a randomly chosen observation comes from the kth class; this is the probability that a given observation is associated with the kth category of the response variable Y . Let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 ) ≡ </a:t>
            </a:r>
            <a:r>
              <a:rPr lang="en-US" sz="1200" kern="1200" dirty="0" err="1">
                <a:solidFill>
                  <a:schemeClr val="tx1"/>
                </a:solidFill>
                <a:effectLst/>
                <a:latin typeface="+mn-lt"/>
                <a:ea typeface="+mn-ea"/>
                <a:cs typeface="+mn-cs"/>
              </a:rPr>
              <a:t>Pr</a:t>
            </a:r>
            <a:r>
              <a:rPr lang="en-US" sz="1200" kern="1200" dirty="0">
                <a:solidFill>
                  <a:schemeClr val="tx1"/>
                </a:solidFill>
                <a:effectLst/>
                <a:latin typeface="+mn-lt"/>
                <a:ea typeface="+mn-ea"/>
                <a:cs typeface="+mn-cs"/>
              </a:rPr>
              <a:t>(X = </a:t>
            </a:r>
            <a:r>
              <a:rPr lang="en-US" sz="1200" kern="1200" dirty="0" err="1">
                <a:solidFill>
                  <a:schemeClr val="tx1"/>
                </a:solidFill>
                <a:effectLst/>
                <a:latin typeface="+mn-lt"/>
                <a:ea typeface="+mn-ea"/>
                <a:cs typeface="+mn-cs"/>
              </a:rPr>
              <a:t>x|Y</a:t>
            </a:r>
            <a:r>
              <a:rPr lang="en-US" sz="1200" kern="1200" dirty="0">
                <a:solidFill>
                  <a:schemeClr val="tx1"/>
                </a:solidFill>
                <a:effectLst/>
                <a:latin typeface="+mn-lt"/>
                <a:ea typeface="+mn-ea"/>
                <a:cs typeface="+mn-cs"/>
              </a:rPr>
              <a:t> = k) denote the density function of X for an observation that comes from the kth class. In other words,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is relatively large if there is a high probability that an observation in the kth class has X ≈ x, and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is small if it is very unlikely that an observation in the kth class has X ≈ x. Then Bayes’ theorem states that</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suggests that instead of directly computing pk(X) as in Section 4.3.1, we can simply plug in estimates of πk and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into (4.10). In general, estimating πk is easy if we have a random sample of Y s from the population: we simply compute the fraction of the training observations that belong to the kth class. However, estimating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tends to be more challenging, unless we assume some simple forms for these densities. We refer to pk(x) as the posterior probability that an observation posterior X = x belongs to the kth class. That is, it is the probability that the observation belongs to the kth class, given the predictor value for that observation.</a:t>
            </a:r>
          </a:p>
          <a:p>
            <a:r>
              <a:rPr lang="en-US" sz="1200" kern="1200" dirty="0">
                <a:solidFill>
                  <a:schemeClr val="tx1"/>
                </a:solidFill>
                <a:effectLst/>
                <a:latin typeface="+mn-lt"/>
                <a:ea typeface="+mn-ea"/>
                <a:cs typeface="+mn-cs"/>
              </a:rPr>
              <a:t>We know from Chapter 2 that the Bayes classifier, which classifies an observation to the class for which pk(X) is largest, has the lowest possible error rate out of all classifiers. (This is of course only true if the terms in (4.10) are all correctly specified.) Therefore, if we can find a way to estimate </a:t>
            </a:r>
            <a:r>
              <a:rPr lang="en-US" sz="1200" kern="1200" dirty="0" err="1">
                <a:solidFill>
                  <a:schemeClr val="tx1"/>
                </a:solidFill>
                <a:effectLst/>
                <a:latin typeface="+mn-lt"/>
                <a:ea typeface="+mn-ea"/>
                <a:cs typeface="+mn-cs"/>
              </a:rPr>
              <a:t>fk</a:t>
            </a:r>
            <a:r>
              <a:rPr lang="en-US" sz="1200" kern="1200" dirty="0">
                <a:solidFill>
                  <a:schemeClr val="tx1"/>
                </a:solidFill>
                <a:effectLst/>
                <a:latin typeface="+mn-lt"/>
                <a:ea typeface="+mn-ea"/>
                <a:cs typeface="+mn-cs"/>
              </a:rPr>
              <a:t>(X), then we can develop a classifier that approximates the Bayes classifier. Such an approach is the topic of the following sections.</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9</a:t>
            </a:fld>
            <a:endParaRPr lang="en-US"/>
          </a:p>
        </p:txBody>
      </p:sp>
    </p:spTree>
    <p:extLst>
      <p:ext uri="{BB962C8B-B14F-4D97-AF65-F5344CB8AC3E}">
        <p14:creationId xmlns:p14="http://schemas.microsoft.com/office/powerpoint/2010/main" val="8419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69E184C-EF48-0B46-A9DF-58ECA10D5B66}" type="datetime1">
              <a:rPr lang="en-US" smtClean="0"/>
              <a:t>4/14/2020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11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3804-19A2-0543-A939-317DBBE4D2B5}" type="datetime1">
              <a:rPr lang="en-US" smtClean="0"/>
              <a:t>4/14/2020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16995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F6F72-F781-5647-99C9-B1A14BD22BAC}" type="datetime1">
              <a:rPr lang="en-US" smtClean="0"/>
              <a:t>4/14/2020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08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8D3D6-B88D-144A-B948-1F45B4585621}" type="datetime1">
              <a:rPr lang="en-US" smtClean="0"/>
              <a:t>4/14/2020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67720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FC0C19-2B06-384B-A5E1-EF5A9FA7B593}" type="datetime1">
              <a:rPr lang="en-US" smtClean="0"/>
              <a:t>4/14/2020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4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9FB7A-1C47-BC4B-AE96-AFF1885DDEF1}" type="datetime1">
              <a:rPr lang="en-US" smtClean="0"/>
              <a:t>4/14/2020</a:t>
            </a:fld>
            <a:endParaRPr lang="en-US"/>
          </a:p>
        </p:txBody>
      </p:sp>
      <p:sp>
        <p:nvSpPr>
          <p:cNvPr id="6" name="Footer Placeholder 5"/>
          <p:cNvSpPr>
            <a:spLocks noGrp="1"/>
          </p:cNvSpPr>
          <p:nvPr>
            <p:ph type="ftr" sz="quarter" idx="11"/>
          </p:nvPr>
        </p:nvSpPr>
        <p:spPr/>
        <p:txBody>
          <a:bodyPr/>
          <a:lstStyle/>
          <a:p>
            <a:r>
              <a:rPr lang="en-US"/>
              <a:t>IOM 530: Intro. to Statistical Learning </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3027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6B4CD-22D8-0347-B740-0C9846931AB0}" type="datetime1">
              <a:rPr lang="en-US" smtClean="0"/>
              <a:t>4/14/2020</a:t>
            </a:fld>
            <a:endParaRPr lang="en-US"/>
          </a:p>
        </p:txBody>
      </p:sp>
      <p:sp>
        <p:nvSpPr>
          <p:cNvPr id="8" name="Footer Placeholder 7"/>
          <p:cNvSpPr>
            <a:spLocks noGrp="1"/>
          </p:cNvSpPr>
          <p:nvPr>
            <p:ph type="ftr" sz="quarter" idx="11"/>
          </p:nvPr>
        </p:nvSpPr>
        <p:spPr/>
        <p:txBody>
          <a:bodyPr/>
          <a:lstStyle/>
          <a:p>
            <a:r>
              <a:rPr lang="en-US"/>
              <a:t>IOM 530: Intro. to Statistical Learning </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40466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AFC14-B1C6-9447-9B23-422C37473F79}" type="datetime1">
              <a:rPr lang="en-US" smtClean="0"/>
              <a:t>4/14/2020</a:t>
            </a:fld>
            <a:endParaRPr lang="en-US"/>
          </a:p>
        </p:txBody>
      </p:sp>
      <p:sp>
        <p:nvSpPr>
          <p:cNvPr id="4" name="Footer Placeholder 3"/>
          <p:cNvSpPr>
            <a:spLocks noGrp="1"/>
          </p:cNvSpPr>
          <p:nvPr>
            <p:ph type="ftr" sz="quarter" idx="11"/>
          </p:nvPr>
        </p:nvSpPr>
        <p:spPr/>
        <p:txBody>
          <a:bodyPr/>
          <a:lstStyle/>
          <a:p>
            <a:r>
              <a:rPr lang="en-US"/>
              <a:t>IOM 530: Intro. to Statistical Learning </a:t>
            </a:r>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66716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CFB8-0DE8-964E-AEA0-F4C701634ACB}" type="datetime1">
              <a:rPr lang="en-US" smtClean="0"/>
              <a:t>4/14/2020</a:t>
            </a:fld>
            <a:endParaRPr lang="en-US"/>
          </a:p>
        </p:txBody>
      </p:sp>
      <p:sp>
        <p:nvSpPr>
          <p:cNvPr id="3" name="Footer Placeholder 2"/>
          <p:cNvSpPr>
            <a:spLocks noGrp="1"/>
          </p:cNvSpPr>
          <p:nvPr>
            <p:ph type="ftr" sz="quarter" idx="11"/>
          </p:nvPr>
        </p:nvSpPr>
        <p:spPr/>
        <p:txBody>
          <a:bodyPr/>
          <a:lstStyle/>
          <a:p>
            <a:r>
              <a:rPr lang="en-US"/>
              <a:t>IOM 530: Intro. to Statistical Learning </a:t>
            </a:r>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28331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A017B8-CB8E-A94F-B9B6-1390ECB3988E}" type="datetime1">
              <a:rPr lang="en-US" smtClean="0"/>
              <a:t>4/14/2020</a:t>
            </a:fld>
            <a:endParaRPr lang="en-US"/>
          </a:p>
        </p:txBody>
      </p:sp>
      <p:sp>
        <p:nvSpPr>
          <p:cNvPr id="6" name="Footer Placeholder 5"/>
          <p:cNvSpPr>
            <a:spLocks noGrp="1"/>
          </p:cNvSpPr>
          <p:nvPr>
            <p:ph type="ftr" sz="quarter" idx="11"/>
          </p:nvPr>
        </p:nvSpPr>
        <p:spPr/>
        <p:txBody>
          <a:bodyPr/>
          <a:lstStyle/>
          <a:p>
            <a:r>
              <a:rPr lang="en-US"/>
              <a:t>IOM 530: Intro. to Statistical Learning </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46071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B6DEA3-8AB0-D44F-A0CE-A0AC5C314ACF}" type="datetime1">
              <a:rPr lang="en-US" smtClean="0"/>
              <a:t>4/14/2020</a:t>
            </a:fld>
            <a:endParaRPr lang="en-US"/>
          </a:p>
        </p:txBody>
      </p:sp>
      <p:sp>
        <p:nvSpPr>
          <p:cNvPr id="6" name="Footer Placeholder 5"/>
          <p:cNvSpPr>
            <a:spLocks noGrp="1"/>
          </p:cNvSpPr>
          <p:nvPr>
            <p:ph type="ftr" sz="quarter" idx="11"/>
          </p:nvPr>
        </p:nvSpPr>
        <p:spPr/>
        <p:txBody>
          <a:bodyPr/>
          <a:lstStyle/>
          <a:p>
            <a:r>
              <a:rPr lang="en-US"/>
              <a:t>IOM 530: Intro. to Statistical Learning </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48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4FB7E5-E5E8-454F-9FF1-E74A3ED31BF0}" type="datetime1">
              <a:rPr lang="en-US" smtClean="0"/>
              <a:t>4/14/2020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IOM 530: Intro. to Statistical Learning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FFCA10-EE3F-AF4E-9EA4-E5CA2D91A1E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5179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0.emf"/><Relationship Id="rId7"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12.emf"/><Relationship Id="rId10" Type="http://schemas.openxmlformats.org/officeDocument/2006/relationships/image" Target="../media/image16.emf"/><Relationship Id="rId4" Type="http://schemas.openxmlformats.org/officeDocument/2006/relationships/image" Target="../media/image11.emf"/><Relationship Id="rId9"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Classification </a:t>
            </a:r>
            <a:r>
              <a:rPr lang="en-US" sz="4600" dirty="0" err="1"/>
              <a:t>MEthods</a:t>
            </a:r>
            <a:endParaRPr lang="en-US" sz="4600" dirty="0"/>
          </a:p>
        </p:txBody>
      </p:sp>
      <p:sp>
        <p:nvSpPr>
          <p:cNvPr id="3" name="Subtitle 2"/>
          <p:cNvSpPr>
            <a:spLocks noGrp="1"/>
          </p:cNvSpPr>
          <p:nvPr>
            <p:ph type="body" sz="half" idx="2"/>
          </p:nvPr>
        </p:nvSpPr>
        <p:spPr/>
        <p:txBody>
          <a:bodyPr/>
          <a:lstStyle/>
          <a:p>
            <a:r>
              <a:rPr lang="en-US" dirty="0"/>
              <a:t>Chapter 04 (part 02)</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pic>
        <p:nvPicPr>
          <p:cNvPr id="2050" name="Picture 2" descr="http://m.el-dosuky.com/cdn/wp-content/uploads/courses/data-mining.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and </a:t>
            </a:r>
          </a:p>
        </p:txBody>
      </p:sp>
      <p:sp>
        <p:nvSpPr>
          <p:cNvPr id="3" name="Content Placeholder 2"/>
          <p:cNvSpPr>
            <a:spLocks noGrp="1"/>
          </p:cNvSpPr>
          <p:nvPr>
            <p:ph idx="1"/>
          </p:nvPr>
        </p:nvSpPr>
        <p:spPr/>
        <p:txBody>
          <a:bodyPr>
            <a:normAutofit lnSpcReduction="10000"/>
          </a:bodyPr>
          <a:lstStyle/>
          <a:p>
            <a:r>
              <a:rPr lang="en-US" sz="2800" dirty="0"/>
              <a:t>We can estimate       and          to compute</a:t>
            </a:r>
          </a:p>
          <a:p>
            <a:endParaRPr lang="en-US" sz="2800" dirty="0"/>
          </a:p>
          <a:p>
            <a:r>
              <a:rPr lang="en-US" sz="2800" dirty="0"/>
              <a:t>The most common model for          is the Normal Density </a:t>
            </a:r>
          </a:p>
          <a:p>
            <a:endParaRPr lang="en-US" sz="2800" dirty="0"/>
          </a:p>
          <a:p>
            <a:endParaRPr lang="en-US" sz="2800" dirty="0"/>
          </a:p>
          <a:p>
            <a:pPr marL="0" indent="0">
              <a:buNone/>
            </a:pPr>
            <a:r>
              <a:rPr lang="en-US" sz="2800" dirty="0"/>
              <a:t> </a:t>
            </a:r>
          </a:p>
          <a:p>
            <a:r>
              <a:rPr lang="en-US" sz="2800" dirty="0"/>
              <a:t>Using the density, we only need to estimate three quantities to compute  </a:t>
            </a:r>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pic>
        <p:nvPicPr>
          <p:cNvPr id="6" name="Picture 5"/>
          <p:cNvPicPr>
            <a:picLocks noChangeAspect="1"/>
          </p:cNvPicPr>
          <p:nvPr/>
        </p:nvPicPr>
        <p:blipFill>
          <a:blip r:embed="rId3"/>
          <a:stretch>
            <a:fillRect/>
          </a:stretch>
        </p:blipFill>
        <p:spPr>
          <a:xfrm>
            <a:off x="2933098" y="963864"/>
            <a:ext cx="737935" cy="614946"/>
          </a:xfrm>
          <a:prstGeom prst="rect">
            <a:avLst/>
          </a:prstGeom>
        </p:spPr>
      </p:pic>
      <p:pic>
        <p:nvPicPr>
          <p:cNvPr id="7" name="Picture 6"/>
          <p:cNvPicPr>
            <a:picLocks noChangeAspect="1"/>
          </p:cNvPicPr>
          <p:nvPr/>
        </p:nvPicPr>
        <p:blipFill>
          <a:blip r:embed="rId4"/>
          <a:stretch>
            <a:fillRect/>
          </a:stretch>
        </p:blipFill>
        <p:spPr>
          <a:xfrm>
            <a:off x="4886110" y="846521"/>
            <a:ext cx="1226552" cy="908558"/>
          </a:xfrm>
          <a:prstGeom prst="rect">
            <a:avLst/>
          </a:prstGeom>
        </p:spPr>
      </p:pic>
      <p:pic>
        <p:nvPicPr>
          <p:cNvPr id="8" name="Picture 7"/>
          <p:cNvPicPr>
            <a:picLocks noChangeAspect="1"/>
          </p:cNvPicPr>
          <p:nvPr/>
        </p:nvPicPr>
        <p:blipFill>
          <a:blip r:embed="rId4"/>
          <a:stretch>
            <a:fillRect/>
          </a:stretch>
        </p:blipFill>
        <p:spPr>
          <a:xfrm>
            <a:off x="4842041" y="2187857"/>
            <a:ext cx="830178" cy="614947"/>
          </a:xfrm>
          <a:prstGeom prst="rect">
            <a:avLst/>
          </a:prstGeom>
        </p:spPr>
      </p:pic>
      <p:pic>
        <p:nvPicPr>
          <p:cNvPr id="9" name="Picture 8"/>
          <p:cNvPicPr>
            <a:picLocks noChangeAspect="1"/>
          </p:cNvPicPr>
          <p:nvPr/>
        </p:nvPicPr>
        <p:blipFill>
          <a:blip r:embed="rId5"/>
          <a:stretch>
            <a:fillRect/>
          </a:stretch>
        </p:blipFill>
        <p:spPr>
          <a:xfrm>
            <a:off x="3498515" y="2238541"/>
            <a:ext cx="513348" cy="427790"/>
          </a:xfrm>
          <a:prstGeom prst="rect">
            <a:avLst/>
          </a:prstGeom>
        </p:spPr>
      </p:pic>
      <p:pic>
        <p:nvPicPr>
          <p:cNvPr id="10" name="Picture 9"/>
          <p:cNvPicPr>
            <a:picLocks noChangeAspect="1"/>
          </p:cNvPicPr>
          <p:nvPr/>
        </p:nvPicPr>
        <p:blipFill>
          <a:blip r:embed="rId6"/>
          <a:stretch>
            <a:fillRect/>
          </a:stretch>
        </p:blipFill>
        <p:spPr>
          <a:xfrm>
            <a:off x="7212346" y="2211472"/>
            <a:ext cx="995864" cy="549442"/>
          </a:xfrm>
          <a:prstGeom prst="rect">
            <a:avLst/>
          </a:prstGeom>
        </p:spPr>
      </p:pic>
      <p:pic>
        <p:nvPicPr>
          <p:cNvPr id="11" name="Picture 10"/>
          <p:cNvPicPr>
            <a:picLocks noChangeAspect="1"/>
          </p:cNvPicPr>
          <p:nvPr/>
        </p:nvPicPr>
        <p:blipFill>
          <a:blip r:embed="rId4"/>
          <a:stretch>
            <a:fillRect/>
          </a:stretch>
        </p:blipFill>
        <p:spPr>
          <a:xfrm>
            <a:off x="5257130" y="3221571"/>
            <a:ext cx="830178" cy="614947"/>
          </a:xfrm>
          <a:prstGeom prst="rect">
            <a:avLst/>
          </a:prstGeom>
        </p:spPr>
      </p:pic>
      <p:pic>
        <p:nvPicPr>
          <p:cNvPr id="12" name="Picture 11"/>
          <p:cNvPicPr>
            <a:picLocks noChangeAspect="1"/>
          </p:cNvPicPr>
          <p:nvPr/>
        </p:nvPicPr>
        <p:blipFill>
          <a:blip r:embed="rId7"/>
          <a:stretch>
            <a:fillRect/>
          </a:stretch>
        </p:blipFill>
        <p:spPr>
          <a:xfrm>
            <a:off x="2580468" y="3891896"/>
            <a:ext cx="5837836" cy="1260442"/>
          </a:xfrm>
          <a:prstGeom prst="rect">
            <a:avLst/>
          </a:prstGeom>
        </p:spPr>
      </p:pic>
      <p:pic>
        <p:nvPicPr>
          <p:cNvPr id="13" name="Picture 12"/>
          <p:cNvPicPr>
            <a:picLocks noChangeAspect="1"/>
          </p:cNvPicPr>
          <p:nvPr/>
        </p:nvPicPr>
        <p:blipFill>
          <a:blip r:embed="rId8"/>
          <a:stretch>
            <a:fillRect/>
          </a:stretch>
        </p:blipFill>
        <p:spPr>
          <a:xfrm>
            <a:off x="4264782" y="6021526"/>
            <a:ext cx="524043" cy="524043"/>
          </a:xfrm>
          <a:prstGeom prst="rect">
            <a:avLst/>
          </a:prstGeom>
        </p:spPr>
      </p:pic>
      <p:pic>
        <p:nvPicPr>
          <p:cNvPr id="14" name="Picture 13"/>
          <p:cNvPicPr>
            <a:picLocks noChangeAspect="1"/>
          </p:cNvPicPr>
          <p:nvPr/>
        </p:nvPicPr>
        <p:blipFill>
          <a:blip r:embed="rId9"/>
          <a:stretch>
            <a:fillRect/>
          </a:stretch>
        </p:blipFill>
        <p:spPr>
          <a:xfrm>
            <a:off x="5259391" y="5819415"/>
            <a:ext cx="787541" cy="843794"/>
          </a:xfrm>
          <a:prstGeom prst="rect">
            <a:avLst/>
          </a:prstGeom>
        </p:spPr>
      </p:pic>
      <p:pic>
        <p:nvPicPr>
          <p:cNvPr id="15" name="Picture 14"/>
          <p:cNvPicPr>
            <a:picLocks noChangeAspect="1"/>
          </p:cNvPicPr>
          <p:nvPr/>
        </p:nvPicPr>
        <p:blipFill>
          <a:blip r:embed="rId5"/>
          <a:stretch>
            <a:fillRect/>
          </a:stretch>
        </p:blipFill>
        <p:spPr>
          <a:xfrm>
            <a:off x="6620966" y="5921014"/>
            <a:ext cx="795986" cy="663322"/>
          </a:xfrm>
          <a:prstGeom prst="rect">
            <a:avLst/>
          </a:prstGeom>
        </p:spPr>
      </p:pic>
      <p:pic>
        <p:nvPicPr>
          <p:cNvPr id="16" name="Picture 15"/>
          <p:cNvPicPr>
            <a:picLocks noChangeAspect="1"/>
          </p:cNvPicPr>
          <p:nvPr/>
        </p:nvPicPr>
        <p:blipFill>
          <a:blip r:embed="rId10"/>
          <a:stretch>
            <a:fillRect/>
          </a:stretch>
        </p:blipFill>
        <p:spPr>
          <a:xfrm>
            <a:off x="2306201" y="5807377"/>
            <a:ext cx="995864" cy="549442"/>
          </a:xfrm>
          <a:prstGeom prst="rect">
            <a:avLst/>
          </a:prstGeom>
        </p:spPr>
      </p:pic>
    </p:spTree>
    <p:extLst>
      <p:ext uri="{BB962C8B-B14F-4D97-AF65-F5344CB8AC3E}">
        <p14:creationId xmlns:p14="http://schemas.microsoft.com/office/powerpoint/2010/main" val="361526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Training Data set for Estimation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The mean          could be estimated by  the average of all training observations from the </a:t>
            </a:r>
            <a:r>
              <a:rPr lang="en-US" sz="2800" dirty="0" err="1"/>
              <a:t>k</a:t>
            </a:r>
            <a:r>
              <a:rPr lang="en-US" sz="2800" baseline="30000" dirty="0" err="1"/>
              <a:t>th</a:t>
            </a:r>
            <a:r>
              <a:rPr lang="en-US" sz="2800" dirty="0"/>
              <a:t> class. </a:t>
            </a:r>
          </a:p>
          <a:p>
            <a:pPr marL="514350" indent="-514350">
              <a:buFont typeface="+mj-lt"/>
              <a:buAutoNum type="arabicPeriod"/>
            </a:pPr>
            <a:r>
              <a:rPr lang="en-US" sz="2800" dirty="0"/>
              <a:t>The variance        could be estimated as the weighted average of variances of all k classes.</a:t>
            </a:r>
          </a:p>
          <a:p>
            <a:pPr marL="514350" indent="-514350">
              <a:buFont typeface="+mj-lt"/>
              <a:buAutoNum type="arabicPeriod"/>
            </a:pPr>
            <a:r>
              <a:rPr lang="en-US" sz="2800" dirty="0"/>
              <a:t>And,        is estimated as the proportion of the training observations that belong to the </a:t>
            </a:r>
            <a:r>
              <a:rPr lang="en-US" sz="2800" dirty="0" err="1"/>
              <a:t>k</a:t>
            </a:r>
            <a:r>
              <a:rPr lang="en-US" sz="2800" baseline="30000" dirty="0" err="1"/>
              <a:t>th</a:t>
            </a:r>
            <a:r>
              <a:rPr lang="en-US" sz="2800" dirty="0"/>
              <a:t> class.       </a:t>
            </a:r>
          </a:p>
          <a:p>
            <a:endParaRPr lang="en-US" sz="2800" dirty="0"/>
          </a:p>
        </p:txBody>
      </p:sp>
      <p:sp>
        <p:nvSpPr>
          <p:cNvPr id="4" name="Footer Placeholder 3"/>
          <p:cNvSpPr>
            <a:spLocks noGrp="1"/>
          </p:cNvSpPr>
          <p:nvPr>
            <p:ph type="ftr" sz="quarter" idx="11"/>
          </p:nvPr>
        </p:nvSpPr>
        <p:spPr/>
        <p:txBody>
          <a:bodyPr/>
          <a:lstStyle/>
          <a:p>
            <a:r>
              <a:rPr lang="en-US"/>
              <a:t>IOM 530: Intro. to Statistical Learning </a:t>
            </a:r>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7" name="Picture 6"/>
          <p:cNvPicPr>
            <a:picLocks noChangeAspect="1"/>
          </p:cNvPicPr>
          <p:nvPr/>
        </p:nvPicPr>
        <p:blipFill>
          <a:blip r:embed="rId3"/>
          <a:stretch>
            <a:fillRect/>
          </a:stretch>
        </p:blipFill>
        <p:spPr>
          <a:xfrm>
            <a:off x="3396094" y="3049754"/>
            <a:ext cx="640349" cy="686088"/>
          </a:xfrm>
          <a:prstGeom prst="rect">
            <a:avLst/>
          </a:prstGeom>
        </p:spPr>
      </p:pic>
      <p:pic>
        <p:nvPicPr>
          <p:cNvPr id="8" name="Picture 7"/>
          <p:cNvPicPr>
            <a:picLocks noChangeAspect="1"/>
          </p:cNvPicPr>
          <p:nvPr/>
        </p:nvPicPr>
        <p:blipFill>
          <a:blip r:embed="rId4"/>
          <a:stretch>
            <a:fillRect/>
          </a:stretch>
        </p:blipFill>
        <p:spPr>
          <a:xfrm>
            <a:off x="2277028" y="4098691"/>
            <a:ext cx="610269" cy="508558"/>
          </a:xfrm>
          <a:prstGeom prst="rect">
            <a:avLst/>
          </a:prstGeom>
        </p:spPr>
      </p:pic>
      <p:pic>
        <p:nvPicPr>
          <p:cNvPr id="9" name="Picture 8"/>
          <p:cNvPicPr>
            <a:picLocks noChangeAspect="1"/>
          </p:cNvPicPr>
          <p:nvPr/>
        </p:nvPicPr>
        <p:blipFill>
          <a:blip r:embed="rId5"/>
          <a:stretch>
            <a:fillRect/>
          </a:stretch>
        </p:blipFill>
        <p:spPr>
          <a:xfrm>
            <a:off x="3099456" y="2163106"/>
            <a:ext cx="524043" cy="524043"/>
          </a:xfrm>
          <a:prstGeom prst="rect">
            <a:avLst/>
          </a:prstGeom>
        </p:spPr>
      </p:pic>
      <p:pic>
        <p:nvPicPr>
          <p:cNvPr id="10" name="Picture 9"/>
          <p:cNvPicPr>
            <a:picLocks noChangeAspect="1"/>
          </p:cNvPicPr>
          <p:nvPr/>
        </p:nvPicPr>
        <p:blipFill>
          <a:blip r:embed="rId6"/>
          <a:stretch>
            <a:fillRect/>
          </a:stretch>
        </p:blipFill>
        <p:spPr>
          <a:xfrm>
            <a:off x="2750015" y="4865318"/>
            <a:ext cx="4351175" cy="1702111"/>
          </a:xfrm>
          <a:prstGeom prst="rect">
            <a:avLst/>
          </a:prstGeom>
        </p:spPr>
      </p:pic>
      <p:pic>
        <p:nvPicPr>
          <p:cNvPr id="11" name="Picture 10"/>
          <p:cNvPicPr>
            <a:picLocks noChangeAspect="1"/>
          </p:cNvPicPr>
          <p:nvPr/>
        </p:nvPicPr>
        <p:blipFill>
          <a:blip r:embed="rId7"/>
          <a:stretch>
            <a:fillRect/>
          </a:stretch>
        </p:blipFill>
        <p:spPr>
          <a:xfrm>
            <a:off x="3281103" y="6361242"/>
            <a:ext cx="1968170" cy="536774"/>
          </a:xfrm>
          <a:prstGeom prst="rect">
            <a:avLst/>
          </a:prstGeom>
        </p:spPr>
      </p:pic>
    </p:spTree>
    <p:extLst>
      <p:ext uri="{BB962C8B-B14F-4D97-AF65-F5344CB8AC3E}">
        <p14:creationId xmlns:p14="http://schemas.microsoft.com/office/powerpoint/2010/main" val="405132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IOM 530: Intro. to Statistical Learning </a:t>
            </a:r>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pic>
        <p:nvPicPr>
          <p:cNvPr id="6" name="Picture 5" descr="994824_668021806552167_1001983829_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Rounded Rectangle 1"/>
          <p:cNvSpPr/>
          <p:nvPr/>
        </p:nvSpPr>
        <p:spPr>
          <a:xfrm>
            <a:off x="3303123" y="4271325"/>
            <a:ext cx="4935382" cy="5778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06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with One Predictor (p =1)</a:t>
            </a:r>
          </a:p>
        </p:txBody>
      </p:sp>
      <p:sp>
        <p:nvSpPr>
          <p:cNvPr id="3" name="Content Placeholder 2"/>
          <p:cNvSpPr>
            <a:spLocks noGrp="1"/>
          </p:cNvSpPr>
          <p:nvPr>
            <p:ph idx="1"/>
          </p:nvPr>
        </p:nvSpPr>
        <p:spPr>
          <a:xfrm>
            <a:off x="1024128" y="1948457"/>
            <a:ext cx="9720072" cy="5086684"/>
          </a:xfrm>
        </p:spPr>
        <p:txBody>
          <a:bodyPr>
            <a:normAutofit/>
          </a:bodyPr>
          <a:lstStyle/>
          <a:p>
            <a:pPr marL="350838" indent="-350838">
              <a:buFont typeface="Arial" panose="020B0604020202020204" pitchFamily="34" charset="0"/>
              <a:buChar char="•"/>
            </a:pPr>
            <a:r>
              <a:rPr lang="en-US" sz="2400" dirty="0"/>
              <a:t>Suppose we have only one predictor (p = 1)</a:t>
            </a:r>
          </a:p>
          <a:p>
            <a:pPr marL="350838" indent="-350838">
              <a:buFont typeface="Arial" panose="020B0604020202020204" pitchFamily="34" charset="0"/>
              <a:buChar char="•"/>
            </a:pPr>
            <a:r>
              <a:rPr lang="en-US" sz="2400" dirty="0"/>
              <a:t>Two normal density function </a:t>
            </a:r>
            <a:r>
              <a:rPr lang="en-US" sz="2400" i="1" dirty="0"/>
              <a:t>f</a:t>
            </a:r>
            <a:r>
              <a:rPr lang="en-US" sz="2400" i="1" baseline="-25000" dirty="0"/>
              <a:t>1</a:t>
            </a:r>
            <a:r>
              <a:rPr lang="en-US" sz="2400" i="1" dirty="0"/>
              <a:t>(x)</a:t>
            </a:r>
            <a:r>
              <a:rPr lang="en-US" sz="2400" dirty="0"/>
              <a:t> and </a:t>
            </a:r>
            <a:r>
              <a:rPr lang="en-US" sz="2400" i="1" dirty="0"/>
              <a:t>f</a:t>
            </a:r>
            <a:r>
              <a:rPr lang="en-US" sz="2400" i="1" baseline="-25000" dirty="0"/>
              <a:t>2</a:t>
            </a:r>
            <a:r>
              <a:rPr lang="en-US" sz="2400" i="1" dirty="0"/>
              <a:t>(x)</a:t>
            </a:r>
            <a:r>
              <a:rPr lang="en-US" sz="2400" dirty="0"/>
              <a:t>, represent two distinct classes</a:t>
            </a:r>
          </a:p>
          <a:p>
            <a:pPr marL="350838" indent="-350838">
              <a:buFont typeface="Arial" panose="020B0604020202020204" pitchFamily="34" charset="0"/>
              <a:buChar char="•"/>
            </a:pPr>
            <a:r>
              <a:rPr lang="en-US" sz="2400" dirty="0"/>
              <a:t>The two density functions overlap, so there is some uncertainty about the class to which an observation with an unknown class belongs</a:t>
            </a:r>
          </a:p>
          <a:p>
            <a:pPr marL="350838" indent="-350838">
              <a:buFont typeface="Arial" panose="020B0604020202020204" pitchFamily="34" charset="0"/>
              <a:buChar char="•"/>
            </a:pPr>
            <a:r>
              <a:rPr lang="en-US" sz="2400" dirty="0"/>
              <a:t>The dashed vertical line represents Bayes’ decision boundary  </a:t>
            </a:r>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12" name="Picture 11" descr="4.4-lef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791" y="4338023"/>
            <a:ext cx="3997157" cy="2269841"/>
          </a:xfrm>
          <a:prstGeom prst="rect">
            <a:avLst/>
          </a:prstGeom>
        </p:spPr>
      </p:pic>
    </p:spTree>
    <p:extLst>
      <p:ext uri="{BB962C8B-B14F-4D97-AF65-F5344CB8AC3E}">
        <p14:creationId xmlns:p14="http://schemas.microsoft.com/office/powerpoint/2010/main" val="309989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LDA</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LDA starts by assuming that each class has a normal distribution with a common variance </a:t>
            </a:r>
          </a:p>
          <a:p>
            <a:pPr marL="350838" indent="-350838">
              <a:buFont typeface="Wingdings" panose="05000000000000000000" pitchFamily="2" charset="2"/>
              <a:buChar char="Ø"/>
            </a:pPr>
            <a:endParaRPr lang="en-US" sz="600" dirty="0"/>
          </a:p>
          <a:p>
            <a:pPr marL="350838" indent="-350838">
              <a:buFont typeface="Wingdings" panose="05000000000000000000" pitchFamily="2" charset="2"/>
              <a:buChar char="Ø"/>
            </a:pPr>
            <a:r>
              <a:rPr lang="en-US" sz="2800" dirty="0"/>
              <a:t>The mean and the variance are estimated </a:t>
            </a:r>
          </a:p>
          <a:p>
            <a:pPr marL="350838" indent="-350838">
              <a:buFont typeface="Wingdings" panose="05000000000000000000" pitchFamily="2" charset="2"/>
              <a:buChar char="Ø"/>
            </a:pPr>
            <a:endParaRPr lang="en-US" sz="600" dirty="0"/>
          </a:p>
          <a:p>
            <a:pPr marL="350838" indent="-350838">
              <a:buFont typeface="Wingdings" panose="05000000000000000000" pitchFamily="2" charset="2"/>
              <a:buChar char="Ø"/>
            </a:pPr>
            <a:r>
              <a:rPr lang="en-US" sz="2800" dirty="0"/>
              <a:t>Finally, Bayes’ theorem is used to compute </a:t>
            </a:r>
            <a:r>
              <a:rPr lang="en-US" sz="2800" dirty="0" err="1"/>
              <a:t>p</a:t>
            </a:r>
            <a:r>
              <a:rPr lang="en-US" sz="2800" baseline="-25000" dirty="0" err="1"/>
              <a:t>k</a:t>
            </a:r>
            <a:r>
              <a:rPr lang="en-US" sz="2800" dirty="0"/>
              <a:t> and the observation is assigned to the class with the maximum probability among all k probabilities</a:t>
            </a:r>
          </a:p>
        </p:txBody>
      </p:sp>
      <p:sp>
        <p:nvSpPr>
          <p:cNvPr id="4" name="Footer Placeholder 3"/>
          <p:cNvSpPr>
            <a:spLocks noGrp="1"/>
          </p:cNvSpPr>
          <p:nvPr>
            <p:ph type="ftr" sz="quarter" idx="11"/>
          </p:nvPr>
        </p:nvSpPr>
        <p:spPr/>
        <p:txBody>
          <a:bodyPr/>
          <a:lstStyle/>
          <a:p>
            <a:r>
              <a:rPr lang="en-US"/>
              <a:t>IOM 530: Intro. to Statistical Learning </a:t>
            </a:r>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spTree>
    <p:extLst>
      <p:ext uri="{BB962C8B-B14F-4D97-AF65-F5344CB8AC3E}">
        <p14:creationId xmlns:p14="http://schemas.microsoft.com/office/powerpoint/2010/main" val="384070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4.4.png">
            <a:extLst>
              <a:ext uri="{FF2B5EF4-FFF2-40B4-BE49-F238E27FC236}">
                <a16:creationId xmlns:a16="http://schemas.microsoft.com/office/drawing/2014/main" id="{BDC66576-8A52-4A31-B0B7-66275706F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085" y="3976101"/>
            <a:ext cx="6731668" cy="3063413"/>
          </a:xfrm>
          <a:prstGeom prst="rect">
            <a:avLst/>
          </a:prstGeom>
        </p:spPr>
      </p:pic>
      <p:sp>
        <p:nvSpPr>
          <p:cNvPr id="3" name="Content Placeholder 2">
            <a:extLst>
              <a:ext uri="{FF2B5EF4-FFF2-40B4-BE49-F238E27FC236}">
                <a16:creationId xmlns:a16="http://schemas.microsoft.com/office/drawing/2014/main" id="{6FB51138-387E-45E6-9C4B-D7E0BA9A87AA}"/>
              </a:ext>
            </a:extLst>
          </p:cNvPr>
          <p:cNvSpPr>
            <a:spLocks noGrp="1"/>
          </p:cNvSpPr>
          <p:nvPr>
            <p:ph idx="1"/>
          </p:nvPr>
        </p:nvSpPr>
        <p:spPr>
          <a:xfrm>
            <a:off x="1024318" y="1897960"/>
            <a:ext cx="9720073" cy="4023360"/>
          </a:xfrm>
        </p:spPr>
        <p:txBody>
          <a:bodyPr/>
          <a:lstStyle/>
          <a:p>
            <a:pPr marL="350838" indent="-350838">
              <a:buFont typeface="Wingdings" panose="05000000000000000000" pitchFamily="2" charset="2"/>
              <a:buChar char="Ø"/>
            </a:pPr>
            <a:r>
              <a:rPr lang="en-US" sz="2800" dirty="0"/>
              <a:t>20 observations were drawn from each of the two classes</a:t>
            </a:r>
          </a:p>
          <a:p>
            <a:pPr marL="350838" indent="-350838">
              <a:buFont typeface="Wingdings" panose="05000000000000000000" pitchFamily="2" charset="2"/>
              <a:buChar char="Ø"/>
            </a:pPr>
            <a:r>
              <a:rPr lang="en-US" sz="2800" dirty="0"/>
              <a:t>The dashed vertical line is the Bayes’ decision boundary</a:t>
            </a:r>
          </a:p>
          <a:p>
            <a:pPr marL="350838" indent="-350838">
              <a:buFont typeface="Wingdings" panose="05000000000000000000" pitchFamily="2" charset="2"/>
              <a:buChar char="Ø"/>
            </a:pPr>
            <a:r>
              <a:rPr lang="en-US" sz="2800" dirty="0"/>
              <a:t>The solid vertical line is the LDA decision boundary</a:t>
            </a:r>
          </a:p>
          <a:p>
            <a:pPr marL="681038" lvl="1" indent="-330200">
              <a:buFont typeface="Arial" panose="020B0604020202020204" pitchFamily="34" charset="0"/>
              <a:buChar char="•"/>
            </a:pPr>
            <a:r>
              <a:rPr lang="en-US" sz="2400" dirty="0"/>
              <a:t>Bayes’ error rate: 10.6%</a:t>
            </a:r>
          </a:p>
          <a:p>
            <a:pPr marL="681038" lvl="1" indent="-330200">
              <a:buFont typeface="Arial" panose="020B0604020202020204" pitchFamily="34" charset="0"/>
              <a:buChar char="•"/>
            </a:pPr>
            <a:r>
              <a:rPr lang="en-US" sz="2400" dirty="0"/>
              <a:t>LDA error rate: 11.1%</a:t>
            </a:r>
          </a:p>
          <a:p>
            <a:pPr marL="0" indent="0">
              <a:buNone/>
            </a:pPr>
            <a:endParaRPr lang="en-US" dirty="0"/>
          </a:p>
        </p:txBody>
      </p:sp>
      <p:sp>
        <p:nvSpPr>
          <p:cNvPr id="5" name="Slide Number Placeholder 4">
            <a:extLst>
              <a:ext uri="{FF2B5EF4-FFF2-40B4-BE49-F238E27FC236}">
                <a16:creationId xmlns:a16="http://schemas.microsoft.com/office/drawing/2014/main" id="{DED014ED-937E-477B-AAF2-EC6EF90D203A}"/>
              </a:ext>
            </a:extLst>
          </p:cNvPr>
          <p:cNvSpPr>
            <a:spLocks noGrp="1"/>
          </p:cNvSpPr>
          <p:nvPr>
            <p:ph type="sldNum" sz="quarter" idx="12"/>
          </p:nvPr>
        </p:nvSpPr>
        <p:spPr/>
        <p:txBody>
          <a:bodyPr/>
          <a:lstStyle/>
          <a:p>
            <a:fld id="{E4FFCA10-EE3F-AF4E-9EA4-E5CA2D91A1E4}" type="slidenum">
              <a:rPr lang="en-US" smtClean="0"/>
              <a:t>15</a:t>
            </a:fld>
            <a:endParaRPr lang="en-US"/>
          </a:p>
        </p:txBody>
      </p:sp>
      <p:sp>
        <p:nvSpPr>
          <p:cNvPr id="6" name="Title 1">
            <a:extLst>
              <a:ext uri="{FF2B5EF4-FFF2-40B4-BE49-F238E27FC236}">
                <a16:creationId xmlns:a16="http://schemas.microsoft.com/office/drawing/2014/main" id="{6BF481CA-525D-4FC3-AC30-A80C3205A43C}"/>
              </a:ext>
            </a:extLst>
          </p:cNvPr>
          <p:cNvSpPr>
            <a:spLocks noGrp="1"/>
          </p:cNvSpPr>
          <p:nvPr>
            <p:ph type="title"/>
          </p:nvPr>
        </p:nvSpPr>
        <p:spPr/>
        <p:txBody>
          <a:bodyPr/>
          <a:lstStyle/>
          <a:p>
            <a:r>
              <a:rPr lang="en-US" dirty="0"/>
              <a:t>Apply LDA</a:t>
            </a:r>
          </a:p>
        </p:txBody>
      </p:sp>
    </p:spTree>
    <p:extLst>
      <p:ext uri="{BB962C8B-B14F-4D97-AF65-F5344CB8AC3E}">
        <p14:creationId xmlns:p14="http://schemas.microsoft.com/office/powerpoint/2010/main" val="97616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When p &gt; 1</a:t>
            </a:r>
          </a:p>
        </p:txBody>
      </p:sp>
      <p:sp>
        <p:nvSpPr>
          <p:cNvPr id="3" name="Content Placeholder 2"/>
          <p:cNvSpPr>
            <a:spLocks noGrp="1"/>
          </p:cNvSpPr>
          <p:nvPr>
            <p:ph idx="1"/>
          </p:nvPr>
        </p:nvSpPr>
        <p:spPr>
          <a:xfrm>
            <a:off x="1117260" y="2084832"/>
            <a:ext cx="9720073" cy="4023360"/>
          </a:xfrm>
        </p:spPr>
        <p:txBody>
          <a:bodyPr>
            <a:normAutofit/>
          </a:bodyPr>
          <a:lstStyle/>
          <a:p>
            <a:r>
              <a:rPr lang="en-US" sz="2800" dirty="0"/>
              <a:t>If X is multidimensional (p &gt; 1), we use exactly the same approach except the density function </a:t>
            </a:r>
            <a:r>
              <a:rPr lang="en-US" sz="2800" i="1" dirty="0"/>
              <a:t>f(x)</a:t>
            </a:r>
            <a:r>
              <a:rPr lang="en-US" sz="2800" dirty="0"/>
              <a:t> is modeled using the multivariate normal density</a:t>
            </a:r>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pic>
        <p:nvPicPr>
          <p:cNvPr id="6" name="Picture 5" descr="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596" y="3308175"/>
            <a:ext cx="6504405" cy="3549825"/>
          </a:xfrm>
          <a:prstGeom prst="rect">
            <a:avLst/>
          </a:prstGeom>
        </p:spPr>
      </p:pic>
    </p:spTree>
    <p:extLst>
      <p:ext uri="{BB962C8B-B14F-4D97-AF65-F5344CB8AC3E}">
        <p14:creationId xmlns:p14="http://schemas.microsoft.com/office/powerpoint/2010/main" val="168489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B4C0-AA77-4631-B0EB-9948F81AE5D9}"/>
              </a:ext>
            </a:extLst>
          </p:cNvPr>
          <p:cNvSpPr>
            <a:spLocks noGrp="1"/>
          </p:cNvSpPr>
          <p:nvPr>
            <p:ph type="title"/>
          </p:nvPr>
        </p:nvSpPr>
        <p:spPr/>
        <p:txBody>
          <a:bodyPr/>
          <a:lstStyle/>
          <a:p>
            <a:r>
              <a:rPr lang="en-US" dirty="0"/>
              <a:t>An Example When p &gt; 1</a:t>
            </a:r>
          </a:p>
        </p:txBody>
      </p:sp>
      <p:sp>
        <p:nvSpPr>
          <p:cNvPr id="3" name="Content Placeholder 2">
            <a:extLst>
              <a:ext uri="{FF2B5EF4-FFF2-40B4-BE49-F238E27FC236}">
                <a16:creationId xmlns:a16="http://schemas.microsoft.com/office/drawing/2014/main" id="{4E873320-5B30-4149-8102-C4BC91B02A35}"/>
              </a:ext>
            </a:extLst>
          </p:cNvPr>
          <p:cNvSpPr>
            <a:spLocks noGrp="1"/>
          </p:cNvSpPr>
          <p:nvPr>
            <p:ph idx="1"/>
          </p:nvPr>
        </p:nvSpPr>
        <p:spPr>
          <a:xfrm>
            <a:off x="1024128" y="1916349"/>
            <a:ext cx="9720073" cy="4023360"/>
          </a:xfrm>
        </p:spPr>
        <p:txBody>
          <a:bodyPr>
            <a:normAutofit/>
          </a:bodyPr>
          <a:lstStyle/>
          <a:p>
            <a:pPr marL="407988" indent="-407988">
              <a:buFont typeface="Wingdings" panose="05000000000000000000" pitchFamily="2" charset="2"/>
              <a:buChar char="Ø"/>
            </a:pPr>
            <a:r>
              <a:rPr lang="en-US" sz="2800" dirty="0"/>
              <a:t>We have two predictors (p =2)</a:t>
            </a:r>
          </a:p>
          <a:p>
            <a:pPr marL="407988" indent="-407988">
              <a:buFont typeface="Wingdings" panose="05000000000000000000" pitchFamily="2" charset="2"/>
              <a:buChar char="Ø"/>
            </a:pPr>
            <a:r>
              <a:rPr lang="en-US" sz="2800" dirty="0"/>
              <a:t>Three classes</a:t>
            </a:r>
          </a:p>
          <a:p>
            <a:pPr marL="407988" indent="-407988">
              <a:buFont typeface="Wingdings" panose="05000000000000000000" pitchFamily="2" charset="2"/>
              <a:buChar char="Ø"/>
            </a:pPr>
            <a:r>
              <a:rPr lang="en-US" sz="2800" dirty="0"/>
              <a:t>20 observations from each class</a:t>
            </a:r>
          </a:p>
          <a:p>
            <a:pPr marL="407988" indent="-407988">
              <a:buFont typeface="Wingdings" panose="05000000000000000000" pitchFamily="2" charset="2"/>
              <a:buChar char="Ø"/>
            </a:pPr>
            <a:r>
              <a:rPr lang="en-US" sz="2800" dirty="0"/>
              <a:t>The solid lines are Bayes’ boundaries</a:t>
            </a:r>
          </a:p>
          <a:p>
            <a:pPr marL="407988" indent="-407988">
              <a:buFont typeface="Wingdings" panose="05000000000000000000" pitchFamily="2" charset="2"/>
              <a:buChar char="Ø"/>
            </a:pPr>
            <a:r>
              <a:rPr lang="en-US" sz="2800" dirty="0"/>
              <a:t>The dashed lines are LDA boundaries</a:t>
            </a:r>
          </a:p>
          <a:p>
            <a:pPr marL="407988" indent="-407988">
              <a:buFont typeface="Wingdings" panose="05000000000000000000" pitchFamily="2" charset="2"/>
              <a:buChar char="Ø"/>
            </a:pPr>
            <a:endParaRPr lang="en-US" sz="2800" dirty="0"/>
          </a:p>
        </p:txBody>
      </p:sp>
      <p:sp>
        <p:nvSpPr>
          <p:cNvPr id="5" name="Slide Number Placeholder 4">
            <a:extLst>
              <a:ext uri="{FF2B5EF4-FFF2-40B4-BE49-F238E27FC236}">
                <a16:creationId xmlns:a16="http://schemas.microsoft.com/office/drawing/2014/main" id="{4445EACE-810D-48A1-8DBD-B4FC6F7C6C19}"/>
              </a:ext>
            </a:extLst>
          </p:cNvPr>
          <p:cNvSpPr>
            <a:spLocks noGrp="1"/>
          </p:cNvSpPr>
          <p:nvPr>
            <p:ph type="sldNum" sz="quarter" idx="12"/>
          </p:nvPr>
        </p:nvSpPr>
        <p:spPr/>
        <p:txBody>
          <a:bodyPr/>
          <a:lstStyle/>
          <a:p>
            <a:fld id="{E4FFCA10-EE3F-AF4E-9EA4-E5CA2D91A1E4}" type="slidenum">
              <a:rPr lang="en-US" smtClean="0"/>
              <a:t>17</a:t>
            </a:fld>
            <a:endParaRPr lang="en-US"/>
          </a:p>
        </p:txBody>
      </p:sp>
      <p:pic>
        <p:nvPicPr>
          <p:cNvPr id="6" name="Picture 5" descr="4.6-right.png">
            <a:extLst>
              <a:ext uri="{FF2B5EF4-FFF2-40B4-BE49-F238E27FC236}">
                <a16:creationId xmlns:a16="http://schemas.microsoft.com/office/drawing/2014/main" id="{0D9A39AA-824B-4409-AD7D-E1E16FC99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177" y="1916349"/>
            <a:ext cx="4132813" cy="3639070"/>
          </a:xfrm>
          <a:prstGeom prst="rect">
            <a:avLst/>
          </a:prstGeom>
        </p:spPr>
      </p:pic>
    </p:spTree>
    <p:extLst>
      <p:ext uri="{BB962C8B-B14F-4D97-AF65-F5344CB8AC3E}">
        <p14:creationId xmlns:p14="http://schemas.microsoft.com/office/powerpoint/2010/main" val="277102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LDA on Default Data</a:t>
            </a:r>
          </a:p>
        </p:txBody>
      </p:sp>
      <p:sp>
        <p:nvSpPr>
          <p:cNvPr id="3" name="Content Placeholder 2"/>
          <p:cNvSpPr>
            <a:spLocks noGrp="1"/>
          </p:cNvSpPr>
          <p:nvPr>
            <p:ph idx="1"/>
          </p:nvPr>
        </p:nvSpPr>
        <p:spPr>
          <a:xfrm>
            <a:off x="1060214" y="2075104"/>
            <a:ext cx="9720073" cy="4023360"/>
          </a:xfrm>
        </p:spPr>
        <p:txBody>
          <a:bodyPr>
            <a:normAutofit/>
          </a:bodyPr>
          <a:lstStyle/>
          <a:p>
            <a:pPr marL="350838" indent="-350838">
              <a:buFont typeface="Wingdings" panose="05000000000000000000" pitchFamily="2" charset="2"/>
              <a:buChar char="Ø"/>
            </a:pPr>
            <a:r>
              <a:rPr lang="en-US" sz="2800" dirty="0"/>
              <a:t>LDA makes 252+ 23 mistakes on 10000 predictions (2.75% misclassification error rate)</a:t>
            </a:r>
          </a:p>
          <a:p>
            <a:pPr marL="350838" indent="-350838">
              <a:buFont typeface="Wingdings" panose="05000000000000000000" pitchFamily="2" charset="2"/>
              <a:buChar char="Ø"/>
            </a:pPr>
            <a:r>
              <a:rPr lang="en-US" sz="2800" dirty="0"/>
              <a:t>But LDA miss-predicts 252/333 = 75.5% of defaulters!</a:t>
            </a:r>
          </a:p>
          <a:p>
            <a:pPr marL="350838" indent="-350838">
              <a:buFont typeface="Wingdings" panose="05000000000000000000" pitchFamily="2" charset="2"/>
              <a:buChar char="Ø"/>
            </a:pPr>
            <a:r>
              <a:rPr lang="en-US" sz="2800" dirty="0"/>
              <a:t>Perhaps, we shouldn’t use 0.5 as threshold for predicting default?</a:t>
            </a:r>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7" name="Picture 6" descr="table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406" y="4086784"/>
            <a:ext cx="6455515" cy="2040690"/>
          </a:xfrm>
          <a:prstGeom prst="rect">
            <a:avLst/>
          </a:prstGeom>
        </p:spPr>
      </p:pic>
    </p:spTree>
    <p:extLst>
      <p:ext uri="{BB962C8B-B14F-4D97-AF65-F5344CB8AC3E}">
        <p14:creationId xmlns:p14="http://schemas.microsoft.com/office/powerpoint/2010/main" val="703844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0.2 as Threshold for Default</a:t>
            </a:r>
          </a:p>
        </p:txBody>
      </p:sp>
      <p:sp>
        <p:nvSpPr>
          <p:cNvPr id="3" name="Content Placeholder 2"/>
          <p:cNvSpPr>
            <a:spLocks noGrp="1"/>
          </p:cNvSpPr>
          <p:nvPr>
            <p:ph idx="1"/>
          </p:nvPr>
        </p:nvSpPr>
        <p:spPr>
          <a:xfrm>
            <a:off x="1024128" y="2075104"/>
            <a:ext cx="9720073" cy="4023360"/>
          </a:xfrm>
        </p:spPr>
        <p:txBody>
          <a:bodyPr>
            <a:normAutofit/>
          </a:bodyPr>
          <a:lstStyle/>
          <a:p>
            <a:pPr marL="350838" indent="-350838">
              <a:buFont typeface="Wingdings" panose="05000000000000000000" pitchFamily="2" charset="2"/>
              <a:buChar char="Ø"/>
            </a:pPr>
            <a:r>
              <a:rPr lang="en-US" sz="2800" dirty="0"/>
              <a:t>Now the total number of mistakes is 235+138 = 373 (3.73% misclassification error rate)</a:t>
            </a:r>
          </a:p>
          <a:p>
            <a:pPr marL="350838" indent="-350838">
              <a:buFont typeface="Wingdings" panose="05000000000000000000" pitchFamily="2" charset="2"/>
              <a:buChar char="Ø"/>
            </a:pPr>
            <a:r>
              <a:rPr lang="en-US" sz="2800" dirty="0"/>
              <a:t>But we only miss-predicted 138/333 = 41.4% of defaulters</a:t>
            </a:r>
          </a:p>
          <a:p>
            <a:pPr marL="350838" indent="-350838">
              <a:buFont typeface="Wingdings" panose="05000000000000000000" pitchFamily="2" charset="2"/>
              <a:buChar char="Ø"/>
            </a:pPr>
            <a:r>
              <a:rPr lang="en-US" sz="2800" dirty="0"/>
              <a:t>We can examine the error rate with other thresholds </a:t>
            </a:r>
          </a:p>
          <a:p>
            <a:pPr marL="350838" indent="-350838">
              <a:buFont typeface="Wingdings" panose="05000000000000000000" pitchFamily="2" charset="2"/>
              <a:buChar char="Ø"/>
            </a:pPr>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pic>
        <p:nvPicPr>
          <p:cNvPr id="6" name="Picture 5" descr="Table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843" y="4163982"/>
            <a:ext cx="7064337" cy="2306722"/>
          </a:xfrm>
          <a:prstGeom prst="rect">
            <a:avLst/>
          </a:prstGeom>
        </p:spPr>
      </p:pic>
    </p:spTree>
    <p:extLst>
      <p:ext uri="{BB962C8B-B14F-4D97-AF65-F5344CB8AC3E}">
        <p14:creationId xmlns:p14="http://schemas.microsoft.com/office/powerpoint/2010/main" val="398381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charset="2"/>
              <a:buChar char="Ø"/>
            </a:pPr>
            <a:endParaRPr lang="en-US" dirty="0"/>
          </a:p>
          <a:p>
            <a:pPr>
              <a:buFont typeface="Wingdings" charset="2"/>
              <a:buChar char="Ø"/>
            </a:pP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Content Placeholder 2"/>
          <p:cNvSpPr txBox="1">
            <a:spLocks/>
          </p:cNvSpPr>
          <p:nvPr/>
        </p:nvSpPr>
        <p:spPr>
          <a:xfrm>
            <a:off x="2133600" y="1981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Overview of LDA</a:t>
            </a:r>
          </a:p>
          <a:p>
            <a:r>
              <a:rPr lang="en-US" dirty="0"/>
              <a:t>Why not Logistic Regression?</a:t>
            </a:r>
          </a:p>
          <a:p>
            <a:r>
              <a:rPr lang="en-US" dirty="0"/>
              <a:t>Estimating Bayes’ Classifier</a:t>
            </a:r>
          </a:p>
          <a:p>
            <a:r>
              <a:rPr lang="en-US" dirty="0"/>
              <a:t>LDA Example with One Predictor (p=1)</a:t>
            </a:r>
          </a:p>
          <a:p>
            <a:r>
              <a:rPr lang="en-US" dirty="0"/>
              <a:t>LDA Example with more than One Predictor (P&gt;1)</a:t>
            </a:r>
          </a:p>
          <a:p>
            <a:r>
              <a:rPr lang="en-US" dirty="0"/>
              <a:t>LDA on Default Data</a:t>
            </a:r>
          </a:p>
          <a:p>
            <a:r>
              <a:rPr lang="en-US" dirty="0"/>
              <a:t>Overview of QDA</a:t>
            </a:r>
          </a:p>
          <a:p>
            <a:r>
              <a:rPr lang="en-US" dirty="0"/>
              <a:t>Comparison between LDA and QDA</a:t>
            </a:r>
          </a:p>
          <a:p>
            <a:endParaRPr lang="en-US" dirty="0"/>
          </a:p>
          <a:p>
            <a:endParaRPr lang="en-US" dirty="0"/>
          </a:p>
        </p:txBody>
      </p:sp>
    </p:spTree>
    <p:extLst>
      <p:ext uri="{BB962C8B-B14F-4D97-AF65-F5344CB8AC3E}">
        <p14:creationId xmlns:p14="http://schemas.microsoft.com/office/powerpoint/2010/main" val="3420953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485" y="3520887"/>
            <a:ext cx="6437563" cy="3224137"/>
          </a:xfrm>
          <a:prstGeom prst="rect">
            <a:avLst/>
          </a:prstGeom>
        </p:spPr>
      </p:pic>
      <p:sp>
        <p:nvSpPr>
          <p:cNvPr id="2" name="Title 1"/>
          <p:cNvSpPr>
            <a:spLocks noGrp="1"/>
          </p:cNvSpPr>
          <p:nvPr>
            <p:ph type="title"/>
          </p:nvPr>
        </p:nvSpPr>
        <p:spPr/>
        <p:txBody>
          <a:bodyPr>
            <a:normAutofit/>
          </a:bodyPr>
          <a:lstStyle/>
          <a:p>
            <a:r>
              <a:rPr lang="en-US" dirty="0"/>
              <a:t>Default Threshold Values vs. Error Rates</a:t>
            </a:r>
          </a:p>
        </p:txBody>
      </p:sp>
      <p:sp>
        <p:nvSpPr>
          <p:cNvPr id="3" name="Content Placeholder 2"/>
          <p:cNvSpPr>
            <a:spLocks noGrp="1"/>
          </p:cNvSpPr>
          <p:nvPr>
            <p:ph idx="1"/>
          </p:nvPr>
        </p:nvSpPr>
        <p:spPr>
          <a:xfrm>
            <a:off x="1024128" y="2114015"/>
            <a:ext cx="9720073" cy="4023360"/>
          </a:xfrm>
        </p:spPr>
        <p:txBody>
          <a:bodyPr>
            <a:normAutofit/>
          </a:bodyPr>
          <a:lstStyle/>
          <a:p>
            <a:pPr marL="350838" indent="-350838">
              <a:buFont typeface="Wingdings" panose="05000000000000000000" pitchFamily="2" charset="2"/>
              <a:buChar char="Ø"/>
            </a:pPr>
            <a:r>
              <a:rPr lang="en-US" sz="2800" dirty="0"/>
              <a:t>Black solid: overall error rate</a:t>
            </a:r>
          </a:p>
          <a:p>
            <a:pPr marL="350838" indent="-350838">
              <a:buFont typeface="Wingdings" panose="05000000000000000000" pitchFamily="2" charset="2"/>
              <a:buChar char="Ø"/>
            </a:pPr>
            <a:r>
              <a:rPr lang="en-US" sz="2800" dirty="0"/>
              <a:t>Blue dashed: Fraction of defaulters missed</a:t>
            </a:r>
          </a:p>
          <a:p>
            <a:pPr marL="350838" indent="-350838">
              <a:buFont typeface="Wingdings" panose="05000000000000000000" pitchFamily="2" charset="2"/>
              <a:buChar char="Ø"/>
            </a:pPr>
            <a:r>
              <a:rPr lang="en-US" sz="2800" dirty="0"/>
              <a:t>Orange dotted: non defaulters incorrectly classified</a:t>
            </a:r>
          </a:p>
          <a:p>
            <a:pPr marL="350838" indent="-350838">
              <a:buFont typeface="Wingdings" panose="05000000000000000000" pitchFamily="2" charset="2"/>
              <a:buChar char="Ø"/>
            </a:pPr>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spTree>
    <p:extLst>
      <p:ext uri="{BB962C8B-B14F-4D97-AF65-F5344CB8AC3E}">
        <p14:creationId xmlns:p14="http://schemas.microsoft.com/office/powerpoint/2010/main" val="2857301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Quadratic Discriminant Analysis (QDA)</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LDA assumed that every class has the same variance/ covariance</a:t>
            </a:r>
          </a:p>
          <a:p>
            <a:pPr marL="350838" indent="-350838">
              <a:buFont typeface="Wingdings" panose="05000000000000000000" pitchFamily="2" charset="2"/>
              <a:buChar char="Ø"/>
            </a:pPr>
            <a:r>
              <a:rPr lang="en-US" sz="2800" dirty="0"/>
              <a:t>However, LDA may perform poorly if this assumption is far from true</a:t>
            </a:r>
          </a:p>
          <a:p>
            <a:pPr marL="350838" indent="-350838">
              <a:buFont typeface="Wingdings" panose="05000000000000000000" pitchFamily="2" charset="2"/>
              <a:buChar char="Ø"/>
            </a:pPr>
            <a:r>
              <a:rPr lang="en-US" sz="2800" dirty="0"/>
              <a:t>QDA works identically as LDA except that it estimates separate variances/ covariance for each class</a:t>
            </a:r>
          </a:p>
        </p:txBody>
      </p:sp>
      <p:sp>
        <p:nvSpPr>
          <p:cNvPr id="5" name="Slide Number Placeholder 4"/>
          <p:cNvSpPr>
            <a:spLocks noGrp="1"/>
          </p:cNvSpPr>
          <p:nvPr>
            <p:ph type="sldNum" sz="quarter" idx="12"/>
          </p:nvPr>
        </p:nvSpPr>
        <p:spPr/>
        <p:txBody>
          <a:bodyPr/>
          <a:lstStyle/>
          <a:p>
            <a:fld id="{E4FFCA10-EE3F-AF4E-9EA4-E5CA2D91A1E4}" type="slidenum">
              <a:rPr lang="en-US" smtClean="0"/>
              <a:t>21</a:t>
            </a:fld>
            <a:endParaRPr lang="en-US"/>
          </a:p>
        </p:txBody>
      </p:sp>
    </p:spTree>
    <p:extLst>
      <p:ext uri="{BB962C8B-B14F-4D97-AF65-F5344CB8AC3E}">
        <p14:creationId xmlns:p14="http://schemas.microsoft.com/office/powerpoint/2010/main" val="381523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is better? LDA or QDA?</a:t>
            </a:r>
          </a:p>
        </p:txBody>
      </p:sp>
      <p:sp>
        <p:nvSpPr>
          <p:cNvPr id="3" name="Content Placeholder 2"/>
          <p:cNvSpPr>
            <a:spLocks noGrp="1"/>
          </p:cNvSpPr>
          <p:nvPr>
            <p:ph idx="1"/>
          </p:nvPr>
        </p:nvSpPr>
        <p:spPr/>
        <p:txBody>
          <a:bodyPr>
            <a:normAutofit/>
          </a:bodyPr>
          <a:lstStyle/>
          <a:p>
            <a:r>
              <a:rPr lang="en-US" sz="2800" dirty="0"/>
              <a:t>Since QDA allows for different variances among classes, the resulting boundaries become quadratic</a:t>
            </a:r>
          </a:p>
          <a:p>
            <a:endParaRPr lang="en-US" sz="600" dirty="0"/>
          </a:p>
          <a:p>
            <a:r>
              <a:rPr lang="en-US" sz="2800" dirty="0"/>
              <a:t>Which approach is better: LDA or QDA?</a:t>
            </a:r>
          </a:p>
          <a:p>
            <a:pPr marL="506413" lvl="1" indent="-377825"/>
            <a:r>
              <a:rPr lang="en-US" sz="2400" dirty="0"/>
              <a:t>QDA will work best when the variances are very different between classes and we have enough observations to accurately estimate the variances</a:t>
            </a:r>
          </a:p>
          <a:p>
            <a:pPr marL="506413" lvl="1" indent="-377825"/>
            <a:r>
              <a:rPr lang="en-US" sz="2400" dirty="0"/>
              <a:t>LDA will work best when the variances are similar among classes or we don’t have enough data to accurately estimate the variances</a:t>
            </a:r>
          </a:p>
          <a:p>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22</a:t>
            </a:fld>
            <a:endParaRPr lang="en-US"/>
          </a:p>
        </p:txBody>
      </p:sp>
    </p:spTree>
    <p:extLst>
      <p:ext uri="{BB962C8B-B14F-4D97-AF65-F5344CB8AC3E}">
        <p14:creationId xmlns:p14="http://schemas.microsoft.com/office/powerpoint/2010/main" val="374008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4.9.png">
            <a:extLst>
              <a:ext uri="{FF2B5EF4-FFF2-40B4-BE49-F238E27FC236}">
                <a16:creationId xmlns:a16="http://schemas.microsoft.com/office/drawing/2014/main" id="{9C5F1A24-4E66-42CC-B872-E5304E0F5E6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51469"/>
          <a:stretch/>
        </p:blipFill>
        <p:spPr>
          <a:xfrm>
            <a:off x="1368302" y="2189215"/>
            <a:ext cx="3781927" cy="3844538"/>
          </a:xfrm>
          <a:prstGeom prst="rect">
            <a:avLst/>
          </a:prstGeom>
        </p:spPr>
      </p:pic>
      <p:pic>
        <p:nvPicPr>
          <p:cNvPr id="15" name="Content Placeholder 14" descr="4.9.png">
            <a:extLst>
              <a:ext uri="{FF2B5EF4-FFF2-40B4-BE49-F238E27FC236}">
                <a16:creationId xmlns:a16="http://schemas.microsoft.com/office/drawing/2014/main" id="{246D964E-30CD-4B41-BE62-7687F8D76B04}"/>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48520"/>
          <a:stretch/>
        </p:blipFill>
        <p:spPr>
          <a:xfrm>
            <a:off x="6379252" y="2227464"/>
            <a:ext cx="3978151" cy="3812353"/>
          </a:xfrm>
          <a:prstGeom prst="rect">
            <a:avLst/>
          </a:prstGeom>
        </p:spPr>
      </p:pic>
      <p:sp>
        <p:nvSpPr>
          <p:cNvPr id="6" name="Title 5">
            <a:extLst>
              <a:ext uri="{FF2B5EF4-FFF2-40B4-BE49-F238E27FC236}">
                <a16:creationId xmlns:a16="http://schemas.microsoft.com/office/drawing/2014/main" id="{EB6435F7-48D6-4946-B511-8271EE3F312F}"/>
              </a:ext>
            </a:extLst>
          </p:cNvPr>
          <p:cNvSpPr>
            <a:spLocks noGrp="1"/>
          </p:cNvSpPr>
          <p:nvPr>
            <p:ph type="title"/>
          </p:nvPr>
        </p:nvSpPr>
        <p:spPr/>
        <p:txBody>
          <a:bodyPr/>
          <a:lstStyle/>
          <a:p>
            <a:r>
              <a:rPr lang="en-US" dirty="0"/>
              <a:t>Comparing LDA to QDA</a:t>
            </a:r>
          </a:p>
        </p:txBody>
      </p:sp>
      <p:sp>
        <p:nvSpPr>
          <p:cNvPr id="7" name="Text Placeholder 6">
            <a:extLst>
              <a:ext uri="{FF2B5EF4-FFF2-40B4-BE49-F238E27FC236}">
                <a16:creationId xmlns:a16="http://schemas.microsoft.com/office/drawing/2014/main" id="{5CD21F1F-945E-4958-96D7-67902F79A908}"/>
              </a:ext>
            </a:extLst>
          </p:cNvPr>
          <p:cNvSpPr>
            <a:spLocks noGrp="1"/>
          </p:cNvSpPr>
          <p:nvPr>
            <p:ph type="body" idx="1"/>
          </p:nvPr>
        </p:nvSpPr>
        <p:spPr>
          <a:xfrm>
            <a:off x="1024128" y="1732163"/>
            <a:ext cx="4754880" cy="822960"/>
          </a:xfrm>
        </p:spPr>
        <p:txBody>
          <a:bodyPr/>
          <a:lstStyle/>
          <a:p>
            <a:pPr algn="ctr"/>
            <a:r>
              <a:rPr lang="en-US" dirty="0"/>
              <a:t>variances of the classes are equal</a:t>
            </a:r>
          </a:p>
          <a:p>
            <a:pPr algn="ctr"/>
            <a:r>
              <a:rPr lang="en-US" dirty="0"/>
              <a:t>LDA is better fit</a:t>
            </a:r>
          </a:p>
        </p:txBody>
      </p:sp>
      <p:sp>
        <p:nvSpPr>
          <p:cNvPr id="9" name="Text Placeholder 8">
            <a:extLst>
              <a:ext uri="{FF2B5EF4-FFF2-40B4-BE49-F238E27FC236}">
                <a16:creationId xmlns:a16="http://schemas.microsoft.com/office/drawing/2014/main" id="{2FD458A7-7090-465F-9BCA-D7FD1C58F34E}"/>
              </a:ext>
            </a:extLst>
          </p:cNvPr>
          <p:cNvSpPr>
            <a:spLocks noGrp="1"/>
          </p:cNvSpPr>
          <p:nvPr>
            <p:ph type="body" sz="quarter" idx="3"/>
          </p:nvPr>
        </p:nvSpPr>
        <p:spPr>
          <a:xfrm>
            <a:off x="5990888" y="1732163"/>
            <a:ext cx="4754880" cy="822960"/>
          </a:xfrm>
        </p:spPr>
        <p:txBody>
          <a:bodyPr/>
          <a:lstStyle/>
          <a:p>
            <a:pPr algn="ctr"/>
            <a:r>
              <a:rPr lang="en-US" dirty="0"/>
              <a:t>variances of the classes are </a:t>
            </a:r>
            <a:r>
              <a:rPr lang="en-US" i="1" dirty="0"/>
              <a:t>not</a:t>
            </a:r>
            <a:r>
              <a:rPr lang="en-US" dirty="0"/>
              <a:t> equal QDA is better fit</a:t>
            </a:r>
          </a:p>
        </p:txBody>
      </p:sp>
      <p:sp>
        <p:nvSpPr>
          <p:cNvPr id="5" name="Slide Number Placeholder 4">
            <a:extLst>
              <a:ext uri="{FF2B5EF4-FFF2-40B4-BE49-F238E27FC236}">
                <a16:creationId xmlns:a16="http://schemas.microsoft.com/office/drawing/2014/main" id="{30BB7231-7AE3-43A7-9C44-5E13C7DB7083}"/>
              </a:ext>
            </a:extLst>
          </p:cNvPr>
          <p:cNvSpPr>
            <a:spLocks noGrp="1"/>
          </p:cNvSpPr>
          <p:nvPr>
            <p:ph type="sldNum" sz="quarter" idx="12"/>
          </p:nvPr>
        </p:nvSpPr>
        <p:spPr/>
        <p:txBody>
          <a:bodyPr/>
          <a:lstStyle/>
          <a:p>
            <a:fld id="{E4FFCA10-EE3F-AF4E-9EA4-E5CA2D91A1E4}" type="slidenum">
              <a:rPr lang="en-US" smtClean="0"/>
              <a:t>23</a:t>
            </a:fld>
            <a:endParaRPr lang="en-US"/>
          </a:p>
        </p:txBody>
      </p:sp>
      <p:sp>
        <p:nvSpPr>
          <p:cNvPr id="16" name="Rectangle 15">
            <a:extLst>
              <a:ext uri="{FF2B5EF4-FFF2-40B4-BE49-F238E27FC236}">
                <a16:creationId xmlns:a16="http://schemas.microsoft.com/office/drawing/2014/main" id="{BE634E72-E8E9-46D6-B20F-6A4941B0147C}"/>
              </a:ext>
            </a:extLst>
          </p:cNvPr>
          <p:cNvSpPr/>
          <p:nvPr/>
        </p:nvSpPr>
        <p:spPr>
          <a:xfrm>
            <a:off x="4507149" y="6039817"/>
            <a:ext cx="6096000" cy="861774"/>
          </a:xfrm>
          <a:prstGeom prst="rect">
            <a:avLst/>
          </a:prstGeom>
        </p:spPr>
        <p:txBody>
          <a:bodyPr>
            <a:spAutoFit/>
          </a:bodyPr>
          <a:lstStyle/>
          <a:p>
            <a:r>
              <a:rPr lang="en-US" sz="1600" dirty="0"/>
              <a:t>Black dotted: LDA boundary</a:t>
            </a:r>
          </a:p>
          <a:p>
            <a:r>
              <a:rPr lang="en-US" sz="1600" dirty="0">
                <a:solidFill>
                  <a:srgbClr val="7030A0"/>
                </a:solidFill>
              </a:rPr>
              <a:t>Purple</a:t>
            </a:r>
            <a:r>
              <a:rPr lang="en-US" sz="1600" dirty="0"/>
              <a:t> dashed: Bayes’ boundary</a:t>
            </a:r>
          </a:p>
          <a:p>
            <a:r>
              <a:rPr lang="en-US" sz="1600" dirty="0">
                <a:solidFill>
                  <a:schemeClr val="accent5"/>
                </a:solidFill>
              </a:rPr>
              <a:t>Green</a:t>
            </a:r>
            <a:r>
              <a:rPr lang="en-US" sz="1600" dirty="0"/>
              <a:t> solid: QDA boundary</a:t>
            </a:r>
          </a:p>
        </p:txBody>
      </p:sp>
      <p:sp>
        <p:nvSpPr>
          <p:cNvPr id="18" name="Rectangle 17">
            <a:extLst>
              <a:ext uri="{FF2B5EF4-FFF2-40B4-BE49-F238E27FC236}">
                <a16:creationId xmlns:a16="http://schemas.microsoft.com/office/drawing/2014/main" id="{ADE5DD3D-7221-4422-A5A6-798097F41736}"/>
              </a:ext>
            </a:extLst>
          </p:cNvPr>
          <p:cNvSpPr/>
          <p:nvPr/>
        </p:nvSpPr>
        <p:spPr>
          <a:xfrm>
            <a:off x="6086281" y="1767833"/>
            <a:ext cx="4516868" cy="427198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3C3C4E-7672-4B90-9BB5-0BBCB55D6005}"/>
              </a:ext>
            </a:extLst>
          </p:cNvPr>
          <p:cNvSpPr/>
          <p:nvPr/>
        </p:nvSpPr>
        <p:spPr>
          <a:xfrm>
            <a:off x="1262924" y="1767833"/>
            <a:ext cx="4516868" cy="427198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15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of Classification Methods</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KNN (Chapter 2)</a:t>
            </a:r>
          </a:p>
          <a:p>
            <a:pPr marL="350838" indent="-350838">
              <a:buFont typeface="Wingdings" panose="05000000000000000000" pitchFamily="2" charset="2"/>
              <a:buChar char="Ø"/>
            </a:pPr>
            <a:r>
              <a:rPr lang="en-US" sz="2800" dirty="0"/>
              <a:t>Logistic Regression (Chapter 4)</a:t>
            </a:r>
          </a:p>
          <a:p>
            <a:pPr marL="350838" indent="-350838">
              <a:buFont typeface="Wingdings" panose="05000000000000000000" pitchFamily="2" charset="2"/>
              <a:buChar char="Ø"/>
            </a:pPr>
            <a:r>
              <a:rPr lang="en-US" sz="2800" dirty="0"/>
              <a:t>LDA (Chapter 4)</a:t>
            </a:r>
          </a:p>
          <a:p>
            <a:pPr marL="350838" indent="-350838">
              <a:buFont typeface="Wingdings" panose="05000000000000000000" pitchFamily="2" charset="2"/>
              <a:buChar char="Ø"/>
            </a:pPr>
            <a:r>
              <a:rPr lang="en-US" sz="2800" dirty="0"/>
              <a:t>QDA (Chapter 4)</a:t>
            </a:r>
          </a:p>
        </p:txBody>
      </p:sp>
      <p:sp>
        <p:nvSpPr>
          <p:cNvPr id="5" name="Slide Number Placeholder 4"/>
          <p:cNvSpPr>
            <a:spLocks noGrp="1"/>
          </p:cNvSpPr>
          <p:nvPr>
            <p:ph type="sldNum" sz="quarter" idx="12"/>
          </p:nvPr>
        </p:nvSpPr>
        <p:spPr/>
        <p:txBody>
          <a:bodyPr/>
          <a:lstStyle/>
          <a:p>
            <a:fld id="{E4FFCA10-EE3F-AF4E-9EA4-E5CA2D91A1E4}" type="slidenum">
              <a:rPr lang="en-US" smtClean="0"/>
              <a:t>24</a:t>
            </a:fld>
            <a:endParaRPr lang="en-US"/>
          </a:p>
        </p:txBody>
      </p:sp>
    </p:spTree>
    <p:extLst>
      <p:ext uri="{BB962C8B-B14F-4D97-AF65-F5344CB8AC3E}">
        <p14:creationId xmlns:p14="http://schemas.microsoft.com/office/powerpoint/2010/main" val="3981172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vs. LDA</a:t>
            </a:r>
          </a:p>
        </p:txBody>
      </p:sp>
      <p:sp>
        <p:nvSpPr>
          <p:cNvPr id="3" name="Content Placeholder 2"/>
          <p:cNvSpPr>
            <a:spLocks noGrp="1"/>
          </p:cNvSpPr>
          <p:nvPr>
            <p:ph idx="1"/>
          </p:nvPr>
        </p:nvSpPr>
        <p:spPr/>
        <p:txBody>
          <a:bodyPr>
            <a:normAutofit/>
          </a:bodyPr>
          <a:lstStyle/>
          <a:p>
            <a:r>
              <a:rPr lang="en-US" sz="2800" b="1" dirty="0">
                <a:solidFill>
                  <a:schemeClr val="accent2"/>
                </a:solidFill>
              </a:rPr>
              <a:t>Similarity : </a:t>
            </a:r>
            <a:r>
              <a:rPr lang="en-US" sz="2800" dirty="0"/>
              <a:t>Both Logistic Regression and LDA produce linear boundaries</a:t>
            </a:r>
          </a:p>
          <a:p>
            <a:endParaRPr lang="en-US" sz="1000" dirty="0"/>
          </a:p>
          <a:p>
            <a:r>
              <a:rPr lang="en-US" sz="2800" b="1" dirty="0">
                <a:solidFill>
                  <a:schemeClr val="accent2"/>
                </a:solidFill>
              </a:rPr>
              <a:t>Difference :</a:t>
            </a:r>
            <a:r>
              <a:rPr lang="en-US" sz="2800" dirty="0">
                <a:solidFill>
                  <a:schemeClr val="accent2"/>
                </a:solidFill>
              </a:rPr>
              <a:t> </a:t>
            </a:r>
            <a:r>
              <a:rPr lang="en-US" sz="2800" dirty="0"/>
              <a:t>LDA assumes that the observations are drawn from the normal distribution with common variance in each class, while logistic regression does not have this assumption. LDA would do better than Logistic Regression if the assumption of normality hold, otherwise logistic regression can outperform LDA</a:t>
            </a:r>
          </a:p>
        </p:txBody>
      </p:sp>
      <p:sp>
        <p:nvSpPr>
          <p:cNvPr id="5" name="Slide Number Placeholder 4"/>
          <p:cNvSpPr>
            <a:spLocks noGrp="1"/>
          </p:cNvSpPr>
          <p:nvPr>
            <p:ph type="sldNum" sz="quarter" idx="12"/>
          </p:nvPr>
        </p:nvSpPr>
        <p:spPr/>
        <p:txBody>
          <a:bodyPr/>
          <a:lstStyle/>
          <a:p>
            <a:fld id="{E4FFCA10-EE3F-AF4E-9EA4-E5CA2D91A1E4}" type="slidenum">
              <a:rPr lang="en-US" smtClean="0"/>
              <a:t>25</a:t>
            </a:fld>
            <a:endParaRPr lang="en-US"/>
          </a:p>
        </p:txBody>
      </p:sp>
    </p:spTree>
    <p:extLst>
      <p:ext uri="{BB962C8B-B14F-4D97-AF65-F5344CB8AC3E}">
        <p14:creationId xmlns:p14="http://schemas.microsoft.com/office/powerpoint/2010/main" val="2487830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KNN vs. (LDA and Logistic Regression)</a:t>
            </a:r>
          </a:p>
        </p:txBody>
      </p:sp>
      <p:sp>
        <p:nvSpPr>
          <p:cNvPr id="3" name="Content Placeholder 2"/>
          <p:cNvSpPr>
            <a:spLocks noGrp="1"/>
          </p:cNvSpPr>
          <p:nvPr>
            <p:ph idx="1"/>
          </p:nvPr>
        </p:nvSpPr>
        <p:spPr/>
        <p:txBody>
          <a:bodyPr>
            <a:normAutofit/>
          </a:bodyPr>
          <a:lstStyle/>
          <a:p>
            <a:pPr marL="350838" indent="-350838">
              <a:buFont typeface="Arial" panose="020B0604020202020204" pitchFamily="34" charset="0"/>
              <a:buChar char="•"/>
            </a:pPr>
            <a:r>
              <a:rPr lang="en-US" sz="2800" dirty="0"/>
              <a:t>KNN takes a completely different approach</a:t>
            </a:r>
          </a:p>
          <a:p>
            <a:pPr marL="350838" indent="-350838">
              <a:buFont typeface="Arial" panose="020B0604020202020204" pitchFamily="34" charset="0"/>
              <a:buChar char="•"/>
            </a:pPr>
            <a:r>
              <a:rPr lang="en-US" sz="2800" dirty="0"/>
              <a:t>KNN is completely non-parametric: No assumptions are made about the shape of the decision boundary! </a:t>
            </a:r>
          </a:p>
          <a:p>
            <a:pPr marL="350838" indent="-350838">
              <a:buFont typeface="Arial" panose="020B0604020202020204" pitchFamily="34" charset="0"/>
              <a:buChar char="•"/>
            </a:pPr>
            <a:endParaRPr lang="en-US" sz="600" dirty="0"/>
          </a:p>
          <a:p>
            <a:r>
              <a:rPr lang="en-US" sz="2800" b="1" dirty="0">
                <a:solidFill>
                  <a:schemeClr val="accent2"/>
                </a:solidFill>
              </a:rPr>
              <a:t>Advantage of KNN:  </a:t>
            </a:r>
            <a:r>
              <a:rPr lang="en-US" sz="2800" dirty="0"/>
              <a:t>We can expect KNN to dominate both LDA and Logistic Regression when the decision boundary is highly non-linear</a:t>
            </a:r>
          </a:p>
          <a:p>
            <a:r>
              <a:rPr lang="en-US" sz="2800" b="1" dirty="0">
                <a:solidFill>
                  <a:schemeClr val="accent2"/>
                </a:solidFill>
              </a:rPr>
              <a:t>Disadvantage of KNN: </a:t>
            </a:r>
            <a:r>
              <a:rPr lang="en-US" sz="2800" dirty="0"/>
              <a:t>KNN does not tell us which predictors are important (no table of coefficients)</a:t>
            </a:r>
          </a:p>
        </p:txBody>
      </p:sp>
      <p:sp>
        <p:nvSpPr>
          <p:cNvPr id="5" name="Slide Number Placeholder 4"/>
          <p:cNvSpPr>
            <a:spLocks noGrp="1"/>
          </p:cNvSpPr>
          <p:nvPr>
            <p:ph type="sldNum" sz="quarter" idx="12"/>
          </p:nvPr>
        </p:nvSpPr>
        <p:spPr/>
        <p:txBody>
          <a:bodyPr/>
          <a:lstStyle/>
          <a:p>
            <a:fld id="{E4FFCA10-EE3F-AF4E-9EA4-E5CA2D91A1E4}" type="slidenum">
              <a:rPr lang="en-US" smtClean="0"/>
              <a:t>26</a:t>
            </a:fld>
            <a:endParaRPr lang="en-US"/>
          </a:p>
        </p:txBody>
      </p:sp>
    </p:spTree>
    <p:extLst>
      <p:ext uri="{BB962C8B-B14F-4D97-AF65-F5344CB8AC3E}">
        <p14:creationId xmlns:p14="http://schemas.microsoft.com/office/powerpoint/2010/main" val="159673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QDA vs. (LDA, Logistic Regression, and KNN)</a:t>
            </a:r>
          </a:p>
        </p:txBody>
      </p:sp>
      <p:sp>
        <p:nvSpPr>
          <p:cNvPr id="3" name="Content Placeholder 2"/>
          <p:cNvSpPr>
            <a:spLocks noGrp="1"/>
          </p:cNvSpPr>
          <p:nvPr>
            <p:ph idx="1"/>
          </p:nvPr>
        </p:nvSpPr>
        <p:spPr/>
        <p:txBody>
          <a:bodyPr>
            <a:normAutofit/>
          </a:bodyPr>
          <a:lstStyle/>
          <a:p>
            <a:r>
              <a:rPr lang="en-US" sz="2800" dirty="0"/>
              <a:t>QDA is a compromise between non-parametric KNN method and the linear LDA and logistic regression</a:t>
            </a:r>
          </a:p>
          <a:p>
            <a:endParaRPr lang="en-US" sz="800" dirty="0"/>
          </a:p>
          <a:p>
            <a:r>
              <a:rPr lang="en-US" sz="2800" dirty="0"/>
              <a:t>If the </a:t>
            </a:r>
            <a:r>
              <a:rPr lang="en-US" sz="2800" u="sng" dirty="0"/>
              <a:t>true decision boundary </a:t>
            </a:r>
            <a:r>
              <a:rPr lang="en-US" sz="2800" dirty="0"/>
              <a:t>is:</a:t>
            </a:r>
          </a:p>
          <a:p>
            <a:pPr marL="466725" lvl="1" indent="-338138"/>
            <a:r>
              <a:rPr lang="en-US" sz="2400" dirty="0"/>
              <a:t>Linear: LDA and Logistic outperforms</a:t>
            </a:r>
          </a:p>
          <a:p>
            <a:pPr marL="466725" lvl="1" indent="-338138"/>
            <a:r>
              <a:rPr lang="en-US" sz="2400" dirty="0"/>
              <a:t>Moderately Non-linear: QDA outperforms</a:t>
            </a:r>
          </a:p>
          <a:p>
            <a:pPr marL="466725" lvl="1" indent="-338138"/>
            <a:r>
              <a:rPr lang="en-US" sz="2400" dirty="0"/>
              <a:t>More complicated: KNN is superior</a:t>
            </a:r>
          </a:p>
        </p:txBody>
      </p:sp>
      <p:sp>
        <p:nvSpPr>
          <p:cNvPr id="5" name="Slide Number Placeholder 4"/>
          <p:cNvSpPr>
            <a:spLocks noGrp="1"/>
          </p:cNvSpPr>
          <p:nvPr>
            <p:ph type="sldNum" sz="quarter" idx="12"/>
          </p:nvPr>
        </p:nvSpPr>
        <p:spPr/>
        <p:txBody>
          <a:bodyPr/>
          <a:lstStyle/>
          <a:p>
            <a:fld id="{E4FFCA10-EE3F-AF4E-9EA4-E5CA2D91A1E4}" type="slidenum">
              <a:rPr lang="en-US" smtClean="0"/>
              <a:t>27</a:t>
            </a:fld>
            <a:endParaRPr lang="en-US"/>
          </a:p>
        </p:txBody>
      </p:sp>
    </p:spTree>
    <p:extLst>
      <p:ext uri="{BB962C8B-B14F-4D97-AF65-F5344CB8AC3E}">
        <p14:creationId xmlns:p14="http://schemas.microsoft.com/office/powerpoint/2010/main" val="106595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Discriminant Analysis </a:t>
            </a:r>
          </a:p>
        </p:txBody>
      </p:sp>
      <p:sp>
        <p:nvSpPr>
          <p:cNvPr id="3" name="Content Placeholder 2"/>
          <p:cNvSpPr>
            <a:spLocks noGrp="1"/>
          </p:cNvSpPr>
          <p:nvPr>
            <p:ph idx="1"/>
          </p:nvPr>
        </p:nvSpPr>
        <p:spPr/>
        <p:txBody>
          <a:bodyPr>
            <a:normAutofit/>
          </a:bodyPr>
          <a:lstStyle/>
          <a:p>
            <a:r>
              <a:rPr lang="en-US" sz="2800" dirty="0"/>
              <a:t>LDA  undertakes the same task as Logistic Regression. It classifies data based on categorical variables </a:t>
            </a:r>
          </a:p>
          <a:p>
            <a:pPr marL="350838" lvl="1" indent="-222250"/>
            <a:r>
              <a:rPr lang="en-US" sz="2400" dirty="0"/>
              <a:t>Making profit or not</a:t>
            </a:r>
          </a:p>
          <a:p>
            <a:pPr marL="350838" lvl="1" indent="-222250"/>
            <a:r>
              <a:rPr lang="en-US" sz="2400" dirty="0"/>
              <a:t>Buy a product or not</a:t>
            </a:r>
          </a:p>
          <a:p>
            <a:pPr marL="350838" lvl="1" indent="-222250"/>
            <a:r>
              <a:rPr lang="en-US" sz="2400" dirty="0"/>
              <a:t>Satisfied customer or not</a:t>
            </a:r>
          </a:p>
          <a:p>
            <a:pPr marL="350838" lvl="1" indent="-222250"/>
            <a:r>
              <a:rPr lang="en-US" sz="2400" dirty="0"/>
              <a:t>Political party voting intention</a:t>
            </a:r>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44710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Linear? Why Discriminant? </a:t>
            </a:r>
          </a:p>
        </p:txBody>
      </p:sp>
      <p:sp>
        <p:nvSpPr>
          <p:cNvPr id="3" name="Content Placeholder 2"/>
          <p:cNvSpPr>
            <a:spLocks noGrp="1"/>
          </p:cNvSpPr>
          <p:nvPr>
            <p:ph idx="1"/>
          </p:nvPr>
        </p:nvSpPr>
        <p:spPr/>
        <p:txBody>
          <a:bodyPr>
            <a:normAutofit fontScale="92500" lnSpcReduction="10000"/>
          </a:bodyPr>
          <a:lstStyle/>
          <a:p>
            <a:r>
              <a:rPr lang="en-US" sz="3200" dirty="0"/>
              <a:t>LDA involves the determination of linear equation (just like linear regression) that will predict which group the case belongs to.</a:t>
            </a:r>
          </a:p>
          <a:p>
            <a:endParaRPr lang="en-US" sz="3200" dirty="0"/>
          </a:p>
          <a:p>
            <a:pPr marL="0" indent="0">
              <a:buNone/>
            </a:pPr>
            <a:endParaRPr lang="en-US" sz="3200" dirty="0"/>
          </a:p>
          <a:p>
            <a:pPr lvl="1"/>
            <a:r>
              <a:rPr lang="en-US" sz="2800" dirty="0"/>
              <a:t>D: discriminant function</a:t>
            </a:r>
          </a:p>
          <a:p>
            <a:pPr lvl="1"/>
            <a:r>
              <a:rPr lang="en-US" sz="2800" dirty="0"/>
              <a:t>v: discriminant coefficient or weight for the variable</a:t>
            </a:r>
          </a:p>
          <a:p>
            <a:pPr lvl="1"/>
            <a:r>
              <a:rPr lang="en-US" sz="2800" dirty="0"/>
              <a:t>X: variable</a:t>
            </a:r>
          </a:p>
          <a:p>
            <a:pPr lvl="1"/>
            <a:r>
              <a:rPr lang="en-US" sz="2800" dirty="0"/>
              <a:t>a: constant  </a:t>
            </a:r>
            <a:endParaRPr lang="en-US" sz="3200" dirty="0"/>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695310530"/>
              </p:ext>
            </p:extLst>
          </p:nvPr>
        </p:nvGraphicFramePr>
        <p:xfrm>
          <a:off x="3027228" y="3519368"/>
          <a:ext cx="5122863" cy="747712"/>
        </p:xfrm>
        <a:graphic>
          <a:graphicData uri="http://schemas.openxmlformats.org/presentationml/2006/ole">
            <mc:AlternateContent xmlns:mc="http://schemas.openxmlformats.org/markup-compatibility/2006">
              <mc:Choice xmlns:v="urn:schemas-microsoft-com:vml" Requires="v">
                <p:oleObj spid="_x0000_s1061" name="Equation" r:id="rId4" imgW="1739900" imgH="215900" progId="Equation.3">
                  <p:embed/>
                </p:oleObj>
              </mc:Choice>
              <mc:Fallback>
                <p:oleObj name="Equation" r:id="rId4" imgW="1739900" imgH="215900" progId="Equation.3">
                  <p:embed/>
                  <p:pic>
                    <p:nvPicPr>
                      <p:cNvPr id="0" name=""/>
                      <p:cNvPicPr>
                        <a:picLocks noChangeAspect="1" noChangeArrowheads="1"/>
                      </p:cNvPicPr>
                      <p:nvPr/>
                    </p:nvPicPr>
                    <p:blipFill>
                      <a:blip r:embed="rId5"/>
                      <a:srcRect/>
                      <a:stretch>
                        <a:fillRect/>
                      </a:stretch>
                    </p:blipFill>
                    <p:spPr bwMode="auto">
                      <a:xfrm>
                        <a:off x="3027228" y="3519368"/>
                        <a:ext cx="5122863" cy="747712"/>
                      </a:xfrm>
                      <a:prstGeom prst="rect">
                        <a:avLst/>
                      </a:prstGeom>
                      <a:solidFill>
                        <a:srgbClr val="FFFFFF"/>
                      </a:solidFill>
                      <a:ln w="25400">
                        <a:noFill/>
                        <a:miter lim="800000"/>
                        <a:headEnd/>
                        <a:tailEnd/>
                      </a:ln>
                      <a:effectLst/>
                    </p:spPr>
                  </p:pic>
                </p:oleObj>
              </mc:Fallback>
            </mc:AlternateContent>
          </a:graphicData>
        </a:graphic>
      </p:graphicFrame>
    </p:spTree>
    <p:extLst>
      <p:ext uri="{BB962C8B-B14F-4D97-AF65-F5344CB8AC3E}">
        <p14:creationId xmlns:p14="http://schemas.microsoft.com/office/powerpoint/2010/main" val="166409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Purpose of LDA</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Choose the v’s in a way to maximize the distance between the means of different categories</a:t>
            </a:r>
          </a:p>
          <a:p>
            <a:pPr marL="350838" indent="-350838">
              <a:buFont typeface="Wingdings" panose="05000000000000000000" pitchFamily="2" charset="2"/>
              <a:buChar char="Ø"/>
            </a:pPr>
            <a:r>
              <a:rPr lang="en-US" sz="2800" dirty="0"/>
              <a:t>Good predictors tend to have large v’s (weight)</a:t>
            </a:r>
          </a:p>
          <a:p>
            <a:pPr marL="350838" indent="-350838">
              <a:buFont typeface="Wingdings" panose="05000000000000000000" pitchFamily="2" charset="2"/>
              <a:buChar char="Ø"/>
            </a:pPr>
            <a:r>
              <a:rPr lang="en-US" sz="2800" dirty="0"/>
              <a:t>We want to discriminate between the different categories</a:t>
            </a:r>
          </a:p>
          <a:p>
            <a:pPr marL="350838" indent="-350838">
              <a:buFont typeface="Wingdings" panose="05000000000000000000" pitchFamily="2" charset="2"/>
              <a:buChar char="Ø"/>
            </a:pPr>
            <a:r>
              <a:rPr lang="en-US" sz="2800" dirty="0"/>
              <a:t>Think of food recipe. Changing the proportions (weights) of the ingredients will change the characteristics of the finished cakes. Hopefully that will produce different types of cake!</a:t>
            </a:r>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30789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LDA </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The observations are a random sample</a:t>
            </a:r>
          </a:p>
          <a:p>
            <a:pPr marL="457200" indent="-457200">
              <a:buFont typeface="+mj-lt"/>
              <a:buAutoNum type="arabicPeriod"/>
            </a:pPr>
            <a:endParaRPr lang="en-US" sz="2800" dirty="0"/>
          </a:p>
          <a:p>
            <a:pPr marL="457200" indent="-457200">
              <a:buFont typeface="+mj-lt"/>
              <a:buAutoNum type="arabicPeriod"/>
            </a:pPr>
            <a:r>
              <a:rPr lang="en-US" sz="2800" dirty="0"/>
              <a:t>Each predictor variable is normally distributed</a:t>
            </a:r>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235733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Logistic Regression?</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Logistic regression is unstable when the classes are well separated</a:t>
            </a:r>
          </a:p>
          <a:p>
            <a:pPr marL="350838" indent="-350838">
              <a:buFont typeface="Wingdings" panose="05000000000000000000" pitchFamily="2" charset="2"/>
              <a:buChar char="Ø"/>
            </a:pPr>
            <a:endParaRPr lang="en-US" sz="600" dirty="0"/>
          </a:p>
          <a:p>
            <a:pPr marL="350838" indent="-350838">
              <a:buFont typeface="Wingdings" panose="05000000000000000000" pitchFamily="2" charset="2"/>
              <a:buChar char="Ø"/>
            </a:pPr>
            <a:r>
              <a:rPr lang="en-US" sz="2800" dirty="0"/>
              <a:t>In the case where n is small, and the distribution of predictors X is approximately normal, then LDA is more stable than Logistic Regression</a:t>
            </a:r>
          </a:p>
          <a:p>
            <a:pPr marL="350838" indent="-350838">
              <a:buFont typeface="Wingdings" panose="05000000000000000000" pitchFamily="2" charset="2"/>
              <a:buChar char="Ø"/>
            </a:pPr>
            <a:endParaRPr lang="en-US" sz="600" dirty="0"/>
          </a:p>
          <a:p>
            <a:pPr marL="350838" indent="-350838">
              <a:buFont typeface="Wingdings" panose="05000000000000000000" pitchFamily="2" charset="2"/>
              <a:buChar char="Ø"/>
            </a:pPr>
            <a:r>
              <a:rPr lang="en-US" sz="2800" dirty="0"/>
              <a:t>LDA is more popular when we have more than two response classes</a:t>
            </a:r>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36885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Bayes’ Classifier</a:t>
            </a:r>
          </a:p>
        </p:txBody>
      </p:sp>
      <p:sp>
        <p:nvSpPr>
          <p:cNvPr id="3" name="Content Placeholder 2"/>
          <p:cNvSpPr>
            <a:spLocks noGrp="1"/>
          </p:cNvSpPr>
          <p:nvPr>
            <p:ph idx="1"/>
          </p:nvPr>
        </p:nvSpPr>
        <p:spPr/>
        <p:txBody>
          <a:bodyPr>
            <a:normAutofit/>
          </a:bodyPr>
          <a:lstStyle/>
          <a:p>
            <a:r>
              <a:rPr lang="en-US" sz="2800" dirty="0"/>
              <a:t>Bayes’ classifier is the golden standard. Unfortunately, it is unattainable.</a:t>
            </a:r>
          </a:p>
          <a:p>
            <a:endParaRPr lang="en-US" sz="600" dirty="0"/>
          </a:p>
          <a:p>
            <a:r>
              <a:rPr lang="en-US" sz="2800" dirty="0"/>
              <a:t>So far, we have estimated it with two methods: </a:t>
            </a:r>
          </a:p>
          <a:p>
            <a:pPr marL="466725" lvl="1" indent="-338138"/>
            <a:r>
              <a:rPr lang="en-US" sz="2400" dirty="0"/>
              <a:t>KNN classifier</a:t>
            </a:r>
          </a:p>
          <a:p>
            <a:pPr marL="466725" lvl="1" indent="-338138"/>
            <a:r>
              <a:rPr lang="en-US" sz="2400" dirty="0"/>
              <a:t>Logistic Regression</a:t>
            </a:r>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101862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Bayes’ Classifier</a:t>
            </a:r>
          </a:p>
        </p:txBody>
      </p:sp>
      <p:sp>
        <p:nvSpPr>
          <p:cNvPr id="3" name="Content Placeholder 2"/>
          <p:cNvSpPr>
            <a:spLocks noGrp="1"/>
          </p:cNvSpPr>
          <p:nvPr>
            <p:ph idx="1"/>
          </p:nvPr>
        </p:nvSpPr>
        <p:spPr>
          <a:xfrm>
            <a:off x="1024128" y="2084832"/>
            <a:ext cx="9720073" cy="4660192"/>
          </a:xfrm>
        </p:spPr>
        <p:txBody>
          <a:bodyPr>
            <a:normAutofit lnSpcReduction="10000"/>
          </a:bodyPr>
          <a:lstStyle/>
          <a:p>
            <a:r>
              <a:rPr lang="en-US" sz="2800" dirty="0"/>
              <a:t>With Logistic Regression we modeled the probability of Y being from the k</a:t>
            </a:r>
            <a:r>
              <a:rPr lang="en-US" sz="2800" baseline="30000" dirty="0"/>
              <a:t>th</a:t>
            </a:r>
            <a:r>
              <a:rPr lang="en-US" sz="2800" dirty="0"/>
              <a:t> class as</a:t>
            </a:r>
          </a:p>
          <a:p>
            <a:pPr marL="0" indent="0">
              <a:buNone/>
            </a:pPr>
            <a:r>
              <a:rPr lang="en-US" sz="2800" dirty="0"/>
              <a:t>                =</a:t>
            </a:r>
          </a:p>
          <a:p>
            <a:r>
              <a:rPr lang="en-US" sz="2800" dirty="0"/>
              <a:t>However, Bayes’ Theorem states</a:t>
            </a:r>
          </a:p>
          <a:p>
            <a:pPr marL="274320" lvl="1" indent="0">
              <a:buNone/>
            </a:pPr>
            <a:r>
              <a:rPr lang="en-US" sz="2400" dirty="0"/>
              <a:t>	</a:t>
            </a:r>
          </a:p>
          <a:p>
            <a:pPr marL="274320" lvl="1" indent="0">
              <a:buNone/>
            </a:pPr>
            <a:r>
              <a:rPr lang="en-US" sz="2400" dirty="0"/>
              <a:t>                 =</a:t>
            </a:r>
          </a:p>
          <a:p>
            <a:pPr marL="274320" lvl="1" indent="0">
              <a:buNone/>
            </a:pPr>
            <a:endParaRPr lang="en-US" sz="2400" dirty="0"/>
          </a:p>
          <a:p>
            <a:pPr marL="274320" lvl="1" indent="0">
              <a:buNone/>
            </a:pPr>
            <a:endParaRPr lang="en-US" sz="2400" dirty="0"/>
          </a:p>
          <a:p>
            <a:pPr marL="274320" lvl="1" indent="0">
              <a:buNone/>
            </a:pPr>
            <a:r>
              <a:rPr lang="en-US" sz="2400" dirty="0"/>
              <a:t>	: Probability of coming from class k (prior probability)</a:t>
            </a:r>
          </a:p>
          <a:p>
            <a:pPr marL="274320" lvl="1" indent="0">
              <a:buNone/>
            </a:pPr>
            <a:endParaRPr lang="en-US" sz="2400" dirty="0"/>
          </a:p>
          <a:p>
            <a:pPr marL="274320" lvl="1" indent="0">
              <a:buNone/>
            </a:pPr>
            <a:r>
              <a:rPr lang="en-US" sz="2400" dirty="0"/>
              <a:t>	: Density function for X given that X is an observation from class k 	</a:t>
            </a:r>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pic>
        <p:nvPicPr>
          <p:cNvPr id="7" name="Picture 6"/>
          <p:cNvPicPr>
            <a:picLocks noChangeAspect="1"/>
          </p:cNvPicPr>
          <p:nvPr/>
        </p:nvPicPr>
        <p:blipFill>
          <a:blip r:embed="rId3"/>
          <a:stretch>
            <a:fillRect/>
          </a:stretch>
        </p:blipFill>
        <p:spPr>
          <a:xfrm>
            <a:off x="3048197" y="4006251"/>
            <a:ext cx="4190169" cy="985922"/>
          </a:xfrm>
          <a:prstGeom prst="rect">
            <a:avLst/>
          </a:prstGeom>
        </p:spPr>
      </p:pic>
      <p:pic>
        <p:nvPicPr>
          <p:cNvPr id="9" name="Picture 8"/>
          <p:cNvPicPr>
            <a:picLocks noChangeAspect="1"/>
          </p:cNvPicPr>
          <p:nvPr/>
        </p:nvPicPr>
        <p:blipFill>
          <a:blip r:embed="rId4"/>
          <a:stretch>
            <a:fillRect/>
          </a:stretch>
        </p:blipFill>
        <p:spPr>
          <a:xfrm>
            <a:off x="1096050" y="5951285"/>
            <a:ext cx="830178" cy="614947"/>
          </a:xfrm>
          <a:prstGeom prst="rect">
            <a:avLst/>
          </a:prstGeom>
        </p:spPr>
      </p:pic>
      <p:pic>
        <p:nvPicPr>
          <p:cNvPr id="11" name="Picture 10"/>
          <p:cNvPicPr>
            <a:picLocks noChangeAspect="1"/>
          </p:cNvPicPr>
          <p:nvPr/>
        </p:nvPicPr>
        <p:blipFill>
          <a:blip r:embed="rId5"/>
          <a:stretch>
            <a:fillRect/>
          </a:stretch>
        </p:blipFill>
        <p:spPr>
          <a:xfrm>
            <a:off x="1170431" y="5265297"/>
            <a:ext cx="513348" cy="427790"/>
          </a:xfrm>
          <a:prstGeom prst="rect">
            <a:avLst/>
          </a:prstGeom>
        </p:spPr>
      </p:pic>
      <p:pic>
        <p:nvPicPr>
          <p:cNvPr id="12" name="Picture 11"/>
          <p:cNvPicPr>
            <a:picLocks noChangeAspect="1"/>
          </p:cNvPicPr>
          <p:nvPr/>
        </p:nvPicPr>
        <p:blipFill>
          <a:blip r:embed="rId6"/>
          <a:stretch>
            <a:fillRect/>
          </a:stretch>
        </p:blipFill>
        <p:spPr>
          <a:xfrm>
            <a:off x="2893359" y="2895933"/>
            <a:ext cx="2019336" cy="467895"/>
          </a:xfrm>
          <a:prstGeom prst="rect">
            <a:avLst/>
          </a:prstGeom>
        </p:spPr>
      </p:pic>
      <p:pic>
        <p:nvPicPr>
          <p:cNvPr id="13" name="Picture 12"/>
          <p:cNvPicPr>
            <a:picLocks noChangeAspect="1"/>
          </p:cNvPicPr>
          <p:nvPr/>
        </p:nvPicPr>
        <p:blipFill>
          <a:blip r:embed="rId7"/>
          <a:stretch>
            <a:fillRect/>
          </a:stretch>
        </p:blipFill>
        <p:spPr>
          <a:xfrm>
            <a:off x="5143282" y="2895933"/>
            <a:ext cx="1909963" cy="688475"/>
          </a:xfrm>
          <a:prstGeom prst="rect">
            <a:avLst/>
          </a:prstGeom>
        </p:spPr>
      </p:pic>
      <p:pic>
        <p:nvPicPr>
          <p:cNvPr id="14" name="Picture 13"/>
          <p:cNvPicPr>
            <a:picLocks noChangeAspect="1"/>
          </p:cNvPicPr>
          <p:nvPr/>
        </p:nvPicPr>
        <p:blipFill>
          <a:blip r:embed="rId8"/>
          <a:stretch>
            <a:fillRect/>
          </a:stretch>
        </p:blipFill>
        <p:spPr>
          <a:xfrm>
            <a:off x="1629830" y="2964352"/>
            <a:ext cx="851099" cy="469572"/>
          </a:xfrm>
          <a:prstGeom prst="rect">
            <a:avLst/>
          </a:prstGeom>
        </p:spPr>
      </p:pic>
      <p:pic>
        <p:nvPicPr>
          <p:cNvPr id="15" name="Picture 14"/>
          <p:cNvPicPr>
            <a:picLocks noChangeAspect="1"/>
          </p:cNvPicPr>
          <p:nvPr/>
        </p:nvPicPr>
        <p:blipFill>
          <a:blip r:embed="rId8"/>
          <a:stretch>
            <a:fillRect/>
          </a:stretch>
        </p:blipFill>
        <p:spPr>
          <a:xfrm>
            <a:off x="1792069" y="4203761"/>
            <a:ext cx="851099" cy="469572"/>
          </a:xfrm>
          <a:prstGeom prst="rect">
            <a:avLst/>
          </a:prstGeom>
        </p:spPr>
      </p:pic>
    </p:spTree>
    <p:extLst>
      <p:ext uri="{BB962C8B-B14F-4D97-AF65-F5344CB8AC3E}">
        <p14:creationId xmlns:p14="http://schemas.microsoft.com/office/powerpoint/2010/main" val="1849626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10691</TotalTime>
  <Words>5594</Words>
  <Application>Microsoft Office PowerPoint</Application>
  <PresentationFormat>Widescreen</PresentationFormat>
  <Paragraphs>279</Paragraphs>
  <Slides>27</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Tw Cen MT</vt:lpstr>
      <vt:lpstr>Tw Cen MT Condensed</vt:lpstr>
      <vt:lpstr>Wingdings</vt:lpstr>
      <vt:lpstr>Wingdings 3</vt:lpstr>
      <vt:lpstr>Integral</vt:lpstr>
      <vt:lpstr>Equation</vt:lpstr>
      <vt:lpstr>Classification MEthods</vt:lpstr>
      <vt:lpstr>Outline</vt:lpstr>
      <vt:lpstr>Linear Discriminant Analysis </vt:lpstr>
      <vt:lpstr>Why Linear? Why Discriminant? </vt:lpstr>
      <vt:lpstr>Purpose of LDA</vt:lpstr>
      <vt:lpstr>Assumptions of LDA </vt:lpstr>
      <vt:lpstr>Why not Logistic Regression?</vt:lpstr>
      <vt:lpstr>Bayes’ Classifier</vt:lpstr>
      <vt:lpstr>Estimating Bayes’ Classifier</vt:lpstr>
      <vt:lpstr>Estimate       and </vt:lpstr>
      <vt:lpstr>Use Training Data set for Estimation</vt:lpstr>
      <vt:lpstr>PowerPoint Presentation</vt:lpstr>
      <vt:lpstr>A Simple Example with One Predictor (p =1)</vt:lpstr>
      <vt:lpstr>Apply LDA</vt:lpstr>
      <vt:lpstr>Apply LDA</vt:lpstr>
      <vt:lpstr>An Example When p &gt; 1</vt:lpstr>
      <vt:lpstr>An Example When p &gt; 1</vt:lpstr>
      <vt:lpstr>Running LDA on Default Data</vt:lpstr>
      <vt:lpstr>Use 0.2 as Threshold for Default</vt:lpstr>
      <vt:lpstr>Default Threshold Values vs. Error Rates</vt:lpstr>
      <vt:lpstr>Quadratic Discriminant Analysis (QDA)</vt:lpstr>
      <vt:lpstr>Which is better? LDA or QDA?</vt:lpstr>
      <vt:lpstr>Comparing LDA to QDA</vt:lpstr>
      <vt:lpstr>Comparison of Classification Methods</vt:lpstr>
      <vt:lpstr>Logistic Regression vs. LDA</vt:lpstr>
      <vt:lpstr>KNN vs. (LDA and Logistic Regression)</vt:lpstr>
      <vt:lpstr>QDA vs. (LDA, Logistic Regression, and KNN)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Joey Campbell</cp:lastModifiedBy>
  <cp:revision>185</cp:revision>
  <cp:lastPrinted>2013-09-24T00:04:41Z</cp:lastPrinted>
  <dcterms:created xsi:type="dcterms:W3CDTF">2013-08-14T17:09:52Z</dcterms:created>
  <dcterms:modified xsi:type="dcterms:W3CDTF">2020-04-14T23:15:34Z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4d61b8aa-2d31-4d8a-8fd2-7a7fce79707f</vt:lpwstr>
  </property>
</Properties>
</file>