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0351" autoAdjust="0"/>
  </p:normalViewPr>
  <p:slideViewPr>
    <p:cSldViewPr snapToGrid="0" snapToObjects="1">
      <p:cViewPr varScale="1">
        <p:scale>
          <a:sx n="50" d="100"/>
          <a:sy n="50" d="100"/>
        </p:scale>
        <p:origin x="1978" y="2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1/28/2021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1/28/2021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ECB1AF-59EE-F24F-A58C-F1DD8DEE8755}" type="slidenum">
              <a:rPr lang="en-US" smtClean="0"/>
              <a:t>1</a:t>
            </a:fld>
            <a:endParaRPr lang="en-US"/>
          </a:p>
        </p:txBody>
      </p:sp>
    </p:spTree>
    <p:extLst>
      <p:ext uri="{BB962C8B-B14F-4D97-AF65-F5344CB8AC3E}">
        <p14:creationId xmlns:p14="http://schemas.microsoft.com/office/powerpoint/2010/main" val="78703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some modeling could be conducted both for prediction and inference. For example, in a real estate setting, one may seek to relate values of homes to inputs such as crime rate, zoning, distance from a river, air quality, schools, income level of community, size of houses, and so forth. In this case one might be interested in how the individual input variables affect the prices—that is, how much extra will a house be worth if it has a view of the river? This is an inference problem. </a:t>
            </a:r>
          </a:p>
          <a:p>
            <a:endParaRPr lang="en-US" dirty="0"/>
          </a:p>
          <a:p>
            <a:endParaRPr lang="en-US" dirty="0"/>
          </a:p>
          <a:p>
            <a:r>
              <a:rPr lang="en-US" dirty="0"/>
              <a:t>You could also apply this data in a purely predictive sense. You may simply be interested in predicting the value of a home given its characteristics: is this house under- or over-valued? This is a prediction problem.</a:t>
            </a:r>
          </a:p>
        </p:txBody>
      </p:sp>
      <p:sp>
        <p:nvSpPr>
          <p:cNvPr id="4" name="Slide Number Placeholder 3"/>
          <p:cNvSpPr>
            <a:spLocks noGrp="1"/>
          </p:cNvSpPr>
          <p:nvPr>
            <p:ph type="sldNum" sz="quarter" idx="5"/>
          </p:nvPr>
        </p:nvSpPr>
        <p:spPr/>
        <p:txBody>
          <a:bodyPr/>
          <a:lstStyle/>
          <a:p>
            <a:fld id="{87ECB1AF-59EE-F24F-A58C-F1DD8DEE8755}" type="slidenum">
              <a:rPr lang="en-US" smtClean="0"/>
              <a:t>13</a:t>
            </a:fld>
            <a:endParaRPr lang="en-US"/>
          </a:p>
        </p:txBody>
      </p:sp>
    </p:spTree>
    <p:extLst>
      <p:ext uri="{BB962C8B-B14F-4D97-AF65-F5344CB8AC3E}">
        <p14:creationId xmlns:p14="http://schemas.microsoft.com/office/powerpoint/2010/main" val="354477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book, we explore many linear and non-linear approaches for estimating f. However, these methods generally share certain characteristics. We will always assume that we have observed a set of n different data points. These observations are called the training data because we will use these training data observations to train, or teach, our method how to estimate f. </a:t>
            </a:r>
          </a:p>
          <a:p>
            <a:endParaRPr lang="en-US" dirty="0"/>
          </a:p>
          <a:p>
            <a:r>
              <a:rPr lang="en-US" dirty="0"/>
              <a:t>Our goal is to apply a statistical learning method to the training data in order to estimate the unknown function f. In other words, we want to find a function ˆf such that Y ≈ ˆf(X) for any observation (X, Y ). Broadly speaking, most statistical learning methods for this task can be characterized as either parametric or non-parametric. </a:t>
            </a:r>
          </a:p>
        </p:txBody>
      </p:sp>
      <p:sp>
        <p:nvSpPr>
          <p:cNvPr id="4" name="Slide Number Placeholder 3"/>
          <p:cNvSpPr>
            <a:spLocks noGrp="1"/>
          </p:cNvSpPr>
          <p:nvPr>
            <p:ph type="sldNum" sz="quarter" idx="5"/>
          </p:nvPr>
        </p:nvSpPr>
        <p:spPr/>
        <p:txBody>
          <a:bodyPr/>
          <a:lstStyle/>
          <a:p>
            <a:fld id="{87ECB1AF-59EE-F24F-A58C-F1DD8DEE8755}" type="slidenum">
              <a:rPr lang="en-US" smtClean="0"/>
              <a:t>14</a:t>
            </a:fld>
            <a:endParaRPr lang="en-US"/>
          </a:p>
        </p:txBody>
      </p:sp>
    </p:spTree>
    <p:extLst>
      <p:ext uri="{BB962C8B-B14F-4D97-AF65-F5344CB8AC3E}">
        <p14:creationId xmlns:p14="http://schemas.microsoft.com/office/powerpoint/2010/main" val="359488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model-based approach just described is referred to as parametric; it reduces the problem of estimating f down to one of estimating a set of parameters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b="1" dirty="0"/>
              <a:t>Parametric</a:t>
            </a:r>
            <a:r>
              <a:rPr lang="en-US" dirty="0"/>
              <a:t> methods</a:t>
            </a:r>
            <a:r>
              <a:rPr lang="en-US" sz="1200" dirty="0"/>
              <a:t> </a:t>
            </a:r>
            <a:r>
              <a:rPr lang="en-US" dirty="0"/>
              <a:t>involve a two-step model-based approach.</a:t>
            </a:r>
          </a:p>
          <a:p>
            <a:endParaRPr lang="en-US" dirty="0"/>
          </a:p>
          <a:p>
            <a:r>
              <a:rPr lang="en-US" dirty="0"/>
              <a:t>First, we make an assumption about the functional form, or shape, of f. For example, one very simple assumption is that f is linear in X:</a:t>
            </a:r>
          </a:p>
          <a:p>
            <a:endParaRPr lang="en-US" dirty="0"/>
          </a:p>
          <a:p>
            <a:endParaRPr lang="en-US" dirty="0"/>
          </a:p>
          <a:p>
            <a:r>
              <a:rPr lang="en-US" dirty="0"/>
              <a:t>This is a </a:t>
            </a:r>
            <a:r>
              <a:rPr lang="en-US" b="1" dirty="0"/>
              <a:t>linear</a:t>
            </a:r>
            <a:r>
              <a:rPr lang="en-US" dirty="0"/>
              <a:t> model, which will be discussed extensively in Chapter 3. Once we have assumed that f is linear, the problem of estimating f is greatly simplified. Instead of having to estimate an entirely arbitrary p-dimensional function f(X), one only needs to estimate the p + 1 coefficients β0, β1,...,βp.</a:t>
            </a:r>
          </a:p>
        </p:txBody>
      </p:sp>
      <p:sp>
        <p:nvSpPr>
          <p:cNvPr id="4" name="Slide Number Placeholder 3"/>
          <p:cNvSpPr>
            <a:spLocks noGrp="1"/>
          </p:cNvSpPr>
          <p:nvPr>
            <p:ph type="sldNum" sz="quarter" idx="5"/>
          </p:nvPr>
        </p:nvSpPr>
        <p:spPr/>
        <p:txBody>
          <a:bodyPr/>
          <a:lstStyle/>
          <a:p>
            <a:fld id="{87ECB1AF-59EE-F24F-A58C-F1DD8DEE8755}" type="slidenum">
              <a:rPr lang="en-US" smtClean="0"/>
              <a:t>15</a:t>
            </a:fld>
            <a:endParaRPr lang="en-US"/>
          </a:p>
        </p:txBody>
      </p:sp>
    </p:spTree>
    <p:extLst>
      <p:ext uri="{BB962C8B-B14F-4D97-AF65-F5344CB8AC3E}">
        <p14:creationId xmlns:p14="http://schemas.microsoft.com/office/powerpoint/2010/main" val="4008736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model has been selected, we need a procedure that uses the training data to fit or train the model. In the case of the linear model fit train, we need to estimate the parameters β0, β1,...,βp. That is, we want to find values of these parameters such that Y ≈ β0 + β1X1 + β2X2 + ... + β</a:t>
            </a:r>
            <a:r>
              <a:rPr lang="en-US" dirty="0" err="1"/>
              <a:t>pXp</a:t>
            </a:r>
            <a:r>
              <a:rPr lang="en-US" dirty="0"/>
              <a:t>. The most common approach to fitting the model is referred to as (ordinary) least squares, which we discuss in Chapter 3. However, least squares least squares is one of many possible ways to fit the linear model. In Chapter 6, we discuss other approaches for estimating the parameters β0, β1,...,βp. </a:t>
            </a:r>
          </a:p>
        </p:txBody>
      </p:sp>
      <p:sp>
        <p:nvSpPr>
          <p:cNvPr id="4" name="Slide Number Placeholder 3"/>
          <p:cNvSpPr>
            <a:spLocks noGrp="1"/>
          </p:cNvSpPr>
          <p:nvPr>
            <p:ph type="sldNum" sz="quarter" idx="5"/>
          </p:nvPr>
        </p:nvSpPr>
        <p:spPr/>
        <p:txBody>
          <a:bodyPr/>
          <a:lstStyle/>
          <a:p>
            <a:fld id="{87ECB1AF-59EE-F24F-A58C-F1DD8DEE8755}" type="slidenum">
              <a:rPr lang="en-US" smtClean="0"/>
              <a:t>16</a:t>
            </a:fld>
            <a:endParaRPr lang="en-US"/>
          </a:p>
        </p:txBody>
      </p:sp>
    </p:spTree>
    <p:extLst>
      <p:ext uri="{BB962C8B-B14F-4D97-AF65-F5344CB8AC3E}">
        <p14:creationId xmlns:p14="http://schemas.microsoft.com/office/powerpoint/2010/main" val="2704438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2.4 shows an example of the parametric approach applied to the Income data from Figure 2.3. We have fit a linear model of the form</a:t>
            </a:r>
          </a:p>
          <a:p>
            <a:endParaRPr lang="en-US" dirty="0"/>
          </a:p>
          <a:p>
            <a:r>
              <a:rPr lang="en-US" dirty="0"/>
              <a:t>income ≈ β0 + β1 × education + β2 × seniority.</a:t>
            </a:r>
          </a:p>
          <a:p>
            <a:endParaRPr lang="en-US" dirty="0"/>
          </a:p>
          <a:p>
            <a:r>
              <a:rPr lang="en-US" dirty="0"/>
              <a:t>Since we have assumed a linear relationship between the response and the two predictors, the entire fitting problem reduces to estimating β0, β1, and β2, which we do using least squares linear regression. Comparing Figure blue to Figure yellow, we can see that the linear fit given in Figure yellow is not quite right: the true f has some curvature that is not captured in the linear fit. However, the linear fit still appears to do a reasonable job of capturing the positive relationship between years of education and income, as well as the slightly less positive relationship between seniority and income. It may be that with such a small number of observations, this is the best we can do.</a:t>
            </a:r>
          </a:p>
        </p:txBody>
      </p:sp>
      <p:sp>
        <p:nvSpPr>
          <p:cNvPr id="4" name="Slide Number Placeholder 3"/>
          <p:cNvSpPr>
            <a:spLocks noGrp="1"/>
          </p:cNvSpPr>
          <p:nvPr>
            <p:ph type="sldNum" sz="quarter" idx="5"/>
          </p:nvPr>
        </p:nvSpPr>
        <p:spPr/>
        <p:txBody>
          <a:bodyPr/>
          <a:lstStyle/>
          <a:p>
            <a:fld id="{87ECB1AF-59EE-F24F-A58C-F1DD8DEE8755}" type="slidenum">
              <a:rPr lang="en-US" smtClean="0"/>
              <a:t>17</a:t>
            </a:fld>
            <a:endParaRPr lang="en-US"/>
          </a:p>
        </p:txBody>
      </p:sp>
    </p:spTree>
    <p:extLst>
      <p:ext uri="{BB962C8B-B14F-4D97-AF65-F5344CB8AC3E}">
        <p14:creationId xmlns:p14="http://schemas.microsoft.com/office/powerpoint/2010/main" val="3621431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Non-parametric methods do not make explicit assumptions about the functional form of f. Instead they seek an estimate of f that gets as close to the data points as possible without being too rough or wiggly. Such approaches can have a major advantage over parametric approaches: by avoiding the assumption of a particular functional form for f, they have the potential to accurately fit a wider range of possible shapes for f. Any parametric approach brings with it the possibility that the functional form used to estimate f is very different from the true f, in which case the resulting model will not fit the data well. In contrast, non-parametric approaches completely avoid this danger, since essentially no assumption about the form of f is made. But non-parametric approaches do suffer from a major disadvantage: since they do not reduce the problem of estimating f to a small number of parameters, a very large number of observations (far more than is typically needed for a parametric approach) is required in order to obtain an accurate estimate for f.</a:t>
            </a:r>
          </a:p>
        </p:txBody>
      </p:sp>
      <p:sp>
        <p:nvSpPr>
          <p:cNvPr id="4" name="Slide Number Placeholder 3"/>
          <p:cNvSpPr>
            <a:spLocks noGrp="1"/>
          </p:cNvSpPr>
          <p:nvPr>
            <p:ph type="sldNum" sz="quarter" idx="5"/>
          </p:nvPr>
        </p:nvSpPr>
        <p:spPr/>
        <p:txBody>
          <a:bodyPr/>
          <a:lstStyle/>
          <a:p>
            <a:fld id="{87ECB1AF-59EE-F24F-A58C-F1DD8DEE8755}" type="slidenum">
              <a:rPr lang="en-US" smtClean="0"/>
              <a:t>18</a:t>
            </a:fld>
            <a:endParaRPr lang="en-US"/>
          </a:p>
        </p:txBody>
      </p:sp>
    </p:spTree>
    <p:extLst>
      <p:ext uri="{BB962C8B-B14F-4D97-AF65-F5344CB8AC3E}">
        <p14:creationId xmlns:p14="http://schemas.microsoft.com/office/powerpoint/2010/main" val="1700894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a non-parametric approach to fitting the Income data is shown in Figure  yellow. A thin-plate spline is used to estimate f. This approach does not impose any pre-specified model on f. It instead attempts to produce an estimate for f that is as close as possible to the observed data, subject to the fit—that is, the yellow surface in Figure —being smooth.</a:t>
            </a:r>
          </a:p>
          <a:p>
            <a:endParaRPr lang="en-US" dirty="0"/>
          </a:p>
          <a:p>
            <a:r>
              <a:rPr lang="en-US" dirty="0"/>
              <a:t>In this case, the non-parametric fit has produced a remarkably accurate estimate of the true f shown in Figure blue</a:t>
            </a:r>
          </a:p>
        </p:txBody>
      </p:sp>
      <p:sp>
        <p:nvSpPr>
          <p:cNvPr id="4" name="Slide Number Placeholder 3"/>
          <p:cNvSpPr>
            <a:spLocks noGrp="1"/>
          </p:cNvSpPr>
          <p:nvPr>
            <p:ph type="sldNum" sz="quarter" idx="5"/>
          </p:nvPr>
        </p:nvSpPr>
        <p:spPr/>
        <p:txBody>
          <a:bodyPr/>
          <a:lstStyle/>
          <a:p>
            <a:fld id="{87ECB1AF-59EE-F24F-A58C-F1DD8DEE8755}" type="slidenum">
              <a:rPr lang="en-US" smtClean="0"/>
              <a:t>19</a:t>
            </a:fld>
            <a:endParaRPr lang="en-US"/>
          </a:p>
        </p:txBody>
      </p:sp>
    </p:spTree>
    <p:extLst>
      <p:ext uri="{BB962C8B-B14F-4D97-AF65-F5344CB8AC3E}">
        <p14:creationId xmlns:p14="http://schemas.microsoft.com/office/powerpoint/2010/main" val="363772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might reasonably ask the following question: why would we ever choose to use a more restrictive method instead of a very flexible approach? There are several reasons that we might prefer a more restrictive model. If we are mainly interested in inference, then restrictive models are much more interpretable. For instance, when inference is the goal, the linear model may be a good choice since it will be quite easy to understand the relationship between Y and X1, X2,...,</a:t>
            </a:r>
            <a:r>
              <a:rPr lang="en-US" dirty="0" err="1"/>
              <a:t>Xp</a:t>
            </a:r>
            <a:r>
              <a:rPr lang="en-US" dirty="0"/>
              <a:t>. In contrast, very flexible approaches, such as the splines discussed in Chapter 7 and displayed in , and the boosting methods discussed in Chapter 8, can lead to such complicated estimates of f that it is difficult to understand how any individual predictor is associated with the response.</a:t>
            </a:r>
          </a:p>
          <a:p>
            <a:endParaRPr lang="en-US" dirty="0"/>
          </a:p>
          <a:p>
            <a:r>
              <a:rPr lang="en-US" dirty="0"/>
              <a:t>The potential disadvantage of a parametric approach is that the model we choose will usually not match the true unknown form of f. If the chosen model is too far from the true f, then our estimate will be poor. We can try to address this problem by choosing flexible models that can fit many different possible functional forms flexible for f. But in general, fitting a more flexible model requires estimating a greater number of parameters. These more complex models can lead to a phenomenon known as overfitting the data, which essentially means they overfitting follow the errors, or noise, too closely.</a:t>
            </a:r>
          </a:p>
        </p:txBody>
      </p:sp>
      <p:sp>
        <p:nvSpPr>
          <p:cNvPr id="4" name="Slide Number Placeholder 3"/>
          <p:cNvSpPr>
            <a:spLocks noGrp="1"/>
          </p:cNvSpPr>
          <p:nvPr>
            <p:ph type="sldNum" sz="quarter" idx="5"/>
          </p:nvPr>
        </p:nvSpPr>
        <p:spPr/>
        <p:txBody>
          <a:bodyPr/>
          <a:lstStyle/>
          <a:p>
            <a:fld id="{87ECB1AF-59EE-F24F-A58C-F1DD8DEE8755}" type="slidenum">
              <a:rPr lang="en-US" smtClean="0"/>
              <a:t>20</a:t>
            </a:fld>
            <a:endParaRPr lang="en-US"/>
          </a:p>
        </p:txBody>
      </p:sp>
    </p:spTree>
    <p:extLst>
      <p:ext uri="{BB962C8B-B14F-4D97-AF65-F5344CB8AC3E}">
        <p14:creationId xmlns:p14="http://schemas.microsoft.com/office/powerpoint/2010/main" val="92921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fit a thin-plate spline, the data analyst must select a level of smoothness. Figure yellow shows the same thin-plate spline fit using a lower level of smoothness, allowing for a rougher fit. The resulting estimate fits the observed data perfectly! However, the spline fit shown in Figure yellow is far more variable than the true function f, from Figure blue. This is an example of overfitting the data, which we discussed previously. It is an undesirable situation because the fit obtained will not yield accurate estimates of the response on new observations that were not part of the original training data set. We discuss methods for choosing the correct amount of smoothness in Chapter 5. Splines are discussed in Chapter 7.</a:t>
            </a:r>
          </a:p>
          <a:p>
            <a:endParaRPr lang="en-US" dirty="0"/>
          </a:p>
          <a:p>
            <a:r>
              <a:rPr lang="en-US" dirty="0"/>
              <a:t>We have established that when inference is the goal, there are clear advantages to using simple and relatively inflexible statistical learning methods. In some settings, however, we are only interested in prediction, and the interpretability of the predictive model is simply not of interest. For instance, if we seek to develop an algorithm to predict the price of a stock, our sole requirement for the algorithm is that it predict accurately— interpretability is not a concern. In this setting, we might expect that it will be best to use the most flexible model available. Surprisingly, this is not always the case! We will often obtain more accurate predictions using a less flexible method. This phenomenon, which may seem counterintuitive at first glance, has to do with the potential for overfitting in highly flexible methods. </a:t>
            </a:r>
          </a:p>
        </p:txBody>
      </p:sp>
      <p:sp>
        <p:nvSpPr>
          <p:cNvPr id="4" name="Slide Number Placeholder 3"/>
          <p:cNvSpPr>
            <a:spLocks noGrp="1"/>
          </p:cNvSpPr>
          <p:nvPr>
            <p:ph type="sldNum" sz="quarter" idx="5"/>
          </p:nvPr>
        </p:nvSpPr>
        <p:spPr/>
        <p:txBody>
          <a:bodyPr/>
          <a:lstStyle/>
          <a:p>
            <a:fld id="{87ECB1AF-59EE-F24F-A58C-F1DD8DEE8755}" type="slidenum">
              <a:rPr lang="en-US" smtClean="0"/>
              <a:t>21</a:t>
            </a:fld>
            <a:endParaRPr lang="en-US"/>
          </a:p>
        </p:txBody>
      </p:sp>
    </p:spTree>
    <p:extLst>
      <p:ext uri="{BB962C8B-B14F-4D97-AF65-F5344CB8AC3E}">
        <p14:creationId xmlns:p14="http://schemas.microsoft.com/office/powerpoint/2010/main" val="134776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statistical learning problems fall into one of two categories: supervised </a:t>
            </a:r>
            <a:r>
              <a:rPr lang="en-US" dirty="0" err="1"/>
              <a:t>supervised</a:t>
            </a:r>
            <a:r>
              <a:rPr lang="en-US" dirty="0"/>
              <a:t> or unsupervised. The examples that we have discussed so far in this chapter all fall into the supervised learning domain. For each observation of the predictor measurement(s) xi, </a:t>
            </a:r>
            <a:r>
              <a:rPr lang="en-US" dirty="0" err="1"/>
              <a:t>i</a:t>
            </a:r>
            <a:r>
              <a:rPr lang="en-US" dirty="0"/>
              <a:t> = 1,...,n there is an associated response measurement </a:t>
            </a:r>
            <a:r>
              <a:rPr lang="en-US" dirty="0" err="1"/>
              <a:t>yi</a:t>
            </a:r>
            <a:r>
              <a:rPr lang="en-US" dirty="0"/>
              <a:t>. We wish to fit a model that relates the response to the predictors, with the aim of accurately predicting the response for future observations (prediction) or better understanding the relationship between the response and the predictors (inference). Many classical statistical learning methods such as linear regression and logistic regression (Chapter 4), as logistic well as more modern approaches such as GAM, boosting, and support </a:t>
            </a:r>
            <a:r>
              <a:rPr lang="en-US" dirty="0" err="1"/>
              <a:t>vec</a:t>
            </a:r>
            <a:r>
              <a:rPr lang="en-US" dirty="0"/>
              <a:t>- regression tor machines, operate in the supervised learning domain. The vast majority of this book is devoted to this setting</a:t>
            </a:r>
          </a:p>
        </p:txBody>
      </p:sp>
      <p:sp>
        <p:nvSpPr>
          <p:cNvPr id="4" name="Slide Number Placeholder 3"/>
          <p:cNvSpPr>
            <a:spLocks noGrp="1"/>
          </p:cNvSpPr>
          <p:nvPr>
            <p:ph type="sldNum" sz="quarter" idx="5"/>
          </p:nvPr>
        </p:nvSpPr>
        <p:spPr/>
        <p:txBody>
          <a:bodyPr/>
          <a:lstStyle/>
          <a:p>
            <a:fld id="{87ECB1AF-59EE-F24F-A58C-F1DD8DEE8755}" type="slidenum">
              <a:rPr lang="en-US" smtClean="0"/>
              <a:t>22</a:t>
            </a:fld>
            <a:endParaRPr lang="en-US"/>
          </a:p>
        </p:txBody>
      </p:sp>
    </p:spTree>
    <p:extLst>
      <p:ext uri="{BB962C8B-B14F-4D97-AF65-F5344CB8AC3E}">
        <p14:creationId xmlns:p14="http://schemas.microsoft.com/office/powerpoint/2010/main" val="180282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generally, suppose that we observe a quantitative response Y and p different predictors, X1, X2,...,</a:t>
            </a:r>
            <a:r>
              <a:rPr lang="en-US" dirty="0" err="1"/>
              <a:t>Xp</a:t>
            </a:r>
            <a:r>
              <a:rPr lang="en-US" dirty="0"/>
              <a:t>. </a:t>
            </a:r>
          </a:p>
          <a:p>
            <a:r>
              <a:rPr lang="en-US" dirty="0"/>
              <a:t>We assume that there is some relationship between Y and X = (X1, X2,...,</a:t>
            </a:r>
            <a:r>
              <a:rPr lang="en-US" dirty="0" err="1"/>
              <a:t>Xp</a:t>
            </a:r>
            <a:r>
              <a:rPr lang="en-US" dirty="0"/>
              <a:t>), which can be written in the very general form</a:t>
            </a:r>
          </a:p>
          <a:p>
            <a:r>
              <a:rPr lang="en-US" dirty="0"/>
              <a:t>Y = f(X) + e</a:t>
            </a:r>
          </a:p>
          <a:p>
            <a:endParaRPr lang="en-US" dirty="0"/>
          </a:p>
          <a:p>
            <a:r>
              <a:rPr lang="en-US" dirty="0"/>
              <a:t>Here f is some fixed but unknown function of X1,...,</a:t>
            </a:r>
            <a:r>
              <a:rPr lang="en-US" dirty="0" err="1"/>
              <a:t>Xp</a:t>
            </a:r>
            <a:r>
              <a:rPr lang="en-US" dirty="0"/>
              <a:t>, and is a random error term, which is independent of X and has mean zero. In this formulation, f represents the systematic information that X provides about Y . </a:t>
            </a:r>
          </a:p>
        </p:txBody>
      </p:sp>
      <p:sp>
        <p:nvSpPr>
          <p:cNvPr id="4" name="Slide Number Placeholder 3"/>
          <p:cNvSpPr>
            <a:spLocks noGrp="1"/>
          </p:cNvSpPr>
          <p:nvPr>
            <p:ph type="sldNum" sz="quarter" idx="5"/>
          </p:nvPr>
        </p:nvSpPr>
        <p:spPr/>
        <p:txBody>
          <a:bodyPr/>
          <a:lstStyle/>
          <a:p>
            <a:fld id="{87ECB1AF-59EE-F24F-A58C-F1DD8DEE8755}" type="slidenum">
              <a:rPr lang="en-US" smtClean="0"/>
              <a:t>3</a:t>
            </a:fld>
            <a:endParaRPr lang="en-US"/>
          </a:p>
        </p:txBody>
      </p:sp>
    </p:spTree>
    <p:extLst>
      <p:ext uri="{BB962C8B-B14F-4D97-AF65-F5344CB8AC3E}">
        <p14:creationId xmlns:p14="http://schemas.microsoft.com/office/powerpoint/2010/main" val="2075431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unsupervised learning describes the somewhat more challenging situation in which for every observation </a:t>
            </a:r>
            <a:r>
              <a:rPr lang="en-US" dirty="0" err="1"/>
              <a:t>i</a:t>
            </a:r>
            <a:r>
              <a:rPr lang="en-US" dirty="0"/>
              <a:t> = 1,...,n, we observe a vector of measurements xi but no associated response </a:t>
            </a:r>
            <a:r>
              <a:rPr lang="en-US" dirty="0" err="1"/>
              <a:t>yi</a:t>
            </a:r>
            <a:r>
              <a:rPr lang="en-US" dirty="0"/>
              <a:t>. It is not possible to fit a linear regression model, since there is no response variable to predict. In this setting, we are in some sense working blind; the situation is referred to as unsupervised because we lack a response variable that can supervise our analysis. What sort of statistical analysis is possible? We can seek to understand the relationships between the variables or between the observations. One statistical learning tool that we may use in this setting is cluster analysis, or clustering. The goal of cluster analysis cluster is to ascertain, on the basis of x1,...,</a:t>
            </a:r>
            <a:r>
              <a:rPr lang="en-US" dirty="0" err="1"/>
              <a:t>xn</a:t>
            </a:r>
            <a:r>
              <a:rPr lang="en-US" dirty="0"/>
              <a:t>, whether the observations fall into analysis relatively distinct groups. For example, in a market segmentation study we might observe multiple characteristics (variables) for potential customers, such as zip code, family income, and shopping habits. We might believe that the customers fall into different groups, such as big spenders versus low spenders. If the information about each customer’s spending patterns were available, then a supervised analysis would be possible. However, this information is not available—that is, we do not know whether each potential customer is a big spender or not. In this setting, we can try to cluster the customers on the basis of the variables measured, in order to identify distinct groups of potential customers. Identifying such groups can be of interest because it might be that the groups differ with respect to some property of interest, such as spending habits.</a:t>
            </a:r>
          </a:p>
        </p:txBody>
      </p:sp>
      <p:sp>
        <p:nvSpPr>
          <p:cNvPr id="4" name="Slide Number Placeholder 3"/>
          <p:cNvSpPr>
            <a:spLocks noGrp="1"/>
          </p:cNvSpPr>
          <p:nvPr>
            <p:ph type="sldNum" sz="quarter" idx="5"/>
          </p:nvPr>
        </p:nvSpPr>
        <p:spPr/>
        <p:txBody>
          <a:bodyPr/>
          <a:lstStyle/>
          <a:p>
            <a:fld id="{87ECB1AF-59EE-F24F-A58C-F1DD8DEE8755}" type="slidenum">
              <a:rPr lang="en-US" smtClean="0"/>
              <a:t>23</a:t>
            </a:fld>
            <a:endParaRPr lang="en-US"/>
          </a:p>
        </p:txBody>
      </p:sp>
    </p:spTree>
    <p:extLst>
      <p:ext uri="{BB962C8B-B14F-4D97-AF65-F5344CB8AC3E}">
        <p14:creationId xmlns:p14="http://schemas.microsoft.com/office/powerpoint/2010/main" val="1398398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2.8 provides a simple illustration of the clustering problem. We have plotted 150 observations with measurements on two variables, X1 and X2. Each observation corresponds to one of three distinct groups. For illustrative purposes, we have plotted the members of each group using different colors and symbols. However, in practice the group memberships are unknown, and the goal is to determine the group to which each observation belongs. In the left-hand panel of Figure 2.8, this is a relatively easy task because the groups are well-separated. In contrast, the right-hand panel illustrates a more challenging problem in which there is some overlap between the groups. A clustering method could not be expected to assign all of the overlapping points to their correct group (blue, green, or orange). </a:t>
            </a:r>
          </a:p>
          <a:p>
            <a:endParaRPr lang="en-US" dirty="0"/>
          </a:p>
          <a:p>
            <a:r>
              <a:rPr lang="en-US" dirty="0"/>
              <a:t>In the examples shown in Figure 2.8, there are only two variables, and so one can simply visually inspect the scatterplots of the observations in order to identify clusters. However, in practice, we often encounter data sets that contain many more than two variables. In this case, we cannot easily plot the observations. For instance, if there are p variables in our data set, then p(p − 1)/2 distinct scatterplots can be made, and visual inspection is simply not a viable way to identify clusters. For this reason, automated clustering methods are important. We discuss clustering and other unsupervised learning approaches in Chapter 10.</a:t>
            </a:r>
          </a:p>
        </p:txBody>
      </p:sp>
      <p:sp>
        <p:nvSpPr>
          <p:cNvPr id="4" name="Slide Number Placeholder 3"/>
          <p:cNvSpPr>
            <a:spLocks noGrp="1"/>
          </p:cNvSpPr>
          <p:nvPr>
            <p:ph type="sldNum" sz="quarter" idx="5"/>
          </p:nvPr>
        </p:nvSpPr>
        <p:spPr/>
        <p:txBody>
          <a:bodyPr/>
          <a:lstStyle/>
          <a:p>
            <a:fld id="{87ECB1AF-59EE-F24F-A58C-F1DD8DEE8755}" type="slidenum">
              <a:rPr lang="en-US" smtClean="0"/>
              <a:t>24</a:t>
            </a:fld>
            <a:endParaRPr lang="en-US"/>
          </a:p>
        </p:txBody>
      </p:sp>
    </p:spTree>
    <p:extLst>
      <p:ext uri="{BB962C8B-B14F-4D97-AF65-F5344CB8AC3E}">
        <p14:creationId xmlns:p14="http://schemas.microsoft.com/office/powerpoint/2010/main" val="1764013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can be characterized as either quantitative or qualitative (also known as categorical). Quantitative variables take on numerical values. Examples include a person’s age, height, or income, the value of a house, and the price of a stock. In contrast, qualitative variables take on values in one of K different classes, or categories. Examples of qualitative variables include a person’s gender (male or female), the brand of product purchased (brand A, B, or C), whether a person defaults on a debt (yes or no), or a cancer diagnosis (Acute Myelogenous Leukemia, Acute Lymphoblastic Leukemia, or No Leukemia). We tend to refer to problems with a quantitative response as regression problems, while those involving a qualitative response are often referred to as classification problems. However, the distinction is not always that crisp. </a:t>
            </a:r>
          </a:p>
        </p:txBody>
      </p:sp>
      <p:sp>
        <p:nvSpPr>
          <p:cNvPr id="4" name="Slide Number Placeholder 3"/>
          <p:cNvSpPr>
            <a:spLocks noGrp="1"/>
          </p:cNvSpPr>
          <p:nvPr>
            <p:ph type="sldNum" sz="quarter" idx="5"/>
          </p:nvPr>
        </p:nvSpPr>
        <p:spPr/>
        <p:txBody>
          <a:bodyPr/>
          <a:lstStyle/>
          <a:p>
            <a:fld id="{87ECB1AF-59EE-F24F-A58C-F1DD8DEE8755}" type="slidenum">
              <a:rPr lang="en-US" smtClean="0"/>
              <a:t>25</a:t>
            </a:fld>
            <a:endParaRPr lang="en-US"/>
          </a:p>
        </p:txBody>
      </p:sp>
    </p:spTree>
    <p:extLst>
      <p:ext uri="{BB962C8B-B14F-4D97-AF65-F5344CB8AC3E}">
        <p14:creationId xmlns:p14="http://schemas.microsoft.com/office/powerpoint/2010/main" val="579857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Least squares linear regression (Chapter 3) is used with a quantitative response, whereas logistic regression (Chapter 4) is typically used with a qualitative (two-class, or binary) response. As such it is often used as a classification method. But since it estimates class probabilities, it can be thought of as a regression method as well. Some statistical methods, such as K-nearest neighbors (Chapters 2 and 4) and boosting (Chapter 8), can be used in the case of either quantitative or qualitative responses. We tend to select statistical learning methods on the basis of whether the response is quantitative or qualitative; i.e. we might use linear regression when quantitative and logistic regression when qualitative. However, whether the predictors are qualitative or quantitative is generally considered less important. Most of the statistical learning methods discussed in this book can be applied regardless of the predictor variable type, provided that any qualitative predictors are properly coded before the analysis is performed. This is discussed in Chapter 3. </a:t>
            </a:r>
          </a:p>
        </p:txBody>
      </p:sp>
      <p:sp>
        <p:nvSpPr>
          <p:cNvPr id="4" name="Slide Number Placeholder 3"/>
          <p:cNvSpPr>
            <a:spLocks noGrp="1"/>
          </p:cNvSpPr>
          <p:nvPr>
            <p:ph type="sldNum" sz="quarter" idx="5"/>
          </p:nvPr>
        </p:nvSpPr>
        <p:spPr/>
        <p:txBody>
          <a:bodyPr/>
          <a:lstStyle/>
          <a:p>
            <a:fld id="{87ECB1AF-59EE-F24F-A58C-F1DD8DEE8755}" type="slidenum">
              <a:rPr lang="en-US" smtClean="0"/>
              <a:t>26</a:t>
            </a:fld>
            <a:endParaRPr lang="en-US"/>
          </a:p>
        </p:txBody>
      </p:sp>
    </p:spTree>
    <p:extLst>
      <p:ext uri="{BB962C8B-B14F-4D97-AF65-F5344CB8AC3E}">
        <p14:creationId xmlns:p14="http://schemas.microsoft.com/office/powerpoint/2010/main" val="361607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dots are the observed values of Y and X of for about 100 observations individuals. </a:t>
            </a:r>
          </a:p>
        </p:txBody>
      </p:sp>
      <p:sp>
        <p:nvSpPr>
          <p:cNvPr id="4" name="Slide Number Placeholder 3"/>
          <p:cNvSpPr>
            <a:spLocks noGrp="1"/>
          </p:cNvSpPr>
          <p:nvPr>
            <p:ph type="sldNum" sz="quarter" idx="5"/>
          </p:nvPr>
        </p:nvSpPr>
        <p:spPr/>
        <p:txBody>
          <a:bodyPr/>
          <a:lstStyle/>
          <a:p>
            <a:fld id="{87ECB1AF-59EE-F24F-A58C-F1DD8DEE8755}" type="slidenum">
              <a:rPr lang="en-US" smtClean="0"/>
              <a:t>4</a:t>
            </a:fld>
            <a:endParaRPr lang="en-US"/>
          </a:p>
        </p:txBody>
      </p:sp>
    </p:spTree>
    <p:extLst>
      <p:ext uri="{BB962C8B-B14F-4D97-AF65-F5344CB8AC3E}">
        <p14:creationId xmlns:p14="http://schemas.microsoft.com/office/powerpoint/2010/main" val="44587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 curve represents the modeled relationship between Y and X,. The black lines represent the error associated with a highlighted observation. Note, if I were to draw these lines between every point, some errors are positive (if an observation lies above the red curve) and some are negative (if an observation lies below the curve). Overall, these errors have approximately mean zero.</a:t>
            </a:r>
          </a:p>
        </p:txBody>
      </p:sp>
      <p:sp>
        <p:nvSpPr>
          <p:cNvPr id="4" name="Slide Number Placeholder 3"/>
          <p:cNvSpPr>
            <a:spLocks noGrp="1"/>
          </p:cNvSpPr>
          <p:nvPr>
            <p:ph type="sldNum" sz="quarter" idx="5"/>
          </p:nvPr>
        </p:nvSpPr>
        <p:spPr/>
        <p:txBody>
          <a:bodyPr/>
          <a:lstStyle/>
          <a:p>
            <a:fld id="{87ECB1AF-59EE-F24F-A58C-F1DD8DEE8755}" type="slidenum">
              <a:rPr lang="en-US" smtClean="0"/>
              <a:t>5</a:t>
            </a:fld>
            <a:endParaRPr lang="en-US"/>
          </a:p>
        </p:txBody>
      </p:sp>
    </p:spTree>
    <p:extLst>
      <p:ext uri="{BB962C8B-B14F-4D97-AF65-F5344CB8AC3E}">
        <p14:creationId xmlns:p14="http://schemas.microsoft.com/office/powerpoint/2010/main" val="999045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the function f may involve more than one input variable. In figure, we plot income as a function of years of education and seniority. Here f is a surface that must be estimated based on the observed data.</a:t>
            </a:r>
          </a:p>
          <a:p>
            <a:endParaRPr lang="en-US" dirty="0"/>
          </a:p>
          <a:p>
            <a:r>
              <a:rPr lang="en-US" dirty="0"/>
              <a:t>The plot displays income as a function of years of education and seniority in the Income data set. The blue surface represents the true underlying relationship between income and years of education and seniority, which is known since the data are simulated. The red dots indicate the observed values of these quantities for 30 individuals.</a:t>
            </a:r>
          </a:p>
        </p:txBody>
      </p:sp>
      <p:sp>
        <p:nvSpPr>
          <p:cNvPr id="4" name="Slide Number Placeholder 3"/>
          <p:cNvSpPr>
            <a:spLocks noGrp="1"/>
          </p:cNvSpPr>
          <p:nvPr>
            <p:ph type="sldNum" sz="quarter" idx="5"/>
          </p:nvPr>
        </p:nvSpPr>
        <p:spPr/>
        <p:txBody>
          <a:bodyPr/>
          <a:lstStyle/>
          <a:p>
            <a:fld id="{87ECB1AF-59EE-F24F-A58C-F1DD8DEE8755}" type="slidenum">
              <a:rPr lang="en-US" smtClean="0"/>
              <a:t>8</a:t>
            </a:fld>
            <a:endParaRPr lang="en-US"/>
          </a:p>
        </p:txBody>
      </p:sp>
    </p:spTree>
    <p:extLst>
      <p:ext uri="{BB962C8B-B14F-4D97-AF65-F5344CB8AC3E}">
        <p14:creationId xmlns:p14="http://schemas.microsoft.com/office/powerpoint/2010/main" val="986281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statistical</a:t>
            </a:r>
            <a:r>
              <a:rPr lang="en-US" dirty="0"/>
              <a:t> learning refers to a set of approaches for estimating f. In this lecture we outline some of the key theoretical concepts that arise in estimating f, as well as tools for evaluating the estimates obtained.</a:t>
            </a:r>
          </a:p>
          <a:p>
            <a:endParaRPr lang="en-US" dirty="0"/>
          </a:p>
          <a:p>
            <a:endParaRPr lang="en-US" dirty="0"/>
          </a:p>
          <a:p>
            <a:r>
              <a:rPr lang="en-US" b="1" dirty="0"/>
              <a:t>There</a:t>
            </a:r>
            <a:r>
              <a:rPr lang="en-US" dirty="0"/>
              <a:t> are two main reasons that we may wish to estimate f: prediction and inference. We discuss each in turn.</a:t>
            </a:r>
          </a:p>
        </p:txBody>
      </p:sp>
      <p:sp>
        <p:nvSpPr>
          <p:cNvPr id="4" name="Slide Number Placeholder 3"/>
          <p:cNvSpPr>
            <a:spLocks noGrp="1"/>
          </p:cNvSpPr>
          <p:nvPr>
            <p:ph type="sldNum" sz="quarter" idx="5"/>
          </p:nvPr>
        </p:nvSpPr>
        <p:spPr/>
        <p:txBody>
          <a:bodyPr/>
          <a:lstStyle/>
          <a:p>
            <a:fld id="{87ECB1AF-59EE-F24F-A58C-F1DD8DEE8755}" type="slidenum">
              <a:rPr lang="en-US" smtClean="0"/>
              <a:t>9</a:t>
            </a:fld>
            <a:endParaRPr lang="en-US"/>
          </a:p>
        </p:txBody>
      </p:sp>
    </p:spTree>
    <p:extLst>
      <p:ext uri="{BB962C8B-B14F-4D97-AF65-F5344CB8AC3E}">
        <p14:creationId xmlns:p14="http://schemas.microsoft.com/office/powerpoint/2010/main" val="390229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situations, a set of inputs X are readily available, but the output Y cannot be easily obtained. In this setting, since the error term averages to zero, we can predict Y using our estimate for f. </a:t>
            </a:r>
          </a:p>
        </p:txBody>
      </p:sp>
      <p:sp>
        <p:nvSpPr>
          <p:cNvPr id="4" name="Slide Number Placeholder 3"/>
          <p:cNvSpPr>
            <a:spLocks noGrp="1"/>
          </p:cNvSpPr>
          <p:nvPr>
            <p:ph type="sldNum" sz="quarter" idx="5"/>
          </p:nvPr>
        </p:nvSpPr>
        <p:spPr/>
        <p:txBody>
          <a:bodyPr/>
          <a:lstStyle/>
          <a:p>
            <a:fld id="{87ECB1AF-59EE-F24F-A58C-F1DD8DEE8755}" type="slidenum">
              <a:rPr lang="en-US" smtClean="0"/>
              <a:t>10</a:t>
            </a:fld>
            <a:endParaRPr lang="en-US"/>
          </a:p>
        </p:txBody>
      </p:sp>
    </p:spTree>
    <p:extLst>
      <p:ext uri="{BB962C8B-B14F-4D97-AF65-F5344CB8AC3E}">
        <p14:creationId xmlns:p14="http://schemas.microsoft.com/office/powerpoint/2010/main" val="3235956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consider a company that is interested in conducting a direct-marketing campaign. The goal is to identify individuals who will respond positively to a mailing, based on observations of demographic variables measured on each individual. In this case, the demographic variables serve as predictors, and response to the marketing campaign (either positive or negative) serves as the outcome. The company is not interested in obtaining a deep understanding of the relationships between each individual predictor and the response; instead, the company simply wants an accurate model to predict the response using the predictors. </a:t>
            </a:r>
          </a:p>
          <a:p>
            <a:endParaRPr lang="en-US" dirty="0"/>
          </a:p>
          <a:p>
            <a:r>
              <a:rPr lang="en-US" dirty="0"/>
              <a:t>In this setting, ˆf is often treated as a black box, in the sense that one is not typically concerned with the exact form of ˆf, provided that it yields accurate predictions for Y .</a:t>
            </a:r>
          </a:p>
        </p:txBody>
      </p:sp>
      <p:sp>
        <p:nvSpPr>
          <p:cNvPr id="4" name="Slide Number Placeholder 3"/>
          <p:cNvSpPr>
            <a:spLocks noGrp="1"/>
          </p:cNvSpPr>
          <p:nvPr>
            <p:ph type="sldNum" sz="quarter" idx="5"/>
          </p:nvPr>
        </p:nvSpPr>
        <p:spPr/>
        <p:txBody>
          <a:bodyPr/>
          <a:lstStyle/>
          <a:p>
            <a:fld id="{87ECB1AF-59EE-F24F-A58C-F1DD8DEE8755}" type="slidenum">
              <a:rPr lang="en-US" smtClean="0"/>
              <a:t>11</a:t>
            </a:fld>
            <a:endParaRPr lang="en-US"/>
          </a:p>
        </p:txBody>
      </p:sp>
    </p:spTree>
    <p:extLst>
      <p:ext uri="{BB962C8B-B14F-4D97-AF65-F5344CB8AC3E}">
        <p14:creationId xmlns:p14="http://schemas.microsoft.com/office/powerpoint/2010/main" val="4242132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often interested in understanding the way that Y is affected as X1,...,</a:t>
            </a:r>
            <a:r>
              <a:rPr lang="en-US" dirty="0" err="1"/>
              <a:t>Xp</a:t>
            </a:r>
            <a:r>
              <a:rPr lang="en-US" dirty="0"/>
              <a:t> change. In this situation we wish to estimate f, but our goal is not necessarily to make predictions for Y . We instead want to understand the relationship between X and Y , or more specifically, to understand how Y changes as a function of X1,...,</a:t>
            </a:r>
            <a:r>
              <a:rPr lang="en-US" dirty="0" err="1"/>
              <a:t>Xp</a:t>
            </a:r>
            <a:r>
              <a:rPr lang="en-US" dirty="0"/>
              <a:t>. Now ˆf cannot be treated as a black box, because we need to know its exact form.</a:t>
            </a:r>
          </a:p>
        </p:txBody>
      </p:sp>
      <p:sp>
        <p:nvSpPr>
          <p:cNvPr id="4" name="Slide Number Placeholder 3"/>
          <p:cNvSpPr>
            <a:spLocks noGrp="1"/>
          </p:cNvSpPr>
          <p:nvPr>
            <p:ph type="sldNum" sz="quarter" idx="5"/>
          </p:nvPr>
        </p:nvSpPr>
        <p:spPr/>
        <p:txBody>
          <a:bodyPr/>
          <a:lstStyle/>
          <a:p>
            <a:fld id="{87ECB1AF-59EE-F24F-A58C-F1DD8DEE8755}" type="slidenum">
              <a:rPr lang="en-US" smtClean="0"/>
              <a:t>12</a:t>
            </a:fld>
            <a:endParaRPr lang="en-US"/>
          </a:p>
        </p:txBody>
      </p:sp>
    </p:spTree>
    <p:extLst>
      <p:ext uri="{BB962C8B-B14F-4D97-AF65-F5344CB8AC3E}">
        <p14:creationId xmlns:p14="http://schemas.microsoft.com/office/powerpoint/2010/main" val="2111342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4A6C7C4-44C5-DB41-A250-F86FF3B1C7C4}" type="datetime1">
              <a:rPr lang="en-US" smtClean="0"/>
              <a:t>1/28/2021</a:t>
            </a:fld>
            <a:endParaRPr lang="en-US"/>
          </a:p>
        </p:txBody>
      </p:sp>
      <p:sp>
        <p:nvSpPr>
          <p:cNvPr id="5" name="Footer Placeholder 4"/>
          <p:cNvSpPr>
            <a:spLocks noGrp="1"/>
          </p:cNvSpPr>
          <p:nvPr>
            <p:ph type="ftr" sz="quarter" idx="11"/>
          </p:nvPr>
        </p:nvSpPr>
        <p:spPr/>
        <p:txBody>
          <a:bodyPr/>
          <a:lstStyle/>
          <a:p>
            <a:r>
              <a:rPr lang="en-US"/>
              <a:t>IOM 530: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11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30299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6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B1804-46FA-B545-9BCE-ED0A08CFCF5F}" type="datetime1">
              <a:rPr lang="en-US" smtClean="0"/>
              <a:t>1/28/2021</a:t>
            </a:fld>
            <a:endParaRPr lang="en-US"/>
          </a:p>
        </p:txBody>
      </p:sp>
      <p:sp>
        <p:nvSpPr>
          <p:cNvPr id="5" name="Footer Placeholder 4"/>
          <p:cNvSpPr>
            <a:spLocks noGrp="1"/>
          </p:cNvSpPr>
          <p:nvPr>
            <p:ph type="ftr" sz="quarter" idx="11"/>
          </p:nvPr>
        </p:nvSpPr>
        <p:spPr/>
        <p:txBody>
          <a:bodyPr/>
          <a:lstStyle/>
          <a:p>
            <a:r>
              <a:rPr lang="en-US"/>
              <a:t>IOM 530: Intro. to Statistical Learning</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63019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12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66987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90237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57247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49293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8709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97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0CBB11-B207-CB41-8CC4-7484A3909556}" type="datetime1">
              <a:rPr lang="en-US" smtClean="0"/>
              <a:t>1/28/2021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IOM 530: Intro. to Statistical Learning</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FFCA10-EE3F-AF4E-9EA4-E5CA2D91A1E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24635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What is Statistical Learning?</a:t>
            </a:r>
          </a:p>
        </p:txBody>
      </p:sp>
      <p:sp>
        <p:nvSpPr>
          <p:cNvPr id="3" name="Subtitle 2"/>
          <p:cNvSpPr>
            <a:spLocks noGrp="1"/>
          </p:cNvSpPr>
          <p:nvPr>
            <p:ph type="body" sz="half" idx="2"/>
          </p:nvPr>
        </p:nvSpPr>
        <p:spPr/>
        <p:txBody>
          <a:bodyPr/>
          <a:lstStyle/>
          <a:p>
            <a:r>
              <a:rPr lang="en-US" dirty="0"/>
              <a:t>Chapter 02 – Part I</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pic>
        <p:nvPicPr>
          <p:cNvPr id="6146" name="Picture 2" descr="http://m.el-dosuky.com/cdn/wp-content/uploads/courses/data-mining.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2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Prediction</a:t>
            </a:r>
          </a:p>
        </p:txBody>
      </p:sp>
      <p:sp>
        <p:nvSpPr>
          <p:cNvPr id="3" name="Content Placeholder 2"/>
          <p:cNvSpPr>
            <a:spLocks noGrp="1"/>
          </p:cNvSpPr>
          <p:nvPr>
            <p:ph idx="1"/>
          </p:nvPr>
        </p:nvSpPr>
        <p:spPr/>
        <p:txBody>
          <a:bodyPr>
            <a:normAutofit/>
          </a:bodyPr>
          <a:lstStyle/>
          <a:p>
            <a:pPr marL="466725" indent="-466725">
              <a:buFont typeface="Wingdings" charset="2"/>
              <a:buChar char="Ø"/>
            </a:pPr>
            <a:r>
              <a:rPr lang="en-US" sz="3200" dirty="0"/>
              <a:t>If we can produce a good estimate for </a:t>
            </a:r>
            <a:r>
              <a:rPr lang="en-US" sz="3200" i="1" dirty="0">
                <a:latin typeface="Bookman Old Style" panose="02050604050505020204" pitchFamily="18" charset="0"/>
              </a:rPr>
              <a:t>f</a:t>
            </a:r>
            <a:r>
              <a:rPr lang="en-US" sz="3200" dirty="0"/>
              <a:t> (and the variance of </a:t>
            </a:r>
            <a:r>
              <a:rPr lang="el-GR" sz="3200" i="1" dirty="0"/>
              <a:t>ε</a:t>
            </a:r>
            <a:r>
              <a:rPr lang="en-US" sz="3200" dirty="0"/>
              <a:t> is not too large) we can make accurate predictions for the response, </a:t>
            </a:r>
            <a:r>
              <a:rPr lang="en-US" sz="3200" i="1" dirty="0">
                <a:latin typeface="Bookman Old Style" panose="02050604050505020204" pitchFamily="18" charset="0"/>
              </a:rPr>
              <a:t>Y</a:t>
            </a:r>
            <a:r>
              <a:rPr lang="en-US" sz="3200" dirty="0"/>
              <a:t>, based on a new value of </a:t>
            </a:r>
            <a:r>
              <a:rPr lang="en-US" sz="3200" b="1" dirty="0">
                <a:latin typeface="Bookman Old Style" panose="02050604050505020204" pitchFamily="18" charset="0"/>
              </a:rPr>
              <a:t>X</a:t>
            </a:r>
            <a:r>
              <a:rPr lang="en-US" sz="3200" dirty="0"/>
              <a:t>.</a:t>
            </a:r>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294430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Mailing Prediction</a:t>
            </a:r>
          </a:p>
        </p:txBody>
      </p:sp>
      <p:sp>
        <p:nvSpPr>
          <p:cNvPr id="3" name="Content Placeholder 2"/>
          <p:cNvSpPr>
            <a:spLocks noGrp="1"/>
          </p:cNvSpPr>
          <p:nvPr>
            <p:ph idx="1"/>
          </p:nvPr>
        </p:nvSpPr>
        <p:spPr/>
        <p:txBody>
          <a:bodyPr>
            <a:normAutofit/>
          </a:bodyPr>
          <a:lstStyle/>
          <a:p>
            <a:pPr marL="350838" indent="-350838">
              <a:buFont typeface="Wingdings" charset="2"/>
              <a:buChar char="Ø"/>
            </a:pPr>
            <a:r>
              <a:rPr lang="en-US" sz="2800" dirty="0"/>
              <a:t>Interested in predicting how much money an individual will donate based on observations from 90,000 people on which we have recorded over 400 different characteristics.</a:t>
            </a:r>
          </a:p>
          <a:p>
            <a:pPr marL="350838" indent="-350838">
              <a:buFont typeface="Wingdings" charset="2"/>
              <a:buChar char="Ø"/>
            </a:pPr>
            <a:r>
              <a:rPr lang="en-US" sz="2800" dirty="0"/>
              <a:t>Don’t care too much about each individual characteristic. </a:t>
            </a:r>
          </a:p>
          <a:p>
            <a:pPr marL="350838" indent="-350838">
              <a:buFont typeface="Wingdings" charset="2"/>
              <a:buChar char="Ø"/>
            </a:pPr>
            <a:r>
              <a:rPr lang="en-US" sz="2800" dirty="0"/>
              <a:t>Just want to know: For a given individual should I send out a mailing?</a:t>
            </a:r>
          </a:p>
          <a:p>
            <a:pPr marL="350838" indent="-350838"/>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spTree>
    <p:extLst>
      <p:ext uri="{BB962C8B-B14F-4D97-AF65-F5344CB8AC3E}">
        <p14:creationId xmlns:p14="http://schemas.microsoft.com/office/powerpoint/2010/main" val="164653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Inference</a:t>
            </a:r>
          </a:p>
        </p:txBody>
      </p:sp>
      <p:sp>
        <p:nvSpPr>
          <p:cNvPr id="3" name="Content Placeholder 2"/>
          <p:cNvSpPr>
            <a:spLocks noGrp="1"/>
          </p:cNvSpPr>
          <p:nvPr>
            <p:ph idx="1"/>
          </p:nvPr>
        </p:nvSpPr>
        <p:spPr/>
        <p:txBody>
          <a:bodyPr>
            <a:normAutofit/>
          </a:bodyPr>
          <a:lstStyle/>
          <a:p>
            <a:pPr marL="350838" indent="-350838">
              <a:buFont typeface="Wingdings" charset="2"/>
              <a:buChar char="Ø"/>
            </a:pPr>
            <a:r>
              <a:rPr lang="en-US" sz="3200" dirty="0"/>
              <a:t>Alternatively, we may also be interested in the type of relationship between Y and the X's. </a:t>
            </a:r>
          </a:p>
          <a:p>
            <a:pPr marL="350838" indent="-350838">
              <a:buFont typeface="Wingdings" charset="2"/>
              <a:buChar char="Ø"/>
            </a:pPr>
            <a:r>
              <a:rPr lang="en-US" sz="3200" dirty="0"/>
              <a:t>For example, </a:t>
            </a:r>
          </a:p>
          <a:p>
            <a:pPr marL="681038" lvl="1" indent="-330200">
              <a:buFont typeface="Wingdings" charset="2"/>
              <a:buChar char="Ø"/>
            </a:pPr>
            <a:r>
              <a:rPr lang="en-US" sz="2800" dirty="0"/>
              <a:t>Which particular predictors actually affect the response? </a:t>
            </a:r>
          </a:p>
          <a:p>
            <a:pPr marL="681038" lvl="1" indent="-330200">
              <a:buFont typeface="Wingdings" charset="2"/>
              <a:buChar char="Ø"/>
            </a:pPr>
            <a:r>
              <a:rPr lang="en-US" sz="2800" dirty="0"/>
              <a:t>Is the relationship positive or negative? </a:t>
            </a:r>
          </a:p>
          <a:p>
            <a:pPr marL="681038" lvl="1" indent="-330200">
              <a:buFont typeface="Wingdings" charset="2"/>
              <a:buChar char="Ø"/>
            </a:pPr>
            <a:r>
              <a:rPr lang="en-US" sz="2800" dirty="0"/>
              <a:t>Is the relationship a simple linear one or is it more complicated etc.?</a:t>
            </a:r>
          </a:p>
          <a:p>
            <a:endParaRPr lang="en-US" sz="3200" dirty="0"/>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422176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Housing Inference</a:t>
            </a:r>
          </a:p>
        </p:txBody>
      </p:sp>
      <p:sp>
        <p:nvSpPr>
          <p:cNvPr id="3" name="Content Placeholder 2"/>
          <p:cNvSpPr>
            <a:spLocks noGrp="1"/>
          </p:cNvSpPr>
          <p:nvPr>
            <p:ph idx="1"/>
          </p:nvPr>
        </p:nvSpPr>
        <p:spPr/>
        <p:txBody>
          <a:bodyPr>
            <a:normAutofit/>
          </a:bodyPr>
          <a:lstStyle/>
          <a:p>
            <a:pPr marL="350838" indent="-350838">
              <a:buFont typeface="Wingdings" charset="2"/>
              <a:buChar char="Ø"/>
            </a:pPr>
            <a:r>
              <a:rPr lang="en-US" sz="2800" dirty="0"/>
              <a:t>Wish to predict median house price based on 14 variables.</a:t>
            </a:r>
          </a:p>
          <a:p>
            <a:pPr marL="350838" indent="-350838">
              <a:buFont typeface="Wingdings" charset="2"/>
              <a:buChar char="Ø"/>
            </a:pPr>
            <a:r>
              <a:rPr lang="en-US" sz="2800" dirty="0"/>
              <a:t>Probably want to understand which factors have the biggest effect on the response and how big the effect is.</a:t>
            </a:r>
          </a:p>
          <a:p>
            <a:pPr marL="350838" indent="-350838">
              <a:buFont typeface="Wingdings" charset="2"/>
              <a:buChar char="Ø"/>
            </a:pPr>
            <a:r>
              <a:rPr lang="en-US" sz="2800" dirty="0"/>
              <a:t>For example how much impact does a river view have on the house value etc. </a:t>
            </a:r>
          </a:p>
          <a:p>
            <a:pPr marL="350838" indent="-350838"/>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spTree>
    <p:extLst>
      <p:ext uri="{BB962C8B-B14F-4D97-AF65-F5344CB8AC3E}">
        <p14:creationId xmlns:p14="http://schemas.microsoft.com/office/powerpoint/2010/main" val="30689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Estimate f?</a:t>
            </a:r>
          </a:p>
        </p:txBody>
      </p:sp>
      <p:sp>
        <p:nvSpPr>
          <p:cNvPr id="3" name="Content Placeholder 2"/>
          <p:cNvSpPr>
            <a:spLocks noGrp="1"/>
          </p:cNvSpPr>
          <p:nvPr>
            <p:ph idx="1"/>
          </p:nvPr>
        </p:nvSpPr>
        <p:spPr/>
        <p:txBody>
          <a:bodyPr>
            <a:normAutofit/>
          </a:bodyPr>
          <a:lstStyle/>
          <a:p>
            <a:pPr marL="350838" indent="-350838">
              <a:buFont typeface="Wingdings" charset="2"/>
              <a:buChar char="Ø"/>
            </a:pPr>
            <a:r>
              <a:rPr lang="en-US" sz="2800" dirty="0"/>
              <a:t>We will assume we have observed a set of </a:t>
            </a:r>
            <a:r>
              <a:rPr lang="en-US" sz="2800" b="1" dirty="0"/>
              <a:t>training data</a:t>
            </a:r>
          </a:p>
          <a:p>
            <a:pPr marL="0" indent="0">
              <a:buNone/>
            </a:pPr>
            <a:endParaRPr lang="en-US" sz="2800" b="1" dirty="0"/>
          </a:p>
          <a:p>
            <a:pPr marL="350838" indent="-350838">
              <a:buFont typeface="Wingdings" charset="2"/>
              <a:buChar char="Ø"/>
            </a:pPr>
            <a:r>
              <a:rPr lang="en-US" sz="2800" dirty="0"/>
              <a:t>We must then use the training data and a statistical method to estimate f.</a:t>
            </a:r>
          </a:p>
          <a:p>
            <a:pPr marL="350838" indent="-350838">
              <a:buFont typeface="Wingdings" charset="2"/>
              <a:buChar char="Ø"/>
            </a:pPr>
            <a:r>
              <a:rPr lang="en-US" sz="2800" dirty="0"/>
              <a:t>Statistical Learning Methods: </a:t>
            </a:r>
          </a:p>
          <a:p>
            <a:pPr marL="524574" lvl="1" indent="-350838">
              <a:buFont typeface="Wingdings" charset="2"/>
              <a:buChar char="Ø"/>
            </a:pPr>
            <a:r>
              <a:rPr lang="en-US" sz="2400" dirty="0"/>
              <a:t>Parametric Methods</a:t>
            </a:r>
          </a:p>
          <a:p>
            <a:pPr marL="533718" lvl="2" indent="-350838">
              <a:buFont typeface="Wingdings" charset="2"/>
              <a:buChar char="Ø"/>
            </a:pPr>
            <a:r>
              <a:rPr lang="en-US" sz="2400" dirty="0"/>
              <a:t>Non-parametric Methods</a:t>
            </a:r>
          </a:p>
          <a:p>
            <a:pPr marL="350838" indent="-350838"/>
            <a:endParaRPr lang="en-US" sz="2800" dirty="0"/>
          </a:p>
        </p:txBody>
      </p:sp>
      <p:sp>
        <p:nvSpPr>
          <p:cNvPr id="6" name="Slide Number Placeholder 5"/>
          <p:cNvSpPr>
            <a:spLocks noGrp="1"/>
          </p:cNvSpPr>
          <p:nvPr>
            <p:ph type="sldNum" sz="quarter" idx="12"/>
          </p:nvPr>
        </p:nvSpPr>
        <p:spPr/>
        <p:txBody>
          <a:bodyPr/>
          <a:lstStyle/>
          <a:p>
            <a:fld id="{E4FFCA10-EE3F-AF4E-9EA4-E5CA2D91A1E4}" type="slidenum">
              <a:rPr lang="en-US" smtClean="0"/>
              <a:t>14</a:t>
            </a:fld>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4177496296"/>
              </p:ext>
            </p:extLst>
          </p:nvPr>
        </p:nvGraphicFramePr>
        <p:xfrm>
          <a:off x="3446362" y="2774357"/>
          <a:ext cx="5282738" cy="646266"/>
        </p:xfrm>
        <a:graphic>
          <a:graphicData uri="http://schemas.openxmlformats.org/presentationml/2006/ole">
            <mc:AlternateContent xmlns:mc="http://schemas.openxmlformats.org/markup-compatibility/2006">
              <mc:Choice xmlns:v="urn:schemas-microsoft-com:vml" Requires="v">
                <p:oleObj name="Equation" r:id="rId3" imgW="1866900" imgH="228600" progId="Equation.3">
                  <p:embed/>
                </p:oleObj>
              </mc:Choice>
              <mc:Fallback>
                <p:oleObj name="Equation" r:id="rId3" imgW="1866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362" y="2774357"/>
                        <a:ext cx="5282738" cy="64626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56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Methods</a:t>
            </a:r>
          </a:p>
        </p:txBody>
      </p:sp>
      <p:sp>
        <p:nvSpPr>
          <p:cNvPr id="3" name="Content Placeholder 2"/>
          <p:cNvSpPr>
            <a:spLocks noGrp="1"/>
          </p:cNvSpPr>
          <p:nvPr>
            <p:ph idx="1"/>
          </p:nvPr>
        </p:nvSpPr>
        <p:spPr>
          <a:xfrm>
            <a:off x="1024128" y="1890279"/>
            <a:ext cx="9720073" cy="4224528"/>
          </a:xfrm>
        </p:spPr>
        <p:txBody>
          <a:bodyPr>
            <a:noAutofit/>
          </a:bodyPr>
          <a:lstStyle/>
          <a:p>
            <a:pPr marL="350838" indent="-350838">
              <a:buFont typeface="Wingdings" charset="2"/>
              <a:buChar char="Ø"/>
            </a:pPr>
            <a:r>
              <a:rPr lang="en-US" sz="2400" dirty="0"/>
              <a:t>It reduces the problem of estimating f down to one of estimating a set of parameters.</a:t>
            </a:r>
          </a:p>
          <a:p>
            <a:pPr marL="350838" indent="-350838">
              <a:buFont typeface="Wingdings" charset="2"/>
              <a:buChar char="Ø"/>
            </a:pPr>
            <a:r>
              <a:rPr lang="en-US" sz="2400" dirty="0"/>
              <a:t>They involve a two-step model based approach</a:t>
            </a:r>
          </a:p>
          <a:p>
            <a:pPr marL="274320" lvl="1" indent="0">
              <a:buNone/>
            </a:pPr>
            <a:endParaRPr lang="en-US" sz="2400" dirty="0"/>
          </a:p>
          <a:p>
            <a:pPr marL="274320" lvl="1" indent="0">
              <a:buNone/>
            </a:pPr>
            <a:r>
              <a:rPr lang="en-US" sz="2400" u="sng" dirty="0"/>
              <a:t>STEP 1:</a:t>
            </a:r>
          </a:p>
          <a:p>
            <a:pPr marL="274320" lvl="1" indent="0">
              <a:buNone/>
            </a:pPr>
            <a:r>
              <a:rPr lang="en-US" sz="2400" dirty="0"/>
              <a:t>Make some assumption about the functional form of </a:t>
            </a:r>
            <a:r>
              <a:rPr lang="en-US" sz="2400" i="1" dirty="0"/>
              <a:t>f</a:t>
            </a:r>
            <a:r>
              <a:rPr lang="en-US" sz="2400" dirty="0"/>
              <a:t>, i.e. come up with a model. The most common example is a linear model i.e.</a:t>
            </a:r>
          </a:p>
          <a:p>
            <a:pPr marL="609600" indent="-609600">
              <a:buFont typeface="Wingdings" pitchFamily="2" charset="2"/>
              <a:buAutoNum type="arabicPeriod"/>
            </a:pPr>
            <a:endParaRPr lang="en-US" sz="2400" dirty="0"/>
          </a:p>
          <a:p>
            <a:pPr marL="609600" indent="-609600">
              <a:buNone/>
            </a:pPr>
            <a:r>
              <a:rPr lang="en-US" sz="2400" dirty="0"/>
              <a:t>	</a:t>
            </a:r>
          </a:p>
          <a:p>
            <a:pPr marL="292100" indent="0">
              <a:buNone/>
            </a:pPr>
            <a:r>
              <a:rPr lang="en-US" sz="2400" dirty="0"/>
              <a:t>However, in this course we will examine far more complicated, and flexible, models for </a:t>
            </a:r>
            <a:r>
              <a:rPr lang="en-US" sz="2400" i="1" dirty="0"/>
              <a:t>f</a:t>
            </a:r>
            <a:r>
              <a:rPr lang="en-US" sz="2400" dirty="0"/>
              <a:t>. In a sense the more flexible the model the more realistic it is.</a:t>
            </a:r>
          </a:p>
          <a:p>
            <a:endParaRPr lang="en-US" sz="2400" dirty="0"/>
          </a:p>
        </p:txBody>
      </p:sp>
      <p:sp>
        <p:nvSpPr>
          <p:cNvPr id="6" name="Slide Number Placeholder 5"/>
          <p:cNvSpPr>
            <a:spLocks noGrp="1"/>
          </p:cNvSpPr>
          <p:nvPr>
            <p:ph type="sldNum" sz="quarter" idx="12"/>
          </p:nvPr>
        </p:nvSpPr>
        <p:spPr/>
        <p:txBody>
          <a:bodyPr/>
          <a:lstStyle/>
          <a:p>
            <a:fld id="{E4FFCA10-EE3F-AF4E-9EA4-E5CA2D91A1E4}" type="slidenum">
              <a:rPr lang="en-US" smtClean="0"/>
              <a:t>15</a:t>
            </a:fld>
            <a:endParaRPr lang="en-US"/>
          </a:p>
        </p:txBody>
      </p:sp>
      <p:graphicFrame>
        <p:nvGraphicFramePr>
          <p:cNvPr id="4" name="Object 4"/>
          <p:cNvGraphicFramePr>
            <a:graphicFrameLocks noChangeAspect="1"/>
          </p:cNvGraphicFramePr>
          <p:nvPr>
            <p:extLst>
              <p:ext uri="{D42A27DB-BD31-4B8C-83A1-F6EECF244321}">
                <p14:modId xmlns:p14="http://schemas.microsoft.com/office/powerpoint/2010/main" val="393571602"/>
              </p:ext>
            </p:extLst>
          </p:nvPr>
        </p:nvGraphicFramePr>
        <p:xfrm>
          <a:off x="2957041" y="5035687"/>
          <a:ext cx="6234112" cy="612775"/>
        </p:xfrm>
        <a:graphic>
          <a:graphicData uri="http://schemas.openxmlformats.org/presentationml/2006/ole">
            <mc:AlternateContent xmlns:mc="http://schemas.openxmlformats.org/markup-compatibility/2006">
              <mc:Choice xmlns:v="urn:schemas-microsoft-com:vml" Requires="v">
                <p:oleObj name="Equation" r:id="rId3" imgW="2451100" imgH="241300" progId="Equation.3">
                  <p:embed/>
                </p:oleObj>
              </mc:Choice>
              <mc:Fallback>
                <p:oleObj name="Equation" r:id="rId3" imgW="2451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041" y="5035687"/>
                        <a:ext cx="6234112" cy="612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97974AFD-6599-44D4-AED4-9875A15BE768}"/>
              </a:ext>
            </a:extLst>
          </p:cNvPr>
          <p:cNvSpPr/>
          <p:nvPr/>
        </p:nvSpPr>
        <p:spPr>
          <a:xfrm>
            <a:off x="2957041" y="5035687"/>
            <a:ext cx="6234112" cy="612775"/>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10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Methods (cont.)</a:t>
            </a:r>
          </a:p>
        </p:txBody>
      </p:sp>
      <p:sp>
        <p:nvSpPr>
          <p:cNvPr id="3" name="Content Placeholder 2"/>
          <p:cNvSpPr>
            <a:spLocks noGrp="1"/>
          </p:cNvSpPr>
          <p:nvPr>
            <p:ph idx="1"/>
          </p:nvPr>
        </p:nvSpPr>
        <p:spPr/>
        <p:txBody>
          <a:bodyPr>
            <a:normAutofit/>
          </a:bodyPr>
          <a:lstStyle/>
          <a:p>
            <a:pPr marL="0" indent="0">
              <a:buNone/>
            </a:pPr>
            <a:r>
              <a:rPr lang="en-US" sz="2400" u="sng" dirty="0"/>
              <a:t>STEP 2:</a:t>
            </a:r>
          </a:p>
          <a:p>
            <a:pPr marL="0" indent="0">
              <a:buNone/>
            </a:pPr>
            <a:r>
              <a:rPr lang="en-US" sz="2400" dirty="0"/>
              <a:t>Use the training data to fit the model i.e. estimate </a:t>
            </a:r>
            <a:r>
              <a:rPr lang="en-US" sz="2400" i="1" dirty="0"/>
              <a:t>f</a:t>
            </a:r>
            <a:r>
              <a:rPr lang="en-US" sz="2400" dirty="0"/>
              <a:t> or equivalently the unknown parameters such as </a:t>
            </a:r>
            <a:r>
              <a:rPr lang="el-GR" sz="2400" i="1" dirty="0">
                <a:latin typeface="Bookman Old Style" panose="02050604050505020204" pitchFamily="18" charset="0"/>
              </a:rPr>
              <a:t>β</a:t>
            </a:r>
            <a:r>
              <a:rPr lang="en-US" sz="2400" i="1" baseline="-25000" dirty="0">
                <a:latin typeface="Bookman Old Style" panose="02050604050505020204" pitchFamily="18" charset="0"/>
              </a:rPr>
              <a:t>0</a:t>
            </a:r>
            <a:r>
              <a:rPr lang="en-US" sz="2400" i="1" dirty="0">
                <a:latin typeface="Bookman Old Style" panose="02050604050505020204" pitchFamily="18" charset="0"/>
              </a:rPr>
              <a:t>,</a:t>
            </a:r>
            <a:r>
              <a:rPr lang="el-GR" sz="2400" i="1" dirty="0">
                <a:latin typeface="Bookman Old Style" panose="02050604050505020204" pitchFamily="18" charset="0"/>
              </a:rPr>
              <a:t> β</a:t>
            </a:r>
            <a:r>
              <a:rPr lang="en-US" sz="2400" i="1" baseline="-25000" dirty="0">
                <a:latin typeface="Bookman Old Style" panose="02050604050505020204" pitchFamily="18" charset="0"/>
              </a:rPr>
              <a:t>1</a:t>
            </a:r>
            <a:r>
              <a:rPr lang="en-US" sz="2400" i="1" dirty="0">
                <a:latin typeface="Bookman Old Style" panose="02050604050505020204" pitchFamily="18" charset="0"/>
              </a:rPr>
              <a:t>,</a:t>
            </a:r>
            <a:r>
              <a:rPr lang="el-GR" sz="2400" i="1" dirty="0">
                <a:latin typeface="Bookman Old Style" panose="02050604050505020204" pitchFamily="18" charset="0"/>
              </a:rPr>
              <a:t> β</a:t>
            </a:r>
            <a:r>
              <a:rPr lang="en-US" sz="2400" i="1" baseline="-25000" dirty="0">
                <a:latin typeface="Bookman Old Style" panose="02050604050505020204" pitchFamily="18" charset="0"/>
              </a:rPr>
              <a:t>2</a:t>
            </a:r>
            <a:r>
              <a:rPr lang="en-US" sz="2400" i="1" dirty="0">
                <a:latin typeface="Bookman Old Style" panose="02050604050505020204" pitchFamily="18" charset="0"/>
              </a:rPr>
              <a:t>,…,</a:t>
            </a:r>
            <a:r>
              <a:rPr lang="el-GR" sz="2400" i="1" dirty="0">
                <a:latin typeface="Bookman Old Style" panose="02050604050505020204" pitchFamily="18" charset="0"/>
              </a:rPr>
              <a:t> β</a:t>
            </a:r>
            <a:r>
              <a:rPr lang="en-US" sz="2400" i="1" baseline="-25000" dirty="0">
                <a:latin typeface="Bookman Old Style" panose="02050604050505020204" pitchFamily="18" charset="0"/>
              </a:rPr>
              <a:t>p</a:t>
            </a:r>
            <a:r>
              <a:rPr lang="en-US" sz="2400" dirty="0"/>
              <a:t>.</a:t>
            </a:r>
          </a:p>
          <a:p>
            <a:pPr marL="515938" lvl="2" indent="-233363">
              <a:lnSpc>
                <a:spcPct val="90000"/>
              </a:lnSpc>
              <a:buFont typeface="Wingdings" charset="2"/>
              <a:buChar char="Ø"/>
            </a:pPr>
            <a:r>
              <a:rPr lang="en-US" sz="2400" dirty="0"/>
              <a:t>The most common approach for estimating the parameters in a linear model is ordinary least squares (OLS).</a:t>
            </a:r>
          </a:p>
          <a:p>
            <a:pPr marL="515938" lvl="2" indent="-233363">
              <a:lnSpc>
                <a:spcPct val="90000"/>
              </a:lnSpc>
              <a:buFont typeface="Wingdings" charset="2"/>
              <a:buChar char="Ø"/>
            </a:pPr>
            <a:r>
              <a:rPr lang="en-US" sz="2400" dirty="0"/>
              <a:t>However, this is only one way.</a:t>
            </a:r>
          </a:p>
          <a:p>
            <a:pPr marL="515938" lvl="2" indent="-233363">
              <a:lnSpc>
                <a:spcPct val="90000"/>
              </a:lnSpc>
              <a:buFont typeface="Wingdings" charset="2"/>
              <a:buChar char="Ø"/>
            </a:pPr>
            <a:r>
              <a:rPr lang="en-US" sz="2400" dirty="0"/>
              <a:t>We will see in the course that there are often superior approaches.</a:t>
            </a:r>
          </a:p>
          <a:p>
            <a:endParaRPr lang="en-US" sz="2400" dirty="0"/>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spTree>
    <p:extLst>
      <p:ext uri="{BB962C8B-B14F-4D97-AF65-F5344CB8AC3E}">
        <p14:creationId xmlns:p14="http://schemas.microsoft.com/office/powerpoint/2010/main" val="343491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27025"/>
            <a:ext cx="9720072" cy="1499616"/>
          </a:xfrm>
        </p:spPr>
        <p:txBody>
          <a:bodyPr>
            <a:normAutofit/>
          </a:bodyPr>
          <a:lstStyle/>
          <a:p>
            <a:r>
              <a:rPr lang="en-US" dirty="0"/>
              <a:t>Example: A Linear Regression Estimate</a:t>
            </a:r>
          </a:p>
        </p:txBody>
      </p:sp>
      <p:sp>
        <p:nvSpPr>
          <p:cNvPr id="8" name="Slide Number Placeholder 7"/>
          <p:cNvSpPr>
            <a:spLocks noGrp="1"/>
          </p:cNvSpPr>
          <p:nvPr>
            <p:ph type="sldNum" sz="quarter" idx="12"/>
          </p:nvPr>
        </p:nvSpPr>
        <p:spPr/>
        <p:txBody>
          <a:bodyPr/>
          <a:lstStyle/>
          <a:p>
            <a:fld id="{E4FFCA10-EE3F-AF4E-9EA4-E5CA2D91A1E4}" type="slidenum">
              <a:rPr lang="en-US" smtClean="0"/>
              <a:t>17</a:t>
            </a:fld>
            <a:endParaRPr lang="en-US"/>
          </a:p>
        </p:txBody>
      </p:sp>
      <p:sp>
        <p:nvSpPr>
          <p:cNvPr id="4" name="Rectangle 3"/>
          <p:cNvSpPr txBox="1">
            <a:spLocks noChangeArrowheads="1"/>
          </p:cNvSpPr>
          <p:nvPr/>
        </p:nvSpPr>
        <p:spPr>
          <a:xfrm>
            <a:off x="1075174" y="2026641"/>
            <a:ext cx="2658625"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Even if the standard deviation is low we will still get a bad answer if we use the wrong model.</a:t>
            </a:r>
          </a:p>
        </p:txBody>
      </p:sp>
      <p:pic>
        <p:nvPicPr>
          <p:cNvPr id="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7291" t="4396" r="17033" b="53446"/>
          <a:stretch/>
        </p:blipFill>
        <p:spPr bwMode="auto">
          <a:xfrm>
            <a:off x="4433417" y="1603537"/>
            <a:ext cx="5104564" cy="4240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330" t="40426" r="19167" b="20213"/>
          <a:stretch/>
        </p:blipFill>
        <p:spPr bwMode="auto">
          <a:xfrm>
            <a:off x="8390196" y="4651538"/>
            <a:ext cx="2587210" cy="2178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extLst>
              <p:ext uri="{D42A27DB-BD31-4B8C-83A1-F6EECF244321}">
                <p14:modId xmlns:p14="http://schemas.microsoft.com/office/powerpoint/2010/main" val="2454618131"/>
              </p:ext>
            </p:extLst>
          </p:nvPr>
        </p:nvGraphicFramePr>
        <p:xfrm>
          <a:off x="3733799" y="5955801"/>
          <a:ext cx="4235824" cy="381000"/>
        </p:xfrm>
        <a:graphic>
          <a:graphicData uri="http://schemas.openxmlformats.org/presentationml/2006/ole">
            <mc:AlternateContent xmlns:mc="http://schemas.openxmlformats.org/markup-compatibility/2006">
              <mc:Choice xmlns:v="urn:schemas-microsoft-com:vml" Requires="v">
                <p:oleObj name="Equation" r:id="rId5" imgW="2400300" imgH="215900" progId="Equation.3">
                  <p:embed/>
                </p:oleObj>
              </mc:Choice>
              <mc:Fallback>
                <p:oleObj name="Equation" r:id="rId5" imgW="2400300" imgH="215900" progId="Equation.3">
                  <p:embed/>
                  <p:pic>
                    <p:nvPicPr>
                      <p:cNvPr id="0" name=""/>
                      <p:cNvPicPr/>
                      <p:nvPr/>
                    </p:nvPicPr>
                    <p:blipFill>
                      <a:blip r:embed="rId6"/>
                      <a:stretch>
                        <a:fillRect/>
                      </a:stretch>
                    </p:blipFill>
                    <p:spPr>
                      <a:xfrm>
                        <a:off x="3733799" y="5955801"/>
                        <a:ext cx="4235824" cy="381000"/>
                      </a:xfrm>
                      <a:prstGeom prst="rect">
                        <a:avLst/>
                      </a:prstGeom>
                    </p:spPr>
                  </p:pic>
                </p:oleObj>
              </mc:Fallback>
            </mc:AlternateContent>
          </a:graphicData>
        </a:graphic>
      </p:graphicFrame>
    </p:spTree>
    <p:extLst>
      <p:ext uri="{BB962C8B-B14F-4D97-AF65-F5344CB8AC3E}">
        <p14:creationId xmlns:p14="http://schemas.microsoft.com/office/powerpoint/2010/main" val="179903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Non-parametric Methods</a:t>
            </a:r>
          </a:p>
        </p:txBody>
      </p:sp>
      <p:sp>
        <p:nvSpPr>
          <p:cNvPr id="3" name="Content Placeholder 2"/>
          <p:cNvSpPr>
            <a:spLocks noGrp="1"/>
          </p:cNvSpPr>
          <p:nvPr>
            <p:ph idx="1"/>
          </p:nvPr>
        </p:nvSpPr>
        <p:spPr/>
        <p:txBody>
          <a:bodyPr>
            <a:normAutofit/>
          </a:bodyPr>
          <a:lstStyle/>
          <a:p>
            <a:pPr marL="350838" indent="-350838">
              <a:buFont typeface="Wingdings" charset="2"/>
              <a:buChar char="Ø"/>
            </a:pPr>
            <a:r>
              <a:rPr lang="en-US" sz="2800" dirty="0"/>
              <a:t>They do not make explicit assumptions about the functional form of f.</a:t>
            </a:r>
          </a:p>
          <a:p>
            <a:pPr marL="350838" indent="-350838">
              <a:buFont typeface="Wingdings" charset="2"/>
              <a:buChar char="Ø"/>
            </a:pPr>
            <a:r>
              <a:rPr lang="en-US" sz="2800" u="sng" dirty="0"/>
              <a:t>Advantages: </a:t>
            </a:r>
            <a:r>
              <a:rPr lang="en-US" sz="2800" dirty="0"/>
              <a:t>They accurately fit a wider range of possible shapes of f.</a:t>
            </a:r>
          </a:p>
          <a:p>
            <a:pPr marL="350838" indent="-350838">
              <a:buFont typeface="Wingdings" charset="2"/>
              <a:buChar char="Ø"/>
            </a:pPr>
            <a:r>
              <a:rPr lang="en-US" sz="2800" u="sng" dirty="0"/>
              <a:t>Disadvantages:</a:t>
            </a:r>
            <a:r>
              <a:rPr lang="en-US" sz="2800" dirty="0"/>
              <a:t> A very large number of observations is required to obtain an accurate estimate of f</a:t>
            </a:r>
          </a:p>
          <a:p>
            <a:pPr marL="350838" indent="-350838"/>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spTree>
    <p:extLst>
      <p:ext uri="{BB962C8B-B14F-4D97-AF65-F5344CB8AC3E}">
        <p14:creationId xmlns:p14="http://schemas.microsoft.com/office/powerpoint/2010/main" val="412223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Thin-Plate Spline Estimate</a:t>
            </a:r>
          </a:p>
        </p:txBody>
      </p:sp>
      <p:sp>
        <p:nvSpPr>
          <p:cNvPr id="3" name="Footer Placeholder 2"/>
          <p:cNvSpPr>
            <a:spLocks noGrp="1"/>
          </p:cNvSpPr>
          <p:nvPr>
            <p:ph type="ftr" sz="quarter" idx="11"/>
          </p:nvPr>
        </p:nvSpPr>
        <p:spPr/>
        <p:txBody>
          <a:bodyPr/>
          <a:lstStyle/>
          <a:p>
            <a:r>
              <a:rPr lang="en-US"/>
              <a:t>IOM 530: Intro. to Statistical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19</a:t>
            </a:fld>
            <a:endParaRPr lang="en-US"/>
          </a:p>
        </p:txBody>
      </p:sp>
      <p:sp>
        <p:nvSpPr>
          <p:cNvPr id="4" name="Rectangle 3"/>
          <p:cNvSpPr txBox="1">
            <a:spLocks noChangeArrowheads="1"/>
          </p:cNvSpPr>
          <p:nvPr/>
        </p:nvSpPr>
        <p:spPr>
          <a:xfrm>
            <a:off x="1024127" y="2084832"/>
            <a:ext cx="2711293"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Non-linear regression methods are more flexible and can potentially provide more accurate estimates.</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618" t="5594" r="17421" b="54447"/>
          <a:stretch/>
        </p:blipFill>
        <p:spPr bwMode="auto">
          <a:xfrm>
            <a:off x="4191001" y="1641721"/>
            <a:ext cx="4893549" cy="40193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330" t="40426" r="19167" b="20213"/>
          <a:stretch/>
        </p:blipFill>
        <p:spPr bwMode="auto">
          <a:xfrm>
            <a:off x="8093205" y="4679879"/>
            <a:ext cx="2587210" cy="2178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56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466725" indent="-466725">
              <a:buFont typeface="Wingdings" charset="2"/>
              <a:buChar char="Ø"/>
            </a:pPr>
            <a:r>
              <a:rPr lang="en-US" sz="3200" dirty="0"/>
              <a:t>What Is Statistical Learning?</a:t>
            </a:r>
          </a:p>
          <a:p>
            <a:pPr marL="796925" lvl="1" indent="-388938">
              <a:buFont typeface="Wingdings" charset="2"/>
              <a:buChar char="Ø"/>
            </a:pPr>
            <a:r>
              <a:rPr lang="en-US" sz="2800" dirty="0"/>
              <a:t>Why estimate f?</a:t>
            </a:r>
          </a:p>
          <a:p>
            <a:pPr marL="796925" lvl="1" indent="-388938">
              <a:buFont typeface="Wingdings" charset="2"/>
              <a:buChar char="Ø"/>
            </a:pPr>
            <a:r>
              <a:rPr lang="en-US" sz="2800" dirty="0"/>
              <a:t>How do we estimate f?</a:t>
            </a:r>
          </a:p>
          <a:p>
            <a:pPr marL="796925" lvl="1" indent="-388938">
              <a:buFont typeface="Wingdings" charset="2"/>
              <a:buChar char="Ø"/>
            </a:pPr>
            <a:r>
              <a:rPr lang="en-US" sz="2800" dirty="0"/>
              <a:t>The trade-off between prediction accuracy and model interpretability</a:t>
            </a:r>
          </a:p>
          <a:p>
            <a:pPr marL="796925" lvl="1" indent="-388938">
              <a:buFont typeface="Wingdings" charset="2"/>
              <a:buChar char="Ø"/>
            </a:pPr>
            <a:r>
              <a:rPr lang="en-US" sz="2800" dirty="0"/>
              <a:t>Supervised vs. unsupervised learning</a:t>
            </a:r>
          </a:p>
          <a:p>
            <a:pPr marL="796925" lvl="1" indent="-388938">
              <a:buFont typeface="Wingdings" charset="2"/>
              <a:buChar char="Ø"/>
            </a:pPr>
            <a:r>
              <a:rPr lang="en-US" sz="2800" dirty="0"/>
              <a:t>Regression vs. classification problems</a:t>
            </a:r>
          </a:p>
          <a:p>
            <a:pPr marL="466725" indent="-466725">
              <a:buNone/>
            </a:pPr>
            <a:endParaRPr lang="en-US" sz="3200"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46364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 Between Prediction Accuracy and Model Interpretability</a:t>
            </a:r>
          </a:p>
        </p:txBody>
      </p:sp>
      <p:sp>
        <p:nvSpPr>
          <p:cNvPr id="3" name="Content Placeholder 2"/>
          <p:cNvSpPr>
            <a:spLocks noGrp="1"/>
          </p:cNvSpPr>
          <p:nvPr>
            <p:ph idx="1"/>
          </p:nvPr>
        </p:nvSpPr>
        <p:spPr>
          <a:xfrm>
            <a:off x="1024128" y="2152642"/>
            <a:ext cx="9720073" cy="4558777"/>
          </a:xfrm>
        </p:spPr>
        <p:txBody>
          <a:bodyPr>
            <a:noAutofit/>
          </a:bodyPr>
          <a:lstStyle/>
          <a:p>
            <a:pPr marL="350838" indent="-350838">
              <a:buFont typeface="Wingdings" charset="2"/>
              <a:buChar char="Ø"/>
            </a:pPr>
            <a:r>
              <a:rPr lang="en-US" sz="2400" dirty="0"/>
              <a:t>Why not just use a more flexible method if it is more realistic?</a:t>
            </a:r>
          </a:p>
          <a:p>
            <a:pPr marL="350838" indent="-350838">
              <a:buFont typeface="Wingdings" charset="2"/>
              <a:buChar char="Ø"/>
            </a:pPr>
            <a:r>
              <a:rPr lang="en-US" sz="2400" dirty="0"/>
              <a:t>There are two reasons:</a:t>
            </a:r>
          </a:p>
          <a:p>
            <a:pPr marL="350838" indent="0">
              <a:buNone/>
            </a:pPr>
            <a:r>
              <a:rPr lang="en-US" sz="2400" u="sng" dirty="0"/>
              <a:t>Reason 1:</a:t>
            </a:r>
            <a:r>
              <a:rPr lang="en-US" sz="2400" dirty="0"/>
              <a:t> A simple method such as linear regression produces a model which is much easier to interpret (the Inference part is better). For example, in a linear model, </a:t>
            </a:r>
            <a:r>
              <a:rPr lang="el-GR" sz="2400" i="1" dirty="0">
                <a:latin typeface="Bookman Old Style" panose="02050604050505020204" pitchFamily="18" charset="0"/>
              </a:rPr>
              <a:t>β</a:t>
            </a:r>
            <a:r>
              <a:rPr lang="en-US" sz="2400" i="1" baseline="-25000" dirty="0">
                <a:latin typeface="Bookman Old Style" panose="02050604050505020204" pitchFamily="18" charset="0"/>
              </a:rPr>
              <a:t>j</a:t>
            </a:r>
            <a:r>
              <a:rPr lang="en-US" sz="2400" dirty="0"/>
              <a:t> is the average increase in </a:t>
            </a:r>
            <a:r>
              <a:rPr lang="en-US" sz="2400" i="1" dirty="0">
                <a:latin typeface="Bookman Old Style" panose="02050604050505020204" pitchFamily="18" charset="0"/>
              </a:rPr>
              <a:t>Y</a:t>
            </a:r>
            <a:r>
              <a:rPr lang="en-US" sz="2400" dirty="0"/>
              <a:t> for a one unit increase in </a:t>
            </a:r>
            <a:r>
              <a:rPr lang="en-US" sz="2400" i="1" dirty="0" err="1">
                <a:latin typeface="Bookman Old Style" panose="02050604050505020204" pitchFamily="18" charset="0"/>
              </a:rPr>
              <a:t>X</a:t>
            </a:r>
            <a:r>
              <a:rPr lang="en-US" sz="2400" i="1" baseline="-25000" dirty="0" err="1">
                <a:latin typeface="Bookman Old Style" panose="02050604050505020204" pitchFamily="18" charset="0"/>
              </a:rPr>
              <a:t>j</a:t>
            </a:r>
            <a:r>
              <a:rPr lang="en-US" sz="2400" dirty="0"/>
              <a:t> holding all other variables constant.</a:t>
            </a:r>
          </a:p>
          <a:p>
            <a:pPr marL="350838" lvl="1" indent="0">
              <a:buNone/>
            </a:pPr>
            <a:endParaRPr lang="en-US" sz="800" u="sng" dirty="0"/>
          </a:p>
          <a:p>
            <a:pPr marL="350838" lvl="1" indent="0">
              <a:buNone/>
            </a:pPr>
            <a:r>
              <a:rPr lang="en-US" sz="2400" u="sng" dirty="0"/>
              <a:t>Reason 2:</a:t>
            </a:r>
            <a:r>
              <a:rPr lang="en-US" sz="2400" dirty="0"/>
              <a:t> Even if you are only interested in prediction, so the first reason is not relevant, it is often possible to get more accurate predictions with a simple, instead of a complicated, model. This seems counter intuitive but has to do with the fact that it is harder to fit a more flexible model.</a:t>
            </a:r>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spTree>
    <p:extLst>
      <p:ext uri="{BB962C8B-B14F-4D97-AF65-F5344CB8AC3E}">
        <p14:creationId xmlns:p14="http://schemas.microsoft.com/office/powerpoint/2010/main" val="956661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Poor Estimate</a:t>
            </a:r>
          </a:p>
        </p:txBody>
      </p:sp>
      <p:sp>
        <p:nvSpPr>
          <p:cNvPr id="3" name="Footer Placeholder 2"/>
          <p:cNvSpPr>
            <a:spLocks noGrp="1"/>
          </p:cNvSpPr>
          <p:nvPr>
            <p:ph type="ftr" sz="quarter" idx="11"/>
          </p:nvPr>
        </p:nvSpPr>
        <p:spPr/>
        <p:txBody>
          <a:bodyPr/>
          <a:lstStyle/>
          <a:p>
            <a:r>
              <a:rPr lang="en-US"/>
              <a:t>IOM 530: Intro. to Statistical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21</a:t>
            </a:fld>
            <a:endParaRPr lang="en-US"/>
          </a:p>
        </p:txBody>
      </p:sp>
      <p:sp>
        <p:nvSpPr>
          <p:cNvPr id="4" name="Rectangle 3"/>
          <p:cNvSpPr txBox="1">
            <a:spLocks noChangeArrowheads="1"/>
          </p:cNvSpPr>
          <p:nvPr/>
        </p:nvSpPr>
        <p:spPr>
          <a:xfrm>
            <a:off x="1167319" y="1905001"/>
            <a:ext cx="3023681"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Non-linear regression methods can also be too flexible and produce poor estimates for </a:t>
            </a:r>
            <a:r>
              <a:rPr lang="en-US" i="1" dirty="0">
                <a:latin typeface="Bookman Old Style" panose="02050604050505020204" pitchFamily="18" charset="0"/>
              </a:rPr>
              <a:t>f</a:t>
            </a:r>
            <a:r>
              <a:rPr lang="en-US" dirty="0"/>
              <a:t>.</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393" t="5403" r="17906" b="54637"/>
          <a:stretch/>
        </p:blipFill>
        <p:spPr bwMode="auto">
          <a:xfrm>
            <a:off x="4582958" y="1709885"/>
            <a:ext cx="4621404" cy="38114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330" t="40426" r="19167" b="20213"/>
          <a:stretch/>
        </p:blipFill>
        <p:spPr bwMode="auto">
          <a:xfrm>
            <a:off x="8080790" y="4572001"/>
            <a:ext cx="2587210" cy="2178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089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Supervised vs. Unsupervised Learning</a:t>
            </a:r>
          </a:p>
        </p:txBody>
      </p:sp>
      <p:sp>
        <p:nvSpPr>
          <p:cNvPr id="3" name="Content Placeholder 2"/>
          <p:cNvSpPr>
            <a:spLocks noGrp="1"/>
          </p:cNvSpPr>
          <p:nvPr>
            <p:ph idx="1"/>
          </p:nvPr>
        </p:nvSpPr>
        <p:spPr/>
        <p:txBody>
          <a:bodyPr>
            <a:normAutofit/>
          </a:bodyPr>
          <a:lstStyle/>
          <a:p>
            <a:pPr marL="350838" indent="-350838">
              <a:buFont typeface="Wingdings" charset="2"/>
              <a:buChar char="Ø"/>
            </a:pPr>
            <a:r>
              <a:rPr lang="en-US" sz="2800" dirty="0"/>
              <a:t>We can divide all learning problems into </a:t>
            </a:r>
            <a:r>
              <a:rPr lang="en-US" sz="2800" b="1" dirty="0"/>
              <a:t>Supervised</a:t>
            </a:r>
            <a:r>
              <a:rPr lang="en-US" sz="2800" dirty="0"/>
              <a:t> and </a:t>
            </a:r>
            <a:r>
              <a:rPr lang="en-US" sz="2800" b="1" dirty="0"/>
              <a:t>Unsupervised</a:t>
            </a:r>
            <a:r>
              <a:rPr lang="en-US" sz="2800" dirty="0"/>
              <a:t> situations</a:t>
            </a:r>
          </a:p>
          <a:p>
            <a:pPr marL="350838" indent="-350838">
              <a:buFont typeface="Wingdings" charset="2"/>
              <a:buChar char="Ø"/>
            </a:pPr>
            <a:r>
              <a:rPr lang="en-US" sz="2800" u="sng" dirty="0"/>
              <a:t>Supervised Learning:</a:t>
            </a:r>
            <a:r>
              <a:rPr lang="en-US" sz="2800" dirty="0"/>
              <a:t> </a:t>
            </a:r>
          </a:p>
          <a:p>
            <a:pPr marL="622300" lvl="1" indent="-339725">
              <a:buFont typeface="Wingdings" charset="2"/>
              <a:buChar char="Ø"/>
            </a:pPr>
            <a:r>
              <a:rPr lang="en-US" sz="2400" dirty="0"/>
              <a:t>Supervised Learning is where both the predictors, </a:t>
            </a:r>
            <a:r>
              <a:rPr lang="en-US" sz="2400" b="1" dirty="0"/>
              <a:t>X</a:t>
            </a:r>
            <a:r>
              <a:rPr lang="en-US" sz="2400" baseline="-25000" dirty="0"/>
              <a:t>i</a:t>
            </a:r>
            <a:r>
              <a:rPr lang="en-US" sz="2400" dirty="0"/>
              <a:t>, and the response, Y</a:t>
            </a:r>
            <a:r>
              <a:rPr lang="en-US" sz="2400" baseline="-25000" dirty="0"/>
              <a:t>i</a:t>
            </a:r>
            <a:r>
              <a:rPr lang="en-US" sz="2400" dirty="0"/>
              <a:t>, are observed.</a:t>
            </a:r>
          </a:p>
          <a:p>
            <a:pPr marL="622300" lvl="1" indent="-339725">
              <a:buFont typeface="Wingdings" charset="2"/>
              <a:buChar char="Ø"/>
            </a:pPr>
            <a:r>
              <a:rPr lang="en-US" sz="2400" dirty="0"/>
              <a:t>This is the situation you deal with in Linear Regression classes (e.g. STA 4713).</a:t>
            </a:r>
          </a:p>
          <a:p>
            <a:pPr marL="622300" lvl="1" indent="-339725">
              <a:buFont typeface="Wingdings" charset="2"/>
              <a:buChar char="Ø"/>
            </a:pPr>
            <a:r>
              <a:rPr lang="en-US" sz="2400" dirty="0"/>
              <a:t>Most of this course will also deal with supervised learning.</a:t>
            </a:r>
            <a:endParaRPr lang="en-US" sz="2400" b="1" dirty="0"/>
          </a:p>
          <a:p>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22</a:t>
            </a:fld>
            <a:endParaRPr lang="en-US"/>
          </a:p>
        </p:txBody>
      </p:sp>
    </p:spTree>
    <p:extLst>
      <p:ext uri="{BB962C8B-B14F-4D97-AF65-F5344CB8AC3E}">
        <p14:creationId xmlns:p14="http://schemas.microsoft.com/office/powerpoint/2010/main" val="202078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vs. Unsupervised Learning</a:t>
            </a:r>
          </a:p>
        </p:txBody>
      </p:sp>
      <p:sp>
        <p:nvSpPr>
          <p:cNvPr id="3" name="Content Placeholder 2"/>
          <p:cNvSpPr>
            <a:spLocks noGrp="1"/>
          </p:cNvSpPr>
          <p:nvPr>
            <p:ph idx="1"/>
          </p:nvPr>
        </p:nvSpPr>
        <p:spPr/>
        <p:txBody>
          <a:bodyPr>
            <a:normAutofit/>
          </a:bodyPr>
          <a:lstStyle/>
          <a:p>
            <a:pPr>
              <a:lnSpc>
                <a:spcPct val="90000"/>
              </a:lnSpc>
              <a:buFont typeface="Wingdings" charset="2"/>
              <a:buChar char="Ø"/>
            </a:pPr>
            <a:r>
              <a:rPr lang="en-US" sz="2800" u="sng" dirty="0"/>
              <a:t>Unsupervised Learning:</a:t>
            </a:r>
          </a:p>
          <a:p>
            <a:pPr>
              <a:lnSpc>
                <a:spcPct val="90000"/>
              </a:lnSpc>
              <a:buFont typeface="Wingdings" charset="2"/>
              <a:buChar char="Ø"/>
            </a:pPr>
            <a:endParaRPr lang="en-US" sz="500" u="sng" dirty="0"/>
          </a:p>
          <a:p>
            <a:pPr marL="622300" lvl="1" indent="-388938">
              <a:lnSpc>
                <a:spcPct val="90000"/>
              </a:lnSpc>
              <a:buFont typeface="Wingdings" charset="2"/>
              <a:buChar char="Ø"/>
            </a:pPr>
            <a:r>
              <a:rPr lang="en-US" sz="2400" dirty="0"/>
              <a:t>In this situation only the </a:t>
            </a:r>
            <a:r>
              <a:rPr lang="en-US" sz="2400" b="1" dirty="0">
                <a:latin typeface="Bookman Old Style" panose="02050604050505020204" pitchFamily="18" charset="0"/>
              </a:rPr>
              <a:t>X</a:t>
            </a:r>
            <a:r>
              <a:rPr lang="en-US" sz="2400" baseline="-25000" dirty="0">
                <a:latin typeface="Bookman Old Style" panose="02050604050505020204" pitchFamily="18" charset="0"/>
              </a:rPr>
              <a:t>i</a:t>
            </a:r>
            <a:r>
              <a:rPr lang="en-US" sz="2400" dirty="0"/>
              <a:t>’s are observed. </a:t>
            </a:r>
          </a:p>
          <a:p>
            <a:pPr marL="622300" lvl="1" indent="-388938">
              <a:lnSpc>
                <a:spcPct val="90000"/>
              </a:lnSpc>
              <a:buFont typeface="Wingdings" charset="2"/>
              <a:buChar char="Ø"/>
            </a:pPr>
            <a:r>
              <a:rPr lang="en-US" sz="2400" dirty="0"/>
              <a:t>We need to use the </a:t>
            </a:r>
            <a:r>
              <a:rPr lang="en-US" sz="2400" b="1" dirty="0">
                <a:latin typeface="Bookman Old Style" panose="02050604050505020204" pitchFamily="18" charset="0"/>
              </a:rPr>
              <a:t>X</a:t>
            </a:r>
            <a:r>
              <a:rPr lang="en-US" sz="2400" baseline="-25000" dirty="0">
                <a:latin typeface="Bookman Old Style" panose="02050604050505020204" pitchFamily="18" charset="0"/>
              </a:rPr>
              <a:t>i</a:t>
            </a:r>
            <a:r>
              <a:rPr lang="en-US" sz="2400" dirty="0"/>
              <a:t>’s to guess what </a:t>
            </a:r>
            <a:r>
              <a:rPr lang="en-US" sz="2400" i="1" dirty="0">
                <a:latin typeface="Bookman Old Style" panose="02050604050505020204" pitchFamily="18" charset="0"/>
              </a:rPr>
              <a:t>Y</a:t>
            </a:r>
            <a:r>
              <a:rPr lang="en-US" sz="2400" dirty="0"/>
              <a:t> would have been and build a model from there.</a:t>
            </a:r>
          </a:p>
          <a:p>
            <a:pPr marL="622300" lvl="1" indent="-388938">
              <a:lnSpc>
                <a:spcPct val="90000"/>
              </a:lnSpc>
              <a:buFont typeface="Wingdings" charset="2"/>
              <a:buChar char="Ø"/>
            </a:pPr>
            <a:r>
              <a:rPr lang="en-US" sz="2400" dirty="0"/>
              <a:t>A common example is market segmentation where we try to divide potential customers into groups based on their characteristics.</a:t>
            </a:r>
          </a:p>
          <a:p>
            <a:pPr marL="622300" lvl="1" indent="-388938">
              <a:lnSpc>
                <a:spcPct val="90000"/>
              </a:lnSpc>
              <a:buFont typeface="Wingdings" charset="2"/>
              <a:buChar char="Ø"/>
            </a:pPr>
            <a:r>
              <a:rPr lang="en-US" sz="2400" dirty="0"/>
              <a:t>A common approach is clustering.</a:t>
            </a:r>
          </a:p>
          <a:p>
            <a:pPr marL="622300" lvl="1" indent="-388938">
              <a:lnSpc>
                <a:spcPct val="90000"/>
              </a:lnSpc>
              <a:buFont typeface="Wingdings" charset="2"/>
              <a:buChar char="Ø"/>
            </a:pPr>
            <a:r>
              <a:rPr lang="en-US" sz="2400" dirty="0"/>
              <a:t>We will consider unsupervised learning at the end of this course.</a:t>
            </a:r>
          </a:p>
          <a:p>
            <a:endParaRPr lang="en-US" sz="2400" dirty="0"/>
          </a:p>
        </p:txBody>
      </p:sp>
      <p:sp>
        <p:nvSpPr>
          <p:cNvPr id="5" name="Slide Number Placeholder 4"/>
          <p:cNvSpPr>
            <a:spLocks noGrp="1"/>
          </p:cNvSpPr>
          <p:nvPr>
            <p:ph type="sldNum" sz="quarter" idx="12"/>
          </p:nvPr>
        </p:nvSpPr>
        <p:spPr/>
        <p:txBody>
          <a:bodyPr/>
          <a:lstStyle/>
          <a:p>
            <a:fld id="{E4FFCA10-EE3F-AF4E-9EA4-E5CA2D91A1E4}" type="slidenum">
              <a:rPr lang="en-US" smtClean="0"/>
              <a:t>23</a:t>
            </a:fld>
            <a:endParaRPr lang="en-US"/>
          </a:p>
        </p:txBody>
      </p:sp>
    </p:spTree>
    <p:extLst>
      <p:ext uri="{BB962C8B-B14F-4D97-AF65-F5344CB8AC3E}">
        <p14:creationId xmlns:p14="http://schemas.microsoft.com/office/powerpoint/2010/main" val="174779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Clustering Example </a:t>
            </a:r>
          </a:p>
        </p:txBody>
      </p:sp>
      <p:pic>
        <p:nvPicPr>
          <p:cNvPr id="4" name="Content Placeholder 2" descr="clusters.png"/>
          <p:cNvPicPr>
            <a:picLocks noGrp="1" noChangeAspect="1"/>
          </p:cNvPicPr>
          <p:nvPr>
            <p:ph idx="1"/>
          </p:nvPr>
        </p:nvPicPr>
        <p:blipFill>
          <a:blip r:embed="rId3">
            <a:extLst>
              <a:ext uri="{28A0092B-C50C-407E-A947-70E740481C1C}">
                <a14:useLocalDpi xmlns:a14="http://schemas.microsoft.com/office/drawing/2010/main" val="0"/>
              </a:ext>
            </a:extLst>
          </a:blip>
          <a:srcRect l="6922" r="6922"/>
          <a:stretch>
            <a:fillRect/>
          </a:stretch>
        </p:blipFill>
        <p:spPr>
          <a:xfrm>
            <a:off x="2438400" y="1600202"/>
            <a:ext cx="7239000" cy="4289778"/>
          </a:xfrm>
        </p:spPr>
      </p:pic>
      <p:sp>
        <p:nvSpPr>
          <p:cNvPr id="5" name="Slide Number Placeholder 4"/>
          <p:cNvSpPr>
            <a:spLocks noGrp="1"/>
          </p:cNvSpPr>
          <p:nvPr>
            <p:ph type="sldNum" sz="quarter" idx="12"/>
          </p:nvPr>
        </p:nvSpPr>
        <p:spPr/>
        <p:txBody>
          <a:bodyPr/>
          <a:lstStyle/>
          <a:p>
            <a:fld id="{E4FFCA10-EE3F-AF4E-9EA4-E5CA2D91A1E4}" type="slidenum">
              <a:rPr lang="en-US" smtClean="0"/>
              <a:t>24</a:t>
            </a:fld>
            <a:endParaRPr lang="en-US"/>
          </a:p>
        </p:txBody>
      </p:sp>
    </p:spTree>
    <p:extLst>
      <p:ext uri="{BB962C8B-B14F-4D97-AF65-F5344CB8AC3E}">
        <p14:creationId xmlns:p14="http://schemas.microsoft.com/office/powerpoint/2010/main" val="213867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vs. Classification</a:t>
            </a:r>
          </a:p>
        </p:txBody>
      </p:sp>
      <p:sp>
        <p:nvSpPr>
          <p:cNvPr id="3" name="Content Placeholder 2"/>
          <p:cNvSpPr>
            <a:spLocks noGrp="1"/>
          </p:cNvSpPr>
          <p:nvPr>
            <p:ph idx="1"/>
          </p:nvPr>
        </p:nvSpPr>
        <p:spPr>
          <a:xfrm>
            <a:off x="1024128" y="2084832"/>
            <a:ext cx="9720073" cy="4023360"/>
          </a:xfrm>
        </p:spPr>
        <p:txBody>
          <a:bodyPr>
            <a:normAutofit/>
          </a:bodyPr>
          <a:lstStyle/>
          <a:p>
            <a:pPr marL="350838" indent="-350838">
              <a:buFont typeface="Wingdings" charset="2"/>
              <a:buChar char="Ø"/>
            </a:pPr>
            <a:r>
              <a:rPr lang="en-US" sz="2800" dirty="0"/>
              <a:t>Supervised learning problems can be further divided into regression and classification problems.</a:t>
            </a:r>
          </a:p>
          <a:p>
            <a:pPr marL="350838" indent="-350838">
              <a:buFont typeface="Wingdings" charset="2"/>
              <a:buChar char="Ø"/>
            </a:pPr>
            <a:r>
              <a:rPr lang="en-US" sz="2800" dirty="0"/>
              <a:t>Regression covers situations where Y is continuous/numerical. e.g.</a:t>
            </a:r>
          </a:p>
          <a:p>
            <a:pPr marL="681038" lvl="1" indent="-330200">
              <a:buFont typeface="Wingdings" charset="2"/>
              <a:buChar char="Ø"/>
            </a:pPr>
            <a:r>
              <a:rPr lang="en-US" sz="2400" dirty="0"/>
              <a:t>Predicting the value of the Dow in 6 months.</a:t>
            </a:r>
          </a:p>
          <a:p>
            <a:pPr marL="681038" lvl="1" indent="-330200">
              <a:buFont typeface="Wingdings" charset="2"/>
              <a:buChar char="Ø"/>
            </a:pPr>
            <a:r>
              <a:rPr lang="en-US" sz="2400" dirty="0"/>
              <a:t>Predicting the value of a given house based on various inputs.</a:t>
            </a:r>
          </a:p>
          <a:p>
            <a:pPr marL="350838" indent="-350838">
              <a:buFont typeface="Wingdings" charset="2"/>
              <a:buChar char="Ø"/>
            </a:pPr>
            <a:r>
              <a:rPr lang="en-US" sz="2800" dirty="0"/>
              <a:t>Classification covers situations where Y is categorical e.g.</a:t>
            </a:r>
          </a:p>
          <a:p>
            <a:pPr marL="681038" lvl="1" indent="-330200">
              <a:buFont typeface="Wingdings" charset="2"/>
              <a:buChar char="Ø"/>
            </a:pPr>
            <a:r>
              <a:rPr lang="en-US" sz="2400" dirty="0"/>
              <a:t>Will the Dow be up (U) or down (D) in 6 months?</a:t>
            </a:r>
          </a:p>
          <a:p>
            <a:pPr marL="681038" lvl="1" indent="-330200">
              <a:buFont typeface="Wingdings" charset="2"/>
              <a:buChar char="Ø"/>
            </a:pPr>
            <a:r>
              <a:rPr lang="en-US" sz="2400" dirty="0"/>
              <a:t>Is this email a SPAM or not?</a:t>
            </a:r>
          </a:p>
          <a:p>
            <a:pPr marL="350838" indent="-350838"/>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25</a:t>
            </a:fld>
            <a:endParaRPr lang="en-US"/>
          </a:p>
        </p:txBody>
      </p:sp>
    </p:spTree>
    <p:extLst>
      <p:ext uri="{BB962C8B-B14F-4D97-AF65-F5344CB8AC3E}">
        <p14:creationId xmlns:p14="http://schemas.microsoft.com/office/powerpoint/2010/main" val="2423382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Approaches </a:t>
            </a:r>
          </a:p>
        </p:txBody>
      </p:sp>
      <p:sp>
        <p:nvSpPr>
          <p:cNvPr id="3" name="Content Placeholder 2"/>
          <p:cNvSpPr>
            <a:spLocks noGrp="1"/>
          </p:cNvSpPr>
          <p:nvPr>
            <p:ph idx="1"/>
          </p:nvPr>
        </p:nvSpPr>
        <p:spPr/>
        <p:txBody>
          <a:bodyPr>
            <a:normAutofit/>
          </a:bodyPr>
          <a:lstStyle/>
          <a:p>
            <a:pPr marL="350838" indent="-350838">
              <a:buFont typeface="Wingdings" charset="2"/>
              <a:buChar char="Ø"/>
            </a:pPr>
            <a:r>
              <a:rPr lang="en-US" sz="2800" dirty="0"/>
              <a:t>We will deal with both types of problems in this course.</a:t>
            </a:r>
          </a:p>
          <a:p>
            <a:pPr marL="350838" indent="-350838">
              <a:buFont typeface="Wingdings" charset="2"/>
              <a:buChar char="Ø"/>
            </a:pPr>
            <a:r>
              <a:rPr lang="en-US" sz="2800" dirty="0"/>
              <a:t>Some methods work well on both types of problem e.g. Neural Networks</a:t>
            </a:r>
          </a:p>
          <a:p>
            <a:pPr marL="350838" indent="-350838">
              <a:buFont typeface="Wingdings" charset="2"/>
              <a:buChar char="Ø"/>
            </a:pPr>
            <a:r>
              <a:rPr lang="en-US" sz="2800" dirty="0"/>
              <a:t>Other methods work best on Regression, e.g. Linear Regression, or on Classification, e.g. k-Nearest Neighbors.</a:t>
            </a:r>
          </a:p>
          <a:p>
            <a:pPr marL="350838" indent="-350838"/>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26</a:t>
            </a:fld>
            <a:endParaRPr lang="en-US"/>
          </a:p>
        </p:txBody>
      </p:sp>
    </p:spTree>
    <p:extLst>
      <p:ext uri="{BB962C8B-B14F-4D97-AF65-F5344CB8AC3E}">
        <p14:creationId xmlns:p14="http://schemas.microsoft.com/office/powerpoint/2010/main" val="352250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Statistical Learning?</a:t>
            </a:r>
          </a:p>
        </p:txBody>
      </p:sp>
      <p:sp>
        <p:nvSpPr>
          <p:cNvPr id="3" name="Content Placeholder 2"/>
          <p:cNvSpPr>
            <a:spLocks noGrp="1"/>
          </p:cNvSpPr>
          <p:nvPr>
            <p:ph idx="1"/>
          </p:nvPr>
        </p:nvSpPr>
        <p:spPr>
          <a:xfrm>
            <a:off x="829575" y="2276272"/>
            <a:ext cx="10786872" cy="4023360"/>
          </a:xfrm>
        </p:spPr>
        <p:txBody>
          <a:bodyPr>
            <a:normAutofit/>
          </a:bodyPr>
          <a:lstStyle/>
          <a:p>
            <a:pPr marL="466725" indent="-466725">
              <a:buFont typeface="Wingdings" charset="2"/>
              <a:buChar char="Ø"/>
            </a:pPr>
            <a:r>
              <a:rPr lang="en-US" sz="2800" dirty="0"/>
              <a:t>Suppose we observe </a:t>
            </a:r>
            <a:r>
              <a:rPr lang="en-US" sz="2800" i="1" dirty="0">
                <a:latin typeface="Batang" panose="02030600000101010101" pitchFamily="18" charset="-127"/>
                <a:ea typeface="Batang" panose="02030600000101010101" pitchFamily="18" charset="-127"/>
              </a:rPr>
              <a:t>Y</a:t>
            </a:r>
            <a:r>
              <a:rPr lang="en-US" sz="2800" i="1" baseline="-25000" dirty="0">
                <a:latin typeface="Batang" panose="02030600000101010101" pitchFamily="18" charset="-127"/>
                <a:ea typeface="Batang" panose="02030600000101010101" pitchFamily="18" charset="-127"/>
              </a:rPr>
              <a:t>i</a:t>
            </a:r>
            <a:r>
              <a:rPr lang="en-US" sz="2800" dirty="0">
                <a:latin typeface="Batang" panose="02030600000101010101" pitchFamily="18" charset="-127"/>
                <a:ea typeface="Batang" panose="02030600000101010101" pitchFamily="18" charset="-127"/>
              </a:rPr>
              <a:t> </a:t>
            </a:r>
            <a:r>
              <a:rPr lang="en-US" sz="2800" dirty="0"/>
              <a:t> and </a:t>
            </a:r>
            <a:r>
              <a:rPr lang="en-US" sz="2800" i="1" dirty="0">
                <a:latin typeface="Batang" panose="02030600000101010101" pitchFamily="18" charset="-127"/>
                <a:ea typeface="Batang" panose="02030600000101010101" pitchFamily="18" charset="-127"/>
              </a:rPr>
              <a:t>X</a:t>
            </a:r>
            <a:r>
              <a:rPr lang="en-US" sz="2800" i="1" baseline="-25000" dirty="0">
                <a:latin typeface="Batang" panose="02030600000101010101" pitchFamily="18" charset="-127"/>
                <a:ea typeface="Batang" panose="02030600000101010101" pitchFamily="18" charset="-127"/>
              </a:rPr>
              <a:t>i</a:t>
            </a:r>
            <a:r>
              <a:rPr lang="en-US" sz="2800" dirty="0"/>
              <a:t> </a:t>
            </a:r>
            <a:r>
              <a:rPr lang="en-US" sz="2800" i="1" dirty="0">
                <a:latin typeface="Batang" panose="02030600000101010101" pitchFamily="18" charset="-127"/>
                <a:ea typeface="Batang" panose="02030600000101010101" pitchFamily="18" charset="-127"/>
              </a:rPr>
              <a:t>=(X</a:t>
            </a:r>
            <a:r>
              <a:rPr lang="en-US" sz="2800" i="1" baseline="-25000" dirty="0">
                <a:latin typeface="Batang" panose="02030600000101010101" pitchFamily="18" charset="-127"/>
                <a:ea typeface="Batang" panose="02030600000101010101" pitchFamily="18" charset="-127"/>
              </a:rPr>
              <a:t>i</a:t>
            </a:r>
            <a:r>
              <a:rPr lang="en-US" sz="2800" baseline="-25000" dirty="0">
                <a:latin typeface="Batang" panose="02030600000101010101" pitchFamily="18" charset="-127"/>
                <a:ea typeface="Batang" panose="02030600000101010101" pitchFamily="18" charset="-127"/>
              </a:rPr>
              <a:t>1</a:t>
            </a:r>
            <a:r>
              <a:rPr lang="en-US" sz="2800" dirty="0"/>
              <a:t> </a:t>
            </a:r>
            <a:r>
              <a:rPr lang="en-US" sz="2800" i="1" dirty="0">
                <a:latin typeface="Batang" panose="02030600000101010101" pitchFamily="18" charset="-127"/>
                <a:ea typeface="Batang" panose="02030600000101010101" pitchFamily="18" charset="-127"/>
              </a:rPr>
              <a:t>, X</a:t>
            </a:r>
            <a:r>
              <a:rPr lang="en-US" sz="2800" i="1" baseline="-25000" dirty="0">
                <a:latin typeface="Batang" panose="02030600000101010101" pitchFamily="18" charset="-127"/>
                <a:ea typeface="Batang" panose="02030600000101010101" pitchFamily="18" charset="-127"/>
              </a:rPr>
              <a:t>i</a:t>
            </a:r>
            <a:r>
              <a:rPr lang="en-US" sz="2800" baseline="-25000" dirty="0">
                <a:latin typeface="Batang" panose="02030600000101010101" pitchFamily="18" charset="-127"/>
                <a:ea typeface="Batang" panose="02030600000101010101" pitchFamily="18" charset="-127"/>
              </a:rPr>
              <a:t>2</a:t>
            </a:r>
            <a:r>
              <a:rPr lang="en-US" sz="2800" dirty="0">
                <a:latin typeface="Batang" panose="02030600000101010101" pitchFamily="18" charset="-127"/>
                <a:ea typeface="Batang" panose="02030600000101010101" pitchFamily="18" charset="-127"/>
              </a:rPr>
              <a:t>,…,</a:t>
            </a:r>
            <a:r>
              <a:rPr lang="en-US" sz="2800" dirty="0"/>
              <a:t> </a:t>
            </a:r>
            <a:r>
              <a:rPr lang="en-US" sz="2800" dirty="0" err="1">
                <a:latin typeface="Batang" panose="02030600000101010101" pitchFamily="18" charset="-127"/>
                <a:ea typeface="Batang" panose="02030600000101010101" pitchFamily="18" charset="-127"/>
              </a:rPr>
              <a:t>X</a:t>
            </a:r>
            <a:r>
              <a:rPr lang="en-US" sz="2800" i="1" baseline="-25000" dirty="0" err="1">
                <a:latin typeface="Batang" panose="02030600000101010101" pitchFamily="18" charset="-127"/>
                <a:ea typeface="Batang" panose="02030600000101010101" pitchFamily="18" charset="-127"/>
              </a:rPr>
              <a:t>ip</a:t>
            </a:r>
            <a:r>
              <a:rPr lang="en-US" sz="2800" i="1" dirty="0">
                <a:latin typeface="Batang" panose="02030600000101010101" pitchFamily="18" charset="-127"/>
                <a:ea typeface="Batang" panose="02030600000101010101" pitchFamily="18" charset="-127"/>
              </a:rPr>
              <a:t>)</a:t>
            </a:r>
            <a:r>
              <a:rPr lang="en-US" sz="2800" dirty="0"/>
              <a:t>  for </a:t>
            </a:r>
            <a:r>
              <a:rPr lang="en-US" sz="2800" i="1" dirty="0" err="1">
                <a:latin typeface="Batang" panose="02030600000101010101" pitchFamily="18" charset="-127"/>
                <a:ea typeface="Batang" panose="02030600000101010101" pitchFamily="18" charset="-127"/>
              </a:rPr>
              <a:t>i</a:t>
            </a:r>
            <a:r>
              <a:rPr lang="en-US" sz="2800" i="1" dirty="0">
                <a:latin typeface="Batang" panose="02030600000101010101" pitchFamily="18" charset="-127"/>
                <a:ea typeface="Batang" panose="02030600000101010101" pitchFamily="18" charset="-127"/>
              </a:rPr>
              <a:t> = </a:t>
            </a:r>
            <a:r>
              <a:rPr lang="en-US" sz="2800" dirty="0">
                <a:latin typeface="Batang" panose="02030600000101010101" pitchFamily="18" charset="-127"/>
                <a:ea typeface="Batang" panose="02030600000101010101" pitchFamily="18" charset="-127"/>
              </a:rPr>
              <a:t>1, …, </a:t>
            </a:r>
            <a:r>
              <a:rPr lang="en-US" sz="2800" i="1" dirty="0">
                <a:latin typeface="Batang" panose="02030600000101010101" pitchFamily="18" charset="-127"/>
                <a:ea typeface="Batang" panose="02030600000101010101" pitchFamily="18" charset="-127"/>
              </a:rPr>
              <a:t>n</a:t>
            </a:r>
            <a:endParaRPr lang="en-US" sz="2800" dirty="0">
              <a:latin typeface="Batang" panose="02030600000101010101" pitchFamily="18" charset="-127"/>
              <a:ea typeface="Batang" panose="02030600000101010101" pitchFamily="18" charset="-127"/>
            </a:endParaRPr>
          </a:p>
          <a:p>
            <a:pPr marL="466725" indent="-466725">
              <a:buFont typeface="Wingdings" charset="2"/>
              <a:buChar char="Ø"/>
            </a:pPr>
            <a:r>
              <a:rPr lang="en-US" sz="2800" dirty="0"/>
              <a:t>We believe that there is a relationship between Y and at least one of the X’s.</a:t>
            </a:r>
          </a:p>
          <a:p>
            <a:pPr marL="466725" indent="-466725">
              <a:buFont typeface="Wingdings" charset="2"/>
              <a:buChar char="Ø"/>
            </a:pPr>
            <a:r>
              <a:rPr lang="en-US" sz="2800" dirty="0"/>
              <a:t>We can model the relationship as</a:t>
            </a:r>
          </a:p>
          <a:p>
            <a:pPr marL="466725" indent="-466725">
              <a:buFont typeface="Wingdings" charset="2"/>
              <a:buChar char="Ø"/>
            </a:pPr>
            <a:endParaRPr lang="en-US" sz="2800" dirty="0"/>
          </a:p>
          <a:p>
            <a:pPr marL="466725" indent="-466725">
              <a:buFont typeface="Wingdings" charset="2"/>
              <a:buChar char="Ø"/>
            </a:pPr>
            <a:endParaRPr lang="en-US" sz="2800" dirty="0"/>
          </a:p>
          <a:p>
            <a:pPr marL="466725" indent="-466725">
              <a:buFont typeface="Wingdings" charset="2"/>
              <a:buChar char="Ø"/>
            </a:pPr>
            <a:r>
              <a:rPr lang="en-US" sz="2800" dirty="0"/>
              <a:t>Where f is an unknown function and </a:t>
            </a:r>
            <a:r>
              <a:rPr lang="el-GR" sz="2800" dirty="0"/>
              <a:t>ε</a:t>
            </a:r>
            <a:r>
              <a:rPr lang="en-US" sz="2800" dirty="0"/>
              <a:t> is a random error with mean zero.</a:t>
            </a:r>
            <a:endParaRPr lang="el-GR" sz="2800" dirty="0"/>
          </a:p>
          <a:p>
            <a:pPr marL="466725" indent="-466725"/>
            <a:endParaRPr lang="en-US" sz="2800" dirty="0"/>
          </a:p>
        </p:txBody>
      </p:sp>
      <p:sp>
        <p:nvSpPr>
          <p:cNvPr id="9" name="Slide Number Placeholder 8"/>
          <p:cNvSpPr>
            <a:spLocks noGrp="1"/>
          </p:cNvSpPr>
          <p:nvPr>
            <p:ph type="sldNum" sz="quarter" idx="12"/>
          </p:nvPr>
        </p:nvSpPr>
        <p:spPr/>
        <p:txBody>
          <a:bodyPr/>
          <a:lstStyle/>
          <a:p>
            <a:fld id="{E4FFCA10-EE3F-AF4E-9EA4-E5CA2D91A1E4}" type="slidenum">
              <a:rPr lang="en-US" smtClean="0"/>
              <a:t>3</a:t>
            </a:fld>
            <a:endParaRPr lang="en-US"/>
          </a:p>
        </p:txBody>
      </p:sp>
      <p:graphicFrame>
        <p:nvGraphicFramePr>
          <p:cNvPr id="4" name="Object 4"/>
          <p:cNvGraphicFramePr>
            <a:graphicFrameLocks noChangeAspect="1"/>
          </p:cNvGraphicFramePr>
          <p:nvPr>
            <p:extLst>
              <p:ext uri="{D42A27DB-BD31-4B8C-83A1-F6EECF244321}">
                <p14:modId xmlns:p14="http://schemas.microsoft.com/office/powerpoint/2010/main" val="4211493951"/>
              </p:ext>
            </p:extLst>
          </p:nvPr>
        </p:nvGraphicFramePr>
        <p:xfrm>
          <a:off x="4991360" y="4482505"/>
          <a:ext cx="2852408" cy="702538"/>
        </p:xfrm>
        <a:graphic>
          <a:graphicData uri="http://schemas.openxmlformats.org/presentationml/2006/ole">
            <mc:AlternateContent xmlns:mc="http://schemas.openxmlformats.org/markup-compatibility/2006">
              <mc:Choice xmlns:v="urn:schemas-microsoft-com:vml" Requires="v">
                <p:oleObj name="Equation" r:id="rId3" imgW="927100" imgH="228600" progId="Equation.3">
                  <p:embed/>
                </p:oleObj>
              </mc:Choice>
              <mc:Fallback>
                <p:oleObj name="Equation" r:id="rId3" imgW="927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360" y="4482505"/>
                        <a:ext cx="2852408" cy="702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1771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t="8630"/>
          <a:stretch>
            <a:fillRect/>
          </a:stretch>
        </p:blipFill>
        <p:spPr bwMode="auto">
          <a:xfrm>
            <a:off x="3124200" y="1687512"/>
            <a:ext cx="5410200" cy="50180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76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12" name="Slide Number Placeholder 11"/>
          <p:cNvSpPr>
            <a:spLocks noGrp="1"/>
          </p:cNvSpPr>
          <p:nvPr>
            <p:ph type="sldNum" sz="quarter" idx="12"/>
          </p:nvPr>
        </p:nvSpPr>
        <p:spPr/>
        <p:txBody>
          <a:bodyPr/>
          <a:lstStyle/>
          <a:p>
            <a:fld id="{E4FFCA10-EE3F-AF4E-9EA4-E5CA2D91A1E4}" type="slidenum">
              <a:rPr lang="en-US" smtClean="0"/>
              <a:t>5</a:t>
            </a:fld>
            <a:endParaRPr lang="en-US"/>
          </a:p>
        </p:txBody>
      </p:sp>
      <p:grpSp>
        <p:nvGrpSpPr>
          <p:cNvPr id="4" name="Group 15"/>
          <p:cNvGrpSpPr>
            <a:grpSpLocks/>
          </p:cNvGrpSpPr>
          <p:nvPr/>
        </p:nvGrpSpPr>
        <p:grpSpPr bwMode="auto">
          <a:xfrm>
            <a:off x="3130550" y="1676400"/>
            <a:ext cx="5403850" cy="5029200"/>
            <a:chOff x="960" y="1056"/>
            <a:chExt cx="3404" cy="3168"/>
          </a:xfrm>
        </p:grpSpPr>
        <p:sp>
          <p:nvSpPr>
            <p:cNvPr id="5" name="Line 7"/>
            <p:cNvSpPr>
              <a:spLocks noChangeShapeType="1"/>
            </p:cNvSpPr>
            <p:nvPr/>
          </p:nvSpPr>
          <p:spPr bwMode="auto">
            <a:xfrm>
              <a:off x="2832" y="2208"/>
              <a:ext cx="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 name="Line 8"/>
            <p:cNvSpPr>
              <a:spLocks noChangeShapeType="1"/>
            </p:cNvSpPr>
            <p:nvPr/>
          </p:nvSpPr>
          <p:spPr bwMode="auto">
            <a:xfrm>
              <a:off x="2832" y="2160"/>
              <a:ext cx="0" cy="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t="8333"/>
            <a:stretch>
              <a:fillRect/>
            </a:stretch>
          </p:blipFill>
          <p:spPr bwMode="auto">
            <a:xfrm>
              <a:off x="960" y="1056"/>
              <a:ext cx="3404" cy="31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8" name="Line 11"/>
            <p:cNvSpPr>
              <a:spLocks noChangeShapeType="1"/>
            </p:cNvSpPr>
            <p:nvPr/>
          </p:nvSpPr>
          <p:spPr bwMode="auto">
            <a:xfrm flipH="1">
              <a:off x="2640" y="1968"/>
              <a:ext cx="240"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 name="Text Box 12"/>
            <p:cNvSpPr txBox="1">
              <a:spLocks noChangeArrowheads="1"/>
            </p:cNvSpPr>
            <p:nvPr/>
          </p:nvSpPr>
          <p:spPr bwMode="auto">
            <a:xfrm>
              <a:off x="2876" y="1824"/>
              <a:ext cx="38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l-GR" dirty="0"/>
                <a:t>ε</a:t>
              </a:r>
              <a:r>
                <a:rPr lang="en-US" baseline="-25000" dirty="0" err="1"/>
                <a:t>i</a:t>
              </a:r>
              <a:endParaRPr lang="el-GR" dirty="0"/>
            </a:p>
          </p:txBody>
        </p:sp>
        <p:sp>
          <p:nvSpPr>
            <p:cNvPr id="10" name="Line 13"/>
            <p:cNvSpPr>
              <a:spLocks noChangeShapeType="1"/>
            </p:cNvSpPr>
            <p:nvPr/>
          </p:nvSpPr>
          <p:spPr bwMode="auto">
            <a:xfrm flipH="1" flipV="1">
              <a:off x="1920" y="2688"/>
              <a:ext cx="288"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 name="Text Box 14"/>
            <p:cNvSpPr txBox="1">
              <a:spLocks noChangeArrowheads="1"/>
            </p:cNvSpPr>
            <p:nvPr/>
          </p:nvSpPr>
          <p:spPr bwMode="auto">
            <a:xfrm>
              <a:off x="2208" y="3072"/>
              <a:ext cx="2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f</a:t>
              </a:r>
            </a:p>
          </p:txBody>
        </p:sp>
      </p:grpSp>
    </p:spTree>
    <p:extLst>
      <p:ext uri="{BB962C8B-B14F-4D97-AF65-F5344CB8AC3E}">
        <p14:creationId xmlns:p14="http://schemas.microsoft.com/office/powerpoint/2010/main" val="412183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Standard Deviations</a:t>
            </a:r>
          </a:p>
        </p:txBody>
      </p:sp>
      <p:sp>
        <p:nvSpPr>
          <p:cNvPr id="4" name="Slide Number Placeholder 3"/>
          <p:cNvSpPr>
            <a:spLocks noGrp="1"/>
          </p:cNvSpPr>
          <p:nvPr>
            <p:ph type="sldNum" sz="quarter" idx="12"/>
          </p:nvPr>
        </p:nvSpPr>
        <p:spPr/>
        <p:txBody>
          <a:bodyPr/>
          <a:lstStyle/>
          <a:p>
            <a:fld id="{E4FFCA10-EE3F-AF4E-9EA4-E5CA2D91A1E4}" type="slidenum">
              <a:rPr lang="en-US" smtClean="0"/>
              <a:t>6</a:t>
            </a:fld>
            <a:endParaRPr lang="en-US"/>
          </a:p>
        </p:txBody>
      </p:sp>
      <p:sp>
        <p:nvSpPr>
          <p:cNvPr id="8" name="Rectangle 3"/>
          <p:cNvSpPr txBox="1">
            <a:spLocks noChangeArrowheads="1"/>
          </p:cNvSpPr>
          <p:nvPr/>
        </p:nvSpPr>
        <p:spPr>
          <a:xfrm>
            <a:off x="1614791" y="1981201"/>
            <a:ext cx="2728609"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t>The difficulty of estimating </a:t>
            </a:r>
            <a:r>
              <a:rPr lang="en-US" sz="2800" i="1" dirty="0">
                <a:latin typeface="Bookman Old Style" panose="02050604050505020204" pitchFamily="18" charset="0"/>
                <a:ea typeface="Batang" panose="02030600000101010101" pitchFamily="18" charset="-127"/>
              </a:rPr>
              <a:t>f</a:t>
            </a:r>
            <a:r>
              <a:rPr lang="en-US" sz="2800" dirty="0"/>
              <a:t> will depend on the standard deviation of the </a:t>
            </a:r>
            <a:r>
              <a:rPr lang="el-GR" sz="2800" i="1" dirty="0">
                <a:cs typeface="Times New Roman" pitchFamily="18" charset="0"/>
              </a:rPr>
              <a:t>ε</a:t>
            </a:r>
            <a:r>
              <a:rPr lang="en-US" sz="2800" dirty="0">
                <a:cs typeface="Times New Roman" pitchFamily="18" charset="0"/>
              </a:rPr>
              <a:t>’s.</a:t>
            </a:r>
            <a:endParaRPr lang="el-GR" sz="2800" dirty="0">
              <a:cs typeface="Times New Roman" pitchFamily="18" charset="0"/>
            </a:endParaRP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t="2757"/>
          <a:stretch>
            <a:fillRect/>
          </a:stretch>
        </p:blipFill>
        <p:spPr bwMode="auto">
          <a:xfrm>
            <a:off x="4495800" y="1590676"/>
            <a:ext cx="5334000" cy="52673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905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Estimates For f</a:t>
            </a:r>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t="2711"/>
          <a:stretch>
            <a:fillRect/>
          </a:stretch>
        </p:blipFill>
        <p:spPr bwMode="auto">
          <a:xfrm>
            <a:off x="3505200" y="1512888"/>
            <a:ext cx="5410200" cy="534511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48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vs. Education Seniority</a:t>
            </a:r>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330" t="40426" r="19167" b="20213"/>
          <a:stretch/>
        </p:blipFill>
        <p:spPr bwMode="auto">
          <a:xfrm>
            <a:off x="3352800" y="1524001"/>
            <a:ext cx="5845630" cy="4921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08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Estimate f?</a:t>
            </a:r>
          </a:p>
        </p:txBody>
      </p:sp>
      <p:sp>
        <p:nvSpPr>
          <p:cNvPr id="3" name="Content Placeholder 2"/>
          <p:cNvSpPr>
            <a:spLocks noGrp="1"/>
          </p:cNvSpPr>
          <p:nvPr>
            <p:ph idx="1"/>
          </p:nvPr>
        </p:nvSpPr>
        <p:spPr>
          <a:xfrm>
            <a:off x="1024128" y="2084832"/>
            <a:ext cx="10143225" cy="4224528"/>
          </a:xfrm>
        </p:spPr>
        <p:txBody>
          <a:bodyPr>
            <a:normAutofit/>
          </a:bodyPr>
          <a:lstStyle/>
          <a:p>
            <a:pPr marL="350838" indent="-350838">
              <a:buFont typeface="Wingdings" charset="2"/>
              <a:buChar char="Ø"/>
            </a:pPr>
            <a:r>
              <a:rPr lang="en-US" sz="3200" dirty="0"/>
              <a:t>Statistical Learning, and this course, are all about how to estimate </a:t>
            </a:r>
            <a:r>
              <a:rPr lang="en-US" sz="3200" i="1" dirty="0">
                <a:latin typeface="Bookman Old Style" panose="02050604050505020204" pitchFamily="18" charset="0"/>
              </a:rPr>
              <a:t>f</a:t>
            </a:r>
            <a:r>
              <a:rPr lang="en-US" sz="3200" dirty="0"/>
              <a:t>.</a:t>
            </a:r>
          </a:p>
          <a:p>
            <a:pPr marL="350838" indent="-350838">
              <a:buFont typeface="Wingdings" charset="2"/>
              <a:buChar char="Ø"/>
            </a:pPr>
            <a:r>
              <a:rPr lang="en-US" sz="3200" dirty="0"/>
              <a:t>The term statistical learning refers to using the data to “learn” </a:t>
            </a:r>
            <a:r>
              <a:rPr lang="en-US" sz="3200" i="1" dirty="0">
                <a:latin typeface="Bookman Old Style" panose="02050604050505020204" pitchFamily="18" charset="0"/>
              </a:rPr>
              <a:t>f</a:t>
            </a:r>
            <a:r>
              <a:rPr lang="en-US" sz="3200" dirty="0"/>
              <a:t>.</a:t>
            </a:r>
          </a:p>
          <a:p>
            <a:pPr marL="350838" indent="-350838">
              <a:buFont typeface="Wingdings" charset="2"/>
              <a:buChar char="Ø"/>
            </a:pPr>
            <a:r>
              <a:rPr lang="en-US" sz="3200" dirty="0"/>
              <a:t>Why do we care about estimating </a:t>
            </a:r>
            <a:r>
              <a:rPr lang="en-US" sz="3200" i="1" dirty="0">
                <a:latin typeface="Bookman Old Style" panose="02050604050505020204" pitchFamily="18" charset="0"/>
              </a:rPr>
              <a:t>f </a:t>
            </a:r>
            <a:r>
              <a:rPr lang="en-US" sz="3200" dirty="0"/>
              <a:t>?</a:t>
            </a:r>
          </a:p>
          <a:p>
            <a:pPr marL="350838" indent="-350838">
              <a:buFont typeface="Wingdings" charset="2"/>
              <a:buChar char="Ø"/>
            </a:pPr>
            <a:r>
              <a:rPr lang="en-US" sz="3200" dirty="0"/>
              <a:t>There are 2 reasons for estimating </a:t>
            </a:r>
            <a:r>
              <a:rPr lang="en-US" sz="3200" i="1" dirty="0">
                <a:latin typeface="Bookman Old Style" panose="02050604050505020204" pitchFamily="18" charset="0"/>
              </a:rPr>
              <a:t>f</a:t>
            </a:r>
            <a:r>
              <a:rPr lang="en-US" sz="3200" dirty="0"/>
              <a:t>,</a:t>
            </a:r>
          </a:p>
          <a:p>
            <a:pPr marL="990600" lvl="1" indent="-533400">
              <a:buFont typeface="Wingdings" charset="2"/>
              <a:buChar char="Ø"/>
            </a:pPr>
            <a:r>
              <a:rPr lang="en-US" sz="2800" b="1" dirty="0"/>
              <a:t>Prediction</a:t>
            </a:r>
            <a:r>
              <a:rPr lang="en-US" sz="2800" dirty="0"/>
              <a:t> and</a:t>
            </a:r>
          </a:p>
          <a:p>
            <a:pPr marL="990600" lvl="1" indent="-533400">
              <a:buFont typeface="Wingdings" charset="2"/>
              <a:buChar char="Ø"/>
            </a:pPr>
            <a:r>
              <a:rPr lang="en-US" sz="2800" b="1" dirty="0"/>
              <a:t>Inference.</a:t>
            </a:r>
          </a:p>
          <a:p>
            <a:pPr marL="0" indent="0">
              <a:buNone/>
            </a:pPr>
            <a:endParaRPr lang="en-US" sz="3200" dirty="0"/>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49874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1486</TotalTime>
  <Words>4497</Words>
  <Application>Microsoft Office PowerPoint</Application>
  <PresentationFormat>Widescreen</PresentationFormat>
  <Paragraphs>220</Paragraphs>
  <Slides>26</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Batang</vt:lpstr>
      <vt:lpstr>Arial</vt:lpstr>
      <vt:lpstr>Bookman Old Style</vt:lpstr>
      <vt:lpstr>Calibri</vt:lpstr>
      <vt:lpstr>Tahoma</vt:lpstr>
      <vt:lpstr>Tw Cen MT</vt:lpstr>
      <vt:lpstr>Tw Cen MT Condensed</vt:lpstr>
      <vt:lpstr>Wingdings</vt:lpstr>
      <vt:lpstr>Wingdings 3</vt:lpstr>
      <vt:lpstr>Integral</vt:lpstr>
      <vt:lpstr>Equation</vt:lpstr>
      <vt:lpstr>What is Statistical Learning?</vt:lpstr>
      <vt:lpstr>Outline</vt:lpstr>
      <vt:lpstr>What is Statistical Learning?</vt:lpstr>
      <vt:lpstr>A Simple Example</vt:lpstr>
      <vt:lpstr>A Simple Example</vt:lpstr>
      <vt:lpstr>Different Standard Deviations</vt:lpstr>
      <vt:lpstr>Different Estimates For f</vt:lpstr>
      <vt:lpstr>Income vs. Education Seniority</vt:lpstr>
      <vt:lpstr>Why Do We Estimate f?</vt:lpstr>
      <vt:lpstr>1. Prediction</vt:lpstr>
      <vt:lpstr>Example: Direct Mailing Prediction</vt:lpstr>
      <vt:lpstr>2. Inference</vt:lpstr>
      <vt:lpstr>Example: Housing Inference</vt:lpstr>
      <vt:lpstr>How Do We Estimate f?</vt:lpstr>
      <vt:lpstr>Parametric Methods</vt:lpstr>
      <vt:lpstr>Parametric Methods (cont.)</vt:lpstr>
      <vt:lpstr>Example: A Linear Regression Estimate</vt:lpstr>
      <vt:lpstr>Non-parametric Methods</vt:lpstr>
      <vt:lpstr>Example: A Thin-Plate Spline Estimate</vt:lpstr>
      <vt:lpstr>Tradeoff Between Prediction Accuracy and Model Interpretability</vt:lpstr>
      <vt:lpstr>A Poor Estimate</vt:lpstr>
      <vt:lpstr>Supervised vs. Unsupervised Learning</vt:lpstr>
      <vt:lpstr>Supervised vs. Unsupervised Learning</vt:lpstr>
      <vt:lpstr>A Simple Clustering Example </vt:lpstr>
      <vt:lpstr>Regression vs. Classification</vt:lpstr>
      <vt:lpstr>Different Approaches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Austin Pesina</cp:lastModifiedBy>
  <cp:revision>37</cp:revision>
  <dcterms:created xsi:type="dcterms:W3CDTF">2013-08-14T17:09:52Z</dcterms:created>
  <dcterms:modified xsi:type="dcterms:W3CDTF">2021-01-29T03:52:25Z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3736464d-dae6-4830-8a2b-a7c7337194b9</vt:lpwstr>
  </property>
</Properties>
</file>