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8290579-9EBF-4922-82AB-1241F937878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22F9-405F-4A53-BA91-486C9C30B6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4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0579-9EBF-4922-82AB-1241F937878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22F9-405F-4A53-BA91-486C9C30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0579-9EBF-4922-82AB-1241F937878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22F9-405F-4A53-BA91-486C9C30B6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0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0579-9EBF-4922-82AB-1241F937878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22F9-405F-4A53-BA91-486C9C30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0579-9EBF-4922-82AB-1241F937878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22F9-405F-4A53-BA91-486C9C30B6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79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0579-9EBF-4922-82AB-1241F937878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22F9-405F-4A53-BA91-486C9C30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0579-9EBF-4922-82AB-1241F937878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22F9-405F-4A53-BA91-486C9C30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4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0579-9EBF-4922-82AB-1241F937878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22F9-405F-4A53-BA91-486C9C30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6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0579-9EBF-4922-82AB-1241F937878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22F9-405F-4A53-BA91-486C9C30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0579-9EBF-4922-82AB-1241F937878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22F9-405F-4A53-BA91-486C9C30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0579-9EBF-4922-82AB-1241F937878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22F9-405F-4A53-BA91-486C9C30B6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3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290579-9EBF-4922-82AB-1241F937878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D422F9-405F-4A53-BA91-486C9C30B6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0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Beyond Linearity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Chapter 07</a:t>
            </a:r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0" b="1249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Splines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3306"/>
                <a:ext cx="9720073" cy="4446054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b="1" i="1" dirty="0">
                    <a:solidFill>
                      <a:schemeClr val="accent2"/>
                    </a:solidFill>
                  </a:rPr>
                  <a:t>A linear spline with knots at </a:t>
                </a:r>
                <a:r>
                  <a:rPr lang="el-GR" b="1" i="1" dirty="0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ξ</a:t>
                </a:r>
                <a:r>
                  <a:rPr lang="en-US" b="1" i="1" baseline="-25000" dirty="0">
                    <a:solidFill>
                      <a:schemeClr val="accent2"/>
                    </a:solidFill>
                  </a:rPr>
                  <a:t>k</a:t>
                </a:r>
                <a:r>
                  <a:rPr lang="en-US" b="1" i="1" dirty="0">
                    <a:solidFill>
                      <a:schemeClr val="accent2"/>
                    </a:solidFill>
                  </a:rPr>
                  <a:t>, k = 1; . . . , K is a piecewise linear polynomial continuous at each knot.</a:t>
                </a:r>
              </a:p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dirty="0"/>
                  <a:t>We can represent this model as</a:t>
                </a:r>
              </a:p>
              <a:p>
                <a:pPr marL="0" indent="0" algn="ctr">
                  <a:buNone/>
                </a:pPr>
                <a:r>
                  <a:rPr lang="pl-PL" i="1" dirty="0"/>
                  <a:t>y</a:t>
                </a:r>
                <a:r>
                  <a:rPr lang="pl-PL" i="1" baseline="-25000" dirty="0"/>
                  <a:t>i</a:t>
                </a:r>
                <a:r>
                  <a:rPr lang="pl-PL" dirty="0"/>
                  <a:t> = </a:t>
                </a:r>
                <a:r>
                  <a:rPr lang="el-GR" i="1" dirty="0">
                    <a:latin typeface="Cambria" panose="02040503050406030204" pitchFamily="18" charset="0"/>
                  </a:rPr>
                  <a:t>β</a:t>
                </a:r>
                <a:r>
                  <a:rPr lang="pl-PL" baseline="-25000" dirty="0"/>
                  <a:t>0</a:t>
                </a:r>
                <a:r>
                  <a:rPr lang="pl-PL" dirty="0"/>
                  <a:t> + </a:t>
                </a:r>
                <a:r>
                  <a:rPr lang="el-GR" i="1" dirty="0">
                    <a:latin typeface="Cambria" panose="02040503050406030204" pitchFamily="18" charset="0"/>
                  </a:rPr>
                  <a:t>β</a:t>
                </a:r>
                <a:r>
                  <a:rPr lang="en-US" baseline="-25000" dirty="0"/>
                  <a:t>1</a:t>
                </a:r>
                <a:r>
                  <a:rPr lang="pl-PL" dirty="0"/>
                  <a:t>b</a:t>
                </a:r>
                <a:r>
                  <a:rPr lang="pl-PL" baseline="-25000" dirty="0"/>
                  <a:t>1</a:t>
                </a:r>
                <a:r>
                  <a:rPr lang="pl-PL" dirty="0"/>
                  <a:t>(</a:t>
                </a:r>
                <a:r>
                  <a:rPr lang="pl-PL" i="1" dirty="0"/>
                  <a:t>x</a:t>
                </a:r>
                <a:r>
                  <a:rPr lang="pl-PL" i="1" baseline="-25000" dirty="0"/>
                  <a:t>i</a:t>
                </a:r>
                <a:r>
                  <a:rPr lang="pl-PL" dirty="0"/>
                  <a:t>) + </a:t>
                </a:r>
                <a:r>
                  <a:rPr lang="el-GR" i="1" dirty="0">
                    <a:latin typeface="Cambria" panose="02040503050406030204" pitchFamily="18" charset="0"/>
                  </a:rPr>
                  <a:t>β</a:t>
                </a:r>
                <a:r>
                  <a:rPr lang="en-US" baseline="-25000" dirty="0"/>
                  <a:t>2</a:t>
                </a:r>
                <a:r>
                  <a:rPr lang="pl-PL" dirty="0"/>
                  <a:t>b</a:t>
                </a:r>
                <a:r>
                  <a:rPr lang="en-US" baseline="-25000" dirty="0"/>
                  <a:t>2</a:t>
                </a:r>
                <a:r>
                  <a:rPr lang="pl-PL" dirty="0"/>
                  <a:t>(</a:t>
                </a:r>
                <a:r>
                  <a:rPr lang="pl-PL" i="1" dirty="0"/>
                  <a:t>x</a:t>
                </a:r>
                <a:r>
                  <a:rPr lang="pl-PL" i="1" baseline="-25000" dirty="0"/>
                  <a:t>i</a:t>
                </a:r>
                <a:r>
                  <a:rPr lang="pl-PL" dirty="0"/>
                  <a:t>) +    + </a:t>
                </a:r>
                <a:r>
                  <a:rPr lang="el-GR" i="1" dirty="0">
                    <a:latin typeface="Cambria" panose="02040503050406030204" pitchFamily="18" charset="0"/>
                  </a:rPr>
                  <a:t>β</a:t>
                </a:r>
                <a:r>
                  <a:rPr lang="pl-PL" i="1" baseline="-25000" dirty="0"/>
                  <a:t>K</a:t>
                </a:r>
                <a:r>
                  <a:rPr lang="pl-PL" baseline="-25000" dirty="0"/>
                  <a:t>+3</a:t>
                </a:r>
                <a:r>
                  <a:rPr lang="pl-PL" dirty="0"/>
                  <a:t>b</a:t>
                </a:r>
                <a:r>
                  <a:rPr lang="pl-PL" i="1" baseline="-25000" dirty="0"/>
                  <a:t>K</a:t>
                </a:r>
                <a:r>
                  <a:rPr lang="pl-PL" baseline="-25000" dirty="0"/>
                  <a:t>+3</a:t>
                </a:r>
                <a:r>
                  <a:rPr lang="pl-PL" dirty="0"/>
                  <a:t>(</a:t>
                </a:r>
                <a:r>
                  <a:rPr lang="pl-PL" i="1" dirty="0"/>
                  <a:t>x</a:t>
                </a:r>
                <a:r>
                  <a:rPr lang="pl-PL" i="1" baseline="-25000" dirty="0"/>
                  <a:t>i</a:t>
                </a:r>
                <a:r>
                  <a:rPr lang="pl-PL" dirty="0"/>
                  <a:t>) +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pl-PL" i="1" baseline="-25000" dirty="0"/>
                  <a:t>i</a:t>
                </a:r>
                <a:r>
                  <a:rPr lang="en-US" dirty="0"/>
                  <a:t>,</a:t>
                </a:r>
                <a:endParaRPr lang="pl-PL" dirty="0"/>
              </a:p>
              <a:p>
                <a:pPr marL="0" indent="0">
                  <a:buNone/>
                </a:pPr>
                <a:r>
                  <a:rPr lang="en-US" dirty="0"/>
                  <a:t>     where the </a:t>
                </a:r>
                <a:r>
                  <a:rPr lang="en-US" i="1" dirty="0" err="1"/>
                  <a:t>b</a:t>
                </a:r>
                <a:r>
                  <a:rPr lang="en-US" baseline="-25000" dirty="0" err="1"/>
                  <a:t>k</a:t>
                </a:r>
                <a:r>
                  <a:rPr lang="en-US" dirty="0"/>
                  <a:t> are </a:t>
                </a:r>
                <a:r>
                  <a:rPr lang="en-US" b="1" i="1" dirty="0">
                    <a:solidFill>
                      <a:schemeClr val="accent2"/>
                    </a:solidFill>
                  </a:rPr>
                  <a:t>basis functions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r>
                  <a:rPr lang="en-US" dirty="0"/>
                  <a:t>  </a:t>
                </a:r>
                <a:r>
                  <a:rPr lang="pl-PL" dirty="0"/>
                  <a:t>b</a:t>
                </a:r>
                <a:r>
                  <a:rPr lang="pl-PL" baseline="-25000" dirty="0"/>
                  <a:t>1</a:t>
                </a:r>
                <a:r>
                  <a:rPr lang="pl-PL" dirty="0"/>
                  <a:t>(</a:t>
                </a:r>
                <a:r>
                  <a:rPr lang="pl-PL" i="1" dirty="0"/>
                  <a:t>x</a:t>
                </a:r>
                <a:r>
                  <a:rPr lang="pl-PL" i="1" baseline="-25000" dirty="0"/>
                  <a:t>i</a:t>
                </a:r>
                <a:r>
                  <a:rPr lang="pl-PL" dirty="0"/>
                  <a:t>)</a:t>
                </a:r>
                <a:r>
                  <a:rPr lang="en-US" dirty="0"/>
                  <a:t> = </a:t>
                </a:r>
                <a:r>
                  <a:rPr lang="pl-PL" i="1" dirty="0"/>
                  <a:t>x</a:t>
                </a:r>
                <a:r>
                  <a:rPr lang="pl-PL" i="1" baseline="-25000" dirty="0"/>
                  <a:t>i</a:t>
                </a:r>
                <a:endParaRPr lang="en-US" i="1" baseline="-25000" dirty="0"/>
              </a:p>
              <a:p>
                <a:pPr marL="0" indent="0" algn="ctr">
                  <a:buNone/>
                </a:pPr>
                <a:r>
                  <a:rPr lang="en-US" dirty="0"/>
                  <a:t>                </a:t>
                </a:r>
                <a:r>
                  <a:rPr lang="pl-PL" dirty="0"/>
                  <a:t>b</a:t>
                </a:r>
                <a:r>
                  <a:rPr lang="pl-PL" i="1" baseline="-25000" dirty="0"/>
                  <a:t>K</a:t>
                </a:r>
                <a:r>
                  <a:rPr lang="pl-PL" baseline="-25000" dirty="0"/>
                  <a:t>+</a:t>
                </a:r>
                <a:r>
                  <a:rPr lang="en-US" baseline="-25000" dirty="0"/>
                  <a:t>1</a:t>
                </a:r>
                <a:r>
                  <a:rPr lang="pl-PL" dirty="0"/>
                  <a:t>(</a:t>
                </a:r>
                <a:r>
                  <a:rPr lang="pl-PL" i="1" dirty="0"/>
                  <a:t>x</a:t>
                </a:r>
                <a:r>
                  <a:rPr lang="pl-PL" i="1" baseline="-25000" dirty="0"/>
                  <a:t>i</a:t>
                </a:r>
                <a:r>
                  <a:rPr lang="pl-PL" dirty="0"/>
                  <a:t>)</a:t>
                </a:r>
                <a:r>
                  <a:rPr lang="en-US" dirty="0"/>
                  <a:t> = (</a:t>
                </a:r>
                <a:r>
                  <a:rPr lang="pl-PL" i="1" dirty="0"/>
                  <a:t>x</a:t>
                </a:r>
                <a:r>
                  <a:rPr lang="pl-PL" i="1" baseline="-25000" dirty="0"/>
                  <a:t>i </a:t>
                </a:r>
                <a:r>
                  <a:rPr lang="en-US" i="1" dirty="0"/>
                  <a:t> –</a:t>
                </a:r>
                <a:r>
                  <a:rPr lang="en-US" i="1" baseline="-25000" dirty="0"/>
                  <a:t>  </a:t>
                </a:r>
                <a:r>
                  <a:rPr lang="el-GR" i="1" dirty="0">
                    <a:latin typeface="Cambria" panose="02040503050406030204" pitchFamily="18" charset="0"/>
                  </a:rPr>
                  <a:t>ξ</a:t>
                </a:r>
                <a:r>
                  <a:rPr lang="en-US" i="1" baseline="-25000" dirty="0"/>
                  <a:t>k</a:t>
                </a:r>
                <a:r>
                  <a:rPr lang="en-US" dirty="0"/>
                  <a:t>)</a:t>
                </a:r>
                <a:r>
                  <a:rPr lang="en-US" baseline="-25000" dirty="0"/>
                  <a:t>+</a:t>
                </a:r>
              </a:p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dirty="0"/>
                  <a:t>Here the ()</a:t>
                </a:r>
                <a:r>
                  <a:rPr lang="en-US" baseline="-25000" dirty="0"/>
                  <a:t>+</a:t>
                </a:r>
                <a:r>
                  <a:rPr lang="en-US" dirty="0"/>
                  <a:t> means </a:t>
                </a:r>
                <a:r>
                  <a:rPr lang="en-US" b="1" i="1" dirty="0">
                    <a:solidFill>
                      <a:schemeClr val="accent2"/>
                    </a:solidFill>
                  </a:rPr>
                  <a:t>positive part</a:t>
                </a:r>
                <a:r>
                  <a:rPr lang="en-US" dirty="0"/>
                  <a:t>;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3306"/>
                <a:ext cx="9720073" cy="4446054"/>
              </a:xfrm>
              <a:blipFill>
                <a:blip r:embed="rId2"/>
                <a:stretch>
                  <a:fillRect l="-1129"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35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94" y="0"/>
            <a:ext cx="8753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3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Splines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b="1" i="1" dirty="0">
                    <a:solidFill>
                      <a:schemeClr val="accent2"/>
                    </a:solidFill>
                  </a:rPr>
                  <a:t>A cubic spline with knots at </a:t>
                </a:r>
                <a:r>
                  <a:rPr lang="el-GR" b="1" i="1" dirty="0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ξ</a:t>
                </a:r>
                <a:r>
                  <a:rPr lang="en-US" b="1" i="1" baseline="-25000" dirty="0">
                    <a:solidFill>
                      <a:schemeClr val="accent2"/>
                    </a:solidFill>
                  </a:rPr>
                  <a:t>k</a:t>
                </a:r>
                <a:r>
                  <a:rPr lang="en-US" b="1" i="1" dirty="0">
                    <a:solidFill>
                      <a:schemeClr val="accent2"/>
                    </a:solidFill>
                  </a:rPr>
                  <a:t>, k = 1; . . . , K is a piecewise cubic polynomial with continuous derivatives up to order 2 at each knot.</a:t>
                </a:r>
              </a:p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dirty="0"/>
                  <a:t>Again we can represent this model with truncated power basis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0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67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51" y="0"/>
            <a:ext cx="8859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Cubic Splines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97811"/>
            <a:ext cx="9720073" cy="4023360"/>
          </a:xfrm>
        </p:spPr>
        <p:txBody>
          <a:bodyPr/>
          <a:lstStyle/>
          <a:p>
            <a:r>
              <a:rPr lang="en-US" dirty="0"/>
              <a:t>A natural cubic spline extrapolates linearly beyond the boundary knots. This adds 4 = 2 x 2 extra constraints, and allows us to put more internal knots for the same degrees of freedom as a regular cubic spline.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211" y="2981325"/>
            <a:ext cx="5835578" cy="374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7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splines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40944"/>
            <a:ext cx="9720073" cy="4023360"/>
          </a:xfrm>
        </p:spPr>
        <p:txBody>
          <a:bodyPr/>
          <a:lstStyle/>
          <a:p>
            <a:r>
              <a:rPr lang="en-US" dirty="0"/>
              <a:t>Fitting splines in R is easy: </a:t>
            </a:r>
            <a:r>
              <a:rPr lang="en-US" dirty="0" err="1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...) </a:t>
            </a:r>
            <a:r>
              <a:rPr lang="en-US" dirty="0"/>
              <a:t>for any degree splines, and 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ns(x, ...) </a:t>
            </a:r>
            <a:r>
              <a:rPr lang="en-US" dirty="0"/>
              <a:t>for natural cubic splines, in package splines.</a:t>
            </a:r>
          </a:p>
          <a:p>
            <a:pPr algn="ctr"/>
            <a:r>
              <a:rPr lang="en-US" b="1" dirty="0"/>
              <a:t>Natural Cubic Spline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3" y="3203342"/>
            <a:ext cx="6886575" cy="365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3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Knot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54679"/>
            <a:ext cx="9720073" cy="4023360"/>
          </a:xfrm>
        </p:spPr>
        <p:txBody>
          <a:bodyPr/>
          <a:lstStyle/>
          <a:p>
            <a:pPr marL="284163" indent="-284163">
              <a:buFont typeface="Wingdings" panose="05000000000000000000" pitchFamily="2" charset="2"/>
              <a:buChar char="Ø"/>
            </a:pPr>
            <a:r>
              <a:rPr lang="en-US" dirty="0"/>
              <a:t>One strategy is to decide K, the number of knots, and then place them at appropriate quantiles of the observed X.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US" dirty="0"/>
              <a:t>A cubic spline with K knots has K + 4 parameters or degrees of freedom.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US" dirty="0"/>
              <a:t>A natural spline with K knots has K degrees of freedom.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446526"/>
            <a:ext cx="4610100" cy="3411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1325" y="3619500"/>
            <a:ext cx="2576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a degree-14 polynomial and a natural cubic spline, each</a:t>
            </a:r>
          </a:p>
          <a:p>
            <a:r>
              <a:rPr lang="en-US" dirty="0"/>
              <a:t>with 15df.</a:t>
            </a:r>
          </a:p>
          <a:p>
            <a:endParaRPr lang="en-US" dirty="0"/>
          </a:p>
          <a:p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ns(age, </a:t>
            </a:r>
            <a:r>
              <a:rPr lang="en-US" dirty="0" err="1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poly(age, </a:t>
            </a:r>
            <a:r>
              <a:rPr lang="en-US" dirty="0" err="1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</p:spTree>
    <p:extLst>
      <p:ext uri="{BB962C8B-B14F-4D97-AF65-F5344CB8AC3E}">
        <p14:creationId xmlns:p14="http://schemas.microsoft.com/office/powerpoint/2010/main" val="232196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splines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dirty="0"/>
                  <a:t>This section is a little bit mathematical</a:t>
                </a:r>
              </a:p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dirty="0"/>
                  <a:t>Consider this criterion for fitting a smooth function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to some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inimize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mr>
                      </m:m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dirty="0"/>
                  <a:t>The first term is RSS, and tries to make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match the data at each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.</a:t>
                </a:r>
              </a:p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dirty="0"/>
                  <a:t>The second term is a roughness penalty and controls how wiggly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is. It is modulated by the tuning parameter   0.</a:t>
                </a:r>
              </a:p>
              <a:p>
                <a:pPr marL="518224" lvl="1" indent="-344488">
                  <a:buFont typeface="Wingdings" panose="05000000000000000000" pitchFamily="2" charset="2"/>
                  <a:buChar char="Ø"/>
                </a:pPr>
                <a:r>
                  <a:rPr lang="en-US" dirty="0"/>
                  <a:t>The smaller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dirty="0"/>
                  <a:t>, the more wiggly the function, eventually interpolating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when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= 0.</a:t>
                </a:r>
              </a:p>
              <a:p>
                <a:pPr marL="518224" lvl="1" indent="-344488">
                  <a:buFont typeface="Wingdings" panose="05000000000000000000" pitchFamily="2" charset="2"/>
                  <a:buChar char="Ø"/>
                </a:pPr>
                <a:r>
                  <a:rPr lang="en-US" dirty="0"/>
                  <a:t>As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∞</a:t>
                </a:r>
                <a:r>
                  <a:rPr lang="en-US" dirty="0"/>
                  <a:t>, the function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becomes linear.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ca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209800"/>
            <a:ext cx="439789" cy="38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68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Splines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949570"/>
                <a:ext cx="9720073" cy="4359790"/>
              </a:xfrm>
            </p:spPr>
            <p:txBody>
              <a:bodyPr>
                <a:normAutofit lnSpcReduction="10000"/>
              </a:bodyPr>
              <a:lstStyle/>
              <a:p>
                <a:pPr marL="336550" indent="-336550">
                  <a:buFont typeface="Wingdings" panose="05000000000000000000" pitchFamily="2" charset="2"/>
                  <a:buChar char="Ø"/>
                </a:pPr>
                <a:r>
                  <a:rPr lang="en-US" dirty="0"/>
                  <a:t>The solution is a natural cubic spline, with a knot at every unique value of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. The roughness penalty still controls the roughness via .</a:t>
                </a:r>
              </a:p>
              <a:p>
                <a:pPr marL="336550" indent="-336550">
                  <a:buFont typeface="Wingdings" panose="05000000000000000000" pitchFamily="2" charset="2"/>
                  <a:buChar char="Ø"/>
                </a:pPr>
                <a:r>
                  <a:rPr lang="en-US" dirty="0"/>
                  <a:t>Some details</a:t>
                </a:r>
              </a:p>
              <a:p>
                <a:pPr marL="510286" lvl="1" indent="-336550">
                  <a:buFont typeface="Wingdings" panose="05000000000000000000" pitchFamily="2" charset="2"/>
                  <a:buChar char="Ø"/>
                </a:pPr>
                <a:r>
                  <a:rPr lang="en-US" dirty="0"/>
                  <a:t>Smoothing splines avoid the knot-selection issue, leaving a single  to be chosen.</a:t>
                </a:r>
              </a:p>
              <a:p>
                <a:pPr marL="510286" lvl="1" indent="-336550">
                  <a:buFont typeface="Wingdings" panose="05000000000000000000" pitchFamily="2" charset="2"/>
                  <a:buChar char="Ø"/>
                </a:pPr>
                <a:r>
                  <a:rPr lang="en-US" dirty="0"/>
                  <a:t>The algorithmic details are too complex to describe here. In R, the function </a:t>
                </a:r>
                <a:r>
                  <a:rPr lang="en-US" dirty="0" err="1">
                    <a:solidFill>
                      <a:srgbClr val="CC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smooth.spline</a:t>
                </a:r>
                <a:r>
                  <a:rPr lang="en-US" dirty="0">
                    <a:solidFill>
                      <a:srgbClr val="CC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/>
                  <a:t> will fit a smoothing spline.</a:t>
                </a:r>
              </a:p>
              <a:p>
                <a:pPr marL="336550" indent="-336550">
                  <a:buFont typeface="Wingdings" panose="05000000000000000000" pitchFamily="2" charset="2"/>
                  <a:buChar char="Ø"/>
                </a:pPr>
                <a:r>
                  <a:rPr lang="en-US" dirty="0"/>
                  <a:t> The vector of </a:t>
                </a:r>
                <a:r>
                  <a:rPr lang="en-US" i="1" dirty="0"/>
                  <a:t>n</a:t>
                </a:r>
                <a:r>
                  <a:rPr lang="en-US" dirty="0"/>
                  <a:t> fitted values can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</m:oMath>
                </a14:m>
                <a:endParaRPr lang="en-US" b="1" dirty="0"/>
              </a:p>
              <a:p>
                <a:pPr marL="336550" indent="-336550">
                  <a:buFont typeface="Wingdings" panose="05000000000000000000" pitchFamily="2" charset="2"/>
                  <a:buChar char="Ø"/>
                </a:pPr>
                <a:r>
                  <a:rPr lang="en-US" dirty="0"/>
                  <a:t>where S is a n  </a:t>
                </a:r>
                <a:r>
                  <a:rPr lang="en-US" dirty="0" err="1"/>
                  <a:t>n</a:t>
                </a:r>
                <a:r>
                  <a:rPr lang="en-US" dirty="0"/>
                  <a:t> matrix (determined by the xi and ).</a:t>
                </a:r>
              </a:p>
              <a:p>
                <a:pPr marL="336550" indent="-336550">
                  <a:buFont typeface="Wingdings" panose="05000000000000000000" pitchFamily="2" charset="2"/>
                  <a:buChar char="Ø"/>
                </a:pPr>
                <a:r>
                  <a:rPr lang="en-US" dirty="0"/>
                  <a:t> The </a:t>
                </a:r>
                <a:r>
                  <a:rPr lang="en-US" b="1" i="1" dirty="0">
                    <a:solidFill>
                      <a:schemeClr val="accent2"/>
                    </a:solidFill>
                  </a:rPr>
                  <a:t>effective degrees of freedom</a:t>
                </a:r>
                <a:r>
                  <a:rPr lang="en-US" dirty="0"/>
                  <a:t> are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949570"/>
                <a:ext cx="9720073" cy="4359790"/>
              </a:xfrm>
              <a:blipFill>
                <a:blip r:embed="rId2"/>
                <a:stretch>
                  <a:fillRect l="-1129" t="-2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76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00" dirty="0"/>
              <a:t>Smoothing Splines continued –  choosing </a:t>
            </a:r>
            <a:r>
              <a:rPr lang="el-GR" sz="49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endParaRPr lang="en-US" sz="4900" cap="non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We can specify </a:t>
                </a:r>
                <a:r>
                  <a:rPr lang="en-US" i="1" dirty="0" err="1"/>
                  <a:t>df</a:t>
                </a:r>
                <a:r>
                  <a:rPr lang="en-US" dirty="0"/>
                  <a:t> rather than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dirty="0"/>
                  <a:t>!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In R: </a:t>
                </a:r>
                <a:r>
                  <a:rPr lang="en-US" dirty="0" err="1">
                    <a:solidFill>
                      <a:srgbClr val="CC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smooth:spline</a:t>
                </a:r>
                <a:r>
                  <a:rPr lang="en-US" dirty="0">
                    <a:solidFill>
                      <a:srgbClr val="CC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(age; wage; </a:t>
                </a:r>
                <a:r>
                  <a:rPr lang="en-US" dirty="0" err="1">
                    <a:solidFill>
                      <a:srgbClr val="CC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</a:t>
                </a:r>
                <a:r>
                  <a:rPr lang="en-US" dirty="0">
                    <a:solidFill>
                      <a:srgbClr val="CC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10)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 The leave-one-out (LOO) cross-validated error is given by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In R: </a:t>
                </a:r>
                <a:r>
                  <a:rPr lang="en-US" dirty="0" err="1">
                    <a:solidFill>
                      <a:srgbClr val="CC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smooth:spline</a:t>
                </a:r>
                <a:r>
                  <a:rPr lang="en-US" dirty="0">
                    <a:solidFill>
                      <a:srgbClr val="CC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(age; wage)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38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Beyond 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49570"/>
            <a:ext cx="9720073" cy="4023360"/>
          </a:xfrm>
        </p:spPr>
        <p:txBody>
          <a:bodyPr>
            <a:normAutofit fontScale="85000" lnSpcReduction="20000"/>
          </a:bodyPr>
          <a:lstStyle/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The truth is never linear!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Or almost never!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But often the linearity assumption is good enough.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2800" dirty="0"/>
              <a:t>When its not . . .</a:t>
            </a:r>
          </a:p>
          <a:p>
            <a:pPr marL="569913" lvl="1" indent="-225425">
              <a:buFont typeface="Arial" panose="020B0604020202020204" pitchFamily="34" charset="0"/>
              <a:buChar char="•"/>
            </a:pPr>
            <a:r>
              <a:rPr lang="en-US" sz="2600" dirty="0"/>
              <a:t>polynomials,</a:t>
            </a:r>
          </a:p>
          <a:p>
            <a:pPr marL="569913" lvl="1" indent="-225425">
              <a:buFont typeface="Arial" panose="020B0604020202020204" pitchFamily="34" charset="0"/>
              <a:buChar char="•"/>
            </a:pPr>
            <a:r>
              <a:rPr lang="en-US" sz="2600" dirty="0"/>
              <a:t>step functions,</a:t>
            </a:r>
          </a:p>
          <a:p>
            <a:pPr marL="569913" lvl="1" indent="-225425">
              <a:buFont typeface="Arial" panose="020B0604020202020204" pitchFamily="34" charset="0"/>
              <a:buChar char="•"/>
            </a:pPr>
            <a:r>
              <a:rPr lang="en-US" sz="2600" dirty="0"/>
              <a:t>splines,</a:t>
            </a:r>
          </a:p>
          <a:p>
            <a:pPr marL="569913" lvl="1" indent="-225425">
              <a:buFont typeface="Arial" panose="020B0604020202020204" pitchFamily="34" charset="0"/>
              <a:buChar char="•"/>
            </a:pPr>
            <a:r>
              <a:rPr lang="en-US" sz="2600" dirty="0"/>
              <a:t>local regression, and</a:t>
            </a:r>
          </a:p>
          <a:p>
            <a:pPr marL="569913" lvl="1" indent="-225425">
              <a:buFont typeface="Arial" panose="020B0604020202020204" pitchFamily="34" charset="0"/>
              <a:buChar char="•"/>
            </a:pPr>
            <a:r>
              <a:rPr lang="en-US" sz="2600" dirty="0"/>
              <a:t>generalized additive models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sz="3300" dirty="0"/>
              <a:t>These methods offer a lot of flexibility without losing the ease and interpretability of linear models.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92915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26" y="2490787"/>
            <a:ext cx="5476875" cy="38957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Spline</a:t>
            </a:r>
          </a:p>
        </p:txBody>
      </p:sp>
    </p:spTree>
    <p:extLst>
      <p:ext uri="{BB962C8B-B14F-4D97-AF65-F5344CB8AC3E}">
        <p14:creationId xmlns:p14="http://schemas.microsoft.com/office/powerpoint/2010/main" val="3397435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With a sliding weight function, we fit separate linear fits over the range of </a:t>
            </a:r>
            <a:r>
              <a:rPr lang="en-US" i="1" dirty="0"/>
              <a:t>X</a:t>
            </a:r>
            <a:r>
              <a:rPr lang="en-US" dirty="0"/>
              <a:t> by weighted least squares.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See text for more details, and 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loess() </a:t>
            </a:r>
            <a:r>
              <a:rPr lang="en-US" dirty="0"/>
              <a:t>function in 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2119312"/>
            <a:ext cx="5953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additive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43100"/>
            <a:ext cx="9720073" cy="15049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Allows for flexible nonlinearities in several variables, but retains the additive structure of linear models.</a:t>
            </a:r>
          </a:p>
          <a:p>
            <a:pPr marL="0" indent="0" algn="ctr">
              <a:buNone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=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baseline="-25000" dirty="0"/>
              <a:t>1</a:t>
            </a:r>
            <a:r>
              <a:rPr lang="en-US" dirty="0"/>
              <a:t>) +</a:t>
            </a:r>
            <a:r>
              <a:rPr lang="en-US" i="1" dirty="0"/>
              <a:t> f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baseline="-25000" dirty="0"/>
              <a:t>2</a:t>
            </a:r>
            <a:r>
              <a:rPr lang="en-US" dirty="0"/>
              <a:t>) + . . .  + </a:t>
            </a:r>
            <a:r>
              <a:rPr lang="en-US" i="1" dirty="0" err="1"/>
              <a:t>f</a:t>
            </a:r>
            <a:r>
              <a:rPr lang="en-US" baseline="-25000" dirty="0" err="1"/>
              <a:t>p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baseline="-25000" dirty="0" err="1"/>
              <a:t>p</a:t>
            </a:r>
            <a:r>
              <a:rPr lang="en-US" dirty="0"/>
              <a:t>) +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baseline="-25000" dirty="0" err="1"/>
              <a:t>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98" y="3567112"/>
            <a:ext cx="7995732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05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fit a GAM simply using, e.g. natural splines: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(wage ~ ns(year; df = 5) + ns(age; df = 5) + education)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Coecients</a:t>
            </a:r>
            <a:r>
              <a:rPr lang="en-US" dirty="0"/>
              <a:t> not that interesting; fitted functions are. The previous plot was produced using </a:t>
            </a:r>
            <a:r>
              <a:rPr lang="en-US" dirty="0" err="1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plot.gam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mix terms – some linear, some nonlinear – and use </a:t>
            </a:r>
            <a:r>
              <a:rPr lang="en-US" dirty="0" err="1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compare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Can use smoothing splines or local regression as well: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gam(wage ~ s(year; df = 5) + lo(age; span = :5) + education)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GAMs are additive, although low-order interactions can be included in a natural way using, e.g. bivariate smoothers or interactions of the form 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ns(</a:t>
            </a:r>
            <a:r>
              <a:rPr lang="en-US" dirty="0" err="1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age,df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=5):ns(</a:t>
            </a:r>
            <a:r>
              <a:rPr lang="en-US" dirty="0" err="1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year,df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2231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GAMs for classication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85950"/>
                <a:ext cx="9720073" cy="442341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1600" dirty="0">
                    <a:solidFill>
                      <a:srgbClr val="CC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gam(I(wage &gt; 250)  year + s(age; </a:t>
                </a:r>
                <a:r>
                  <a:rPr lang="en-US" sz="1600" dirty="0" err="1">
                    <a:solidFill>
                      <a:srgbClr val="CC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</a:t>
                </a:r>
                <a:r>
                  <a:rPr lang="en-US" sz="1600" dirty="0">
                    <a:solidFill>
                      <a:srgbClr val="CC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5) + education; family = binomial)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85950"/>
                <a:ext cx="9720073" cy="44234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849" y="2447924"/>
            <a:ext cx="7830302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8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7" y="1914525"/>
                <a:ext cx="9720073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r>
                  <a:rPr lang="en-US" b="1" dirty="0"/>
                  <a:t>Degree – 4 Polynomial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7" y="1914525"/>
                <a:ext cx="9720073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41" y="2753507"/>
            <a:ext cx="7415118" cy="39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4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35964" y="1871932"/>
                <a:ext cx="9720073" cy="4023360"/>
              </a:xfrm>
            </p:spPr>
            <p:txBody>
              <a:bodyPr>
                <a:normAutofit lnSpcReduction="10000"/>
              </a:bodyPr>
              <a:lstStyle/>
              <a:p>
                <a:pPr marL="284163" indent="-284163">
                  <a:buFont typeface="Wingdings" panose="05000000000000000000" pitchFamily="2" charset="2"/>
                  <a:buChar char="Ø"/>
                </a:pPr>
                <a:r>
                  <a:rPr lang="en-US" dirty="0"/>
                  <a:t>Create new variables 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 =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dirty="0"/>
                  <a:t>, </a:t>
                </a:r>
                <a:r>
                  <a:rPr lang="en-US" dirty="0" err="1"/>
                  <a:t>etc</a:t>
                </a:r>
                <a:r>
                  <a:rPr lang="en-US" dirty="0"/>
                  <a:t> and then treat as multiple linear regression.</a:t>
                </a:r>
              </a:p>
              <a:p>
                <a:pPr marL="284163" indent="-284163">
                  <a:buFont typeface="Wingdings" panose="05000000000000000000" pitchFamily="2" charset="2"/>
                  <a:buChar char="Ø"/>
                </a:pPr>
                <a:r>
                  <a:rPr lang="en-US" dirty="0"/>
                  <a:t>Not really interested in the coefficients; more interested in the fitted function values at any value </a:t>
                </a:r>
                <a:r>
                  <a:rPr lang="en-US" i="1" dirty="0"/>
                  <a:t>x</a:t>
                </a:r>
                <a:r>
                  <a:rPr lang="en-US" baseline="-25000" dirty="0"/>
                  <a:t>0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4163" indent="-284163">
                  <a:buFont typeface="Wingdings" panose="05000000000000000000" pitchFamily="2" charset="2"/>
                  <a:buChar char="Ø"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linear function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can get a simple expression for </a:t>
                </a:r>
                <a:r>
                  <a:rPr lang="en-US" b="1" i="1" dirty="0">
                    <a:solidFill>
                      <a:schemeClr val="accent2"/>
                    </a:solidFill>
                  </a:rPr>
                  <a:t>pointwise-variances</a:t>
                </a:r>
                <a:r>
                  <a:rPr lang="en-US" dirty="0"/>
                  <a:t> Var[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] at any value </a:t>
                </a:r>
                <a:r>
                  <a:rPr lang="en-US" i="1" dirty="0"/>
                  <a:t>x</a:t>
                </a:r>
                <a:r>
                  <a:rPr lang="en-US" baseline="-25000" dirty="0"/>
                  <a:t>0 </a:t>
                </a:r>
                <a:r>
                  <a:rPr lang="en-US" dirty="0"/>
                  <a:t>. In the figure both the fit and pointwise standard errors on a grid of values for </a:t>
                </a:r>
                <a:r>
                  <a:rPr lang="en-US" i="1" dirty="0"/>
                  <a:t>x</a:t>
                </a:r>
                <a:r>
                  <a:rPr lang="en-US" baseline="-25000" dirty="0"/>
                  <a:t>0</a:t>
                </a:r>
                <a:r>
                  <a:rPr lang="en-US" dirty="0"/>
                  <a:t> have been computed. </a:t>
                </a:r>
              </a:p>
              <a:p>
                <a:pPr marL="0" indent="0">
                  <a:buNone/>
                </a:pPr>
                <a:r>
                  <a:rPr lang="en-US" dirty="0"/>
                  <a:t>    It is shown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4163" indent="-284163">
                  <a:buFont typeface="Wingdings" panose="05000000000000000000" pitchFamily="2" charset="2"/>
                  <a:buChar char="Ø"/>
                </a:pPr>
                <a:r>
                  <a:rPr lang="en-US" dirty="0"/>
                  <a:t>We either fix the degree </a:t>
                </a:r>
                <a:r>
                  <a:rPr lang="en-US" i="1" dirty="0"/>
                  <a:t>d</a:t>
                </a:r>
                <a:r>
                  <a:rPr lang="en-US" dirty="0"/>
                  <a:t> at some reasonably low value, else use cross-validation to choose </a:t>
                </a:r>
                <a:r>
                  <a:rPr lang="en-US" i="1" dirty="0"/>
                  <a:t>d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964" y="1871932"/>
                <a:ext cx="9720073" cy="4023360"/>
              </a:xfrm>
              <a:blipFill>
                <a:blip r:embed="rId2"/>
                <a:stretch>
                  <a:fillRect l="-1192" t="-2576" r="-941" b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98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3305"/>
                <a:ext cx="9720073" cy="4675517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Logistic regression follows naturally. For example, in figure we model</a:t>
                </a:r>
              </a:p>
              <a:p>
                <a:pPr marL="344488" indent="-3444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&gt;250 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To get confidence intervals, compute upper and lower bounds </a:t>
                </a:r>
                <a:r>
                  <a:rPr lang="en-US" sz="2400" b="1" i="1" dirty="0">
                    <a:solidFill>
                      <a:schemeClr val="accent2"/>
                    </a:solidFill>
                  </a:rPr>
                  <a:t>on the logit scale</a:t>
                </a:r>
                <a:r>
                  <a:rPr lang="en-US" sz="2400" dirty="0"/>
                  <a:t>, and then invert to get on probability scale.</a:t>
                </a:r>
              </a:p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Can do separately on several variables – just stack the variables into one matrix, and separate out the pieces afterwards (see GAMs later).</a:t>
                </a:r>
              </a:p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Caveat: polynomials have notorious tail behavior – very bad for extrapolation.</a:t>
                </a:r>
              </a:p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Can fit using </a:t>
                </a:r>
                <a:r>
                  <a:rPr lang="en-US" sz="2400" b="1" dirty="0">
                    <a:solidFill>
                      <a:srgbClr val="CC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 ~  poly(x; degree = 3)</a:t>
                </a:r>
                <a:r>
                  <a:rPr lang="en-US" sz="2400" dirty="0"/>
                  <a:t> in formula.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3305"/>
                <a:ext cx="9720073" cy="4675517"/>
              </a:xfrm>
              <a:blipFill>
                <a:blip r:embed="rId2"/>
                <a:stretch>
                  <a:fillRect l="-1317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14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37965"/>
            <a:ext cx="9720073" cy="4023360"/>
          </a:xfrm>
        </p:spPr>
        <p:txBody>
          <a:bodyPr/>
          <a:lstStyle/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dirty="0"/>
              <a:t>Another way of creating transformations of a variable – cut the variable into distinct regions.</a:t>
            </a:r>
          </a:p>
          <a:p>
            <a:pPr marL="0" indent="0">
              <a:buNone/>
            </a:pPr>
            <a:r>
              <a:rPr lang="nn-NO" i="1" dirty="0"/>
              <a:t>   C</a:t>
            </a:r>
            <a:r>
              <a:rPr lang="nn-NO" baseline="-25000" dirty="0"/>
              <a:t>1</a:t>
            </a:r>
            <a:r>
              <a:rPr lang="nn-NO" dirty="0"/>
              <a:t>(</a:t>
            </a:r>
            <a:r>
              <a:rPr lang="nn-NO" i="1" dirty="0"/>
              <a:t>X</a:t>
            </a:r>
            <a:r>
              <a:rPr lang="nn-NO" dirty="0"/>
              <a:t>) = </a:t>
            </a:r>
            <a:r>
              <a:rPr lang="nn-NO" i="1" dirty="0"/>
              <a:t>I</a:t>
            </a:r>
            <a:r>
              <a:rPr lang="nn-NO" dirty="0"/>
              <a:t>(</a:t>
            </a:r>
            <a:r>
              <a:rPr lang="nn-NO" i="1" dirty="0"/>
              <a:t>X</a:t>
            </a:r>
            <a:r>
              <a:rPr lang="nn-NO" dirty="0"/>
              <a:t> &lt; 35), </a:t>
            </a:r>
            <a:r>
              <a:rPr lang="nn-NO" i="1" dirty="0"/>
              <a:t>C</a:t>
            </a:r>
            <a:r>
              <a:rPr lang="nn-NO" baseline="-25000" dirty="0"/>
              <a:t>2</a:t>
            </a:r>
            <a:r>
              <a:rPr lang="nn-NO" dirty="0"/>
              <a:t>(</a:t>
            </a:r>
            <a:r>
              <a:rPr lang="nn-NO" i="1" dirty="0"/>
              <a:t>X</a:t>
            </a:r>
            <a:r>
              <a:rPr lang="nn-NO" dirty="0"/>
              <a:t>) = </a:t>
            </a:r>
            <a:r>
              <a:rPr lang="nn-NO" i="1" dirty="0"/>
              <a:t>I</a:t>
            </a:r>
            <a:r>
              <a:rPr lang="nn-NO" dirty="0"/>
              <a:t>(35 ≤ </a:t>
            </a:r>
            <a:r>
              <a:rPr lang="nn-NO" i="1" dirty="0"/>
              <a:t>X</a:t>
            </a:r>
            <a:r>
              <a:rPr lang="nn-NO" dirty="0"/>
              <a:t> &lt; 50), . . . , </a:t>
            </a:r>
            <a:r>
              <a:rPr lang="nn-NO" i="1" dirty="0"/>
              <a:t>C</a:t>
            </a:r>
            <a:r>
              <a:rPr lang="nn-NO" baseline="-25000" dirty="0"/>
              <a:t>3</a:t>
            </a:r>
            <a:r>
              <a:rPr lang="nn-NO" dirty="0"/>
              <a:t>(</a:t>
            </a:r>
            <a:r>
              <a:rPr lang="nn-NO" i="1" dirty="0"/>
              <a:t>X</a:t>
            </a:r>
            <a:r>
              <a:rPr lang="nn-NO" dirty="0"/>
              <a:t>) = </a:t>
            </a:r>
            <a:r>
              <a:rPr lang="nn-NO" i="1" dirty="0"/>
              <a:t>I</a:t>
            </a:r>
            <a:r>
              <a:rPr lang="nn-NO" dirty="0"/>
              <a:t>(</a:t>
            </a:r>
            <a:r>
              <a:rPr lang="nn-NO" i="1" dirty="0"/>
              <a:t>X</a:t>
            </a:r>
            <a:r>
              <a:rPr lang="nn-NO" dirty="0"/>
              <a:t> ≥ 65)</a:t>
            </a:r>
          </a:p>
          <a:p>
            <a:pPr marL="0" indent="0" algn="ctr">
              <a:buNone/>
            </a:pPr>
            <a:r>
              <a:rPr lang="nn-NO" b="1" dirty="0"/>
              <a:t>Piecewise Constant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638" y="3526613"/>
            <a:ext cx="6098287" cy="32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8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functions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89185"/>
            <a:ext cx="9720073" cy="4770407"/>
          </a:xfrm>
        </p:spPr>
        <p:txBody>
          <a:bodyPr>
            <a:normAutofit/>
          </a:bodyPr>
          <a:lstStyle/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dirty="0"/>
              <a:t>Easy to work with. Creates a series of dummy variables representing each group.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dirty="0"/>
              <a:t>Useful way of creating interactions that are easy to interpret. For example, interaction effect of 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dirty="0"/>
              <a:t> and 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dirty="0"/>
              <a:t>:</a:t>
            </a:r>
          </a:p>
          <a:p>
            <a:pPr marL="344488" indent="-344488" algn="ctr">
              <a:buNone/>
            </a:pP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dirty="0"/>
              <a:t> &lt; 2005) ∙ 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dirty="0"/>
              <a:t> ≥ 2005) ∙ 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</a:p>
          <a:p>
            <a:pPr marL="344488" indent="-344488">
              <a:buNone/>
            </a:pPr>
            <a:r>
              <a:rPr lang="en-US" dirty="0"/>
              <a:t>    would allow for different linear functions in each age category.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dirty="0"/>
              <a:t>In R: 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I(year &lt; 2005) </a:t>
            </a:r>
            <a:r>
              <a:rPr lang="en-US" dirty="0"/>
              <a:t>or 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cut(age, c(18,25,40,65,90))</a:t>
            </a:r>
            <a:r>
              <a:rPr lang="en-US" dirty="0"/>
              <a:t>.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dirty="0"/>
              <a:t>Choice of </a:t>
            </a:r>
            <a:r>
              <a:rPr lang="en-US" dirty="0" err="1"/>
              <a:t>cutpoints</a:t>
            </a:r>
            <a:r>
              <a:rPr lang="en-US" dirty="0"/>
              <a:t> or </a:t>
            </a:r>
            <a:r>
              <a:rPr lang="en-US" b="1" i="1" dirty="0">
                <a:solidFill>
                  <a:schemeClr val="accent2"/>
                </a:solidFill>
              </a:rPr>
              <a:t>knots</a:t>
            </a:r>
            <a:r>
              <a:rPr lang="en-US" dirty="0"/>
              <a:t> can be problematic. For creating nonlinearities, smoother alternatives such as </a:t>
            </a:r>
            <a:r>
              <a:rPr lang="en-US" b="1" i="1" dirty="0">
                <a:solidFill>
                  <a:schemeClr val="accent2"/>
                </a:solidFill>
              </a:rPr>
              <a:t>splines</a:t>
            </a:r>
            <a:r>
              <a:rPr lang="en-US" dirty="0"/>
              <a:t>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198458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751162"/>
                <a:ext cx="9720073" cy="4558198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Instead of a single polynomial in </a:t>
                </a:r>
                <a:r>
                  <a:rPr lang="en-US" sz="2800" i="1" dirty="0"/>
                  <a:t>X</a:t>
                </a:r>
                <a:r>
                  <a:rPr lang="en-US" sz="2800" dirty="0"/>
                  <a:t> over its whole domain, we can rather use different polynomials in regions defined by knots. E.g. (see figure)</a:t>
                </a:r>
              </a:p>
              <a:p>
                <a:pPr marL="344488" indent="-344488">
                  <a:buFont typeface="Wingdings" panose="05000000000000000000" pitchFamily="2" charset="2"/>
                  <a:buChar char="Ø"/>
                </a:pPr>
                <a:endParaRPr lang="en-US" sz="900" dirty="0"/>
              </a:p>
              <a:p>
                <a:pPr marL="344488" indent="-3444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44488" indent="-344488">
                  <a:buFont typeface="Wingdings" panose="05000000000000000000" pitchFamily="2" charset="2"/>
                  <a:buChar char="Ø"/>
                </a:pPr>
                <a:endParaRPr lang="en-US" sz="900" dirty="0"/>
              </a:p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Better to add constraints to the polynomials, e.g. continuity.</a:t>
                </a:r>
              </a:p>
              <a:p>
                <a:pPr marL="344488" indent="-344488">
                  <a:buFont typeface="Wingdings" panose="05000000000000000000" pitchFamily="2" charset="2"/>
                  <a:buChar char="Ø"/>
                </a:pPr>
                <a:r>
                  <a:rPr lang="en-US" sz="2800" b="1" i="1" dirty="0">
                    <a:solidFill>
                      <a:schemeClr val="accent2"/>
                    </a:solidFill>
                  </a:rPr>
                  <a:t>Splines</a:t>
                </a:r>
                <a:r>
                  <a:rPr lang="en-US" sz="2800" dirty="0"/>
                  <a:t> have the “maximum” amount of continuity.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751162"/>
                <a:ext cx="9720073" cy="4558198"/>
              </a:xfrm>
              <a:blipFill>
                <a:blip r:embed="rId2"/>
                <a:stretch>
                  <a:fillRect l="-1567" t="-2273" r="-2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47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60" y="470514"/>
            <a:ext cx="4078181" cy="30710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39" y="485844"/>
            <a:ext cx="4119458" cy="3145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511" y="3747191"/>
            <a:ext cx="4003882" cy="3112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456" y="3754728"/>
            <a:ext cx="3979115" cy="31040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5996" y="101183"/>
            <a:ext cx="323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Piecewise Cubic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246" y="3493605"/>
            <a:ext cx="323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Cubic Spline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0008" y="3493605"/>
            <a:ext cx="323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Linear Spline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2758" y="101183"/>
            <a:ext cx="323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Continuous Piecewise Cubic</a:t>
            </a:r>
          </a:p>
        </p:txBody>
      </p:sp>
    </p:spTree>
    <p:extLst>
      <p:ext uri="{BB962C8B-B14F-4D97-AF65-F5344CB8AC3E}">
        <p14:creationId xmlns:p14="http://schemas.microsoft.com/office/powerpoint/2010/main" val="1018210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524</TotalTime>
  <Words>1490</Words>
  <Application>Microsoft Office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Cambria</vt:lpstr>
      <vt:lpstr>Cambria Math</vt:lpstr>
      <vt:lpstr>Courier New</vt:lpstr>
      <vt:lpstr>Tw Cen MT</vt:lpstr>
      <vt:lpstr>Tw Cen MT Condensed</vt:lpstr>
      <vt:lpstr>Wingdings</vt:lpstr>
      <vt:lpstr>Wingdings 3</vt:lpstr>
      <vt:lpstr>Integral</vt:lpstr>
      <vt:lpstr>Moving Beyond Linearity</vt:lpstr>
      <vt:lpstr>Moving Beyond Linearity</vt:lpstr>
      <vt:lpstr>Polynomial Regression</vt:lpstr>
      <vt:lpstr>Details</vt:lpstr>
      <vt:lpstr>Details continued</vt:lpstr>
      <vt:lpstr>Step Functions</vt:lpstr>
      <vt:lpstr>Step functions continued</vt:lpstr>
      <vt:lpstr>Piecewise Polynomials</vt:lpstr>
      <vt:lpstr>PowerPoint Presentation</vt:lpstr>
      <vt:lpstr>Linear Splines</vt:lpstr>
      <vt:lpstr>PowerPoint Presentation</vt:lpstr>
      <vt:lpstr>Cubic Splines</vt:lpstr>
      <vt:lpstr>PowerPoint Presentation</vt:lpstr>
      <vt:lpstr>Natural Cubic Splines</vt:lpstr>
      <vt:lpstr>Fitting splines</vt:lpstr>
      <vt:lpstr>Knot placement</vt:lpstr>
      <vt:lpstr>Smoothing splines</vt:lpstr>
      <vt:lpstr>Smoothing Splines continued</vt:lpstr>
      <vt:lpstr>Smoothing Splines continued –  choosing λ</vt:lpstr>
      <vt:lpstr>Smoothing Spline</vt:lpstr>
      <vt:lpstr>Local Regression</vt:lpstr>
      <vt:lpstr>Generalized additive model</vt:lpstr>
      <vt:lpstr>GAM details</vt:lpstr>
      <vt:lpstr>GAMs for classication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Beyond Linearity</dc:title>
  <dc:creator>Campbell, Joseph</dc:creator>
  <cp:lastModifiedBy>milo_milkshake Campbell</cp:lastModifiedBy>
  <cp:revision>21</cp:revision>
  <dcterms:created xsi:type="dcterms:W3CDTF">2017-12-21T15:45:46Z</dcterms:created>
  <dcterms:modified xsi:type="dcterms:W3CDTF">2018-12-14T01:24:25Z</dcterms:modified>
</cp:coreProperties>
</file>