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8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7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4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4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9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1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272F8E-955F-475C-B9B8-0AADAF52E6EF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BCEF86-AEC5-4197-AFBB-538EEC82A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hen's_kapp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dii.uclm.es/~useR-2013/Tutorials/kuhn/user_caret_2up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CARET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 4143 </a:t>
            </a:r>
          </a:p>
          <a:p>
            <a:r>
              <a:rPr lang="en-US" dirty="0"/>
              <a:t>Data Mining</a:t>
            </a:r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D593161C-C7CB-40D6-BC1D-D2AD1E9B6C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493" b="12493"/>
          <a:stretch>
            <a:fillRect/>
          </a:stretch>
        </p:blipFill>
        <p:spPr>
          <a:xfrm>
            <a:off x="0" y="0"/>
            <a:ext cx="9142413" cy="3429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slicing</a:t>
            </a:r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9C327B87-9FAF-4F30-ACA6-7DAC160872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493" b="12493"/>
          <a:stretch>
            <a:fillRect/>
          </a:stretch>
        </p:blipFill>
        <p:spPr>
          <a:xfrm>
            <a:off x="0" y="0"/>
            <a:ext cx="9142413" cy="3429000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ECCABB0-7480-4126-9C90-7E7A7FA05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7950" y="3719513"/>
            <a:ext cx="2400300" cy="1098550"/>
          </a:xfrm>
        </p:spPr>
        <p:txBody>
          <a:bodyPr/>
          <a:lstStyle/>
          <a:p>
            <a:r>
              <a:rPr lang="en-US" dirty="0"/>
              <a:t>STA 4143 </a:t>
            </a:r>
          </a:p>
          <a:p>
            <a:r>
              <a:rPr lang="en-US" dirty="0"/>
              <a:t>Data Mining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Example: Data splitting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938" y="1362075"/>
            <a:ext cx="8110537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Example: K-fold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28750"/>
            <a:ext cx="7643813" cy="351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Example: Return test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52550"/>
            <a:ext cx="805815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Example: </a:t>
            </a:r>
            <a:r>
              <a:rPr lang="en-US" dirty="0" err="1"/>
              <a:t>Resampling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331" y="1352550"/>
            <a:ext cx="7399338" cy="37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Example: Time Slices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5413"/>
            <a:ext cx="6248400" cy="392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Training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SPAM Example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677988"/>
            <a:ext cx="8161337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options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1404938"/>
            <a:ext cx="81788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95" y="1563624"/>
            <a:ext cx="7290055" cy="3017520"/>
          </a:xfrm>
        </p:spPr>
        <p:txBody>
          <a:bodyPr>
            <a:normAutofit/>
          </a:bodyPr>
          <a:lstStyle/>
          <a:p>
            <a:r>
              <a:rPr lang="en-US" sz="2800" b="1" dirty="0"/>
              <a:t>Continuous outcomes:</a:t>
            </a:r>
          </a:p>
          <a:p>
            <a:pPr marL="228600" lvl="1" indent="-131763"/>
            <a:r>
              <a:rPr lang="en-US" sz="2400" i="1" dirty="0"/>
              <a:t>RMSE</a:t>
            </a:r>
            <a:r>
              <a:rPr lang="en-US" sz="2400" dirty="0"/>
              <a:t> = Root mean squared error</a:t>
            </a:r>
          </a:p>
          <a:p>
            <a:pPr marL="228600" lvl="1" indent="-131763"/>
            <a:r>
              <a:rPr lang="en-US" sz="2400" i="1" dirty="0" err="1"/>
              <a:t>Rsquared</a:t>
            </a:r>
            <a:r>
              <a:rPr lang="en-US" sz="2400" dirty="0"/>
              <a:t> = 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from regression models</a:t>
            </a:r>
          </a:p>
          <a:p>
            <a:r>
              <a:rPr lang="en-US" sz="2800" b="1" dirty="0"/>
              <a:t>Categorical outcomes:</a:t>
            </a:r>
          </a:p>
          <a:p>
            <a:pPr marL="228600" lvl="1" indent="-131763"/>
            <a:r>
              <a:rPr lang="en-US" sz="2400" i="1" dirty="0"/>
              <a:t>Accuracy</a:t>
            </a:r>
            <a:r>
              <a:rPr lang="en-US" sz="2400" dirty="0"/>
              <a:t> = Fraction correct</a:t>
            </a:r>
          </a:p>
          <a:p>
            <a:pPr marL="228600" lvl="1" indent="-131763"/>
            <a:r>
              <a:rPr lang="en-US" sz="2400" i="1" dirty="0"/>
              <a:t>Kappa</a:t>
            </a:r>
            <a:r>
              <a:rPr lang="en-US" sz="2400" dirty="0"/>
              <a:t> = A measure of </a:t>
            </a:r>
            <a:r>
              <a:rPr lang="en-US" sz="2400" dirty="0">
                <a:hlinkClick r:id="rId2"/>
              </a:rPr>
              <a:t>concordance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trainControl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" y="1428750"/>
            <a:ext cx="80422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Caret functionality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96" y="1563624"/>
            <a:ext cx="7290055" cy="30175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Some preprocessing (cleaning)</a:t>
            </a:r>
          </a:p>
          <a:p>
            <a:pPr lvl="1"/>
            <a:r>
              <a:rPr lang="en-US" dirty="0" err="1"/>
              <a:t>preProcess</a:t>
            </a:r>
            <a:endParaRPr lang="en-US" dirty="0"/>
          </a:p>
          <a:p>
            <a:r>
              <a:rPr lang="en-US" b="1" dirty="0"/>
              <a:t>Data splitting</a:t>
            </a:r>
          </a:p>
          <a:p>
            <a:pPr lvl="1"/>
            <a:r>
              <a:rPr lang="en-US" dirty="0" err="1"/>
              <a:t>createDataPartition</a:t>
            </a:r>
            <a:endParaRPr lang="en-US" dirty="0"/>
          </a:p>
          <a:p>
            <a:pPr lvl="1"/>
            <a:r>
              <a:rPr lang="en-US" dirty="0" err="1"/>
              <a:t>createResample</a:t>
            </a:r>
            <a:endParaRPr lang="en-US" dirty="0"/>
          </a:p>
          <a:p>
            <a:pPr lvl="1"/>
            <a:r>
              <a:rPr lang="en-US" dirty="0" err="1"/>
              <a:t>createTimeSlices</a:t>
            </a:r>
            <a:endParaRPr lang="en-US" dirty="0"/>
          </a:p>
          <a:p>
            <a:r>
              <a:rPr lang="en-US" b="1" dirty="0"/>
              <a:t>Training/testing functions</a:t>
            </a:r>
          </a:p>
          <a:p>
            <a:pPr lvl="1"/>
            <a:r>
              <a:rPr lang="en-US" dirty="0"/>
              <a:t>train</a:t>
            </a:r>
          </a:p>
          <a:p>
            <a:pPr lvl="1"/>
            <a:r>
              <a:rPr lang="en-US" dirty="0"/>
              <a:t>predict</a:t>
            </a:r>
          </a:p>
          <a:p>
            <a:r>
              <a:rPr lang="en-US" b="1" dirty="0"/>
              <a:t>Model comparison</a:t>
            </a:r>
          </a:p>
          <a:p>
            <a:pPr lvl="1"/>
            <a:r>
              <a:rPr lang="en-US" dirty="0" err="1"/>
              <a:t>confusionMatrix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trainControl</a:t>
            </a:r>
            <a:r>
              <a:rPr lang="en-US" dirty="0"/>
              <a:t> </a:t>
            </a:r>
            <a:r>
              <a:rPr lang="en-US" dirty="0" err="1"/>
              <a:t>resampling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972" y="1352550"/>
            <a:ext cx="7290055" cy="3867150"/>
          </a:xfrm>
        </p:spPr>
        <p:txBody>
          <a:bodyPr>
            <a:noAutofit/>
          </a:bodyPr>
          <a:lstStyle/>
          <a:p>
            <a:r>
              <a:rPr lang="en-US" sz="1800" b="1" i="1" dirty="0"/>
              <a:t>method</a:t>
            </a:r>
          </a:p>
          <a:p>
            <a:pPr marL="284163" lvl="1" indent="-187325"/>
            <a:r>
              <a:rPr lang="en-US" sz="1600" i="1" dirty="0"/>
              <a:t>boot</a:t>
            </a:r>
            <a:r>
              <a:rPr lang="en-US" sz="1600" dirty="0"/>
              <a:t>= bootstrapping</a:t>
            </a:r>
          </a:p>
          <a:p>
            <a:pPr marL="284163" lvl="1" indent="-187325"/>
            <a:r>
              <a:rPr lang="en-US" sz="1600" i="1" dirty="0"/>
              <a:t>boot632 = </a:t>
            </a:r>
            <a:r>
              <a:rPr lang="en-US" sz="1600" dirty="0"/>
              <a:t>bootstrapping with adjustment</a:t>
            </a:r>
          </a:p>
          <a:p>
            <a:pPr marL="284163" lvl="1" indent="-187325"/>
            <a:r>
              <a:rPr lang="en-US" sz="1600" i="1" dirty="0" err="1"/>
              <a:t>cv</a:t>
            </a:r>
            <a:r>
              <a:rPr lang="en-US" sz="1600" dirty="0"/>
              <a:t> = cross validation</a:t>
            </a:r>
          </a:p>
          <a:p>
            <a:pPr marL="284163" lvl="1" indent="-187325"/>
            <a:r>
              <a:rPr lang="en-US" sz="1600" i="1" dirty="0" err="1"/>
              <a:t>repeatedcv</a:t>
            </a:r>
            <a:r>
              <a:rPr lang="en-US" sz="1600" dirty="0"/>
              <a:t> = repeated</a:t>
            </a:r>
            <a:r>
              <a:rPr lang="en-US" sz="1600" i="1" dirty="0"/>
              <a:t> </a:t>
            </a:r>
            <a:r>
              <a:rPr lang="en-US" sz="1600" dirty="0"/>
              <a:t>cross validation</a:t>
            </a:r>
          </a:p>
          <a:p>
            <a:pPr marL="284163" lvl="1" indent="-187325"/>
            <a:r>
              <a:rPr lang="en-US" sz="1600" i="1" dirty="0"/>
              <a:t>LOOCV = </a:t>
            </a:r>
            <a:r>
              <a:rPr lang="en-US" sz="1600" dirty="0"/>
              <a:t>leave one out cross validation</a:t>
            </a:r>
            <a:endParaRPr lang="en-US" sz="1600" i="1" dirty="0"/>
          </a:p>
          <a:p>
            <a:r>
              <a:rPr lang="en-US" sz="1800" b="1" i="1" dirty="0"/>
              <a:t>number</a:t>
            </a:r>
          </a:p>
          <a:p>
            <a:pPr marL="284163" lvl="1" indent="-187325"/>
            <a:r>
              <a:rPr lang="en-US" sz="1600" dirty="0"/>
              <a:t>for boot/cross validation</a:t>
            </a:r>
          </a:p>
          <a:p>
            <a:pPr marL="284163" lvl="1" indent="-187325"/>
            <a:r>
              <a:rPr lang="en-US" sz="1600" dirty="0"/>
              <a:t>Number of subsamples to take</a:t>
            </a:r>
          </a:p>
          <a:p>
            <a:r>
              <a:rPr lang="en-US" sz="1800" b="1" i="1" dirty="0"/>
              <a:t>repeats</a:t>
            </a:r>
            <a:endParaRPr lang="en-US" sz="2400" b="1" i="1" dirty="0"/>
          </a:p>
          <a:p>
            <a:pPr marL="284163" lvl="1" indent="-187325"/>
            <a:r>
              <a:rPr lang="en-US" sz="1600" dirty="0"/>
              <a:t>Number of times to </a:t>
            </a:r>
            <a:r>
              <a:rPr lang="en-US" sz="1600" dirty="0" err="1"/>
              <a:t>repeate</a:t>
            </a:r>
            <a:r>
              <a:rPr lang="en-US" sz="1600" dirty="0"/>
              <a:t> </a:t>
            </a:r>
            <a:r>
              <a:rPr lang="en-US" sz="1600" dirty="0" err="1"/>
              <a:t>subsampling</a:t>
            </a:r>
            <a:endParaRPr lang="en-US" sz="1600" dirty="0"/>
          </a:p>
          <a:p>
            <a:pPr marL="284163" lvl="1" indent="-187325"/>
            <a:r>
              <a:rPr lang="en-US" sz="1600" dirty="0"/>
              <a:t>If big this can </a:t>
            </a:r>
            <a:r>
              <a:rPr lang="en-US" sz="1600" i="1" dirty="0"/>
              <a:t>slow things down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50" dirty="0"/>
              <a:t>Setting the seed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0A99C-3BF1-482D-8093-362498BEA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487" y="1428750"/>
            <a:ext cx="3592513" cy="28217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often useful to set an overall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also set a seed for each resample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Seeding each resample is useful for parallel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BD83CF-E701-4A7C-BB73-16788CA9F0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1149905"/>
            <a:ext cx="4259263" cy="282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algorithms in 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96" y="1428750"/>
            <a:ext cx="7290055" cy="301752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Linear </a:t>
            </a:r>
            <a:r>
              <a:rPr lang="en-US" dirty="0" err="1"/>
              <a:t>discriminant</a:t>
            </a:r>
            <a:r>
              <a:rPr lang="en-US" dirty="0"/>
              <a:t> analysis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Boosting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etc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16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http://edii.uclm.es/~useR-2013/Tutorials/kuhn/user_caret_2up.pdf</a:t>
            </a:r>
            <a:endParaRPr lang="en-US" sz="1600" dirty="0"/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5260" y="1593056"/>
            <a:ext cx="64357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Example: Data splitting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28750"/>
            <a:ext cx="8229600" cy="261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Example: Fit a model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57442"/>
            <a:ext cx="5900738" cy="38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Example: Final model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00150"/>
            <a:ext cx="5369741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Example: Prediction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76350"/>
            <a:ext cx="5541963" cy="427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Example: Confusion Matrix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200150"/>
            <a:ext cx="2763393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167</TotalTime>
  <Words>248</Words>
  <Application>Microsoft Office PowerPoint</Application>
  <PresentationFormat>On-screen Show (16:9)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Tw Cen MT</vt:lpstr>
      <vt:lpstr>Tw Cen MT Condensed</vt:lpstr>
      <vt:lpstr>Wingdings 3</vt:lpstr>
      <vt:lpstr>Integral</vt:lpstr>
      <vt:lpstr>The CARET package</vt:lpstr>
      <vt:lpstr>Caret functionality</vt:lpstr>
      <vt:lpstr>Machine learning algorithms in R</vt:lpstr>
      <vt:lpstr>Why caret?</vt:lpstr>
      <vt:lpstr>SPAM Example: Data splitting</vt:lpstr>
      <vt:lpstr>SPAM Example: Fit a model</vt:lpstr>
      <vt:lpstr>SPAM Example: Final model</vt:lpstr>
      <vt:lpstr>SPAM Example: Prediction</vt:lpstr>
      <vt:lpstr>SPAM Example: Confusion Matrix</vt:lpstr>
      <vt:lpstr>Data slicing</vt:lpstr>
      <vt:lpstr>SPAM Example: Data splitting</vt:lpstr>
      <vt:lpstr>SPAM Example: K-fold</vt:lpstr>
      <vt:lpstr>SPAM Example: Return test</vt:lpstr>
      <vt:lpstr>SPAM Example: Resampling</vt:lpstr>
      <vt:lpstr>SPAM Example: Time Slices</vt:lpstr>
      <vt:lpstr>Options for Training</vt:lpstr>
      <vt:lpstr>Train options</vt:lpstr>
      <vt:lpstr>Metric options</vt:lpstr>
      <vt:lpstr>trainControl</vt:lpstr>
      <vt:lpstr>trainControl resampling</vt:lpstr>
      <vt:lpstr>Setting the seed</vt:lpstr>
    </vt:vector>
  </TitlesOfParts>
  <Company>USAA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CARET package</dc:title>
  <dc:creator>plg5182</dc:creator>
  <cp:lastModifiedBy>milo_milkshake Campbell</cp:lastModifiedBy>
  <cp:revision>19</cp:revision>
  <dcterms:created xsi:type="dcterms:W3CDTF">2016-11-02T23:05:08Z</dcterms:created>
  <dcterms:modified xsi:type="dcterms:W3CDTF">2018-12-14T01:15:24Z</dcterms:modified>
</cp:coreProperties>
</file>