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49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0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76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5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7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8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2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5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5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6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25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9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9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1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0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8501C1-95C1-42F7-AB72-73699F758C39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5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D5E0-C7B8-4AAF-8D99-F89D7BC4D43B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2058-A2EA-479D-BA39-D53568A2110C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320-3AED-402B-8569-2294BA37A4A0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7834-D722-47E8-8CE7-51821BAECB10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1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70D-417A-4BA1-9AE8-C25CE771BBFB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2462-0FEC-4821-BAE6-6ADAA91AA835}" type="datetime1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9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776-537D-46FA-815D-32E7BC85F39C}" type="datetime1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6016-7BC0-4ABA-B141-8BA84FB075C9}" type="datetime1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999-6154-455C-93C3-8F20676AB1F6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DA3C-6A8C-4F10-A933-CB45306FFAAA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8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69A29B-5F3D-4A35-982E-0C1ECCCDA67D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e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Chapter 03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p:pic>
        <p:nvPicPr>
          <p:cNvPr id="16386" name="Picture 2" descr="http://m.el-dosuky.com/cdn/wp-content/uploads/courses/data-mining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0" b="1249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Individual Variables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4141788"/>
            <a:ext cx="4806950" cy="792162"/>
          </a:xfrm>
          <a:solidFill>
            <a:srgbClr val="FFFFFF"/>
          </a:solidFill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4128" y="1716446"/>
            <a:ext cx="9643872" cy="114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3200" baseline="-25000" dirty="0"/>
              <a:t>Is there a (statistically detectable) linear relationship between Newspapers and Sales after all the other variables have been accounted for?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01000" y="3657600"/>
            <a:ext cx="220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No:  big p-value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4128" y="5334000"/>
            <a:ext cx="972007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/>
              <a:t>Almost all the explaining that Newspapers could do in simple regression has already been done by TV and Radio in multiple regression!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848600" y="44196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Small p-value in simple regression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667000"/>
            <a:ext cx="5638800" cy="12842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7543800" y="38100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7315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Is the whole regression explaining anything at all?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57902"/>
            <a:ext cx="8229600" cy="64758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/>
              <a:t>Test for: 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8400" y="2276756"/>
            <a:ext cx="76962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200" dirty="0"/>
              <a:t> H</a:t>
            </a:r>
            <a:r>
              <a:rPr lang="en-US" sz="2200" baseline="-25000" dirty="0"/>
              <a:t>0</a:t>
            </a:r>
            <a:r>
              <a:rPr lang="en-US" sz="2200" dirty="0"/>
              <a:t>:  all slopes = 0 </a:t>
            </a:r>
            <a:r>
              <a:rPr kumimoji="1" lang="en-US" sz="2400" dirty="0">
                <a:latin typeface="Times New Roman" pitchFamily="18" charset="0"/>
              </a:rPr>
              <a:t>(</a:t>
            </a:r>
            <a:r>
              <a:rPr kumimoji="1" lang="en-US" sz="2400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1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2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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 err="1">
                <a:latin typeface="Symbol" pitchFamily="18" charset="2"/>
              </a:rPr>
              <a:t>b</a:t>
            </a:r>
            <a:r>
              <a:rPr kumimoji="1" lang="en-US" sz="2400" baseline="-25000" dirty="0" err="1">
                <a:latin typeface="Times New Roman" pitchFamily="18" charset="0"/>
              </a:rPr>
              <a:t>p</a:t>
            </a:r>
            <a:r>
              <a:rPr kumimoji="1" lang="en-US" sz="2400" dirty="0">
                <a:latin typeface="Times New Roman" pitchFamily="18" charset="0"/>
              </a:rPr>
              <a:t>=0),</a:t>
            </a:r>
            <a:r>
              <a:rPr kumimoji="1" lang="en-US" sz="2800" dirty="0">
                <a:latin typeface="Times New Roman" pitchFamily="18" charset="0"/>
              </a:rPr>
              <a:t> </a:t>
            </a:r>
            <a:endParaRPr lang="en-US" sz="2000" dirty="0"/>
          </a:p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/>
              <a:t> </a:t>
            </a: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 at least one slope </a:t>
            </a:r>
            <a:r>
              <a:rPr lang="en-US" sz="2200" dirty="0">
                <a:sym typeface="Symbol" pitchFamily="18" charset="2"/>
              </a:rPr>
              <a:t> </a:t>
            </a:r>
            <a:r>
              <a:rPr lang="en-US" sz="2200" dirty="0"/>
              <a:t>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7400" y="3465300"/>
            <a:ext cx="7924800" cy="151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/>
              <a:t>Answer comes from the F test in the ANOVA (</a:t>
            </a:r>
            <a:r>
              <a:rPr kumimoji="1" lang="en-US" sz="2400" dirty="0" err="1"/>
              <a:t>ANalysis</a:t>
            </a:r>
            <a:r>
              <a:rPr kumimoji="1" lang="en-US" sz="2400" dirty="0"/>
              <a:t> Of </a:t>
            </a:r>
            <a:r>
              <a:rPr kumimoji="1" lang="en-US" sz="2400" dirty="0" err="1"/>
              <a:t>VAriance</a:t>
            </a:r>
            <a:r>
              <a:rPr kumimoji="1" lang="en-US" sz="2400" dirty="0"/>
              <a:t>) table.</a:t>
            </a:r>
          </a:p>
          <a:p>
            <a:r>
              <a:rPr kumimoji="1" lang="en-US" sz="2400" dirty="0"/>
              <a:t>The ANOVA table has many pieces of information. What we care about is the F Ratio and the corresponding p-value.</a:t>
            </a:r>
          </a:p>
          <a:p>
            <a:endParaRPr kumimoji="1" lang="en-US" sz="24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64247"/>
            <a:ext cx="79248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08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pPr marL="282575" indent="-282575">
              <a:buFont typeface="Wingdings" charset="2"/>
              <a:buChar char="Ø"/>
            </a:pPr>
            <a:r>
              <a:rPr lang="en-US" sz="2800" dirty="0"/>
              <a:t>How do you stick “men” and “women” (category listings) into a regression equation?</a:t>
            </a:r>
          </a:p>
          <a:p>
            <a:pPr marL="282575" indent="-282575">
              <a:buFont typeface="Wingdings" charset="2"/>
              <a:buChar char="Ø"/>
            </a:pPr>
            <a:endParaRPr lang="en-US" sz="600" dirty="0"/>
          </a:p>
          <a:p>
            <a:pPr marL="282575" indent="-282575">
              <a:buFont typeface="Wingdings" charset="2"/>
              <a:buChar char="Ø"/>
            </a:pPr>
            <a:r>
              <a:rPr lang="en-US" sz="2800" dirty="0"/>
              <a:t>Code them as indicator variables (dummy variables)</a:t>
            </a:r>
          </a:p>
          <a:p>
            <a:pPr marL="282575" indent="-282575">
              <a:buNone/>
            </a:pPr>
            <a:endParaRPr lang="en-US" sz="600" dirty="0"/>
          </a:p>
          <a:p>
            <a:pPr marL="282575" indent="-282575">
              <a:buFont typeface="Wingdings" charset="2"/>
              <a:buChar char="Ø"/>
            </a:pPr>
            <a:r>
              <a:rPr lang="en-US" sz="2800" dirty="0"/>
              <a:t>For example we can “code” Males=0 and Females= 1.</a:t>
            </a:r>
          </a:p>
          <a:p>
            <a:pPr marL="282575" indent="-282575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9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57097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Suppose we want to include income and gender. 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/>
              <a:t> is the average extra balance each month that females have for given income level. Males are the “baseline”.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357844"/>
              </p:ext>
            </p:extLst>
          </p:nvPr>
        </p:nvGraphicFramePr>
        <p:xfrm>
          <a:off x="5884163" y="2149805"/>
          <a:ext cx="270033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4" imgW="1828800" imgH="495300" progId="Equation.3">
                  <p:embed/>
                </p:oleObj>
              </mc:Choice>
              <mc:Fallback>
                <p:oleObj name="Equation" r:id="rId4" imgW="1828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163" y="2149805"/>
                        <a:ext cx="2700337" cy="735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144068"/>
              </p:ext>
            </p:extLst>
          </p:nvPr>
        </p:nvGraphicFramePr>
        <p:xfrm>
          <a:off x="2388974" y="3675435"/>
          <a:ext cx="74755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6" imgW="4445000" imgH="571500" progId="Equation.3">
                  <p:embed/>
                </p:oleObj>
              </mc:Choice>
              <mc:Fallback>
                <p:oleObj name="Equation" r:id="rId6" imgW="444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974" y="3675435"/>
                        <a:ext cx="7475538" cy="9604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469" y="5482095"/>
            <a:ext cx="7543800" cy="129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16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Coding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There are different ways to code categorical variables.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/>
              <a:t> is the average amount that females are above the average, for any given income level. 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/>
              <a:t> is also the average amount that males are below the average, for any given income level. 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95817"/>
              </p:ext>
            </p:extLst>
          </p:nvPr>
        </p:nvGraphicFramePr>
        <p:xfrm>
          <a:off x="4669632" y="2934709"/>
          <a:ext cx="27003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4" imgW="1828800" imgH="495300" progId="Equation.3">
                  <p:embed/>
                </p:oleObj>
              </mc:Choice>
              <mc:Fallback>
                <p:oleObj name="Equation" r:id="rId4" imgW="1828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632" y="2934709"/>
                        <a:ext cx="2700338" cy="735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01915"/>
              </p:ext>
            </p:extLst>
          </p:nvPr>
        </p:nvGraphicFramePr>
        <p:xfrm>
          <a:off x="2154239" y="4447771"/>
          <a:ext cx="7731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6" imgW="4457700" imgH="571500" progId="Equation.3">
                  <p:embed/>
                </p:oleObj>
              </mc:Choice>
              <mc:Fallback>
                <p:oleObj name="Equation" r:id="rId6" imgW="4457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9" y="4447771"/>
                        <a:ext cx="7731125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05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 Discussed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Interaction terms</a:t>
            </a:r>
          </a:p>
          <a:p>
            <a:pPr>
              <a:buFont typeface="Wingdings" charset="2"/>
              <a:buChar char="Ø"/>
            </a:pPr>
            <a:endParaRPr lang="en-US" sz="600" dirty="0"/>
          </a:p>
          <a:p>
            <a:pPr>
              <a:buFont typeface="Wingdings" charset="2"/>
              <a:buChar char="Ø"/>
            </a:pPr>
            <a:r>
              <a:rPr lang="en-US" sz="2800" dirty="0"/>
              <a:t>Non-linear effects</a:t>
            </a:r>
          </a:p>
          <a:p>
            <a:pPr>
              <a:buFont typeface="Wingdings" charset="2"/>
              <a:buChar char="Ø"/>
            </a:pPr>
            <a:endParaRPr lang="en-US" sz="600" dirty="0"/>
          </a:p>
          <a:p>
            <a:pPr>
              <a:buFont typeface="Wingdings" charset="2"/>
              <a:buChar char="Ø"/>
            </a:pPr>
            <a:r>
              <a:rPr lang="en-US" sz="2800" dirty="0" err="1"/>
              <a:t>Multicollinearity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sz="600" dirty="0"/>
          </a:p>
          <a:p>
            <a:pPr>
              <a:buFont typeface="Wingdings" charset="2"/>
              <a:buChar char="Ø"/>
            </a:pPr>
            <a:r>
              <a:rPr lang="en-US" sz="2800" dirty="0"/>
              <a:t>Model Selection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8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92500" lnSpcReduction="10000"/>
          </a:bodyPr>
          <a:lstStyle/>
          <a:p>
            <a:pPr marL="350838" indent="-350838">
              <a:buFont typeface="Wingdings" charset="2"/>
              <a:buChar char="Ø"/>
            </a:pPr>
            <a:r>
              <a:rPr lang="en-US" sz="2800" dirty="0"/>
              <a:t>When the effect on Y of increasing X</a:t>
            </a:r>
            <a:r>
              <a:rPr lang="en-US" sz="2800" baseline="-25000" dirty="0"/>
              <a:t>1</a:t>
            </a:r>
            <a:r>
              <a:rPr lang="en-US" sz="2800" dirty="0"/>
              <a:t> depends on another X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  <a:p>
            <a:pPr marL="350838" indent="-350838">
              <a:buFont typeface="Wingdings" charset="2"/>
              <a:buChar char="Ø"/>
            </a:pPr>
            <a:endParaRPr lang="en-US" sz="600" dirty="0"/>
          </a:p>
          <a:p>
            <a:pPr marL="350838" indent="-350838">
              <a:buFont typeface="Wingdings" charset="2"/>
              <a:buChar char="Ø"/>
            </a:pPr>
            <a:r>
              <a:rPr lang="en-US" sz="2800" dirty="0"/>
              <a:t>Example:</a:t>
            </a:r>
          </a:p>
          <a:p>
            <a:pPr marL="681038" lvl="1" indent="-330200">
              <a:buFont typeface="Wingdings" charset="2"/>
              <a:buChar char="Ø"/>
            </a:pPr>
            <a:r>
              <a:rPr lang="en-US" sz="2400" dirty="0"/>
              <a:t>Maybe the effect on Salary (Y) when increasing Position (X</a:t>
            </a:r>
            <a:r>
              <a:rPr lang="en-US" sz="2400" baseline="-25000" dirty="0"/>
              <a:t>1</a:t>
            </a:r>
            <a:r>
              <a:rPr lang="en-US" sz="2400" dirty="0"/>
              <a:t>) depends on gender (X</a:t>
            </a:r>
            <a:r>
              <a:rPr lang="en-US" sz="2400" baseline="-25000" dirty="0"/>
              <a:t>2</a:t>
            </a:r>
            <a:r>
              <a:rPr lang="en-US" sz="2400" dirty="0"/>
              <a:t>)?</a:t>
            </a:r>
          </a:p>
          <a:p>
            <a:pPr marL="681038" lvl="1" indent="-330200">
              <a:buFont typeface="Wingdings" charset="2"/>
              <a:buChar char="Ø"/>
            </a:pPr>
            <a:r>
              <a:rPr lang="en-US" sz="2400" dirty="0"/>
              <a:t>For example maybe Male salaries go up faster (or slower) than Females as they get promoted.</a:t>
            </a:r>
          </a:p>
          <a:p>
            <a:pPr marL="274320" lvl="1" indent="0">
              <a:buNone/>
            </a:pPr>
            <a:endParaRPr lang="en-US" sz="600" dirty="0"/>
          </a:p>
          <a:p>
            <a:pPr marL="350838" indent="-350838">
              <a:buFont typeface="Wingdings" charset="2"/>
              <a:buChar char="Ø"/>
            </a:pPr>
            <a:r>
              <a:rPr lang="en-US" sz="2800" dirty="0"/>
              <a:t>Advertising example:</a:t>
            </a:r>
          </a:p>
          <a:p>
            <a:pPr marL="681038" lvl="1" indent="-330200">
              <a:buFont typeface="Wingdings" charset="2"/>
              <a:buChar char="Ø"/>
            </a:pPr>
            <a:r>
              <a:rPr lang="en-US" sz="2400" dirty="0"/>
              <a:t>TV and radio advertising both increase sales.</a:t>
            </a:r>
          </a:p>
          <a:p>
            <a:pPr marL="681038" lvl="1" indent="-330200">
              <a:buFont typeface="Wingdings" charset="2"/>
              <a:buChar char="Ø"/>
            </a:pPr>
            <a:r>
              <a:rPr lang="en-US" sz="2400" dirty="0"/>
              <a:t>Perhaps spending money on both of them may increase sales more than spending the same amount on one alone?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2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in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084763"/>
            <a:ext cx="9883412" cy="2641968"/>
          </a:xfrm>
        </p:spPr>
        <p:txBody>
          <a:bodyPr>
            <a:normAutofit/>
          </a:bodyPr>
          <a:lstStyle/>
          <a:p>
            <a:pPr marL="350838" indent="-350838">
              <a:buFont typeface="Wingdings" charset="2"/>
              <a:buChar char="Ø"/>
            </a:pPr>
            <a:endParaRPr lang="en-US" sz="2400" dirty="0"/>
          </a:p>
          <a:p>
            <a:pPr marL="350838" indent="-350838">
              <a:buFont typeface="Wingdings" charset="2"/>
              <a:buChar char="Ø"/>
            </a:pPr>
            <a:r>
              <a:rPr lang="en-US" sz="2400" dirty="0"/>
              <a:t>Spending $1 extra on TV increases average sales by 0.0191 + 0.0011Radio</a:t>
            </a:r>
          </a:p>
          <a:p>
            <a:pPr marL="350838" indent="-350838">
              <a:buNone/>
            </a:pPr>
            <a:endParaRPr lang="en-US" sz="2400" dirty="0"/>
          </a:p>
          <a:p>
            <a:pPr marL="350838" indent="-350838">
              <a:buFont typeface="Wingdings" charset="2"/>
              <a:buChar char="Ø"/>
            </a:pPr>
            <a:r>
              <a:rPr lang="en-US" sz="2400" dirty="0"/>
              <a:t>Spending $1 extra on Radio increases average sales by 0.0289 + 0.0011TV</a:t>
            </a:r>
          </a:p>
          <a:p>
            <a:pPr marL="350838" indent="-350838"/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40" y="4631336"/>
            <a:ext cx="53022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95590" y="1582615"/>
            <a:ext cx="689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21541" y="220815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Term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404184"/>
              </p:ext>
            </p:extLst>
          </p:nvPr>
        </p:nvGraphicFramePr>
        <p:xfrm>
          <a:off x="2443334" y="1929154"/>
          <a:ext cx="6082356" cy="42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5" imgW="3086100" imgH="215900" progId="Equation.3">
                  <p:embed/>
                </p:oleObj>
              </mc:Choice>
              <mc:Fallback>
                <p:oleObj name="Equation" r:id="rId5" imgW="3086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334" y="1929154"/>
                        <a:ext cx="6082356" cy="4279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735972"/>
              </p:ext>
            </p:extLst>
          </p:nvPr>
        </p:nvGraphicFramePr>
        <p:xfrm>
          <a:off x="2443334" y="3033229"/>
          <a:ext cx="5415250" cy="41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7" imgW="2870200" imgH="215900" progId="Equation.3">
                  <p:embed/>
                </p:oleObj>
              </mc:Choice>
              <mc:Fallback>
                <p:oleObj name="Equation" r:id="rId7" imgW="2870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334" y="3033229"/>
                        <a:ext cx="5415250" cy="4103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94267"/>
              </p:ext>
            </p:extLst>
          </p:nvPr>
        </p:nvGraphicFramePr>
        <p:xfrm>
          <a:off x="2443334" y="4020823"/>
          <a:ext cx="5491754" cy="41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9" imgW="2717800" imgH="215900" progId="Equation.3">
                  <p:embed/>
                </p:oleObj>
              </mc:Choice>
              <mc:Fallback>
                <p:oleObj name="Equation" r:id="rId9" imgW="2717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334" y="4020823"/>
                        <a:ext cx="5491754" cy="41499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 flipV="1">
            <a:off x="7827978" y="2252649"/>
            <a:ext cx="793563" cy="1401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66697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Regression Lines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57335" y="3847385"/>
            <a:ext cx="6934200" cy="2888397"/>
            <a:chOff x="304800" y="3582987"/>
            <a:chExt cx="6934200" cy="288839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04800" y="3582987"/>
              <a:ext cx="69342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Regression equation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female: salary = 112.77+1.86 + 6.05</a:t>
              </a:r>
              <a:r>
                <a:rPr lang="en-US" dirty="0">
                  <a:latin typeface="+mn-lt"/>
                  <a:sym typeface="Symbol" pitchFamily="18" charset="2"/>
                </a:rPr>
                <a:t></a:t>
              </a:r>
              <a:r>
                <a:rPr lang="en-US" dirty="0">
                  <a:latin typeface="+mn-lt"/>
                </a:rPr>
                <a:t> position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males:  salary = 112.77-1.86 + 6.05 </a:t>
              </a:r>
              <a:r>
                <a:rPr lang="en-US" dirty="0">
                  <a:latin typeface="+mn-lt"/>
                  <a:sym typeface="Symbol" pitchFamily="18" charset="2"/>
                </a:rPr>
                <a:t></a:t>
              </a:r>
              <a:r>
                <a:rPr lang="en-US" dirty="0">
                  <a:latin typeface="+mn-lt"/>
                </a:rPr>
                <a:t> position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2286000" y="5183187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143000" y="5640387"/>
              <a:ext cx="1524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Different intercepts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581400" y="5106987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71800" y="5640387"/>
              <a:ext cx="1524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Same slopes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667625" y="1013774"/>
            <a:ext cx="3460750" cy="3810000"/>
            <a:chOff x="3580" y="720"/>
            <a:chExt cx="2180" cy="2400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" y="902"/>
              <a:ext cx="2180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984" y="72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Line for women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080" y="283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Line for men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704" y="91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608" y="1920"/>
              <a:ext cx="24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592033" y="5102648"/>
            <a:ext cx="4419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Parallel lines have the same slope. Dummy variables give lines different intercepts, but their slopes are still the same.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886131"/>
            <a:ext cx="52578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53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50838">
              <a:buFont typeface="Wingdings" charset="2"/>
              <a:buChar char="Ø"/>
            </a:pPr>
            <a:r>
              <a:rPr lang="en-US" sz="2800" dirty="0"/>
              <a:t>Our model has forced the line for men and the line for women to be parallel.</a:t>
            </a:r>
          </a:p>
          <a:p>
            <a:pPr marL="350838" indent="-350838">
              <a:buFont typeface="Wingdings" charset="2"/>
              <a:buChar char="Ø"/>
            </a:pPr>
            <a:endParaRPr lang="en-US" sz="700" dirty="0"/>
          </a:p>
          <a:p>
            <a:pPr marL="350838" indent="-350838">
              <a:buFont typeface="Wingdings" charset="2"/>
              <a:buChar char="Ø"/>
            </a:pPr>
            <a:r>
              <a:rPr lang="en-US" sz="2800" dirty="0"/>
              <a:t>Parallel lines say that promotions have the same salary benefit for men as for women.</a:t>
            </a:r>
          </a:p>
          <a:p>
            <a:pPr marL="350838" indent="-350838">
              <a:buFont typeface="Wingdings" charset="2"/>
              <a:buChar char="Ø"/>
            </a:pPr>
            <a:endParaRPr lang="en-US" sz="700" dirty="0"/>
          </a:p>
          <a:p>
            <a:pPr marL="350838" indent="-350838">
              <a:buFont typeface="Wingdings" charset="2"/>
              <a:buChar char="Ø"/>
            </a:pPr>
            <a:r>
              <a:rPr lang="en-US" sz="2800" dirty="0"/>
              <a:t>If lines aren’t parallel then promotions affect men’s and women’s salaries differently.</a:t>
            </a:r>
          </a:p>
          <a:p>
            <a:pPr marL="350838" indent="-350838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 lnSpcReduction="10000"/>
          </a:bodyPr>
          <a:lstStyle/>
          <a:p>
            <a:pPr marL="350838" indent="-350838">
              <a:buFont typeface="Wingdings" charset="2"/>
              <a:buChar char="Ø"/>
            </a:pPr>
            <a:r>
              <a:rPr lang="en-US" sz="2800" dirty="0"/>
              <a:t>The Linear Regression Model</a:t>
            </a:r>
          </a:p>
          <a:p>
            <a:pPr marL="681038" lvl="1" indent="-330200">
              <a:buFont typeface="Wingdings" charset="2"/>
              <a:buChar char="Ø"/>
            </a:pPr>
            <a:r>
              <a:rPr lang="en-US" sz="2400" dirty="0"/>
              <a:t>Least Squares Fit</a:t>
            </a:r>
          </a:p>
          <a:p>
            <a:pPr marL="681038" lvl="1" indent="-330200">
              <a:buFont typeface="Wingdings" charset="2"/>
              <a:buChar char="Ø"/>
            </a:pPr>
            <a:r>
              <a:rPr lang="en-US" sz="2400" dirty="0"/>
              <a:t>Measures of Fit</a:t>
            </a:r>
          </a:p>
          <a:p>
            <a:pPr marL="681038" lvl="1" indent="-330200">
              <a:buFont typeface="Wingdings" charset="2"/>
              <a:buChar char="Ø"/>
            </a:pPr>
            <a:r>
              <a:rPr lang="en-US" sz="2400" dirty="0"/>
              <a:t>Inference in Regression</a:t>
            </a:r>
          </a:p>
          <a:p>
            <a:pPr marL="350838" indent="-350838">
              <a:buFont typeface="Wingdings" charset="2"/>
              <a:buChar char="Ø"/>
            </a:pPr>
            <a:r>
              <a:rPr lang="en-US" sz="2800" dirty="0"/>
              <a:t>Other Considerations in Regression Model</a:t>
            </a:r>
          </a:p>
          <a:p>
            <a:pPr marL="681038" lvl="1" indent="-330200">
              <a:buFont typeface="Wingdings" charset="2"/>
              <a:buChar char="Ø"/>
            </a:pPr>
            <a:r>
              <a:rPr lang="en-US" sz="2400" dirty="0"/>
              <a:t>Qualitative Predictors</a:t>
            </a:r>
          </a:p>
          <a:p>
            <a:pPr marL="681038" lvl="1" indent="-330200">
              <a:buFont typeface="Wingdings" charset="2"/>
              <a:buChar char="Ø"/>
            </a:pPr>
            <a:r>
              <a:rPr lang="en-US" sz="2400" dirty="0"/>
              <a:t>Interaction Terms</a:t>
            </a:r>
          </a:p>
          <a:p>
            <a:pPr marL="350838" indent="-350838">
              <a:buFont typeface="Wingdings" charset="2"/>
              <a:buChar char="Ø"/>
            </a:pPr>
            <a:r>
              <a:rPr lang="en-US" sz="2800" dirty="0"/>
              <a:t>Potential Fit Problems</a:t>
            </a:r>
          </a:p>
          <a:p>
            <a:pPr marL="350838" indent="-350838">
              <a:buFont typeface="Wingdings" charset="2"/>
              <a:buChar char="Ø"/>
            </a:pPr>
            <a:r>
              <a:rPr lang="en-US" sz="2800" dirty="0"/>
              <a:t>Linear vs. KNN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the Lines be Parallel?</a:t>
            </a:r>
          </a:p>
        </p:txBody>
      </p:sp>
      <p:sp>
        <p:nvSpPr>
          <p:cNvPr id="431" name="Slide Number Placeholder 4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32760" y="2288964"/>
            <a:ext cx="3475289" cy="2641381"/>
            <a:chOff x="262" y="790"/>
            <a:chExt cx="2113" cy="1801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62" y="790"/>
              <a:ext cx="2082" cy="1413"/>
              <a:chOff x="262" y="790"/>
              <a:chExt cx="2082" cy="1413"/>
            </a:xfrm>
          </p:grpSpPr>
          <p:pic>
            <p:nvPicPr>
              <p:cNvPr id="22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" y="1340"/>
                <a:ext cx="171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Line 6"/>
              <p:cNvSpPr>
                <a:spLocks noChangeShapeType="1"/>
              </p:cNvSpPr>
              <p:nvPr/>
            </p:nvSpPr>
            <p:spPr bwMode="auto">
              <a:xfrm flipH="1">
                <a:off x="790" y="220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7"/>
              <p:cNvSpPr>
                <a:spLocks noChangeShapeType="1"/>
              </p:cNvSpPr>
              <p:nvPr/>
            </p:nvSpPr>
            <p:spPr bwMode="auto">
              <a:xfrm flipH="1">
                <a:off x="768" y="2098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8"/>
              <p:cNvSpPr>
                <a:spLocks noChangeArrowheads="1"/>
              </p:cNvSpPr>
              <p:nvPr/>
            </p:nvSpPr>
            <p:spPr bwMode="auto">
              <a:xfrm>
                <a:off x="530" y="2061"/>
                <a:ext cx="16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110</a:t>
                </a:r>
                <a:endParaRPr lang="en-US"/>
              </a:p>
            </p:txBody>
          </p:sp>
          <p:sp>
            <p:nvSpPr>
              <p:cNvPr id="229" name="Line 9"/>
              <p:cNvSpPr>
                <a:spLocks noChangeShapeType="1"/>
              </p:cNvSpPr>
              <p:nvPr/>
            </p:nvSpPr>
            <p:spPr bwMode="auto">
              <a:xfrm flipH="1">
                <a:off x="790" y="200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10"/>
              <p:cNvSpPr>
                <a:spLocks noChangeShapeType="1"/>
              </p:cNvSpPr>
              <p:nvPr/>
            </p:nvSpPr>
            <p:spPr bwMode="auto">
              <a:xfrm flipH="1">
                <a:off x="768" y="1897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11"/>
              <p:cNvSpPr>
                <a:spLocks noChangeArrowheads="1"/>
              </p:cNvSpPr>
              <p:nvPr/>
            </p:nvSpPr>
            <p:spPr bwMode="auto">
              <a:xfrm>
                <a:off x="530" y="1860"/>
                <a:ext cx="17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120</a:t>
                </a:r>
                <a:endParaRPr lang="en-US"/>
              </a:p>
            </p:txBody>
          </p:sp>
          <p:sp>
            <p:nvSpPr>
              <p:cNvPr id="232" name="Line 12"/>
              <p:cNvSpPr>
                <a:spLocks noChangeShapeType="1"/>
              </p:cNvSpPr>
              <p:nvPr/>
            </p:nvSpPr>
            <p:spPr bwMode="auto">
              <a:xfrm flipH="1">
                <a:off x="790" y="180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13"/>
              <p:cNvSpPr>
                <a:spLocks noChangeShapeType="1"/>
              </p:cNvSpPr>
              <p:nvPr/>
            </p:nvSpPr>
            <p:spPr bwMode="auto">
              <a:xfrm flipH="1">
                <a:off x="768" y="1697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14"/>
              <p:cNvSpPr>
                <a:spLocks noChangeArrowheads="1"/>
              </p:cNvSpPr>
              <p:nvPr/>
            </p:nvSpPr>
            <p:spPr bwMode="auto">
              <a:xfrm>
                <a:off x="530" y="1660"/>
                <a:ext cx="17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130</a:t>
                </a:r>
                <a:endParaRPr lang="en-US"/>
              </a:p>
            </p:txBody>
          </p:sp>
          <p:sp>
            <p:nvSpPr>
              <p:cNvPr id="235" name="Line 15"/>
              <p:cNvSpPr>
                <a:spLocks noChangeShapeType="1"/>
              </p:cNvSpPr>
              <p:nvPr/>
            </p:nvSpPr>
            <p:spPr bwMode="auto">
              <a:xfrm flipH="1">
                <a:off x="790" y="1600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6"/>
              <p:cNvSpPr>
                <a:spLocks noChangeShapeType="1"/>
              </p:cNvSpPr>
              <p:nvPr/>
            </p:nvSpPr>
            <p:spPr bwMode="auto">
              <a:xfrm flipH="1">
                <a:off x="768" y="1496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17"/>
              <p:cNvSpPr>
                <a:spLocks noChangeArrowheads="1"/>
              </p:cNvSpPr>
              <p:nvPr/>
            </p:nvSpPr>
            <p:spPr bwMode="auto">
              <a:xfrm>
                <a:off x="530" y="1459"/>
                <a:ext cx="17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140</a:t>
                </a:r>
                <a:endParaRPr lang="en-US"/>
              </a:p>
            </p:txBody>
          </p:sp>
          <p:sp>
            <p:nvSpPr>
              <p:cNvPr id="238" name="Line 18"/>
              <p:cNvSpPr>
                <a:spLocks noChangeShapeType="1"/>
              </p:cNvSpPr>
              <p:nvPr/>
            </p:nvSpPr>
            <p:spPr bwMode="auto">
              <a:xfrm flipH="1">
                <a:off x="790" y="139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19"/>
              <p:cNvSpPr>
                <a:spLocks noChangeShapeType="1"/>
              </p:cNvSpPr>
              <p:nvPr/>
            </p:nvSpPr>
            <p:spPr bwMode="auto">
              <a:xfrm flipH="1">
                <a:off x="768" y="1296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20"/>
              <p:cNvSpPr>
                <a:spLocks noChangeArrowheads="1"/>
              </p:cNvSpPr>
              <p:nvPr/>
            </p:nvSpPr>
            <p:spPr bwMode="auto">
              <a:xfrm>
                <a:off x="530" y="1258"/>
                <a:ext cx="17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150</a:t>
                </a:r>
                <a:endParaRPr lang="en-US"/>
              </a:p>
            </p:txBody>
          </p:sp>
          <p:sp>
            <p:nvSpPr>
              <p:cNvPr id="241" name="Line 21"/>
              <p:cNvSpPr>
                <a:spLocks noChangeShapeType="1"/>
              </p:cNvSpPr>
              <p:nvPr/>
            </p:nvSpPr>
            <p:spPr bwMode="auto">
              <a:xfrm flipH="1">
                <a:off x="790" y="119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22"/>
              <p:cNvSpPr>
                <a:spLocks noChangeShapeType="1"/>
              </p:cNvSpPr>
              <p:nvPr/>
            </p:nvSpPr>
            <p:spPr bwMode="auto">
              <a:xfrm flipH="1">
                <a:off x="768" y="1095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23"/>
              <p:cNvSpPr>
                <a:spLocks noChangeArrowheads="1"/>
              </p:cNvSpPr>
              <p:nvPr/>
            </p:nvSpPr>
            <p:spPr bwMode="auto">
              <a:xfrm>
                <a:off x="530" y="1058"/>
                <a:ext cx="17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160</a:t>
                </a:r>
                <a:endParaRPr lang="en-US"/>
              </a:p>
            </p:txBody>
          </p:sp>
          <p:sp>
            <p:nvSpPr>
              <p:cNvPr id="244" name="Line 24"/>
              <p:cNvSpPr>
                <a:spLocks noChangeShapeType="1"/>
              </p:cNvSpPr>
              <p:nvPr/>
            </p:nvSpPr>
            <p:spPr bwMode="auto">
              <a:xfrm flipH="1">
                <a:off x="790" y="99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25"/>
              <p:cNvSpPr>
                <a:spLocks noChangeShapeType="1"/>
              </p:cNvSpPr>
              <p:nvPr/>
            </p:nvSpPr>
            <p:spPr bwMode="auto">
              <a:xfrm flipH="1">
                <a:off x="768" y="894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26"/>
              <p:cNvSpPr>
                <a:spLocks noChangeArrowheads="1"/>
              </p:cNvSpPr>
              <p:nvPr/>
            </p:nvSpPr>
            <p:spPr bwMode="auto">
              <a:xfrm>
                <a:off x="530" y="857"/>
                <a:ext cx="17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170</a:t>
                </a:r>
                <a:endParaRPr lang="en-US"/>
              </a:p>
            </p:txBody>
          </p:sp>
          <p:sp>
            <p:nvSpPr>
              <p:cNvPr id="247" name="Line 27"/>
              <p:cNvSpPr>
                <a:spLocks noChangeShapeType="1"/>
              </p:cNvSpPr>
              <p:nvPr/>
            </p:nvSpPr>
            <p:spPr bwMode="auto">
              <a:xfrm flipH="1">
                <a:off x="790" y="790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28"/>
              <p:cNvSpPr>
                <a:spLocks noChangeArrowheads="1"/>
              </p:cNvSpPr>
              <p:nvPr/>
            </p:nvSpPr>
            <p:spPr bwMode="auto">
              <a:xfrm>
                <a:off x="820" y="798"/>
                <a:ext cx="1524" cy="14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29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30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31"/>
              <p:cNvSpPr>
                <a:spLocks noChangeShapeType="1"/>
              </p:cNvSpPr>
              <p:nvPr/>
            </p:nvSpPr>
            <p:spPr bwMode="auto">
              <a:xfrm>
                <a:off x="1876" y="99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32"/>
              <p:cNvSpPr>
                <a:spLocks noChangeShapeType="1"/>
              </p:cNvSpPr>
              <p:nvPr/>
            </p:nvSpPr>
            <p:spPr bwMode="auto">
              <a:xfrm>
                <a:off x="1883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33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34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35"/>
              <p:cNvSpPr>
                <a:spLocks noChangeArrowheads="1"/>
              </p:cNvSpPr>
              <p:nvPr/>
            </p:nvSpPr>
            <p:spPr bwMode="auto">
              <a:xfrm>
                <a:off x="1876" y="1511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36"/>
              <p:cNvSpPr>
                <a:spLocks noChangeArrowheads="1"/>
              </p:cNvSpPr>
              <p:nvPr/>
            </p:nvSpPr>
            <p:spPr bwMode="auto">
              <a:xfrm>
                <a:off x="1719" y="1452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7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8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39"/>
              <p:cNvSpPr>
                <a:spLocks noChangeArrowheads="1"/>
              </p:cNvSpPr>
              <p:nvPr/>
            </p:nvSpPr>
            <p:spPr bwMode="auto">
              <a:xfrm>
                <a:off x="1259" y="1734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40"/>
              <p:cNvSpPr>
                <a:spLocks noChangeShapeType="1"/>
              </p:cNvSpPr>
              <p:nvPr/>
            </p:nvSpPr>
            <p:spPr bwMode="auto">
              <a:xfrm>
                <a:off x="1719" y="143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41"/>
              <p:cNvSpPr>
                <a:spLocks noChangeShapeType="1"/>
              </p:cNvSpPr>
              <p:nvPr/>
            </p:nvSpPr>
            <p:spPr bwMode="auto">
              <a:xfrm>
                <a:off x="1727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42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43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44"/>
              <p:cNvSpPr>
                <a:spLocks noChangeShapeType="1"/>
              </p:cNvSpPr>
              <p:nvPr/>
            </p:nvSpPr>
            <p:spPr bwMode="auto">
              <a:xfrm>
                <a:off x="1876" y="129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45"/>
              <p:cNvSpPr>
                <a:spLocks noChangeShapeType="1"/>
              </p:cNvSpPr>
              <p:nvPr/>
            </p:nvSpPr>
            <p:spPr bwMode="auto">
              <a:xfrm>
                <a:off x="1883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46"/>
              <p:cNvSpPr>
                <a:spLocks noChangeShapeType="1"/>
              </p:cNvSpPr>
              <p:nvPr/>
            </p:nvSpPr>
            <p:spPr bwMode="auto">
              <a:xfrm>
                <a:off x="1110" y="200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47"/>
              <p:cNvSpPr>
                <a:spLocks noChangeShapeType="1"/>
              </p:cNvSpPr>
              <p:nvPr/>
            </p:nvSpPr>
            <p:spPr bwMode="auto">
              <a:xfrm>
                <a:off x="1117" y="199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8"/>
              <p:cNvSpPr>
                <a:spLocks noChangeArrowheads="1"/>
              </p:cNvSpPr>
              <p:nvPr/>
            </p:nvSpPr>
            <p:spPr bwMode="auto">
              <a:xfrm>
                <a:off x="1259" y="163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49"/>
              <p:cNvSpPr>
                <a:spLocks noChangeShapeType="1"/>
              </p:cNvSpPr>
              <p:nvPr/>
            </p:nvSpPr>
            <p:spPr bwMode="auto">
              <a:xfrm>
                <a:off x="1415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50"/>
              <p:cNvSpPr>
                <a:spLocks noChangeShapeType="1"/>
              </p:cNvSpPr>
              <p:nvPr/>
            </p:nvSpPr>
            <p:spPr bwMode="auto">
              <a:xfrm>
                <a:off x="1422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51"/>
              <p:cNvSpPr>
                <a:spLocks noChangeShapeType="1"/>
              </p:cNvSpPr>
              <p:nvPr/>
            </p:nvSpPr>
            <p:spPr bwMode="auto">
              <a:xfrm>
                <a:off x="1719" y="122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52"/>
              <p:cNvSpPr>
                <a:spLocks noChangeShapeType="1"/>
              </p:cNvSpPr>
              <p:nvPr/>
            </p:nvSpPr>
            <p:spPr bwMode="auto">
              <a:xfrm>
                <a:off x="1727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3"/>
              <p:cNvSpPr>
                <a:spLocks noChangeArrowheads="1"/>
              </p:cNvSpPr>
              <p:nvPr/>
            </p:nvSpPr>
            <p:spPr bwMode="auto">
              <a:xfrm>
                <a:off x="1259" y="18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54"/>
              <p:cNvSpPr>
                <a:spLocks noChangeShapeType="1"/>
              </p:cNvSpPr>
              <p:nvPr/>
            </p:nvSpPr>
            <p:spPr bwMode="auto">
              <a:xfrm>
                <a:off x="2024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55"/>
              <p:cNvSpPr>
                <a:spLocks noChangeShapeType="1"/>
              </p:cNvSpPr>
              <p:nvPr/>
            </p:nvSpPr>
            <p:spPr bwMode="auto">
              <a:xfrm>
                <a:off x="2032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56"/>
              <p:cNvSpPr>
                <a:spLocks noChangeShapeType="1"/>
              </p:cNvSpPr>
              <p:nvPr/>
            </p:nvSpPr>
            <p:spPr bwMode="auto">
              <a:xfrm>
                <a:off x="1259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57"/>
              <p:cNvSpPr>
                <a:spLocks noChangeShapeType="1"/>
              </p:cNvSpPr>
              <p:nvPr/>
            </p:nvSpPr>
            <p:spPr bwMode="auto">
              <a:xfrm>
                <a:off x="1266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58"/>
              <p:cNvSpPr>
                <a:spLocks noChangeShapeType="1"/>
              </p:cNvSpPr>
              <p:nvPr/>
            </p:nvSpPr>
            <p:spPr bwMode="auto">
              <a:xfrm>
                <a:off x="1571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59"/>
              <p:cNvSpPr>
                <a:spLocks noChangeShapeType="1"/>
              </p:cNvSpPr>
              <p:nvPr/>
            </p:nvSpPr>
            <p:spPr bwMode="auto">
              <a:xfrm>
                <a:off x="1578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60"/>
              <p:cNvSpPr>
                <a:spLocks noChangeShapeType="1"/>
              </p:cNvSpPr>
              <p:nvPr/>
            </p:nvSpPr>
            <p:spPr bwMode="auto">
              <a:xfrm>
                <a:off x="1415" y="14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61"/>
              <p:cNvSpPr>
                <a:spLocks noChangeShapeType="1"/>
              </p:cNvSpPr>
              <p:nvPr/>
            </p:nvSpPr>
            <p:spPr bwMode="auto">
              <a:xfrm>
                <a:off x="1422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62"/>
              <p:cNvSpPr>
                <a:spLocks noChangeShapeType="1"/>
              </p:cNvSpPr>
              <p:nvPr/>
            </p:nvSpPr>
            <p:spPr bwMode="auto">
              <a:xfrm>
                <a:off x="1876" y="14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63"/>
              <p:cNvSpPr>
                <a:spLocks noChangeShapeType="1"/>
              </p:cNvSpPr>
              <p:nvPr/>
            </p:nvSpPr>
            <p:spPr bwMode="auto">
              <a:xfrm>
                <a:off x="1883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64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65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66"/>
              <p:cNvSpPr>
                <a:spLocks noChangeShapeType="1"/>
              </p:cNvSpPr>
              <p:nvPr/>
            </p:nvSpPr>
            <p:spPr bwMode="auto">
              <a:xfrm>
                <a:off x="1719" y="12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67"/>
              <p:cNvSpPr>
                <a:spLocks noChangeShapeType="1"/>
              </p:cNvSpPr>
              <p:nvPr/>
            </p:nvSpPr>
            <p:spPr bwMode="auto">
              <a:xfrm>
                <a:off x="1727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68"/>
              <p:cNvSpPr>
                <a:spLocks noChangeArrowheads="1"/>
              </p:cNvSpPr>
              <p:nvPr/>
            </p:nvSpPr>
            <p:spPr bwMode="auto">
              <a:xfrm>
                <a:off x="1571" y="133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69"/>
              <p:cNvSpPr>
                <a:spLocks noChangeShapeType="1"/>
              </p:cNvSpPr>
              <p:nvPr/>
            </p:nvSpPr>
            <p:spPr bwMode="auto">
              <a:xfrm>
                <a:off x="1876" y="145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70"/>
              <p:cNvSpPr>
                <a:spLocks noChangeShapeType="1"/>
              </p:cNvSpPr>
              <p:nvPr/>
            </p:nvSpPr>
            <p:spPr bwMode="auto">
              <a:xfrm>
                <a:off x="1883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71"/>
              <p:cNvSpPr>
                <a:spLocks noChangeShapeType="1"/>
              </p:cNvSpPr>
              <p:nvPr/>
            </p:nvSpPr>
            <p:spPr bwMode="auto">
              <a:xfrm>
                <a:off x="1415" y="176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72"/>
              <p:cNvSpPr>
                <a:spLocks noChangeShapeType="1"/>
              </p:cNvSpPr>
              <p:nvPr/>
            </p:nvSpPr>
            <p:spPr bwMode="auto">
              <a:xfrm>
                <a:off x="1422" y="175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73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74"/>
              <p:cNvSpPr>
                <a:spLocks noChangeArrowheads="1"/>
              </p:cNvSpPr>
              <p:nvPr/>
            </p:nvSpPr>
            <p:spPr bwMode="auto">
              <a:xfrm>
                <a:off x="1110" y="161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Line 75"/>
              <p:cNvSpPr>
                <a:spLocks noChangeShapeType="1"/>
              </p:cNvSpPr>
              <p:nvPr/>
            </p:nvSpPr>
            <p:spPr bwMode="auto">
              <a:xfrm>
                <a:off x="1571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Line 76"/>
              <p:cNvSpPr>
                <a:spLocks noChangeShapeType="1"/>
              </p:cNvSpPr>
              <p:nvPr/>
            </p:nvSpPr>
            <p:spPr bwMode="auto">
              <a:xfrm>
                <a:off x="1578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Line 77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Line 78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Line 79"/>
              <p:cNvSpPr>
                <a:spLocks noChangeShapeType="1"/>
              </p:cNvSpPr>
              <p:nvPr/>
            </p:nvSpPr>
            <p:spPr bwMode="auto">
              <a:xfrm>
                <a:off x="1110" y="2105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Line 80"/>
              <p:cNvSpPr>
                <a:spLocks noChangeShapeType="1"/>
              </p:cNvSpPr>
              <p:nvPr/>
            </p:nvSpPr>
            <p:spPr bwMode="auto">
              <a:xfrm>
                <a:off x="1117" y="209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Line 81"/>
              <p:cNvSpPr>
                <a:spLocks noChangeShapeType="1"/>
              </p:cNvSpPr>
              <p:nvPr/>
            </p:nvSpPr>
            <p:spPr bwMode="auto">
              <a:xfrm>
                <a:off x="1259" y="180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Line 82"/>
              <p:cNvSpPr>
                <a:spLocks noChangeShapeType="1"/>
              </p:cNvSpPr>
              <p:nvPr/>
            </p:nvSpPr>
            <p:spPr bwMode="auto">
              <a:xfrm>
                <a:off x="1266" y="17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Line 83"/>
              <p:cNvSpPr>
                <a:spLocks noChangeShapeType="1"/>
              </p:cNvSpPr>
              <p:nvPr/>
            </p:nvSpPr>
            <p:spPr bwMode="auto">
              <a:xfrm>
                <a:off x="2024" y="13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84"/>
              <p:cNvSpPr>
                <a:spLocks noChangeShapeType="1"/>
              </p:cNvSpPr>
              <p:nvPr/>
            </p:nvSpPr>
            <p:spPr bwMode="auto">
              <a:xfrm>
                <a:off x="2032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85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86"/>
              <p:cNvSpPr>
                <a:spLocks noChangeShapeType="1"/>
              </p:cNvSpPr>
              <p:nvPr/>
            </p:nvSpPr>
            <p:spPr bwMode="auto">
              <a:xfrm>
                <a:off x="1876" y="111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87"/>
              <p:cNvSpPr>
                <a:spLocks noChangeShapeType="1"/>
              </p:cNvSpPr>
              <p:nvPr/>
            </p:nvSpPr>
            <p:spPr bwMode="auto">
              <a:xfrm>
                <a:off x="1883" y="11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88"/>
              <p:cNvSpPr>
                <a:spLocks noChangeArrowheads="1"/>
              </p:cNvSpPr>
              <p:nvPr/>
            </p:nvSpPr>
            <p:spPr bwMode="auto">
              <a:xfrm>
                <a:off x="1415" y="122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89"/>
              <p:cNvSpPr>
                <a:spLocks noChangeArrowheads="1"/>
              </p:cNvSpPr>
              <p:nvPr/>
            </p:nvSpPr>
            <p:spPr bwMode="auto">
              <a:xfrm>
                <a:off x="1110" y="16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90"/>
              <p:cNvSpPr>
                <a:spLocks noChangeArrowheads="1"/>
              </p:cNvSpPr>
              <p:nvPr/>
            </p:nvSpPr>
            <p:spPr bwMode="auto">
              <a:xfrm>
                <a:off x="1719" y="1452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91"/>
              <p:cNvSpPr>
                <a:spLocks noChangeShapeType="1"/>
              </p:cNvSpPr>
              <p:nvPr/>
            </p:nvSpPr>
            <p:spPr bwMode="auto">
              <a:xfrm>
                <a:off x="1719" y="166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Line 92"/>
              <p:cNvSpPr>
                <a:spLocks noChangeShapeType="1"/>
              </p:cNvSpPr>
              <p:nvPr/>
            </p:nvSpPr>
            <p:spPr bwMode="auto">
              <a:xfrm>
                <a:off x="1727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93"/>
              <p:cNvSpPr>
                <a:spLocks noChangeShapeType="1"/>
              </p:cNvSpPr>
              <p:nvPr/>
            </p:nvSpPr>
            <p:spPr bwMode="auto">
              <a:xfrm>
                <a:off x="1571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94"/>
              <p:cNvSpPr>
                <a:spLocks noChangeShapeType="1"/>
              </p:cNvSpPr>
              <p:nvPr/>
            </p:nvSpPr>
            <p:spPr bwMode="auto">
              <a:xfrm>
                <a:off x="1578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Line 95"/>
              <p:cNvSpPr>
                <a:spLocks noChangeShapeType="1"/>
              </p:cNvSpPr>
              <p:nvPr/>
            </p:nvSpPr>
            <p:spPr bwMode="auto">
              <a:xfrm>
                <a:off x="1876" y="109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96"/>
              <p:cNvSpPr>
                <a:spLocks noChangeShapeType="1"/>
              </p:cNvSpPr>
              <p:nvPr/>
            </p:nvSpPr>
            <p:spPr bwMode="auto">
              <a:xfrm>
                <a:off x="1883" y="1088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97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98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Line 99"/>
              <p:cNvSpPr>
                <a:spLocks noChangeShapeType="1"/>
              </p:cNvSpPr>
              <p:nvPr/>
            </p:nvSpPr>
            <p:spPr bwMode="auto">
              <a:xfrm>
                <a:off x="1719" y="119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100"/>
              <p:cNvSpPr>
                <a:spLocks noChangeShapeType="1"/>
              </p:cNvSpPr>
              <p:nvPr/>
            </p:nvSpPr>
            <p:spPr bwMode="auto">
              <a:xfrm>
                <a:off x="1727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101"/>
              <p:cNvSpPr>
                <a:spLocks noChangeShapeType="1"/>
              </p:cNvSpPr>
              <p:nvPr/>
            </p:nvSpPr>
            <p:spPr bwMode="auto">
              <a:xfrm>
                <a:off x="1719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102"/>
              <p:cNvSpPr>
                <a:spLocks noChangeShapeType="1"/>
              </p:cNvSpPr>
              <p:nvPr/>
            </p:nvSpPr>
            <p:spPr bwMode="auto">
              <a:xfrm>
                <a:off x="1727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Rectangle 103"/>
              <p:cNvSpPr>
                <a:spLocks noChangeArrowheads="1"/>
              </p:cNvSpPr>
              <p:nvPr/>
            </p:nvSpPr>
            <p:spPr bwMode="auto">
              <a:xfrm>
                <a:off x="1571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04"/>
              <p:cNvSpPr>
                <a:spLocks noChangeShapeType="1"/>
              </p:cNvSpPr>
              <p:nvPr/>
            </p:nvSpPr>
            <p:spPr bwMode="auto">
              <a:xfrm>
                <a:off x="1415" y="162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105"/>
              <p:cNvSpPr>
                <a:spLocks noChangeShapeType="1"/>
              </p:cNvSpPr>
              <p:nvPr/>
            </p:nvSpPr>
            <p:spPr bwMode="auto">
              <a:xfrm>
                <a:off x="1422" y="161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Line 106"/>
              <p:cNvSpPr>
                <a:spLocks noChangeShapeType="1"/>
              </p:cNvSpPr>
              <p:nvPr/>
            </p:nvSpPr>
            <p:spPr bwMode="auto">
              <a:xfrm>
                <a:off x="1571" y="166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Line 107"/>
              <p:cNvSpPr>
                <a:spLocks noChangeShapeType="1"/>
              </p:cNvSpPr>
              <p:nvPr/>
            </p:nvSpPr>
            <p:spPr bwMode="auto">
              <a:xfrm>
                <a:off x="1578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Rectangle 108"/>
              <p:cNvSpPr>
                <a:spLocks noChangeArrowheads="1"/>
              </p:cNvSpPr>
              <p:nvPr/>
            </p:nvSpPr>
            <p:spPr bwMode="auto">
              <a:xfrm>
                <a:off x="1571" y="127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Rectangle 109"/>
              <p:cNvSpPr>
                <a:spLocks noChangeArrowheads="1"/>
              </p:cNvSpPr>
              <p:nvPr/>
            </p:nvSpPr>
            <p:spPr bwMode="auto">
              <a:xfrm>
                <a:off x="1110" y="181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Line 110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Line 111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112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Line 113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Line 114"/>
              <p:cNvSpPr>
                <a:spLocks noChangeShapeType="1"/>
              </p:cNvSpPr>
              <p:nvPr/>
            </p:nvSpPr>
            <p:spPr bwMode="auto">
              <a:xfrm>
                <a:off x="2024" y="11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115"/>
              <p:cNvSpPr>
                <a:spLocks noChangeShapeType="1"/>
              </p:cNvSpPr>
              <p:nvPr/>
            </p:nvSpPr>
            <p:spPr bwMode="auto">
              <a:xfrm>
                <a:off x="2032" y="113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Rectangle 116"/>
              <p:cNvSpPr>
                <a:spLocks noChangeArrowheads="1"/>
              </p:cNvSpPr>
              <p:nvPr/>
            </p:nvSpPr>
            <p:spPr bwMode="auto">
              <a:xfrm>
                <a:off x="1259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117"/>
              <p:cNvSpPr>
                <a:spLocks noChangeShapeType="1"/>
              </p:cNvSpPr>
              <p:nvPr/>
            </p:nvSpPr>
            <p:spPr bwMode="auto">
              <a:xfrm>
                <a:off x="1415" y="143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118"/>
              <p:cNvSpPr>
                <a:spLocks noChangeShapeType="1"/>
              </p:cNvSpPr>
              <p:nvPr/>
            </p:nvSpPr>
            <p:spPr bwMode="auto">
              <a:xfrm>
                <a:off x="1422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119"/>
              <p:cNvSpPr>
                <a:spLocks noChangeShapeType="1"/>
              </p:cNvSpPr>
              <p:nvPr/>
            </p:nvSpPr>
            <p:spPr bwMode="auto">
              <a:xfrm>
                <a:off x="1571" y="145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120"/>
              <p:cNvSpPr>
                <a:spLocks noChangeShapeType="1"/>
              </p:cNvSpPr>
              <p:nvPr/>
            </p:nvSpPr>
            <p:spPr bwMode="auto">
              <a:xfrm>
                <a:off x="1578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Rectangle 121"/>
              <p:cNvSpPr>
                <a:spLocks noChangeArrowheads="1"/>
              </p:cNvSpPr>
              <p:nvPr/>
            </p:nvSpPr>
            <p:spPr bwMode="auto">
              <a:xfrm>
                <a:off x="1415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Rectangle 122"/>
              <p:cNvSpPr>
                <a:spLocks noChangeArrowheads="1"/>
              </p:cNvSpPr>
              <p:nvPr/>
            </p:nvSpPr>
            <p:spPr bwMode="auto">
              <a:xfrm>
                <a:off x="1415" y="145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123"/>
              <p:cNvSpPr>
                <a:spLocks noChangeShapeType="1"/>
              </p:cNvSpPr>
              <p:nvPr/>
            </p:nvSpPr>
            <p:spPr bwMode="auto">
              <a:xfrm>
                <a:off x="1571" y="14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124"/>
              <p:cNvSpPr>
                <a:spLocks noChangeShapeType="1"/>
              </p:cNvSpPr>
              <p:nvPr/>
            </p:nvSpPr>
            <p:spPr bwMode="auto">
              <a:xfrm>
                <a:off x="1578" y="148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125"/>
              <p:cNvSpPr>
                <a:spLocks noChangeShapeType="1"/>
              </p:cNvSpPr>
              <p:nvPr/>
            </p:nvSpPr>
            <p:spPr bwMode="auto">
              <a:xfrm>
                <a:off x="1571" y="156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126"/>
              <p:cNvSpPr>
                <a:spLocks noChangeShapeType="1"/>
              </p:cNvSpPr>
              <p:nvPr/>
            </p:nvSpPr>
            <p:spPr bwMode="auto">
              <a:xfrm>
                <a:off x="1578" y="1556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127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Line 128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129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130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Rectangle 131"/>
              <p:cNvSpPr>
                <a:spLocks noChangeArrowheads="1"/>
              </p:cNvSpPr>
              <p:nvPr/>
            </p:nvSpPr>
            <p:spPr bwMode="auto">
              <a:xfrm>
                <a:off x="1719" y="1370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Line 132"/>
              <p:cNvSpPr>
                <a:spLocks noChangeShapeType="1"/>
              </p:cNvSpPr>
              <p:nvPr/>
            </p:nvSpPr>
            <p:spPr bwMode="auto">
              <a:xfrm>
                <a:off x="1259" y="170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Line 133"/>
              <p:cNvSpPr>
                <a:spLocks noChangeShapeType="1"/>
              </p:cNvSpPr>
              <p:nvPr/>
            </p:nvSpPr>
            <p:spPr bwMode="auto">
              <a:xfrm>
                <a:off x="1266" y="169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Rectangle 134"/>
              <p:cNvSpPr>
                <a:spLocks noChangeArrowheads="1"/>
              </p:cNvSpPr>
              <p:nvPr/>
            </p:nvSpPr>
            <p:spPr bwMode="auto">
              <a:xfrm>
                <a:off x="2024" y="1050"/>
                <a:ext cx="23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Line 135"/>
              <p:cNvSpPr>
                <a:spLocks noChangeShapeType="1"/>
              </p:cNvSpPr>
              <p:nvPr/>
            </p:nvSpPr>
            <p:spPr bwMode="auto">
              <a:xfrm>
                <a:off x="1259" y="145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Line 136"/>
              <p:cNvSpPr>
                <a:spLocks noChangeShapeType="1"/>
              </p:cNvSpPr>
              <p:nvPr/>
            </p:nvSpPr>
            <p:spPr bwMode="auto">
              <a:xfrm>
                <a:off x="1266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Rectangle 137"/>
              <p:cNvSpPr>
                <a:spLocks noChangeArrowheads="1"/>
              </p:cNvSpPr>
              <p:nvPr/>
            </p:nvSpPr>
            <p:spPr bwMode="auto">
              <a:xfrm>
                <a:off x="1415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Rectangle 138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139"/>
              <p:cNvSpPr>
                <a:spLocks noChangeShapeType="1"/>
              </p:cNvSpPr>
              <p:nvPr/>
            </p:nvSpPr>
            <p:spPr bwMode="auto">
              <a:xfrm>
                <a:off x="1259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140"/>
              <p:cNvSpPr>
                <a:spLocks noChangeShapeType="1"/>
              </p:cNvSpPr>
              <p:nvPr/>
            </p:nvSpPr>
            <p:spPr bwMode="auto">
              <a:xfrm>
                <a:off x="1266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141"/>
              <p:cNvSpPr>
                <a:spLocks noChangeShapeType="1"/>
              </p:cNvSpPr>
              <p:nvPr/>
            </p:nvSpPr>
            <p:spPr bwMode="auto">
              <a:xfrm>
                <a:off x="1259" y="18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Line 142"/>
              <p:cNvSpPr>
                <a:spLocks noChangeShapeType="1"/>
              </p:cNvSpPr>
              <p:nvPr/>
            </p:nvSpPr>
            <p:spPr bwMode="auto">
              <a:xfrm>
                <a:off x="1266" y="183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Line 143"/>
              <p:cNvSpPr>
                <a:spLocks noChangeShapeType="1"/>
              </p:cNvSpPr>
              <p:nvPr/>
            </p:nvSpPr>
            <p:spPr bwMode="auto">
              <a:xfrm>
                <a:off x="1571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144"/>
              <p:cNvSpPr>
                <a:spLocks noChangeShapeType="1"/>
              </p:cNvSpPr>
              <p:nvPr/>
            </p:nvSpPr>
            <p:spPr bwMode="auto">
              <a:xfrm>
                <a:off x="1578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145"/>
              <p:cNvSpPr>
                <a:spLocks noChangeShapeType="1"/>
              </p:cNvSpPr>
              <p:nvPr/>
            </p:nvSpPr>
            <p:spPr bwMode="auto">
              <a:xfrm>
                <a:off x="1876" y="143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Line 146"/>
              <p:cNvSpPr>
                <a:spLocks noChangeShapeType="1"/>
              </p:cNvSpPr>
              <p:nvPr/>
            </p:nvSpPr>
            <p:spPr bwMode="auto">
              <a:xfrm>
                <a:off x="1883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Line 147"/>
              <p:cNvSpPr>
                <a:spLocks noChangeShapeType="1"/>
              </p:cNvSpPr>
              <p:nvPr/>
            </p:nvSpPr>
            <p:spPr bwMode="auto">
              <a:xfrm>
                <a:off x="1876" y="123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148"/>
              <p:cNvSpPr>
                <a:spLocks noChangeShapeType="1"/>
              </p:cNvSpPr>
              <p:nvPr/>
            </p:nvSpPr>
            <p:spPr bwMode="auto">
              <a:xfrm>
                <a:off x="1883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Rectangle 149"/>
              <p:cNvSpPr>
                <a:spLocks noChangeArrowheads="1"/>
              </p:cNvSpPr>
              <p:nvPr/>
            </p:nvSpPr>
            <p:spPr bwMode="auto">
              <a:xfrm>
                <a:off x="1571" y="122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150"/>
              <p:cNvSpPr>
                <a:spLocks noChangeShapeType="1"/>
              </p:cNvSpPr>
              <p:nvPr/>
            </p:nvSpPr>
            <p:spPr bwMode="auto">
              <a:xfrm>
                <a:off x="1876" y="101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151"/>
              <p:cNvSpPr>
                <a:spLocks noChangeShapeType="1"/>
              </p:cNvSpPr>
              <p:nvPr/>
            </p:nvSpPr>
            <p:spPr bwMode="auto">
              <a:xfrm>
                <a:off x="1883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152"/>
              <p:cNvSpPr>
                <a:spLocks noChangeShapeType="1"/>
              </p:cNvSpPr>
              <p:nvPr/>
            </p:nvSpPr>
            <p:spPr bwMode="auto">
              <a:xfrm>
                <a:off x="1259" y="136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153"/>
              <p:cNvSpPr>
                <a:spLocks noChangeShapeType="1"/>
              </p:cNvSpPr>
              <p:nvPr/>
            </p:nvSpPr>
            <p:spPr bwMode="auto">
              <a:xfrm>
                <a:off x="1266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Rectangle 154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155"/>
              <p:cNvSpPr>
                <a:spLocks noChangeShapeType="1"/>
              </p:cNvSpPr>
              <p:nvPr/>
            </p:nvSpPr>
            <p:spPr bwMode="auto">
              <a:xfrm>
                <a:off x="1876" y="123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Line 156"/>
              <p:cNvSpPr>
                <a:spLocks noChangeShapeType="1"/>
              </p:cNvSpPr>
              <p:nvPr/>
            </p:nvSpPr>
            <p:spPr bwMode="auto">
              <a:xfrm>
                <a:off x="1883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Rectangle 157"/>
              <p:cNvSpPr>
                <a:spLocks noChangeArrowheads="1"/>
              </p:cNvSpPr>
              <p:nvPr/>
            </p:nvSpPr>
            <p:spPr bwMode="auto">
              <a:xfrm>
                <a:off x="1259" y="161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Rectangle 158"/>
              <p:cNvSpPr>
                <a:spLocks noChangeArrowheads="1"/>
              </p:cNvSpPr>
              <p:nvPr/>
            </p:nvSpPr>
            <p:spPr bwMode="auto">
              <a:xfrm>
                <a:off x="1876" y="96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Line 159"/>
              <p:cNvSpPr>
                <a:spLocks noChangeShapeType="1"/>
              </p:cNvSpPr>
              <p:nvPr/>
            </p:nvSpPr>
            <p:spPr bwMode="auto">
              <a:xfrm>
                <a:off x="1110" y="17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160"/>
              <p:cNvSpPr>
                <a:spLocks noChangeShapeType="1"/>
              </p:cNvSpPr>
              <p:nvPr/>
            </p:nvSpPr>
            <p:spPr bwMode="auto">
              <a:xfrm>
                <a:off x="1117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Line 161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162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Rectangle 163"/>
              <p:cNvSpPr>
                <a:spLocks noChangeArrowheads="1"/>
              </p:cNvSpPr>
              <p:nvPr/>
            </p:nvSpPr>
            <p:spPr bwMode="auto">
              <a:xfrm>
                <a:off x="1259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Line 164"/>
              <p:cNvSpPr>
                <a:spLocks noChangeShapeType="1"/>
              </p:cNvSpPr>
              <p:nvPr/>
            </p:nvSpPr>
            <p:spPr bwMode="auto">
              <a:xfrm>
                <a:off x="1571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Line 165"/>
              <p:cNvSpPr>
                <a:spLocks noChangeShapeType="1"/>
              </p:cNvSpPr>
              <p:nvPr/>
            </p:nvSpPr>
            <p:spPr bwMode="auto">
              <a:xfrm>
                <a:off x="1578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Rectangle 166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Rectangle 167"/>
              <p:cNvSpPr>
                <a:spLocks noChangeArrowheads="1"/>
              </p:cNvSpPr>
              <p:nvPr/>
            </p:nvSpPr>
            <p:spPr bwMode="auto">
              <a:xfrm>
                <a:off x="1415" y="1429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68"/>
              <p:cNvSpPr>
                <a:spLocks noChangeShapeType="1"/>
              </p:cNvSpPr>
              <p:nvPr/>
            </p:nvSpPr>
            <p:spPr bwMode="auto">
              <a:xfrm>
                <a:off x="1876" y="157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169"/>
              <p:cNvSpPr>
                <a:spLocks noChangeShapeType="1"/>
              </p:cNvSpPr>
              <p:nvPr/>
            </p:nvSpPr>
            <p:spPr bwMode="auto">
              <a:xfrm>
                <a:off x="1883" y="15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170"/>
              <p:cNvSpPr>
                <a:spLocks noChangeShapeType="1"/>
              </p:cNvSpPr>
              <p:nvPr/>
            </p:nvSpPr>
            <p:spPr bwMode="auto">
              <a:xfrm>
                <a:off x="1719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171"/>
              <p:cNvSpPr>
                <a:spLocks noChangeShapeType="1"/>
              </p:cNvSpPr>
              <p:nvPr/>
            </p:nvSpPr>
            <p:spPr bwMode="auto">
              <a:xfrm>
                <a:off x="1727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172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173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Rectangle 174"/>
              <p:cNvSpPr>
                <a:spLocks noChangeArrowheads="1"/>
              </p:cNvSpPr>
              <p:nvPr/>
            </p:nvSpPr>
            <p:spPr bwMode="auto">
              <a:xfrm>
                <a:off x="1259" y="1511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Rectangle 175"/>
              <p:cNvSpPr>
                <a:spLocks noChangeArrowheads="1"/>
              </p:cNvSpPr>
              <p:nvPr/>
            </p:nvSpPr>
            <p:spPr bwMode="auto">
              <a:xfrm>
                <a:off x="1415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Rectangle 176"/>
              <p:cNvSpPr>
                <a:spLocks noChangeArrowheads="1"/>
              </p:cNvSpPr>
              <p:nvPr/>
            </p:nvSpPr>
            <p:spPr bwMode="auto">
              <a:xfrm>
                <a:off x="1259" y="163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Line 177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Line 178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Rectangle 179"/>
              <p:cNvSpPr>
                <a:spLocks noChangeArrowheads="1"/>
              </p:cNvSpPr>
              <p:nvPr/>
            </p:nvSpPr>
            <p:spPr bwMode="auto">
              <a:xfrm>
                <a:off x="1876" y="111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Line 180"/>
              <p:cNvSpPr>
                <a:spLocks noChangeShapeType="1"/>
              </p:cNvSpPr>
              <p:nvPr/>
            </p:nvSpPr>
            <p:spPr bwMode="auto">
              <a:xfrm>
                <a:off x="1571" y="12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Line 181"/>
              <p:cNvSpPr>
                <a:spLocks noChangeShapeType="1"/>
              </p:cNvSpPr>
              <p:nvPr/>
            </p:nvSpPr>
            <p:spPr bwMode="auto">
              <a:xfrm>
                <a:off x="1578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Rectangle 182"/>
              <p:cNvSpPr>
                <a:spLocks noChangeArrowheads="1"/>
              </p:cNvSpPr>
              <p:nvPr/>
            </p:nvSpPr>
            <p:spPr bwMode="auto">
              <a:xfrm>
                <a:off x="1876" y="105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Rectangle 183"/>
              <p:cNvSpPr>
                <a:spLocks noChangeArrowheads="1"/>
              </p:cNvSpPr>
              <p:nvPr/>
            </p:nvSpPr>
            <p:spPr bwMode="auto">
              <a:xfrm>
                <a:off x="1259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184"/>
              <p:cNvSpPr>
                <a:spLocks noChangeShapeType="1"/>
              </p:cNvSpPr>
              <p:nvPr/>
            </p:nvSpPr>
            <p:spPr bwMode="auto">
              <a:xfrm>
                <a:off x="1876" y="119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185"/>
              <p:cNvSpPr>
                <a:spLocks noChangeShapeType="1"/>
              </p:cNvSpPr>
              <p:nvPr/>
            </p:nvSpPr>
            <p:spPr bwMode="auto">
              <a:xfrm>
                <a:off x="1883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Line 186"/>
              <p:cNvSpPr>
                <a:spLocks noChangeShapeType="1"/>
              </p:cNvSpPr>
              <p:nvPr/>
            </p:nvSpPr>
            <p:spPr bwMode="auto">
              <a:xfrm>
                <a:off x="1415" y="16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Line 187"/>
              <p:cNvSpPr>
                <a:spLocks noChangeShapeType="1"/>
              </p:cNvSpPr>
              <p:nvPr/>
            </p:nvSpPr>
            <p:spPr bwMode="auto">
              <a:xfrm>
                <a:off x="1422" y="15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Rectangle 188"/>
              <p:cNvSpPr>
                <a:spLocks noChangeArrowheads="1"/>
              </p:cNvSpPr>
              <p:nvPr/>
            </p:nvSpPr>
            <p:spPr bwMode="auto">
              <a:xfrm>
                <a:off x="1571" y="139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Rectangle 189"/>
              <p:cNvSpPr>
                <a:spLocks noChangeArrowheads="1"/>
              </p:cNvSpPr>
              <p:nvPr/>
            </p:nvSpPr>
            <p:spPr bwMode="auto">
              <a:xfrm>
                <a:off x="1259" y="1756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Line 190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Line 191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Rectangle 192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Line 193"/>
              <p:cNvSpPr>
                <a:spLocks noChangeShapeType="1"/>
              </p:cNvSpPr>
              <p:nvPr/>
            </p:nvSpPr>
            <p:spPr bwMode="auto">
              <a:xfrm>
                <a:off x="1876" y="129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194"/>
              <p:cNvSpPr>
                <a:spLocks noChangeShapeType="1"/>
              </p:cNvSpPr>
              <p:nvPr/>
            </p:nvSpPr>
            <p:spPr bwMode="auto">
              <a:xfrm>
                <a:off x="1883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195"/>
              <p:cNvSpPr>
                <a:spLocks noChangeShapeType="1"/>
              </p:cNvSpPr>
              <p:nvPr/>
            </p:nvSpPr>
            <p:spPr bwMode="auto">
              <a:xfrm>
                <a:off x="1415" y="168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Line 196"/>
              <p:cNvSpPr>
                <a:spLocks noChangeShapeType="1"/>
              </p:cNvSpPr>
              <p:nvPr/>
            </p:nvSpPr>
            <p:spPr bwMode="auto">
              <a:xfrm>
                <a:off x="1422" y="167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Line 197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198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199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200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201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202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203"/>
              <p:cNvSpPr>
                <a:spLocks noChangeShapeType="1"/>
              </p:cNvSpPr>
              <p:nvPr/>
            </p:nvSpPr>
            <p:spPr bwMode="auto">
              <a:xfrm>
                <a:off x="1259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204"/>
              <p:cNvSpPr>
                <a:spLocks noChangeShapeType="1"/>
              </p:cNvSpPr>
              <p:nvPr/>
            </p:nvSpPr>
            <p:spPr bwMode="auto">
              <a:xfrm>
                <a:off x="1266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768" y="790"/>
              <a:ext cx="1577" cy="1630"/>
              <a:chOff x="768" y="790"/>
              <a:chExt cx="1577" cy="1630"/>
            </a:xfrm>
          </p:grpSpPr>
          <p:sp>
            <p:nvSpPr>
              <p:cNvPr id="25" name="Line 206"/>
              <p:cNvSpPr>
                <a:spLocks noChangeShapeType="1"/>
              </p:cNvSpPr>
              <p:nvPr/>
            </p:nvSpPr>
            <p:spPr bwMode="auto">
              <a:xfrm>
                <a:off x="1259" y="192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07"/>
              <p:cNvSpPr>
                <a:spLocks noChangeShapeType="1"/>
              </p:cNvSpPr>
              <p:nvPr/>
            </p:nvSpPr>
            <p:spPr bwMode="auto">
              <a:xfrm>
                <a:off x="1266" y="192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08"/>
              <p:cNvSpPr>
                <a:spLocks noChangeShapeType="1"/>
              </p:cNvSpPr>
              <p:nvPr/>
            </p:nvSpPr>
            <p:spPr bwMode="auto">
              <a:xfrm>
                <a:off x="1719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09"/>
              <p:cNvSpPr>
                <a:spLocks noChangeShapeType="1"/>
              </p:cNvSpPr>
              <p:nvPr/>
            </p:nvSpPr>
            <p:spPr bwMode="auto">
              <a:xfrm>
                <a:off x="1727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10"/>
              <p:cNvSpPr>
                <a:spLocks noChangeShapeType="1"/>
              </p:cNvSpPr>
              <p:nvPr/>
            </p:nvSpPr>
            <p:spPr bwMode="auto">
              <a:xfrm>
                <a:off x="1259" y="178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11"/>
              <p:cNvSpPr>
                <a:spLocks noChangeShapeType="1"/>
              </p:cNvSpPr>
              <p:nvPr/>
            </p:nvSpPr>
            <p:spPr bwMode="auto">
              <a:xfrm>
                <a:off x="1266" y="1779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212"/>
              <p:cNvSpPr>
                <a:spLocks noChangeArrowheads="1"/>
              </p:cNvSpPr>
              <p:nvPr/>
            </p:nvSpPr>
            <p:spPr bwMode="auto">
              <a:xfrm>
                <a:off x="1719" y="1355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213"/>
              <p:cNvSpPr>
                <a:spLocks noChangeArrowheads="1"/>
              </p:cNvSpPr>
              <p:nvPr/>
            </p:nvSpPr>
            <p:spPr bwMode="auto">
              <a:xfrm>
                <a:off x="1571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14"/>
              <p:cNvSpPr>
                <a:spLocks noChangeShapeType="1"/>
              </p:cNvSpPr>
              <p:nvPr/>
            </p:nvSpPr>
            <p:spPr bwMode="auto">
              <a:xfrm>
                <a:off x="1259" y="156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15"/>
              <p:cNvSpPr>
                <a:spLocks noChangeShapeType="1"/>
              </p:cNvSpPr>
              <p:nvPr/>
            </p:nvSpPr>
            <p:spPr bwMode="auto">
              <a:xfrm>
                <a:off x="1266" y="1556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16"/>
              <p:cNvSpPr>
                <a:spLocks noChangeShapeType="1"/>
              </p:cNvSpPr>
              <p:nvPr/>
            </p:nvSpPr>
            <p:spPr bwMode="auto">
              <a:xfrm>
                <a:off x="1415" y="15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17"/>
              <p:cNvSpPr>
                <a:spLocks noChangeShapeType="1"/>
              </p:cNvSpPr>
              <p:nvPr/>
            </p:nvSpPr>
            <p:spPr bwMode="auto">
              <a:xfrm>
                <a:off x="1422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18"/>
              <p:cNvSpPr>
                <a:spLocks noChangeArrowheads="1"/>
              </p:cNvSpPr>
              <p:nvPr/>
            </p:nvSpPr>
            <p:spPr bwMode="auto">
              <a:xfrm>
                <a:off x="1110" y="181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19"/>
              <p:cNvSpPr>
                <a:spLocks noChangeShapeType="1"/>
              </p:cNvSpPr>
              <p:nvPr/>
            </p:nvSpPr>
            <p:spPr bwMode="auto">
              <a:xfrm>
                <a:off x="1719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20"/>
              <p:cNvSpPr>
                <a:spLocks noChangeShapeType="1"/>
              </p:cNvSpPr>
              <p:nvPr/>
            </p:nvSpPr>
            <p:spPr bwMode="auto">
              <a:xfrm>
                <a:off x="1727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21"/>
              <p:cNvSpPr>
                <a:spLocks noChangeArrowheads="1"/>
              </p:cNvSpPr>
              <p:nvPr/>
            </p:nvSpPr>
            <p:spPr bwMode="auto">
              <a:xfrm>
                <a:off x="1719" y="102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22"/>
              <p:cNvSpPr>
                <a:spLocks noChangeShapeType="1"/>
              </p:cNvSpPr>
              <p:nvPr/>
            </p:nvSpPr>
            <p:spPr bwMode="auto">
              <a:xfrm>
                <a:off x="1259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23"/>
              <p:cNvSpPr>
                <a:spLocks noChangeShapeType="1"/>
              </p:cNvSpPr>
              <p:nvPr/>
            </p:nvSpPr>
            <p:spPr bwMode="auto">
              <a:xfrm>
                <a:off x="1266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24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25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226"/>
              <p:cNvSpPr>
                <a:spLocks noChangeShapeType="1"/>
              </p:cNvSpPr>
              <p:nvPr/>
            </p:nvSpPr>
            <p:spPr bwMode="auto">
              <a:xfrm>
                <a:off x="1259" y="162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27"/>
              <p:cNvSpPr>
                <a:spLocks noChangeShapeType="1"/>
              </p:cNvSpPr>
              <p:nvPr/>
            </p:nvSpPr>
            <p:spPr bwMode="auto">
              <a:xfrm>
                <a:off x="1266" y="161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28"/>
              <p:cNvSpPr>
                <a:spLocks noChangeShapeType="1"/>
              </p:cNvSpPr>
              <p:nvPr/>
            </p:nvSpPr>
            <p:spPr bwMode="auto">
              <a:xfrm>
                <a:off x="1571" y="145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29"/>
              <p:cNvSpPr>
                <a:spLocks noChangeShapeType="1"/>
              </p:cNvSpPr>
              <p:nvPr/>
            </p:nvSpPr>
            <p:spPr bwMode="auto">
              <a:xfrm>
                <a:off x="1578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30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31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232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33"/>
              <p:cNvSpPr>
                <a:spLocks noChangeShapeType="1"/>
              </p:cNvSpPr>
              <p:nvPr/>
            </p:nvSpPr>
            <p:spPr bwMode="auto">
              <a:xfrm>
                <a:off x="2024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34"/>
              <p:cNvSpPr>
                <a:spLocks noChangeShapeType="1"/>
              </p:cNvSpPr>
              <p:nvPr/>
            </p:nvSpPr>
            <p:spPr bwMode="auto">
              <a:xfrm>
                <a:off x="2032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35"/>
              <p:cNvSpPr>
                <a:spLocks noChangeShapeType="1"/>
              </p:cNvSpPr>
              <p:nvPr/>
            </p:nvSpPr>
            <p:spPr bwMode="auto">
              <a:xfrm>
                <a:off x="1876" y="87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36"/>
              <p:cNvSpPr>
                <a:spLocks noChangeShapeType="1"/>
              </p:cNvSpPr>
              <p:nvPr/>
            </p:nvSpPr>
            <p:spPr bwMode="auto">
              <a:xfrm>
                <a:off x="1883" y="86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37"/>
              <p:cNvSpPr>
                <a:spLocks noChangeArrowheads="1"/>
              </p:cNvSpPr>
              <p:nvPr/>
            </p:nvSpPr>
            <p:spPr bwMode="auto">
              <a:xfrm>
                <a:off x="1259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38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239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40"/>
              <p:cNvSpPr>
                <a:spLocks noChangeShapeType="1"/>
              </p:cNvSpPr>
              <p:nvPr/>
            </p:nvSpPr>
            <p:spPr bwMode="auto">
              <a:xfrm>
                <a:off x="1876" y="122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41"/>
              <p:cNvSpPr>
                <a:spLocks noChangeShapeType="1"/>
              </p:cNvSpPr>
              <p:nvPr/>
            </p:nvSpPr>
            <p:spPr bwMode="auto">
              <a:xfrm>
                <a:off x="1883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242"/>
              <p:cNvSpPr>
                <a:spLocks noChangeArrowheads="1"/>
              </p:cNvSpPr>
              <p:nvPr/>
            </p:nvSpPr>
            <p:spPr bwMode="auto">
              <a:xfrm>
                <a:off x="1571" y="131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243"/>
              <p:cNvSpPr>
                <a:spLocks noChangeShapeType="1"/>
              </p:cNvSpPr>
              <p:nvPr/>
            </p:nvSpPr>
            <p:spPr bwMode="auto">
              <a:xfrm>
                <a:off x="2024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244"/>
              <p:cNvSpPr>
                <a:spLocks noChangeShapeType="1"/>
              </p:cNvSpPr>
              <p:nvPr/>
            </p:nvSpPr>
            <p:spPr bwMode="auto">
              <a:xfrm>
                <a:off x="2032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45"/>
              <p:cNvSpPr>
                <a:spLocks noChangeShapeType="1"/>
              </p:cNvSpPr>
              <p:nvPr/>
            </p:nvSpPr>
            <p:spPr bwMode="auto">
              <a:xfrm>
                <a:off x="1415" y="180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246"/>
              <p:cNvSpPr>
                <a:spLocks noChangeShapeType="1"/>
              </p:cNvSpPr>
              <p:nvPr/>
            </p:nvSpPr>
            <p:spPr bwMode="auto">
              <a:xfrm>
                <a:off x="1422" y="17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247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248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249"/>
              <p:cNvSpPr>
                <a:spLocks noChangeShapeType="1"/>
              </p:cNvSpPr>
              <p:nvPr/>
            </p:nvSpPr>
            <p:spPr bwMode="auto">
              <a:xfrm>
                <a:off x="1259" y="190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50"/>
              <p:cNvSpPr>
                <a:spLocks noChangeShapeType="1"/>
              </p:cNvSpPr>
              <p:nvPr/>
            </p:nvSpPr>
            <p:spPr bwMode="auto">
              <a:xfrm>
                <a:off x="1266" y="189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51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52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53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54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255"/>
              <p:cNvSpPr>
                <a:spLocks noChangeArrowheads="1"/>
              </p:cNvSpPr>
              <p:nvPr/>
            </p:nvSpPr>
            <p:spPr bwMode="auto">
              <a:xfrm>
                <a:off x="1719" y="128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256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257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258"/>
              <p:cNvSpPr>
                <a:spLocks noChangeArrowheads="1"/>
              </p:cNvSpPr>
              <p:nvPr/>
            </p:nvSpPr>
            <p:spPr bwMode="auto">
              <a:xfrm>
                <a:off x="1415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259"/>
              <p:cNvSpPr>
                <a:spLocks noChangeArrowheads="1"/>
              </p:cNvSpPr>
              <p:nvPr/>
            </p:nvSpPr>
            <p:spPr bwMode="auto">
              <a:xfrm>
                <a:off x="954" y="185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60"/>
              <p:cNvSpPr>
                <a:spLocks noChangeShapeType="1"/>
              </p:cNvSpPr>
              <p:nvPr/>
            </p:nvSpPr>
            <p:spPr bwMode="auto">
              <a:xfrm>
                <a:off x="2024" y="119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261"/>
              <p:cNvSpPr>
                <a:spLocks noChangeShapeType="1"/>
              </p:cNvSpPr>
              <p:nvPr/>
            </p:nvSpPr>
            <p:spPr bwMode="auto">
              <a:xfrm>
                <a:off x="2032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262"/>
              <p:cNvSpPr>
                <a:spLocks noChangeShapeType="1"/>
              </p:cNvSpPr>
              <p:nvPr/>
            </p:nvSpPr>
            <p:spPr bwMode="auto">
              <a:xfrm>
                <a:off x="1259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263"/>
              <p:cNvSpPr>
                <a:spLocks noChangeShapeType="1"/>
              </p:cNvSpPr>
              <p:nvPr/>
            </p:nvSpPr>
            <p:spPr bwMode="auto">
              <a:xfrm>
                <a:off x="1266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264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265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66"/>
              <p:cNvSpPr>
                <a:spLocks noChangeArrowheads="1"/>
              </p:cNvSpPr>
              <p:nvPr/>
            </p:nvSpPr>
            <p:spPr bwMode="auto">
              <a:xfrm>
                <a:off x="1415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267"/>
              <p:cNvSpPr>
                <a:spLocks noChangeShapeType="1"/>
              </p:cNvSpPr>
              <p:nvPr/>
            </p:nvSpPr>
            <p:spPr bwMode="auto">
              <a:xfrm>
                <a:off x="1571" y="178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268"/>
              <p:cNvSpPr>
                <a:spLocks noChangeShapeType="1"/>
              </p:cNvSpPr>
              <p:nvPr/>
            </p:nvSpPr>
            <p:spPr bwMode="auto">
              <a:xfrm>
                <a:off x="1578" y="1779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69"/>
              <p:cNvSpPr>
                <a:spLocks noChangeArrowheads="1"/>
              </p:cNvSpPr>
              <p:nvPr/>
            </p:nvSpPr>
            <p:spPr bwMode="auto">
              <a:xfrm>
                <a:off x="1719" y="1370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270"/>
              <p:cNvSpPr>
                <a:spLocks noChangeArrowheads="1"/>
              </p:cNvSpPr>
              <p:nvPr/>
            </p:nvSpPr>
            <p:spPr bwMode="auto">
              <a:xfrm>
                <a:off x="1415" y="1414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71"/>
              <p:cNvSpPr>
                <a:spLocks noChangeShapeType="1"/>
              </p:cNvSpPr>
              <p:nvPr/>
            </p:nvSpPr>
            <p:spPr bwMode="auto">
              <a:xfrm>
                <a:off x="1719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272"/>
              <p:cNvSpPr>
                <a:spLocks noChangeShapeType="1"/>
              </p:cNvSpPr>
              <p:nvPr/>
            </p:nvSpPr>
            <p:spPr bwMode="auto">
              <a:xfrm>
                <a:off x="1727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273"/>
              <p:cNvSpPr>
                <a:spLocks noChangeArrowheads="1"/>
              </p:cNvSpPr>
              <p:nvPr/>
            </p:nvSpPr>
            <p:spPr bwMode="auto">
              <a:xfrm>
                <a:off x="1719" y="887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274"/>
              <p:cNvSpPr>
                <a:spLocks noChangeArrowheads="1"/>
              </p:cNvSpPr>
              <p:nvPr/>
            </p:nvSpPr>
            <p:spPr bwMode="auto">
              <a:xfrm>
                <a:off x="1110" y="193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275"/>
              <p:cNvSpPr>
                <a:spLocks noChangeShapeType="1"/>
              </p:cNvSpPr>
              <p:nvPr/>
            </p:nvSpPr>
            <p:spPr bwMode="auto">
              <a:xfrm>
                <a:off x="2024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276"/>
              <p:cNvSpPr>
                <a:spLocks noChangeShapeType="1"/>
              </p:cNvSpPr>
              <p:nvPr/>
            </p:nvSpPr>
            <p:spPr bwMode="auto">
              <a:xfrm>
                <a:off x="2032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77"/>
              <p:cNvSpPr>
                <a:spLocks noChangeShapeType="1"/>
              </p:cNvSpPr>
              <p:nvPr/>
            </p:nvSpPr>
            <p:spPr bwMode="auto">
              <a:xfrm>
                <a:off x="1876" y="101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78"/>
              <p:cNvSpPr>
                <a:spLocks noChangeShapeType="1"/>
              </p:cNvSpPr>
              <p:nvPr/>
            </p:nvSpPr>
            <p:spPr bwMode="auto">
              <a:xfrm>
                <a:off x="1883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279"/>
              <p:cNvSpPr>
                <a:spLocks noChangeArrowheads="1"/>
              </p:cNvSpPr>
              <p:nvPr/>
            </p:nvSpPr>
            <p:spPr bwMode="auto">
              <a:xfrm>
                <a:off x="1259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80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81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282"/>
              <p:cNvSpPr>
                <a:spLocks noChangeArrowheads="1"/>
              </p:cNvSpPr>
              <p:nvPr/>
            </p:nvSpPr>
            <p:spPr bwMode="auto">
              <a:xfrm>
                <a:off x="1719" y="1251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83"/>
              <p:cNvSpPr>
                <a:spLocks noChangeArrowheads="1"/>
              </p:cNvSpPr>
              <p:nvPr/>
            </p:nvSpPr>
            <p:spPr bwMode="auto">
              <a:xfrm>
                <a:off x="1110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284"/>
              <p:cNvSpPr>
                <a:spLocks noChangeShapeType="1"/>
              </p:cNvSpPr>
              <p:nvPr/>
            </p:nvSpPr>
            <p:spPr bwMode="auto">
              <a:xfrm>
                <a:off x="1719" y="111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85"/>
              <p:cNvSpPr>
                <a:spLocks noChangeShapeType="1"/>
              </p:cNvSpPr>
              <p:nvPr/>
            </p:nvSpPr>
            <p:spPr bwMode="auto">
              <a:xfrm>
                <a:off x="1727" y="11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286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287"/>
              <p:cNvSpPr>
                <a:spLocks noChangeArrowheads="1"/>
              </p:cNvSpPr>
              <p:nvPr/>
            </p:nvSpPr>
            <p:spPr bwMode="auto">
              <a:xfrm>
                <a:off x="1415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88"/>
              <p:cNvSpPr>
                <a:spLocks noChangeShapeType="1"/>
              </p:cNvSpPr>
              <p:nvPr/>
            </p:nvSpPr>
            <p:spPr bwMode="auto">
              <a:xfrm>
                <a:off x="1719" y="117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89"/>
              <p:cNvSpPr>
                <a:spLocks noChangeShapeType="1"/>
              </p:cNvSpPr>
              <p:nvPr/>
            </p:nvSpPr>
            <p:spPr bwMode="auto">
              <a:xfrm>
                <a:off x="1727" y="116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290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91"/>
              <p:cNvSpPr>
                <a:spLocks noChangeShapeType="1"/>
              </p:cNvSpPr>
              <p:nvPr/>
            </p:nvSpPr>
            <p:spPr bwMode="auto">
              <a:xfrm>
                <a:off x="1259" y="168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292"/>
              <p:cNvSpPr>
                <a:spLocks noChangeShapeType="1"/>
              </p:cNvSpPr>
              <p:nvPr/>
            </p:nvSpPr>
            <p:spPr bwMode="auto">
              <a:xfrm>
                <a:off x="1266" y="167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293"/>
              <p:cNvSpPr>
                <a:spLocks noChangeShapeType="1"/>
              </p:cNvSpPr>
              <p:nvPr/>
            </p:nvSpPr>
            <p:spPr bwMode="auto">
              <a:xfrm>
                <a:off x="1719" y="13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294"/>
              <p:cNvSpPr>
                <a:spLocks noChangeShapeType="1"/>
              </p:cNvSpPr>
              <p:nvPr/>
            </p:nvSpPr>
            <p:spPr bwMode="auto">
              <a:xfrm>
                <a:off x="1727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95"/>
              <p:cNvSpPr>
                <a:spLocks noChangeArrowheads="1"/>
              </p:cNvSpPr>
              <p:nvPr/>
            </p:nvSpPr>
            <p:spPr bwMode="auto">
              <a:xfrm>
                <a:off x="1876" y="85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6"/>
              <p:cNvSpPr>
                <a:spLocks noChangeShapeType="1"/>
              </p:cNvSpPr>
              <p:nvPr/>
            </p:nvSpPr>
            <p:spPr bwMode="auto">
              <a:xfrm>
                <a:off x="1876" y="99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97"/>
              <p:cNvSpPr>
                <a:spLocks noChangeShapeType="1"/>
              </p:cNvSpPr>
              <p:nvPr/>
            </p:nvSpPr>
            <p:spPr bwMode="auto">
              <a:xfrm>
                <a:off x="1883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98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99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300"/>
              <p:cNvSpPr>
                <a:spLocks noChangeShapeType="1"/>
              </p:cNvSpPr>
              <p:nvPr/>
            </p:nvSpPr>
            <p:spPr bwMode="auto">
              <a:xfrm>
                <a:off x="1571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301"/>
              <p:cNvSpPr>
                <a:spLocks noChangeShapeType="1"/>
              </p:cNvSpPr>
              <p:nvPr/>
            </p:nvSpPr>
            <p:spPr bwMode="auto">
              <a:xfrm>
                <a:off x="1578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302"/>
              <p:cNvSpPr>
                <a:spLocks noChangeShapeType="1"/>
              </p:cNvSpPr>
              <p:nvPr/>
            </p:nvSpPr>
            <p:spPr bwMode="auto">
              <a:xfrm>
                <a:off x="2024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303"/>
              <p:cNvSpPr>
                <a:spLocks noChangeShapeType="1"/>
              </p:cNvSpPr>
              <p:nvPr/>
            </p:nvSpPr>
            <p:spPr bwMode="auto">
              <a:xfrm>
                <a:off x="2032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304"/>
              <p:cNvSpPr>
                <a:spLocks noChangeArrowheads="1"/>
              </p:cNvSpPr>
              <p:nvPr/>
            </p:nvSpPr>
            <p:spPr bwMode="auto">
              <a:xfrm>
                <a:off x="1719" y="128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305"/>
              <p:cNvSpPr>
                <a:spLocks noChangeArrowheads="1"/>
              </p:cNvSpPr>
              <p:nvPr/>
            </p:nvSpPr>
            <p:spPr bwMode="auto">
              <a:xfrm>
                <a:off x="954" y="193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06"/>
              <p:cNvSpPr>
                <a:spLocks noChangeShapeType="1"/>
              </p:cNvSpPr>
              <p:nvPr/>
            </p:nvSpPr>
            <p:spPr bwMode="auto">
              <a:xfrm>
                <a:off x="1571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307"/>
              <p:cNvSpPr>
                <a:spLocks noChangeShapeType="1"/>
              </p:cNvSpPr>
              <p:nvPr/>
            </p:nvSpPr>
            <p:spPr bwMode="auto">
              <a:xfrm>
                <a:off x="1578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308"/>
              <p:cNvSpPr>
                <a:spLocks noChangeShapeType="1"/>
              </p:cNvSpPr>
              <p:nvPr/>
            </p:nvSpPr>
            <p:spPr bwMode="auto">
              <a:xfrm>
                <a:off x="1259" y="171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309"/>
              <p:cNvSpPr>
                <a:spLocks noChangeShapeType="1"/>
              </p:cNvSpPr>
              <p:nvPr/>
            </p:nvSpPr>
            <p:spPr bwMode="auto">
              <a:xfrm>
                <a:off x="1266" y="171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10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311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2"/>
              <p:cNvSpPr>
                <a:spLocks noChangeShapeType="1"/>
              </p:cNvSpPr>
              <p:nvPr/>
            </p:nvSpPr>
            <p:spPr bwMode="auto">
              <a:xfrm>
                <a:off x="2024" y="99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13"/>
              <p:cNvSpPr>
                <a:spLocks noChangeShapeType="1"/>
              </p:cNvSpPr>
              <p:nvPr/>
            </p:nvSpPr>
            <p:spPr bwMode="auto">
              <a:xfrm>
                <a:off x="2032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314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5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316"/>
              <p:cNvSpPr>
                <a:spLocks noChangeShapeType="1"/>
              </p:cNvSpPr>
              <p:nvPr/>
            </p:nvSpPr>
            <p:spPr bwMode="auto">
              <a:xfrm>
                <a:off x="2024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317"/>
              <p:cNvSpPr>
                <a:spLocks noChangeShapeType="1"/>
              </p:cNvSpPr>
              <p:nvPr/>
            </p:nvSpPr>
            <p:spPr bwMode="auto">
              <a:xfrm>
                <a:off x="2032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318"/>
              <p:cNvSpPr>
                <a:spLocks noChangeArrowheads="1"/>
              </p:cNvSpPr>
              <p:nvPr/>
            </p:nvSpPr>
            <p:spPr bwMode="auto">
              <a:xfrm>
                <a:off x="1571" y="133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319"/>
              <p:cNvSpPr>
                <a:spLocks noChangeShapeType="1"/>
              </p:cNvSpPr>
              <p:nvPr/>
            </p:nvSpPr>
            <p:spPr bwMode="auto">
              <a:xfrm>
                <a:off x="1571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320"/>
              <p:cNvSpPr>
                <a:spLocks noChangeShapeType="1"/>
              </p:cNvSpPr>
              <p:nvPr/>
            </p:nvSpPr>
            <p:spPr bwMode="auto">
              <a:xfrm>
                <a:off x="1578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321"/>
              <p:cNvSpPr>
                <a:spLocks noChangeShapeType="1"/>
              </p:cNvSpPr>
              <p:nvPr/>
            </p:nvSpPr>
            <p:spPr bwMode="auto">
              <a:xfrm>
                <a:off x="2024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322"/>
              <p:cNvSpPr>
                <a:spLocks noChangeShapeType="1"/>
              </p:cNvSpPr>
              <p:nvPr/>
            </p:nvSpPr>
            <p:spPr bwMode="auto">
              <a:xfrm>
                <a:off x="2032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323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324"/>
              <p:cNvSpPr>
                <a:spLocks noChangeArrowheads="1"/>
              </p:cNvSpPr>
              <p:nvPr/>
            </p:nvSpPr>
            <p:spPr bwMode="auto">
              <a:xfrm>
                <a:off x="1719" y="1251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325"/>
              <p:cNvSpPr>
                <a:spLocks noChangeShapeType="1"/>
              </p:cNvSpPr>
              <p:nvPr/>
            </p:nvSpPr>
            <p:spPr bwMode="auto">
              <a:xfrm>
                <a:off x="1415" y="14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326"/>
              <p:cNvSpPr>
                <a:spLocks noChangeShapeType="1"/>
              </p:cNvSpPr>
              <p:nvPr/>
            </p:nvSpPr>
            <p:spPr bwMode="auto">
              <a:xfrm>
                <a:off x="1422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327"/>
              <p:cNvSpPr>
                <a:spLocks noChangeArrowheads="1"/>
              </p:cNvSpPr>
              <p:nvPr/>
            </p:nvSpPr>
            <p:spPr bwMode="auto">
              <a:xfrm>
                <a:off x="1571" y="131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328"/>
              <p:cNvSpPr>
                <a:spLocks noChangeShapeType="1"/>
              </p:cNvSpPr>
              <p:nvPr/>
            </p:nvSpPr>
            <p:spPr bwMode="auto">
              <a:xfrm>
                <a:off x="1415" y="182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329"/>
              <p:cNvSpPr>
                <a:spLocks noChangeShapeType="1"/>
              </p:cNvSpPr>
              <p:nvPr/>
            </p:nvSpPr>
            <p:spPr bwMode="auto">
              <a:xfrm>
                <a:off x="1422" y="181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330"/>
              <p:cNvSpPr>
                <a:spLocks noChangeShapeType="1"/>
              </p:cNvSpPr>
              <p:nvPr/>
            </p:nvSpPr>
            <p:spPr bwMode="auto">
              <a:xfrm>
                <a:off x="1259" y="206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331"/>
              <p:cNvSpPr>
                <a:spLocks noChangeShapeType="1"/>
              </p:cNvSpPr>
              <p:nvPr/>
            </p:nvSpPr>
            <p:spPr bwMode="auto">
              <a:xfrm>
                <a:off x="1266" y="206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332"/>
              <p:cNvSpPr>
                <a:spLocks noChangeShapeType="1"/>
              </p:cNvSpPr>
              <p:nvPr/>
            </p:nvSpPr>
            <p:spPr bwMode="auto">
              <a:xfrm>
                <a:off x="1876" y="122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333"/>
              <p:cNvSpPr>
                <a:spLocks noChangeShapeType="1"/>
              </p:cNvSpPr>
              <p:nvPr/>
            </p:nvSpPr>
            <p:spPr bwMode="auto">
              <a:xfrm>
                <a:off x="1883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334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335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336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337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338"/>
              <p:cNvSpPr>
                <a:spLocks noChangeShapeType="1"/>
              </p:cNvSpPr>
              <p:nvPr/>
            </p:nvSpPr>
            <p:spPr bwMode="auto">
              <a:xfrm>
                <a:off x="1571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339"/>
              <p:cNvSpPr>
                <a:spLocks noChangeShapeType="1"/>
              </p:cNvSpPr>
              <p:nvPr/>
            </p:nvSpPr>
            <p:spPr bwMode="auto">
              <a:xfrm>
                <a:off x="1578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340"/>
              <p:cNvSpPr>
                <a:spLocks noChangeShapeType="1"/>
              </p:cNvSpPr>
              <p:nvPr/>
            </p:nvSpPr>
            <p:spPr bwMode="auto">
              <a:xfrm>
                <a:off x="1876" y="12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341"/>
              <p:cNvSpPr>
                <a:spLocks noChangeShapeType="1"/>
              </p:cNvSpPr>
              <p:nvPr/>
            </p:nvSpPr>
            <p:spPr bwMode="auto">
              <a:xfrm>
                <a:off x="1883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342"/>
              <p:cNvSpPr>
                <a:spLocks noChangeShapeType="1"/>
              </p:cNvSpPr>
              <p:nvPr/>
            </p:nvSpPr>
            <p:spPr bwMode="auto">
              <a:xfrm>
                <a:off x="1719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343"/>
              <p:cNvSpPr>
                <a:spLocks noChangeShapeType="1"/>
              </p:cNvSpPr>
              <p:nvPr/>
            </p:nvSpPr>
            <p:spPr bwMode="auto">
              <a:xfrm>
                <a:off x="1727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344"/>
              <p:cNvSpPr>
                <a:spLocks noChangeArrowheads="1"/>
              </p:cNvSpPr>
              <p:nvPr/>
            </p:nvSpPr>
            <p:spPr bwMode="auto">
              <a:xfrm>
                <a:off x="2180" y="102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345"/>
              <p:cNvSpPr>
                <a:spLocks noChangeShapeType="1"/>
              </p:cNvSpPr>
              <p:nvPr/>
            </p:nvSpPr>
            <p:spPr bwMode="auto">
              <a:xfrm>
                <a:off x="1719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346"/>
              <p:cNvSpPr>
                <a:spLocks noChangeShapeType="1"/>
              </p:cNvSpPr>
              <p:nvPr/>
            </p:nvSpPr>
            <p:spPr bwMode="auto">
              <a:xfrm>
                <a:off x="1727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347"/>
              <p:cNvSpPr>
                <a:spLocks noChangeShapeType="1"/>
              </p:cNvSpPr>
              <p:nvPr/>
            </p:nvSpPr>
            <p:spPr bwMode="auto">
              <a:xfrm>
                <a:off x="1876" y="119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348"/>
              <p:cNvSpPr>
                <a:spLocks noChangeShapeType="1"/>
              </p:cNvSpPr>
              <p:nvPr/>
            </p:nvSpPr>
            <p:spPr bwMode="auto">
              <a:xfrm>
                <a:off x="1883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349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350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351"/>
              <p:cNvSpPr>
                <a:spLocks noChangeArrowheads="1"/>
              </p:cNvSpPr>
              <p:nvPr/>
            </p:nvSpPr>
            <p:spPr bwMode="auto">
              <a:xfrm>
                <a:off x="1415" y="16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352"/>
              <p:cNvSpPr>
                <a:spLocks noChangeShapeType="1"/>
              </p:cNvSpPr>
              <p:nvPr/>
            </p:nvSpPr>
            <p:spPr bwMode="auto">
              <a:xfrm>
                <a:off x="1719" y="143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353"/>
              <p:cNvSpPr>
                <a:spLocks noChangeShapeType="1"/>
              </p:cNvSpPr>
              <p:nvPr/>
            </p:nvSpPr>
            <p:spPr bwMode="auto">
              <a:xfrm>
                <a:off x="1727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354"/>
              <p:cNvSpPr>
                <a:spLocks noChangeShapeType="1"/>
              </p:cNvSpPr>
              <p:nvPr/>
            </p:nvSpPr>
            <p:spPr bwMode="auto">
              <a:xfrm>
                <a:off x="1719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355"/>
              <p:cNvSpPr>
                <a:spLocks noChangeShapeType="1"/>
              </p:cNvSpPr>
              <p:nvPr/>
            </p:nvSpPr>
            <p:spPr bwMode="auto">
              <a:xfrm>
                <a:off x="1727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356"/>
              <p:cNvSpPr>
                <a:spLocks noChangeArrowheads="1"/>
              </p:cNvSpPr>
              <p:nvPr/>
            </p:nvSpPr>
            <p:spPr bwMode="auto">
              <a:xfrm>
                <a:off x="1719" y="1273"/>
                <a:ext cx="23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357"/>
              <p:cNvSpPr>
                <a:spLocks noChangeArrowheads="1"/>
              </p:cNvSpPr>
              <p:nvPr/>
            </p:nvSpPr>
            <p:spPr bwMode="auto">
              <a:xfrm>
                <a:off x="1571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358"/>
              <p:cNvSpPr>
                <a:spLocks noChangeShapeType="1"/>
              </p:cNvSpPr>
              <p:nvPr/>
            </p:nvSpPr>
            <p:spPr bwMode="auto">
              <a:xfrm>
                <a:off x="2180" y="11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359"/>
              <p:cNvSpPr>
                <a:spLocks noChangeShapeType="1"/>
              </p:cNvSpPr>
              <p:nvPr/>
            </p:nvSpPr>
            <p:spPr bwMode="auto">
              <a:xfrm>
                <a:off x="2188" y="113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360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361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362"/>
              <p:cNvSpPr>
                <a:spLocks noChangeShapeType="1"/>
              </p:cNvSpPr>
              <p:nvPr/>
            </p:nvSpPr>
            <p:spPr bwMode="auto">
              <a:xfrm>
                <a:off x="1259" y="192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363"/>
              <p:cNvSpPr>
                <a:spLocks noChangeShapeType="1"/>
              </p:cNvSpPr>
              <p:nvPr/>
            </p:nvSpPr>
            <p:spPr bwMode="auto">
              <a:xfrm>
                <a:off x="1266" y="192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364"/>
              <p:cNvSpPr>
                <a:spLocks noChangeShapeType="1"/>
              </p:cNvSpPr>
              <p:nvPr/>
            </p:nvSpPr>
            <p:spPr bwMode="auto">
              <a:xfrm>
                <a:off x="1876" y="137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65"/>
              <p:cNvSpPr>
                <a:spLocks noChangeShapeType="1"/>
              </p:cNvSpPr>
              <p:nvPr/>
            </p:nvSpPr>
            <p:spPr bwMode="auto">
              <a:xfrm>
                <a:off x="1883" y="13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66"/>
              <p:cNvSpPr>
                <a:spLocks noChangeArrowheads="1"/>
              </p:cNvSpPr>
              <p:nvPr/>
            </p:nvSpPr>
            <p:spPr bwMode="auto">
              <a:xfrm>
                <a:off x="1259" y="1429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367"/>
              <p:cNvSpPr>
                <a:spLocks noChangeShapeType="1"/>
              </p:cNvSpPr>
              <p:nvPr/>
            </p:nvSpPr>
            <p:spPr bwMode="auto">
              <a:xfrm>
                <a:off x="1876" y="12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368"/>
              <p:cNvSpPr>
                <a:spLocks noChangeShapeType="1"/>
              </p:cNvSpPr>
              <p:nvPr/>
            </p:nvSpPr>
            <p:spPr bwMode="auto">
              <a:xfrm>
                <a:off x="1883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369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370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71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372"/>
              <p:cNvSpPr>
                <a:spLocks noChangeShapeType="1"/>
              </p:cNvSpPr>
              <p:nvPr/>
            </p:nvSpPr>
            <p:spPr bwMode="auto">
              <a:xfrm>
                <a:off x="1719" y="171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373"/>
              <p:cNvSpPr>
                <a:spLocks noChangeShapeType="1"/>
              </p:cNvSpPr>
              <p:nvPr/>
            </p:nvSpPr>
            <p:spPr bwMode="auto">
              <a:xfrm>
                <a:off x="1727" y="171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374"/>
              <p:cNvSpPr>
                <a:spLocks noChangeShapeType="1"/>
              </p:cNvSpPr>
              <p:nvPr/>
            </p:nvSpPr>
            <p:spPr bwMode="auto">
              <a:xfrm>
                <a:off x="2024" y="99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375"/>
              <p:cNvSpPr>
                <a:spLocks noChangeShapeType="1"/>
              </p:cNvSpPr>
              <p:nvPr/>
            </p:nvSpPr>
            <p:spPr bwMode="auto">
              <a:xfrm>
                <a:off x="2032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376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377"/>
              <p:cNvSpPr>
                <a:spLocks noChangeShapeType="1"/>
              </p:cNvSpPr>
              <p:nvPr/>
            </p:nvSpPr>
            <p:spPr bwMode="auto">
              <a:xfrm>
                <a:off x="1259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378"/>
              <p:cNvSpPr>
                <a:spLocks noChangeShapeType="1"/>
              </p:cNvSpPr>
              <p:nvPr/>
            </p:nvSpPr>
            <p:spPr bwMode="auto">
              <a:xfrm>
                <a:off x="1266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379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380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381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382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383"/>
              <p:cNvSpPr>
                <a:spLocks noChangeArrowheads="1"/>
              </p:cNvSpPr>
              <p:nvPr/>
            </p:nvSpPr>
            <p:spPr bwMode="auto">
              <a:xfrm>
                <a:off x="1259" y="1756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384"/>
              <p:cNvSpPr>
                <a:spLocks noChangeArrowheads="1"/>
              </p:cNvSpPr>
              <p:nvPr/>
            </p:nvSpPr>
            <p:spPr bwMode="auto">
              <a:xfrm>
                <a:off x="1415" y="1652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385"/>
              <p:cNvSpPr>
                <a:spLocks noChangeShapeType="1"/>
              </p:cNvSpPr>
              <p:nvPr/>
            </p:nvSpPr>
            <p:spPr bwMode="auto">
              <a:xfrm>
                <a:off x="1571" y="137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386"/>
              <p:cNvSpPr>
                <a:spLocks noChangeShapeType="1"/>
              </p:cNvSpPr>
              <p:nvPr/>
            </p:nvSpPr>
            <p:spPr bwMode="auto">
              <a:xfrm>
                <a:off x="1578" y="13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387"/>
              <p:cNvSpPr>
                <a:spLocks noChangeShapeType="1"/>
              </p:cNvSpPr>
              <p:nvPr/>
            </p:nvSpPr>
            <p:spPr bwMode="auto">
              <a:xfrm>
                <a:off x="1571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388"/>
              <p:cNvSpPr>
                <a:spLocks noChangeShapeType="1"/>
              </p:cNvSpPr>
              <p:nvPr/>
            </p:nvSpPr>
            <p:spPr bwMode="auto">
              <a:xfrm>
                <a:off x="1578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389"/>
              <p:cNvSpPr>
                <a:spLocks noChangeShapeType="1"/>
              </p:cNvSpPr>
              <p:nvPr/>
            </p:nvSpPr>
            <p:spPr bwMode="auto">
              <a:xfrm>
                <a:off x="1876" y="117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90"/>
              <p:cNvSpPr>
                <a:spLocks noChangeShapeType="1"/>
              </p:cNvSpPr>
              <p:nvPr/>
            </p:nvSpPr>
            <p:spPr bwMode="auto">
              <a:xfrm>
                <a:off x="1883" y="116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391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392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393"/>
              <p:cNvSpPr>
                <a:spLocks noChangeShapeType="1"/>
              </p:cNvSpPr>
              <p:nvPr/>
            </p:nvSpPr>
            <p:spPr bwMode="auto">
              <a:xfrm>
                <a:off x="1876" y="108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394"/>
              <p:cNvSpPr>
                <a:spLocks noChangeShapeType="1"/>
              </p:cNvSpPr>
              <p:nvPr/>
            </p:nvSpPr>
            <p:spPr bwMode="auto">
              <a:xfrm>
                <a:off x="1883" y="10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395"/>
              <p:cNvSpPr>
                <a:spLocks/>
              </p:cNvSpPr>
              <p:nvPr/>
            </p:nvSpPr>
            <p:spPr bwMode="auto">
              <a:xfrm>
                <a:off x="961" y="894"/>
                <a:ext cx="1227" cy="1011"/>
              </a:xfrm>
              <a:custGeom>
                <a:avLst/>
                <a:gdLst>
                  <a:gd name="T0" fmla="*/ 0 w 1227"/>
                  <a:gd name="T1" fmla="*/ 1011 h 1011"/>
                  <a:gd name="T2" fmla="*/ 305 w 1227"/>
                  <a:gd name="T3" fmla="*/ 758 h 1011"/>
                  <a:gd name="T4" fmla="*/ 617 w 1227"/>
                  <a:gd name="T5" fmla="*/ 506 h 1011"/>
                  <a:gd name="T6" fmla="*/ 922 w 1227"/>
                  <a:gd name="T7" fmla="*/ 253 h 1011"/>
                  <a:gd name="T8" fmla="*/ 1227 w 1227"/>
                  <a:gd name="T9" fmla="*/ 0 h 10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011"/>
                  <a:gd name="T17" fmla="*/ 1227 w 1227"/>
                  <a:gd name="T18" fmla="*/ 1011 h 10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011">
                    <a:moveTo>
                      <a:pt x="0" y="1011"/>
                    </a:moveTo>
                    <a:lnTo>
                      <a:pt x="305" y="758"/>
                    </a:lnTo>
                    <a:lnTo>
                      <a:pt x="617" y="506"/>
                    </a:lnTo>
                    <a:lnTo>
                      <a:pt x="922" y="253"/>
                    </a:lnTo>
                    <a:lnTo>
                      <a:pt x="1227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396"/>
              <p:cNvSpPr>
                <a:spLocks/>
              </p:cNvSpPr>
              <p:nvPr/>
            </p:nvSpPr>
            <p:spPr bwMode="auto">
              <a:xfrm>
                <a:off x="961" y="991"/>
                <a:ext cx="1227" cy="966"/>
              </a:xfrm>
              <a:custGeom>
                <a:avLst/>
                <a:gdLst>
                  <a:gd name="T0" fmla="*/ 0 w 1227"/>
                  <a:gd name="T1" fmla="*/ 966 h 966"/>
                  <a:gd name="T2" fmla="*/ 305 w 1227"/>
                  <a:gd name="T3" fmla="*/ 721 h 966"/>
                  <a:gd name="T4" fmla="*/ 617 w 1227"/>
                  <a:gd name="T5" fmla="*/ 483 h 966"/>
                  <a:gd name="T6" fmla="*/ 922 w 1227"/>
                  <a:gd name="T7" fmla="*/ 245 h 966"/>
                  <a:gd name="T8" fmla="*/ 1227 w 1227"/>
                  <a:gd name="T9" fmla="*/ 0 h 9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966"/>
                  <a:gd name="T17" fmla="*/ 1227 w 1227"/>
                  <a:gd name="T18" fmla="*/ 966 h 9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966">
                    <a:moveTo>
                      <a:pt x="0" y="966"/>
                    </a:moveTo>
                    <a:lnTo>
                      <a:pt x="305" y="721"/>
                    </a:lnTo>
                    <a:lnTo>
                      <a:pt x="617" y="483"/>
                    </a:lnTo>
                    <a:lnTo>
                      <a:pt x="922" y="245"/>
                    </a:lnTo>
                    <a:lnTo>
                      <a:pt x="1227" y="0"/>
                    </a:lnTo>
                  </a:path>
                </a:pathLst>
              </a:custGeom>
              <a:noFill/>
              <a:ln w="11113">
                <a:solidFill>
                  <a:srgbClr val="00D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397"/>
              <p:cNvSpPr>
                <a:spLocks noChangeShapeType="1"/>
              </p:cNvSpPr>
              <p:nvPr/>
            </p:nvSpPr>
            <p:spPr bwMode="auto">
              <a:xfrm>
                <a:off x="812" y="790"/>
                <a:ext cx="15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398"/>
              <p:cNvSpPr>
                <a:spLocks noChangeShapeType="1"/>
              </p:cNvSpPr>
              <p:nvPr/>
            </p:nvSpPr>
            <p:spPr bwMode="auto">
              <a:xfrm>
                <a:off x="2344" y="790"/>
                <a:ext cx="1" cy="14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399"/>
              <p:cNvSpPr>
                <a:spLocks noChangeShapeType="1"/>
              </p:cNvSpPr>
              <p:nvPr/>
            </p:nvSpPr>
            <p:spPr bwMode="auto">
              <a:xfrm flipH="1">
                <a:off x="812" y="2202"/>
                <a:ext cx="15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400"/>
              <p:cNvSpPr>
                <a:spLocks noChangeShapeType="1"/>
              </p:cNvSpPr>
              <p:nvPr/>
            </p:nvSpPr>
            <p:spPr bwMode="auto">
              <a:xfrm flipV="1">
                <a:off x="812" y="790"/>
                <a:ext cx="1" cy="14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401"/>
              <p:cNvSpPr>
                <a:spLocks noChangeShapeType="1"/>
              </p:cNvSpPr>
              <p:nvPr/>
            </p:nvSpPr>
            <p:spPr bwMode="auto">
              <a:xfrm>
                <a:off x="812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02"/>
              <p:cNvSpPr>
                <a:spLocks noChangeArrowheads="1"/>
              </p:cNvSpPr>
              <p:nvPr/>
            </p:nvSpPr>
            <p:spPr bwMode="auto">
              <a:xfrm>
                <a:off x="768" y="2284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0</a:t>
                </a:r>
                <a:endParaRPr lang="en-US"/>
              </a:p>
            </p:txBody>
          </p:sp>
          <p:sp>
            <p:nvSpPr>
              <p:cNvPr id="222" name="Line 403"/>
              <p:cNvSpPr>
                <a:spLocks noChangeShapeType="1"/>
              </p:cNvSpPr>
              <p:nvPr/>
            </p:nvSpPr>
            <p:spPr bwMode="auto">
              <a:xfrm>
                <a:off x="969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04"/>
              <p:cNvSpPr>
                <a:spLocks noChangeArrowheads="1"/>
              </p:cNvSpPr>
              <p:nvPr/>
            </p:nvSpPr>
            <p:spPr bwMode="auto">
              <a:xfrm>
                <a:off x="923" y="2284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en-US"/>
              </a:p>
            </p:txBody>
          </p:sp>
          <p:sp>
            <p:nvSpPr>
              <p:cNvPr id="224" name="Line 405"/>
              <p:cNvSpPr>
                <a:spLocks noChangeShapeType="1"/>
              </p:cNvSpPr>
              <p:nvPr/>
            </p:nvSpPr>
            <p:spPr bwMode="auto">
              <a:xfrm>
                <a:off x="1117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Rectangle 406"/>
            <p:cNvSpPr>
              <a:spLocks noChangeArrowheads="1"/>
            </p:cNvSpPr>
            <p:nvPr/>
          </p:nvSpPr>
          <p:spPr bwMode="auto">
            <a:xfrm>
              <a:off x="1073" y="2284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8" name="Line 407"/>
            <p:cNvSpPr>
              <a:spLocks noChangeShapeType="1"/>
            </p:cNvSpPr>
            <p:nvPr/>
          </p:nvSpPr>
          <p:spPr bwMode="auto">
            <a:xfrm>
              <a:off x="1273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08"/>
            <p:cNvSpPr>
              <a:spLocks noChangeArrowheads="1"/>
            </p:cNvSpPr>
            <p:nvPr/>
          </p:nvSpPr>
          <p:spPr bwMode="auto">
            <a:xfrm>
              <a:off x="1229" y="2284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10" name="Line 409"/>
            <p:cNvSpPr>
              <a:spLocks noChangeShapeType="1"/>
            </p:cNvSpPr>
            <p:nvPr/>
          </p:nvSpPr>
          <p:spPr bwMode="auto">
            <a:xfrm>
              <a:off x="1422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10"/>
            <p:cNvSpPr>
              <a:spLocks noChangeArrowheads="1"/>
            </p:cNvSpPr>
            <p:nvPr/>
          </p:nvSpPr>
          <p:spPr bwMode="auto">
            <a:xfrm>
              <a:off x="1377" y="2284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12" name="Line 411"/>
            <p:cNvSpPr>
              <a:spLocks noChangeShapeType="1"/>
            </p:cNvSpPr>
            <p:nvPr/>
          </p:nvSpPr>
          <p:spPr bwMode="auto">
            <a:xfrm>
              <a:off x="1578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12"/>
            <p:cNvSpPr>
              <a:spLocks noChangeArrowheads="1"/>
            </p:cNvSpPr>
            <p:nvPr/>
          </p:nvSpPr>
          <p:spPr bwMode="auto">
            <a:xfrm>
              <a:off x="1534" y="2284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14" name="Line 413"/>
            <p:cNvSpPr>
              <a:spLocks noChangeShapeType="1"/>
            </p:cNvSpPr>
            <p:nvPr/>
          </p:nvSpPr>
          <p:spPr bwMode="auto">
            <a:xfrm>
              <a:off x="1734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14"/>
            <p:cNvSpPr>
              <a:spLocks noChangeArrowheads="1"/>
            </p:cNvSpPr>
            <p:nvPr/>
          </p:nvSpPr>
          <p:spPr bwMode="auto">
            <a:xfrm>
              <a:off x="1690" y="2284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lang="en-US"/>
            </a:p>
          </p:txBody>
        </p:sp>
        <p:sp>
          <p:nvSpPr>
            <p:cNvPr id="16" name="Line 415"/>
            <p:cNvSpPr>
              <a:spLocks noChangeShapeType="1"/>
            </p:cNvSpPr>
            <p:nvPr/>
          </p:nvSpPr>
          <p:spPr bwMode="auto">
            <a:xfrm>
              <a:off x="1883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416"/>
            <p:cNvSpPr>
              <a:spLocks noChangeArrowheads="1"/>
            </p:cNvSpPr>
            <p:nvPr/>
          </p:nvSpPr>
          <p:spPr bwMode="auto">
            <a:xfrm>
              <a:off x="1838" y="2284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endParaRPr lang="en-US"/>
            </a:p>
          </p:txBody>
        </p:sp>
        <p:sp>
          <p:nvSpPr>
            <p:cNvPr id="18" name="Line 417"/>
            <p:cNvSpPr>
              <a:spLocks noChangeShapeType="1"/>
            </p:cNvSpPr>
            <p:nvPr/>
          </p:nvSpPr>
          <p:spPr bwMode="auto">
            <a:xfrm>
              <a:off x="2039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418"/>
            <p:cNvSpPr>
              <a:spLocks noChangeArrowheads="1"/>
            </p:cNvSpPr>
            <p:nvPr/>
          </p:nvSpPr>
          <p:spPr bwMode="auto">
            <a:xfrm>
              <a:off x="1995" y="2284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lang="en-US"/>
            </a:p>
          </p:txBody>
        </p:sp>
        <p:sp>
          <p:nvSpPr>
            <p:cNvPr id="20" name="Line 419"/>
            <p:cNvSpPr>
              <a:spLocks noChangeShapeType="1"/>
            </p:cNvSpPr>
            <p:nvPr/>
          </p:nvSpPr>
          <p:spPr bwMode="auto">
            <a:xfrm>
              <a:off x="2188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420"/>
            <p:cNvSpPr>
              <a:spLocks noChangeArrowheads="1"/>
            </p:cNvSpPr>
            <p:nvPr/>
          </p:nvSpPr>
          <p:spPr bwMode="auto">
            <a:xfrm>
              <a:off x="2143" y="2284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9</a:t>
              </a:r>
              <a:endParaRPr lang="en-US"/>
            </a:p>
          </p:txBody>
        </p:sp>
        <p:sp>
          <p:nvSpPr>
            <p:cNvPr id="22" name="Line 421"/>
            <p:cNvSpPr>
              <a:spLocks noChangeShapeType="1"/>
            </p:cNvSpPr>
            <p:nvPr/>
          </p:nvSpPr>
          <p:spPr bwMode="auto">
            <a:xfrm>
              <a:off x="2344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2"/>
            <p:cNvSpPr>
              <a:spLocks noChangeArrowheads="1"/>
            </p:cNvSpPr>
            <p:nvPr/>
          </p:nvSpPr>
          <p:spPr bwMode="auto">
            <a:xfrm>
              <a:off x="2262" y="2284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/>
            </a:p>
          </p:txBody>
        </p:sp>
        <p:sp>
          <p:nvSpPr>
            <p:cNvPr id="24" name="Rectangle 423"/>
            <p:cNvSpPr>
              <a:spLocks noChangeArrowheads="1"/>
            </p:cNvSpPr>
            <p:nvPr/>
          </p:nvSpPr>
          <p:spPr bwMode="auto">
            <a:xfrm>
              <a:off x="1311" y="2455"/>
              <a:ext cx="36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Position</a:t>
              </a:r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814769" y="2259992"/>
            <a:ext cx="9771151" cy="3645654"/>
            <a:chOff x="0" y="1961031"/>
            <a:chExt cx="9771151" cy="3645654"/>
          </a:xfrm>
        </p:grpSpPr>
        <p:sp>
          <p:nvSpPr>
            <p:cNvPr id="426" name="Text Box 424"/>
            <p:cNvSpPr txBox="1">
              <a:spLocks noChangeArrowheads="1"/>
            </p:cNvSpPr>
            <p:nvPr/>
          </p:nvSpPr>
          <p:spPr bwMode="auto">
            <a:xfrm>
              <a:off x="0" y="4450125"/>
              <a:ext cx="510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Interaction between gender and position</a:t>
              </a:r>
            </a:p>
          </p:txBody>
        </p:sp>
        <p:sp>
          <p:nvSpPr>
            <p:cNvPr id="427" name="Text Box 425"/>
            <p:cNvSpPr txBox="1">
              <a:spLocks noChangeArrowheads="1"/>
            </p:cNvSpPr>
            <p:nvPr/>
          </p:nvSpPr>
          <p:spPr bwMode="auto">
            <a:xfrm>
              <a:off x="5732551" y="5149485"/>
              <a:ext cx="403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Interaction is not significant</a:t>
              </a:r>
            </a:p>
          </p:txBody>
        </p:sp>
        <p:pic>
          <p:nvPicPr>
            <p:cNvPr id="428" name="Picture 4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401" y="1961031"/>
              <a:ext cx="5334000" cy="218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9" name="Straight Arrow Connector 428"/>
            <p:cNvCxnSpPr/>
            <p:nvPr/>
          </p:nvCxnSpPr>
          <p:spPr bwMode="auto">
            <a:xfrm flipV="1">
              <a:off x="2133600" y="4143844"/>
              <a:ext cx="228600" cy="3062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30" name="Straight Arrow Connector 429"/>
          <p:cNvCxnSpPr>
            <a:cxnSpLocks/>
          </p:cNvCxnSpPr>
          <p:nvPr/>
        </p:nvCxnSpPr>
        <p:spPr bwMode="auto">
          <a:xfrm flipH="1" flipV="1">
            <a:off x="6182128" y="4444285"/>
            <a:ext cx="417663" cy="1003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5080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Fit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 are a number of possible problems that one may encounter when fitting the linear regression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292934"/>
                </a:solidFill>
              </a:rPr>
              <a:t>Non-linearity of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292934"/>
                </a:solidFill>
              </a:rPr>
              <a:t>Dependence of the error 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292934"/>
                </a:solidFill>
              </a:rPr>
              <a:t>Non-constant variance of error 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292934"/>
                </a:solidFill>
              </a:rPr>
              <a:t>Outliers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292934"/>
                </a:solidFill>
              </a:rPr>
              <a:t>High leverage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rgbClr val="292934"/>
                </a:solidFill>
              </a:rPr>
              <a:t>Collinearity</a:t>
            </a:r>
            <a:endParaRPr lang="en-US" sz="2400" dirty="0">
              <a:solidFill>
                <a:srgbClr val="292934"/>
              </a:solidFill>
            </a:endParaRPr>
          </a:p>
          <a:p>
            <a:pPr marL="0" indent="0">
              <a:buNone/>
            </a:pPr>
            <a:r>
              <a:rPr lang="en-US" sz="2800" dirty="0"/>
              <a:t>See Section 3.3.3 for more details.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50838">
              <a:buFont typeface="Wingdings" charset="2"/>
              <a:buChar char="Ø"/>
            </a:pPr>
            <a:r>
              <a:rPr lang="en-US" sz="2800" dirty="0" err="1"/>
              <a:t>kNN</a:t>
            </a:r>
            <a:r>
              <a:rPr lang="en-US" sz="2800" dirty="0"/>
              <a:t> Regression is similar to the </a:t>
            </a:r>
            <a:r>
              <a:rPr lang="en-US" sz="2800" dirty="0" err="1"/>
              <a:t>kNN</a:t>
            </a:r>
            <a:r>
              <a:rPr lang="en-US" sz="2800" dirty="0"/>
              <a:t> classifier.</a:t>
            </a:r>
          </a:p>
          <a:p>
            <a:pPr marL="350838" indent="-350838">
              <a:buFont typeface="Wingdings" charset="2"/>
              <a:buChar char="Ø"/>
            </a:pPr>
            <a:r>
              <a:rPr lang="en-US" sz="2800" dirty="0"/>
              <a:t>To predict Y for a given value of X, consider k closest points to X in training data and take the average of the responses. i.e.</a:t>
            </a:r>
          </a:p>
          <a:p>
            <a:pPr marL="350838" indent="-350838">
              <a:buFont typeface="Wingdings" charset="2"/>
              <a:buChar char="Ø"/>
            </a:pPr>
            <a:endParaRPr lang="en-US" sz="2800" dirty="0"/>
          </a:p>
          <a:p>
            <a:pPr marL="350838" indent="-350838">
              <a:buFont typeface="Wingdings" charset="2"/>
              <a:buChar char="Ø"/>
            </a:pPr>
            <a:endParaRPr lang="en-US" sz="2800" dirty="0"/>
          </a:p>
          <a:p>
            <a:pPr marL="350838" indent="-350838">
              <a:buFont typeface="Wingdings" charset="2"/>
              <a:buChar char="Ø"/>
            </a:pPr>
            <a:r>
              <a:rPr lang="en-US" sz="2800" dirty="0"/>
              <a:t>If k is small </a:t>
            </a:r>
            <a:r>
              <a:rPr lang="en-US" sz="2800" dirty="0" err="1"/>
              <a:t>kNN</a:t>
            </a:r>
            <a:r>
              <a:rPr lang="en-US" sz="2800" dirty="0"/>
              <a:t> is much more flexible than linear regression.</a:t>
            </a:r>
          </a:p>
          <a:p>
            <a:pPr marL="350838" indent="-350838">
              <a:buFont typeface="Wingdings" charset="2"/>
              <a:buChar char="Ø"/>
            </a:pPr>
            <a:r>
              <a:rPr lang="en-US" sz="2800" dirty="0"/>
              <a:t>Is that better?</a:t>
            </a:r>
          </a:p>
          <a:p>
            <a:pPr marL="350838" indent="-350838"/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018049"/>
              </p:ext>
            </p:extLst>
          </p:nvPr>
        </p:nvGraphicFramePr>
        <p:xfrm>
          <a:off x="4423884" y="3719317"/>
          <a:ext cx="2228317" cy="102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4" imgW="990600" imgH="457200" progId="Equation.3">
                  <p:embed/>
                </p:oleObj>
              </mc:Choice>
              <mc:Fallback>
                <p:oleObj name="Equation" r:id="rId4" imgW="990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884" y="3719317"/>
                        <a:ext cx="2228317" cy="1027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248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77" y="881595"/>
            <a:ext cx="7949031" cy="6143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Fits for k =1 and k =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3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Fits in One Dimension (k =1 and k = 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 descr="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60" y="1917699"/>
            <a:ext cx="7487909" cy="40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2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 descr="3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97" y="1917700"/>
            <a:ext cx="7356827" cy="40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48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77" y="1202021"/>
            <a:ext cx="5498226" cy="5498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2213"/>
            <a:ext cx="9720072" cy="1499616"/>
          </a:xfrm>
        </p:spPr>
        <p:txBody>
          <a:bodyPr/>
          <a:lstStyle/>
          <a:p>
            <a:r>
              <a:rPr lang="en-US" dirty="0"/>
              <a:t>KNN vs.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So Good in High Dimensional Situations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 descr="3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14" y="2260600"/>
            <a:ext cx="8050886" cy="29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9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Regression Model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205206"/>
              </p:ext>
            </p:extLst>
          </p:nvPr>
        </p:nvGraphicFramePr>
        <p:xfrm>
          <a:off x="2943320" y="1906406"/>
          <a:ext cx="5881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320" y="1906406"/>
                        <a:ext cx="5881688" cy="619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2984" y="45258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4128" y="2676881"/>
            <a:ext cx="9720072" cy="380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838" indent="-350838">
              <a:buFont typeface="Wingdings" charset="2"/>
              <a:buChar char="Ø"/>
            </a:pPr>
            <a:r>
              <a:rPr lang="en-US" dirty="0"/>
              <a:t>The parameters in the linear regression model are very easy to interpret.</a:t>
            </a:r>
          </a:p>
          <a:p>
            <a:pPr marL="350838" indent="-350838">
              <a:buFont typeface="Wingdings" charset="2"/>
              <a:buChar char="Ø"/>
            </a:pPr>
            <a:endParaRPr lang="en-US" sz="600" dirty="0"/>
          </a:p>
          <a:p>
            <a:pPr marL="350838" indent="-350838"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/>
              <a:t> is the intercept (i.e. the average value for Y if all the X’s are zero),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/>
              <a:t> is the slope for the </a:t>
            </a:r>
            <a:r>
              <a:rPr lang="en-US" dirty="0" err="1"/>
              <a:t>jth</a:t>
            </a:r>
            <a:r>
              <a:rPr lang="en-US" dirty="0"/>
              <a:t> variable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baseline="-25000" dirty="0" err="1">
                <a:sym typeface="Symbol" pitchFamily="18" charset="2"/>
              </a:rPr>
              <a:t>j</a:t>
            </a:r>
            <a:endParaRPr lang="en-US" baseline="-25000" dirty="0">
              <a:sym typeface="Symbol" pitchFamily="18" charset="2"/>
            </a:endParaRPr>
          </a:p>
          <a:p>
            <a:pPr marL="350838" indent="-350838">
              <a:buFont typeface="Wingdings" charset="2"/>
              <a:buChar char="Ø"/>
            </a:pPr>
            <a:endParaRPr lang="en-US" sz="600" dirty="0"/>
          </a:p>
          <a:p>
            <a:pPr marL="350838" indent="-350838"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/>
              <a:t> is the average increase in Y when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/>
              <a:t>is increased by one and </a:t>
            </a:r>
            <a:r>
              <a:rPr lang="en-US" b="1" dirty="0"/>
              <a:t>all other X’s are held constant. </a:t>
            </a:r>
          </a:p>
          <a:p>
            <a:pPr marL="350838" indent="-35083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2084832"/>
            <a:ext cx="3896738" cy="2270418"/>
          </a:xfrm>
        </p:spPr>
        <p:txBody>
          <a:bodyPr/>
          <a:lstStyle/>
          <a:p>
            <a:pPr marL="350838" indent="-350838">
              <a:buFont typeface="Wingdings" charset="2"/>
              <a:buChar char="Ø"/>
            </a:pPr>
            <a:r>
              <a:rPr lang="en-US" dirty="0"/>
              <a:t>We estimate the parameters using least squares i.e. minimize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656734"/>
              </p:ext>
            </p:extLst>
          </p:nvPr>
        </p:nvGraphicFramePr>
        <p:xfrm>
          <a:off x="1181100" y="4355250"/>
          <a:ext cx="4146550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4" imgW="2108200" imgH="965200" progId="Equation.3">
                  <p:embed/>
                </p:oleObj>
              </mc:Choice>
              <mc:Fallback>
                <p:oleObj name="Equation" r:id="rId4" imgW="2108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355250"/>
                        <a:ext cx="4146550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0" t="27757" r="25964" b="36060"/>
          <a:stretch>
            <a:fillRect/>
          </a:stretch>
        </p:blipFill>
        <p:spPr bwMode="auto">
          <a:xfrm>
            <a:off x="6151056" y="938096"/>
            <a:ext cx="47180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3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between population and least squares lines</a:t>
            </a:r>
          </a:p>
        </p:txBody>
      </p:sp>
      <p:graphicFrame>
        <p:nvGraphicFramePr>
          <p:cNvPr id="13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60596"/>
              </p:ext>
            </p:extLst>
          </p:nvPr>
        </p:nvGraphicFramePr>
        <p:xfrm>
          <a:off x="8930750" y="5567721"/>
          <a:ext cx="334753" cy="35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0" name="Equation" r:id="rId4" imgW="177646" imgH="190335" progId="Equation.3">
                  <p:embed/>
                </p:oleObj>
              </mc:Choice>
              <mc:Fallback>
                <p:oleObj name="Equation" r:id="rId4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750" y="5567721"/>
                        <a:ext cx="334753" cy="35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064206"/>
              </p:ext>
            </p:extLst>
          </p:nvPr>
        </p:nvGraphicFramePr>
        <p:xfrm>
          <a:off x="4389272" y="2116886"/>
          <a:ext cx="5668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1" name="Equation" r:id="rId6" imgW="2171700" imgH="228600" progId="Equation.3">
                  <p:embed/>
                </p:oleObj>
              </mc:Choice>
              <mc:Fallback>
                <p:oleObj name="Equation" r:id="rId6" imgW="2171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272" y="2116886"/>
                        <a:ext cx="5668963" cy="596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339532"/>
              </p:ext>
            </p:extLst>
          </p:nvPr>
        </p:nvGraphicFramePr>
        <p:xfrm>
          <a:off x="4389272" y="3361818"/>
          <a:ext cx="49434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2" name="Equation" r:id="rId8" imgW="1968500" imgH="266700" progId="Equation.3">
                  <p:embed/>
                </p:oleObj>
              </mc:Choice>
              <mc:Fallback>
                <p:oleObj name="Equation" r:id="rId8" imgW="1968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272" y="3361818"/>
                        <a:ext cx="4943475" cy="669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25105" y="3444063"/>
            <a:ext cx="2603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Least </a:t>
            </a:r>
            <a:r>
              <a:rPr lang="en-US" sz="2400" dirty="0">
                <a:latin typeface="+mn-lt"/>
              </a:rPr>
              <a:t>Squares</a:t>
            </a:r>
            <a:r>
              <a:rPr lang="en-US" sz="2400" dirty="0">
                <a:latin typeface="Times New Roman" pitchFamily="18" charset="0"/>
              </a:rPr>
              <a:t> line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25105" y="2161156"/>
            <a:ext cx="20800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+mn-lt"/>
              </a:rPr>
              <a:t>Population line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67447" y="4213893"/>
            <a:ext cx="8382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chemeClr val="accent1"/>
              </a:buClr>
              <a:buFont typeface="Wingdings" charset="2"/>
              <a:buChar char="Ø"/>
            </a:pPr>
            <a:r>
              <a:rPr lang="en-US" sz="2400" dirty="0">
                <a:latin typeface="+mn-lt"/>
              </a:rPr>
              <a:t>We would like to know </a:t>
            </a:r>
            <a:r>
              <a:rPr lang="en-US" sz="2400" dirty="0">
                <a:latin typeface="+mn-lt"/>
                <a:sym typeface="Symbol" pitchFamily="18" charset="2"/>
              </a:rPr>
              <a:t></a:t>
            </a:r>
            <a:r>
              <a:rPr lang="en-US" sz="2400" baseline="-25000" dirty="0">
                <a:latin typeface="+mn-lt"/>
                <a:sym typeface="Symbol" pitchFamily="18" charset="2"/>
              </a:rPr>
              <a:t>0</a:t>
            </a:r>
            <a:r>
              <a:rPr lang="en-US" sz="2400" dirty="0">
                <a:latin typeface="+mn-lt"/>
              </a:rPr>
              <a:t> through </a:t>
            </a:r>
            <a:r>
              <a:rPr lang="en-US" sz="2400" dirty="0">
                <a:latin typeface="+mn-lt"/>
                <a:sym typeface="Symbol" pitchFamily="18" charset="2"/>
              </a:rPr>
              <a:t></a:t>
            </a:r>
            <a:r>
              <a:rPr lang="en-US" sz="2400" baseline="-25000" dirty="0">
                <a:latin typeface="+mn-lt"/>
                <a:sym typeface="Symbol" pitchFamily="18" charset="2"/>
              </a:rPr>
              <a:t>p </a:t>
            </a:r>
            <a:r>
              <a:rPr lang="en-US" sz="2400" dirty="0">
                <a:latin typeface="+mn-lt"/>
              </a:rPr>
              <a:t>i.e. the population line. Instead we know      through      </a:t>
            </a:r>
            <a:r>
              <a:rPr lang="en-US" sz="2400" baseline="-25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i.e. the least squares line.</a:t>
            </a:r>
          </a:p>
          <a:p>
            <a:pPr marL="342900" indent="-342900">
              <a:spcBef>
                <a:spcPct val="50000"/>
              </a:spcBef>
              <a:buClr>
                <a:schemeClr val="accent1"/>
              </a:buClr>
              <a:buFont typeface="Wingdings" charset="2"/>
              <a:buChar char="Ø"/>
            </a:pPr>
            <a:r>
              <a:rPr lang="en-US" sz="2400" dirty="0">
                <a:latin typeface="+mn-lt"/>
              </a:rPr>
              <a:t>Hence we use      through      as guesses for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+mn-lt"/>
                <a:sym typeface="Symbol" pitchFamily="18" charset="2"/>
              </a:rPr>
              <a:t>0</a:t>
            </a:r>
            <a:r>
              <a:rPr lang="en-US" sz="2400" dirty="0">
                <a:latin typeface="+mn-lt"/>
              </a:rPr>
              <a:t> through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</a:t>
            </a:r>
            <a:r>
              <a:rPr lang="en-US" sz="2400" i="1" baseline="-25000" dirty="0">
                <a:latin typeface="Bookman Old Style" panose="02050604050505020204" pitchFamily="18" charset="0"/>
                <a:sym typeface="Symbol" pitchFamily="18" charset="2"/>
              </a:rPr>
              <a:t>p</a:t>
            </a:r>
            <a:r>
              <a:rPr lang="en-US" sz="2400" dirty="0">
                <a:latin typeface="+mn-lt"/>
                <a:sym typeface="Symbol" pitchFamily="18" charset="2"/>
              </a:rPr>
              <a:t> and     as a guess for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Y</a:t>
            </a:r>
            <a:r>
              <a:rPr lang="en-US" sz="2400" i="1" baseline="-25000" dirty="0">
                <a:latin typeface="Bookman Old Style" panose="02050604050505020204" pitchFamily="18" charset="0"/>
                <a:sym typeface="Symbol" pitchFamily="18" charset="2"/>
              </a:rPr>
              <a:t>i</a:t>
            </a:r>
            <a:r>
              <a:rPr lang="en-US" sz="2400" dirty="0">
                <a:latin typeface="+mn-lt"/>
                <a:sym typeface="Symbol" pitchFamily="18" charset="2"/>
              </a:rPr>
              <a:t>.</a:t>
            </a:r>
            <a:r>
              <a:rPr lang="en-US" sz="2400" baseline="-25000" dirty="0">
                <a:latin typeface="+mn-lt"/>
                <a:sym typeface="Symbol" pitchFamily="18" charset="2"/>
              </a:rPr>
              <a:t> </a:t>
            </a:r>
            <a:r>
              <a:rPr lang="en-US" sz="2400" dirty="0">
                <a:latin typeface="+mn-lt"/>
                <a:sym typeface="Symbol" pitchFamily="18" charset="2"/>
              </a:rPr>
              <a:t>The guesses will not be perfect just as       is not a perfect guess for </a:t>
            </a:r>
            <a:r>
              <a:rPr lang="en-US" sz="2400" i="1" dirty="0">
                <a:latin typeface="+mn-lt"/>
                <a:sym typeface="Symbol" pitchFamily="18" charset="2"/>
              </a:rPr>
              <a:t></a:t>
            </a:r>
            <a:r>
              <a:rPr lang="en-US" sz="2400" dirty="0">
                <a:latin typeface="+mn-lt"/>
                <a:sym typeface="Symbol" pitchFamily="18" charset="2"/>
              </a:rPr>
              <a:t>.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572000" y="25778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5239965" y="261673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5970595" y="261673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8677073" y="261673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87939"/>
              </p:ext>
            </p:extLst>
          </p:nvPr>
        </p:nvGraphicFramePr>
        <p:xfrm>
          <a:off x="4224753" y="4599346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" name="Equation" r:id="rId10" imgW="190417" imgH="253890" progId="Equation.3">
                  <p:embed/>
                </p:oleObj>
              </mc:Choice>
              <mc:Fallback>
                <p:oleObj name="Equation" r:id="rId10" imgW="19041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753" y="4599346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04421"/>
              </p:ext>
            </p:extLst>
          </p:nvPr>
        </p:nvGraphicFramePr>
        <p:xfrm>
          <a:off x="5622967" y="4599346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" name="Equation" r:id="rId12" imgW="203024" imgH="266469" progId="Equation.3">
                  <p:embed/>
                </p:oleObj>
              </mc:Choice>
              <mc:Fallback>
                <p:oleObj name="Equation" r:id="rId12" imgW="203024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67" y="4599346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983863"/>
              </p:ext>
            </p:extLst>
          </p:nvPr>
        </p:nvGraphicFramePr>
        <p:xfrm>
          <a:off x="3864828" y="5132746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5" name="Equation" r:id="rId14" imgW="190417" imgH="253890" progId="Equation.3">
                  <p:embed/>
                </p:oleObj>
              </mc:Choice>
              <mc:Fallback>
                <p:oleObj name="Equation" r:id="rId14" imgW="19041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828" y="5132746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08924"/>
              </p:ext>
            </p:extLst>
          </p:nvPr>
        </p:nvGraphicFramePr>
        <p:xfrm>
          <a:off x="5273717" y="5132745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6" name="Equation" r:id="rId15" imgW="203024" imgH="266469" progId="Equation.3">
                  <p:embed/>
                </p:oleObj>
              </mc:Choice>
              <mc:Fallback>
                <p:oleObj name="Equation" r:id="rId15" imgW="203024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717" y="5132745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04827"/>
              </p:ext>
            </p:extLst>
          </p:nvPr>
        </p:nvGraphicFramePr>
        <p:xfrm>
          <a:off x="9656028" y="5132745"/>
          <a:ext cx="288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" name="Equation" r:id="rId16" imgW="139639" imgH="253890" progId="Equation.3">
                  <p:embed/>
                </p:oleObj>
              </mc:Choice>
              <mc:Fallback>
                <p:oleObj name="Equation" r:id="rId16" imgW="13963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6028" y="5132745"/>
                        <a:ext cx="2889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92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Fit: 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14015"/>
            <a:ext cx="9720073" cy="4023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Some of the variation in Y can be explained by variation in the X’s and some cannot.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sz="600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 R</a:t>
            </a:r>
            <a:r>
              <a:rPr lang="en-US" sz="2800" baseline="30000" dirty="0"/>
              <a:t>2</a:t>
            </a:r>
            <a:r>
              <a:rPr lang="en-US" sz="2800" dirty="0"/>
              <a:t> tells you the fraction of variance that can be explained by X.</a:t>
            </a:r>
          </a:p>
          <a:p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714009"/>
              </p:ext>
            </p:extLst>
          </p:nvPr>
        </p:nvGraphicFramePr>
        <p:xfrm>
          <a:off x="2646457" y="4019602"/>
          <a:ext cx="64754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4" imgW="2692400" imgH="444500" progId="Equation.3">
                  <p:embed/>
                </p:oleObj>
              </mc:Choice>
              <mc:Fallback>
                <p:oleObj name="Equation" r:id="rId4" imgW="269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457" y="4019602"/>
                        <a:ext cx="64754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136918" y="5425801"/>
            <a:ext cx="79036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is always between 0 and 1. Zero means no variance has been explained. One means it has all been explained (perfect fit to the data).</a:t>
            </a:r>
          </a:p>
        </p:txBody>
      </p:sp>
    </p:spTree>
    <p:extLst>
      <p:ext uri="{BB962C8B-B14F-4D97-AF65-F5344CB8AC3E}">
        <p14:creationId xmlns:p14="http://schemas.microsoft.com/office/powerpoint/2010/main" val="83510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86" y="2078993"/>
            <a:ext cx="4927691" cy="4876800"/>
          </a:xfrm>
        </p:spPr>
        <p:txBody>
          <a:bodyPr>
            <a:normAutofit/>
          </a:bodyPr>
          <a:lstStyle/>
          <a:p>
            <a:pPr marL="350838" indent="-350838">
              <a:buClr>
                <a:srgbClr val="00B0F0"/>
              </a:buClr>
              <a:buFont typeface="Wingdings" charset="2"/>
              <a:buChar char="Ø"/>
            </a:pPr>
            <a:r>
              <a:rPr kumimoji="1" lang="en-US" sz="2800" dirty="0"/>
              <a:t>The regression line from the sample is not the regression line from the population.</a:t>
            </a:r>
          </a:p>
          <a:p>
            <a:pPr marL="350838" indent="-350838">
              <a:buClr>
                <a:srgbClr val="00B0F0"/>
              </a:buClr>
              <a:buFont typeface="Wingdings" charset="2"/>
              <a:buChar char="Ø"/>
            </a:pPr>
            <a:r>
              <a:rPr kumimoji="1" lang="en-US" sz="2800" dirty="0"/>
              <a:t>What we want to do:</a:t>
            </a:r>
          </a:p>
          <a:p>
            <a:pPr marL="800100" lvl="1" indent="-342900">
              <a:buClr>
                <a:srgbClr val="00B0F0"/>
              </a:buClr>
              <a:buSzPct val="50000"/>
              <a:buFont typeface="Wingdings" charset="2"/>
              <a:buChar char="Ø"/>
            </a:pPr>
            <a:r>
              <a:rPr kumimoji="1" lang="en-US" sz="2400" dirty="0"/>
              <a:t>Assess how well the line describes the plot.</a:t>
            </a:r>
          </a:p>
          <a:p>
            <a:pPr marL="800100" lvl="1" indent="-342900">
              <a:buClr>
                <a:srgbClr val="00B0F0"/>
              </a:buClr>
              <a:buSzPct val="50000"/>
              <a:buFont typeface="Wingdings" charset="2"/>
              <a:buChar char="Ø"/>
            </a:pPr>
            <a:r>
              <a:rPr kumimoji="1" lang="en-US" sz="2400" dirty="0"/>
              <a:t>Guess the slope of the population line.</a:t>
            </a:r>
          </a:p>
          <a:p>
            <a:pPr marL="800100" lvl="1" indent="-342900">
              <a:buClr>
                <a:srgbClr val="00B0F0"/>
              </a:buClr>
              <a:buSzPct val="50000"/>
              <a:buFont typeface="Wingdings" charset="2"/>
              <a:buChar char="Ø"/>
            </a:pPr>
            <a:r>
              <a:rPr kumimoji="1" lang="en-US" sz="2400" dirty="0"/>
              <a:t>Guess what value Y would take for a given X value</a:t>
            </a:r>
            <a:endParaRPr lang="en-US" sz="2400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6430377" y="1440285"/>
            <a:ext cx="5108575" cy="4819650"/>
            <a:chOff x="2736" y="1152"/>
            <a:chExt cx="3218" cy="303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226" y="1584"/>
              <a:ext cx="1998" cy="18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500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3165" y="3426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68" y="3387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165" y="3163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68" y="3124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165" y="2900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68" y="2861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165" y="2637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068" y="2598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3165" y="2364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068" y="2325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165" y="2101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990" y="2062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3165" y="1838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990" y="1799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3165" y="1575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90" y="1536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14</a:t>
              </a:r>
              <a:endParaRPr kumimoji="1" lang="en-US" sz="3200">
                <a:latin typeface="Times New Roman" pitchFamily="18" charset="0"/>
              </a:endParaRP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3322" y="1728"/>
              <a:ext cx="1802" cy="1568"/>
              <a:chOff x="3531" y="1617"/>
              <a:chExt cx="1802" cy="1568"/>
            </a:xfrm>
          </p:grpSpPr>
          <p:sp>
            <p:nvSpPr>
              <p:cNvPr id="49" name="Rectangle 22"/>
              <p:cNvSpPr>
                <a:spLocks noChangeArrowheads="1"/>
              </p:cNvSpPr>
              <p:nvPr/>
            </p:nvSpPr>
            <p:spPr bwMode="auto">
              <a:xfrm>
                <a:off x="5119" y="185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3"/>
              <p:cNvSpPr>
                <a:spLocks noChangeArrowheads="1"/>
              </p:cNvSpPr>
              <p:nvPr/>
            </p:nvSpPr>
            <p:spPr bwMode="auto">
              <a:xfrm>
                <a:off x="3872" y="270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4339" y="2591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4193" y="218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5168" y="1665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3765" y="264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4018" y="251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3843" y="273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4447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4252" y="260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4495" y="2357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4495" y="244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4193" y="231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4544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3726" y="303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4534" y="2279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4710" y="21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4953" y="206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4603" y="2162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4174" y="261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5100" y="191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3"/>
              <p:cNvSpPr>
                <a:spLocks noChangeArrowheads="1"/>
              </p:cNvSpPr>
              <p:nvPr/>
            </p:nvSpPr>
            <p:spPr bwMode="auto">
              <a:xfrm>
                <a:off x="4671" y="218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4"/>
              <p:cNvSpPr>
                <a:spLocks noChangeArrowheads="1"/>
              </p:cNvSpPr>
              <p:nvPr/>
            </p:nvSpPr>
            <p:spPr bwMode="auto">
              <a:xfrm>
                <a:off x="4018" y="25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>
                <a:off x="4836" y="2162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6"/>
              <p:cNvSpPr>
                <a:spLocks noChangeArrowheads="1"/>
              </p:cNvSpPr>
              <p:nvPr/>
            </p:nvSpPr>
            <p:spPr bwMode="auto">
              <a:xfrm>
                <a:off x="459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5070" y="196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48"/>
              <p:cNvSpPr>
                <a:spLocks noChangeArrowheads="1"/>
              </p:cNvSpPr>
              <p:nvPr/>
            </p:nvSpPr>
            <p:spPr bwMode="auto">
              <a:xfrm>
                <a:off x="5265" y="161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49"/>
              <p:cNvSpPr>
                <a:spLocks noChangeArrowheads="1"/>
              </p:cNvSpPr>
              <p:nvPr/>
            </p:nvSpPr>
            <p:spPr bwMode="auto">
              <a:xfrm>
                <a:off x="5275" y="176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50"/>
              <p:cNvSpPr>
                <a:spLocks noChangeArrowheads="1"/>
              </p:cNvSpPr>
              <p:nvPr/>
            </p:nvSpPr>
            <p:spPr bwMode="auto">
              <a:xfrm>
                <a:off x="3618" y="2951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51"/>
              <p:cNvSpPr>
                <a:spLocks noChangeArrowheads="1"/>
              </p:cNvSpPr>
              <p:nvPr/>
            </p:nvSpPr>
            <p:spPr bwMode="auto">
              <a:xfrm>
                <a:off x="5090" y="189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52"/>
              <p:cNvSpPr>
                <a:spLocks noChangeArrowheads="1"/>
              </p:cNvSpPr>
              <p:nvPr/>
            </p:nvSpPr>
            <p:spPr bwMode="auto">
              <a:xfrm>
                <a:off x="5304" y="17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53"/>
              <p:cNvSpPr>
                <a:spLocks noChangeArrowheads="1"/>
              </p:cNvSpPr>
              <p:nvPr/>
            </p:nvSpPr>
            <p:spPr bwMode="auto">
              <a:xfrm>
                <a:off x="4778" y="188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54"/>
              <p:cNvSpPr>
                <a:spLocks noChangeArrowheads="1"/>
              </p:cNvSpPr>
              <p:nvPr/>
            </p:nvSpPr>
            <p:spPr bwMode="auto">
              <a:xfrm>
                <a:off x="3813" y="294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4096" y="2503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823" y="267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4057" y="275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5178" y="211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4564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3560" y="301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61"/>
              <p:cNvSpPr>
                <a:spLocks noChangeArrowheads="1"/>
              </p:cNvSpPr>
              <p:nvPr/>
            </p:nvSpPr>
            <p:spPr bwMode="auto">
              <a:xfrm>
                <a:off x="3901" y="290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62"/>
              <p:cNvSpPr>
                <a:spLocks noChangeArrowheads="1"/>
              </p:cNvSpPr>
              <p:nvPr/>
            </p:nvSpPr>
            <p:spPr bwMode="auto">
              <a:xfrm>
                <a:off x="3531" y="285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4203" y="239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64"/>
              <p:cNvSpPr>
                <a:spLocks noChangeArrowheads="1"/>
              </p:cNvSpPr>
              <p:nvPr/>
            </p:nvSpPr>
            <p:spPr bwMode="auto">
              <a:xfrm>
                <a:off x="4729" y="1938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65"/>
              <p:cNvSpPr>
                <a:spLocks noChangeArrowheads="1"/>
              </p:cNvSpPr>
              <p:nvPr/>
            </p:nvSpPr>
            <p:spPr bwMode="auto">
              <a:xfrm>
                <a:off x="4534" y="2143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6"/>
              <p:cNvSpPr>
                <a:spLocks noChangeArrowheads="1"/>
              </p:cNvSpPr>
              <p:nvPr/>
            </p:nvSpPr>
            <p:spPr bwMode="auto">
              <a:xfrm>
                <a:off x="458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67"/>
              <p:cNvSpPr>
                <a:spLocks noChangeArrowheads="1"/>
              </p:cNvSpPr>
              <p:nvPr/>
            </p:nvSpPr>
            <p:spPr bwMode="auto">
              <a:xfrm>
                <a:off x="3794" y="2835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68"/>
              <p:cNvSpPr>
                <a:spLocks noChangeArrowheads="1"/>
              </p:cNvSpPr>
              <p:nvPr/>
            </p:nvSpPr>
            <p:spPr bwMode="auto">
              <a:xfrm>
                <a:off x="5139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69"/>
              <p:cNvSpPr>
                <a:spLocks noChangeArrowheads="1"/>
              </p:cNvSpPr>
              <p:nvPr/>
            </p:nvSpPr>
            <p:spPr bwMode="auto">
              <a:xfrm>
                <a:off x="3550" y="315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70"/>
              <p:cNvSpPr>
                <a:spLocks noChangeArrowheads="1"/>
              </p:cNvSpPr>
              <p:nvPr/>
            </p:nvSpPr>
            <p:spPr bwMode="auto">
              <a:xfrm>
                <a:off x="3540" y="281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71"/>
              <p:cNvSpPr>
                <a:spLocks noChangeArrowheads="1"/>
              </p:cNvSpPr>
              <p:nvPr/>
            </p:nvSpPr>
            <p:spPr bwMode="auto">
              <a:xfrm>
                <a:off x="4242" y="248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3264" y="1584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>
              <a:off x="5231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 flipH="1">
              <a:off x="3223" y="3426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 flipV="1">
              <a:off x="3223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>
              <a:off x="3223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3116" y="3523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0" name="Line 78"/>
            <p:cNvSpPr>
              <a:spLocks noChangeShapeType="1"/>
            </p:cNvSpPr>
            <p:nvPr/>
          </p:nvSpPr>
          <p:spPr bwMode="auto">
            <a:xfrm>
              <a:off x="34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9"/>
            <p:cNvSpPr>
              <a:spLocks noChangeShapeType="1"/>
            </p:cNvSpPr>
            <p:nvPr/>
          </p:nvSpPr>
          <p:spPr bwMode="auto">
            <a:xfrm>
              <a:off x="3730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>
              <a:off x="3662" y="3523"/>
              <a:ext cx="1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3974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2"/>
            <p:cNvSpPr>
              <a:spLocks noChangeShapeType="1"/>
            </p:cNvSpPr>
            <p:nvPr/>
          </p:nvSpPr>
          <p:spPr bwMode="auto">
            <a:xfrm>
              <a:off x="4227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83"/>
            <p:cNvSpPr>
              <a:spLocks noChangeArrowheads="1"/>
            </p:cNvSpPr>
            <p:nvPr/>
          </p:nvSpPr>
          <p:spPr bwMode="auto">
            <a:xfrm>
              <a:off x="4178" y="3523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>
              <a:off x="4480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>
              <a:off x="4734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>
              <a:off x="4685" y="3523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9" name="Line 87"/>
            <p:cNvSpPr>
              <a:spLocks noChangeShapeType="1"/>
            </p:cNvSpPr>
            <p:nvPr/>
          </p:nvSpPr>
          <p:spPr bwMode="auto">
            <a:xfrm>
              <a:off x="49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88"/>
            <p:cNvSpPr>
              <a:spLocks noChangeShapeType="1"/>
            </p:cNvSpPr>
            <p:nvPr/>
          </p:nvSpPr>
          <p:spPr bwMode="auto">
            <a:xfrm>
              <a:off x="5231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5143" y="3523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>
              <a:off x="4149" y="3679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V="1">
              <a:off x="3312" y="1728"/>
              <a:ext cx="1728" cy="14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93"/>
            <p:cNvSpPr txBox="1">
              <a:spLocks noChangeArrowheads="1"/>
            </p:cNvSpPr>
            <p:nvPr/>
          </p:nvSpPr>
          <p:spPr bwMode="auto">
            <a:xfrm>
              <a:off x="3168" y="1152"/>
              <a:ext cx="25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200"/>
                <a:t>Estimated (least squares) line. </a:t>
              </a: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>
              <a:off x="4608" y="1392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3262" y="1935"/>
              <a:ext cx="1774" cy="1228"/>
            </a:xfrm>
            <a:custGeom>
              <a:avLst/>
              <a:gdLst>
                <a:gd name="T0" fmla="*/ 0 w 1774"/>
                <a:gd name="T1" fmla="*/ 1228 h 1228"/>
                <a:gd name="T2" fmla="*/ 449 w 1774"/>
                <a:gd name="T3" fmla="*/ 926 h 1228"/>
                <a:gd name="T4" fmla="*/ 887 w 1774"/>
                <a:gd name="T5" fmla="*/ 614 h 1228"/>
                <a:gd name="T6" fmla="*/ 1335 w 1774"/>
                <a:gd name="T7" fmla="*/ 312 h 1228"/>
                <a:gd name="T8" fmla="*/ 1774 w 1774"/>
                <a:gd name="T9" fmla="*/ 0 h 1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4"/>
                <a:gd name="T16" fmla="*/ 0 h 1228"/>
                <a:gd name="T17" fmla="*/ 1774 w 1774"/>
                <a:gd name="T18" fmla="*/ 1228 h 1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4" h="1228">
                  <a:moveTo>
                    <a:pt x="0" y="1228"/>
                  </a:moveTo>
                  <a:lnTo>
                    <a:pt x="449" y="926"/>
                  </a:lnTo>
                  <a:lnTo>
                    <a:pt x="887" y="614"/>
                  </a:lnTo>
                  <a:lnTo>
                    <a:pt x="1335" y="312"/>
                  </a:lnTo>
                  <a:lnTo>
                    <a:pt x="1774" y="0"/>
                  </a:lnTo>
                </a:path>
              </a:pathLst>
            </a:custGeom>
            <a:noFill/>
            <a:ln w="28575">
              <a:solidFill>
                <a:srgbClr val="120C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96"/>
            <p:cNvSpPr txBox="1">
              <a:spLocks noChangeArrowheads="1"/>
            </p:cNvSpPr>
            <p:nvPr/>
          </p:nvSpPr>
          <p:spPr bwMode="auto">
            <a:xfrm>
              <a:off x="2834" y="3936"/>
              <a:ext cx="3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000" dirty="0"/>
                <a:t>True (population) line. Unobserved</a:t>
              </a: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V="1">
              <a:off x="4416" y="2208"/>
              <a:ext cx="288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24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Relevant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sz="2800" dirty="0"/>
              <a:t>Is </a:t>
            </a:r>
            <a:r>
              <a:rPr lang="en-US" sz="2800" i="1" dirty="0">
                <a:latin typeface="Bookman Old Style" panose="02050604050505020204" pitchFamily="18" charset="0"/>
                <a:sym typeface="Symbol" pitchFamily="18" charset="2"/>
              </a:rPr>
              <a:t></a:t>
            </a:r>
            <a:r>
              <a:rPr lang="en-US" sz="2800" i="1" baseline="-25000" dirty="0">
                <a:latin typeface="Bookman Old Style" panose="02050604050505020204" pitchFamily="18" charset="0"/>
                <a:sym typeface="Symbol" pitchFamily="18" charset="2"/>
              </a:rPr>
              <a:t>j</a:t>
            </a:r>
            <a:r>
              <a:rPr lang="en-US" sz="2800" dirty="0"/>
              <a:t>=0 or not? We can use a hypothesis test to answer this question. If we can’t be sure that </a:t>
            </a:r>
            <a:r>
              <a:rPr lang="en-US" sz="2800" i="1" dirty="0">
                <a:latin typeface="Bookman Old Style" panose="02050604050505020204" pitchFamily="18" charset="0"/>
                <a:sym typeface="Symbol" pitchFamily="18" charset="2"/>
              </a:rPr>
              <a:t></a:t>
            </a:r>
            <a:r>
              <a:rPr lang="en-US" sz="2800" i="1" baseline="-25000" dirty="0">
                <a:latin typeface="Bookman Old Style" panose="02050604050505020204" pitchFamily="18" charset="0"/>
                <a:sym typeface="Symbol" pitchFamily="18" charset="2"/>
              </a:rPr>
              <a:t>j</a:t>
            </a:r>
            <a:r>
              <a:rPr lang="en-US" sz="2800" dirty="0">
                <a:cs typeface="Times New Roman" pitchFamily="18" charset="0"/>
              </a:rPr>
              <a:t>≠</a:t>
            </a:r>
            <a:r>
              <a:rPr lang="en-US" sz="2800" dirty="0"/>
              <a:t>0 then there is no point in using </a:t>
            </a:r>
            <a:r>
              <a:rPr lang="en-US" sz="2800" dirty="0" err="1"/>
              <a:t>X</a:t>
            </a:r>
            <a:r>
              <a:rPr lang="en-US" sz="2800" baseline="-25000" dirty="0" err="1"/>
              <a:t>j</a:t>
            </a:r>
            <a:r>
              <a:rPr lang="en-US" sz="2800" dirty="0"/>
              <a:t> as one of our predictors.</a:t>
            </a:r>
          </a:p>
          <a:p>
            <a:pPr marL="609600" indent="-609600">
              <a:buFontTx/>
              <a:buAutoNum type="arabicPeriod"/>
            </a:pPr>
            <a:endParaRPr lang="en-US" sz="600" dirty="0">
              <a:sym typeface="Symbol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sz="2800" dirty="0">
                <a:sym typeface="Symbol" pitchFamily="18" charset="2"/>
              </a:rPr>
              <a:t>Can we be sure that at least one of our X variables is a useful predictor i.e. is it the case that </a:t>
            </a:r>
            <a:r>
              <a:rPr kumimoji="1" lang="el-GR" sz="2800" i="1" dirty="0">
                <a:latin typeface="Bookman Old Style" panose="02050604050505020204" pitchFamily="18" charset="0"/>
              </a:rPr>
              <a:t>β</a:t>
            </a:r>
            <a:r>
              <a:rPr kumimoji="1" lang="en-US" sz="2800" i="1" baseline="-25000" dirty="0">
                <a:latin typeface="Bookman Old Style" panose="02050604050505020204" pitchFamily="18" charset="0"/>
              </a:rPr>
              <a:t>1</a:t>
            </a:r>
            <a:r>
              <a:rPr kumimoji="1" lang="en-US" sz="2800" i="1" dirty="0">
                <a:latin typeface="Bookman Old Style" panose="02050604050505020204" pitchFamily="18" charset="0"/>
              </a:rPr>
              <a:t>= </a:t>
            </a:r>
            <a:r>
              <a:rPr kumimoji="1" lang="el-GR" sz="2800" i="1" dirty="0">
                <a:latin typeface="Bookman Old Style" panose="02050604050505020204" pitchFamily="18" charset="0"/>
              </a:rPr>
              <a:t>β</a:t>
            </a:r>
            <a:r>
              <a:rPr kumimoji="1" lang="en-US" sz="2800" i="1" baseline="-25000" dirty="0">
                <a:latin typeface="Bookman Old Style" panose="02050604050505020204" pitchFamily="18" charset="0"/>
              </a:rPr>
              <a:t>2</a:t>
            </a:r>
            <a:r>
              <a:rPr kumimoji="1" lang="en-US" sz="2800" i="1" dirty="0">
                <a:latin typeface="Bookman Old Style" panose="02050604050505020204" pitchFamily="18" charset="0"/>
              </a:rPr>
              <a:t>=</a:t>
            </a:r>
            <a:r>
              <a:rPr kumimoji="1" lang="en-US" sz="2800" i="1" dirty="0">
                <a:latin typeface="Bookman Old Style" panose="02050604050505020204" pitchFamily="18" charset="0"/>
                <a:sym typeface="Symbol" pitchFamily="18" charset="2"/>
              </a:rPr>
              <a:t></a:t>
            </a:r>
            <a:r>
              <a:rPr kumimoji="1" lang="en-US" sz="2800" i="1" dirty="0">
                <a:latin typeface="Bookman Old Style" panose="02050604050505020204" pitchFamily="18" charset="0"/>
              </a:rPr>
              <a:t>= </a:t>
            </a:r>
            <a:r>
              <a:rPr kumimoji="1" lang="el-GR" sz="2800" i="1" dirty="0">
                <a:latin typeface="Bookman Old Style" panose="02050604050505020204" pitchFamily="18" charset="0"/>
              </a:rPr>
              <a:t>β</a:t>
            </a:r>
            <a:r>
              <a:rPr kumimoji="1" lang="en-US" sz="2800" i="1" dirty="0">
                <a:latin typeface="Bookman Old Style" panose="02050604050505020204" pitchFamily="18" charset="0"/>
              </a:rPr>
              <a:t> </a:t>
            </a:r>
            <a:r>
              <a:rPr kumimoji="1" lang="en-US" sz="2800" i="1" baseline="-25000" dirty="0">
                <a:latin typeface="Bookman Old Style" panose="02050604050505020204" pitchFamily="18" charset="0"/>
              </a:rPr>
              <a:t>p</a:t>
            </a:r>
            <a:r>
              <a:rPr kumimoji="1" lang="en-US" sz="2800" dirty="0"/>
              <a:t>=0?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Is </a:t>
            </a:r>
            <a:r>
              <a:rPr lang="en-US" dirty="0" err="1">
                <a:latin typeface="Symbol" pitchFamily="18" charset="2"/>
              </a:rPr>
              <a:t>b</a:t>
            </a:r>
            <a:r>
              <a:rPr lang="en-US" baseline="-25000" dirty="0" err="1"/>
              <a:t>j</a:t>
            </a:r>
            <a:r>
              <a:rPr lang="en-US" dirty="0"/>
              <a:t>=0 i.e. is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an important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3371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We use a hypothesis test to answer this question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 H</a:t>
            </a:r>
            <a:r>
              <a:rPr lang="en-US" sz="2800" baseline="-25000" dirty="0"/>
              <a:t>0</a:t>
            </a:r>
            <a:r>
              <a:rPr lang="en-US" sz="2800" dirty="0"/>
              <a:t>:  </a:t>
            </a:r>
            <a:r>
              <a:rPr lang="en-US" sz="2800" dirty="0" err="1">
                <a:latin typeface="Symbol" pitchFamily="18" charset="2"/>
              </a:rPr>
              <a:t>b</a:t>
            </a:r>
            <a:r>
              <a:rPr lang="en-US" sz="2800" baseline="-25000" dirty="0" err="1"/>
              <a:t>j</a:t>
            </a:r>
            <a:r>
              <a:rPr lang="en-US" sz="2800" dirty="0"/>
              <a:t>=0     </a:t>
            </a:r>
            <a:r>
              <a:rPr lang="en-US" sz="2800" dirty="0" err="1"/>
              <a:t>vs</a:t>
            </a:r>
            <a:r>
              <a:rPr lang="en-US" sz="2800" dirty="0"/>
              <a:t>    H</a:t>
            </a:r>
            <a:r>
              <a:rPr lang="en-US" sz="2800" baseline="-25000" dirty="0"/>
              <a:t>a</a:t>
            </a:r>
            <a:r>
              <a:rPr lang="en-US" sz="2800" dirty="0"/>
              <a:t>:  </a:t>
            </a:r>
            <a:r>
              <a:rPr lang="en-US" sz="2800" dirty="0">
                <a:latin typeface="Symbol" pitchFamily="18" charset="2"/>
              </a:rPr>
              <a:t>b</a:t>
            </a:r>
            <a:r>
              <a:rPr lang="en-US" sz="2800" baseline="-25000" dirty="0"/>
              <a:t>j</a:t>
            </a:r>
            <a:r>
              <a:rPr lang="en-US" sz="2800" dirty="0">
                <a:sym typeface="Symbol" pitchFamily="18" charset="2"/>
              </a:rPr>
              <a:t></a:t>
            </a:r>
            <a:r>
              <a:rPr lang="en-US" sz="2800" dirty="0"/>
              <a:t>0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Calculate</a:t>
            </a:r>
          </a:p>
          <a:p>
            <a:pPr>
              <a:buFont typeface="Wingdings" charset="2"/>
              <a:buChar char="Ø"/>
            </a:pPr>
            <a:endParaRPr lang="en-US" sz="800" dirty="0"/>
          </a:p>
          <a:p>
            <a:pPr marL="282575" indent="-282575">
              <a:buFont typeface="Wingdings" charset="2"/>
              <a:buChar char="Ø"/>
            </a:pPr>
            <a:r>
              <a:rPr lang="en-US" sz="2800" dirty="0"/>
              <a:t>If t is large (equivalently p-value is small) we can be sure that </a:t>
            </a:r>
            <a:r>
              <a:rPr lang="en-US" sz="2800" dirty="0">
                <a:latin typeface="Symbol" pitchFamily="18" charset="2"/>
              </a:rPr>
              <a:t>b</a:t>
            </a:r>
            <a:r>
              <a:rPr lang="en-US" sz="2800" baseline="-25000" dirty="0"/>
              <a:t>j</a:t>
            </a:r>
            <a:r>
              <a:rPr lang="en-US" sz="2800" dirty="0">
                <a:sym typeface="Symbol" pitchFamily="18" charset="2"/>
              </a:rPr>
              <a:t></a:t>
            </a:r>
            <a:r>
              <a:rPr lang="en-US" sz="2800" dirty="0"/>
              <a:t>0 and that there is a relationship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980600"/>
              </p:ext>
            </p:extLst>
          </p:nvPr>
        </p:nvGraphicFramePr>
        <p:xfrm>
          <a:off x="3008227" y="3012926"/>
          <a:ext cx="1447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" name="Equation" r:id="rId4" imgW="876300" imgH="482600" progId="Equation.3">
                  <p:embed/>
                </p:oleObj>
              </mc:Choice>
              <mc:Fallback>
                <p:oleObj name="Equation" r:id="rId4" imgW="876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227" y="3012926"/>
                        <a:ext cx="1447800" cy="798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446627" y="2936725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200" dirty="0"/>
              <a:t>Number of standard deviations      	away from zero.</a:t>
            </a:r>
            <a:endParaRPr kumimoji="1" lang="en-US" sz="2200" dirty="0">
              <a:latin typeface="Times New Roman" pitchFamily="18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672156" y="329417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91036" y="4618722"/>
            <a:ext cx="6781800" cy="2967438"/>
            <a:chOff x="3100877" y="5268317"/>
            <a:chExt cx="6781800" cy="2967438"/>
          </a:xfrm>
        </p:grpSpPr>
        <p:pic>
          <p:nvPicPr>
            <p:cNvPr id="7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238" y="5268317"/>
              <a:ext cx="5867400" cy="911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8739677" y="6864155"/>
              <a:ext cx="11430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kumimoji="1" lang="en-US" sz="2400">
                  <a:latin typeface="Times New Roman" pitchFamily="18" charset="0"/>
                </a:rPr>
                <a:t>P-value</a:t>
              </a: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5920277" y="6178355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6910877" y="6178355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405677" y="7016555"/>
              <a:ext cx="2819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kumimoji="1" lang="en-US" sz="2400">
                  <a:latin typeface="Times New Roman" pitchFamily="18" charset="0"/>
                </a:rPr>
                <a:t>is 17.67 SE’s from 0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8892077" y="6178355"/>
              <a:ext cx="457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5996478" y="6303127"/>
              <a:ext cx="2179249" cy="1069028"/>
            </a:xfrm>
            <a:custGeom>
              <a:avLst/>
              <a:gdLst>
                <a:gd name="T0" fmla="*/ 0 w 1440"/>
                <a:gd name="T1" fmla="*/ 1219200 h 800"/>
                <a:gd name="T2" fmla="*/ 1905000 w 1440"/>
                <a:gd name="T3" fmla="*/ 1066800 h 800"/>
                <a:gd name="T4" fmla="*/ 2286000 w 1440"/>
                <a:gd name="T5" fmla="*/ 0 h 800"/>
                <a:gd name="T6" fmla="*/ 0 60000 65536"/>
                <a:gd name="T7" fmla="*/ 0 60000 65536"/>
                <a:gd name="T8" fmla="*/ 0 60000 65536"/>
                <a:gd name="T9" fmla="*/ 0 w 1440"/>
                <a:gd name="T10" fmla="*/ 0 h 800"/>
                <a:gd name="T11" fmla="*/ 1440 w 1440"/>
                <a:gd name="T12" fmla="*/ 800 h 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800">
                  <a:moveTo>
                    <a:pt x="0" y="768"/>
                  </a:moveTo>
                  <a:cubicBezTo>
                    <a:pt x="480" y="784"/>
                    <a:pt x="960" y="800"/>
                    <a:pt x="1200" y="672"/>
                  </a:cubicBezTo>
                  <a:cubicBezTo>
                    <a:pt x="1440" y="544"/>
                    <a:pt x="1440" y="272"/>
                    <a:pt x="1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4609580"/>
                </p:ext>
              </p:extLst>
            </p:nvPr>
          </p:nvGraphicFramePr>
          <p:xfrm>
            <a:off x="5777402" y="6656194"/>
            <a:ext cx="306388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7" name="Equation" r:id="rId7" imgW="177646" imgH="241091" progId="Equation.3">
                    <p:embed/>
                  </p:oleObj>
                </mc:Choice>
                <mc:Fallback>
                  <p:oleObj name="Equation" r:id="rId7" imgW="177646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7402" y="6656194"/>
                          <a:ext cx="306388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4725112"/>
                </p:ext>
              </p:extLst>
            </p:nvPr>
          </p:nvGraphicFramePr>
          <p:xfrm>
            <a:off x="6431453" y="6646669"/>
            <a:ext cx="9366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8" name="Equation" r:id="rId9" imgW="469696" imgH="241195" progId="Equation.3">
                    <p:embed/>
                  </p:oleObj>
                </mc:Choice>
                <mc:Fallback>
                  <p:oleObj name="Equation" r:id="rId9" imgW="46969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1453" y="6646669"/>
                          <a:ext cx="93662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734255"/>
                </p:ext>
              </p:extLst>
            </p:nvPr>
          </p:nvGraphicFramePr>
          <p:xfrm>
            <a:off x="3100877" y="7016555"/>
            <a:ext cx="30638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9" name="Equation" r:id="rId11" imgW="177646" imgH="241091" progId="Equation.3">
                    <p:embed/>
                  </p:oleObj>
                </mc:Choice>
                <mc:Fallback>
                  <p:oleObj name="Equation" r:id="rId11" imgW="177646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0877" y="7016555"/>
                          <a:ext cx="30638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45468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11218</TotalTime>
  <Words>1261</Words>
  <Application>Microsoft Office PowerPoint</Application>
  <PresentationFormat>Widescreen</PresentationFormat>
  <Paragraphs>237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Bookman Old Style</vt:lpstr>
      <vt:lpstr>Calibri</vt:lpstr>
      <vt:lpstr>Symbol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Linear Regression</vt:lpstr>
      <vt:lpstr>Outline</vt:lpstr>
      <vt:lpstr>The Linear Regression Model</vt:lpstr>
      <vt:lpstr>Least Squares Fit</vt:lpstr>
      <vt:lpstr>Relationship between population and least squares lines</vt:lpstr>
      <vt:lpstr>Measures of Fit: R2</vt:lpstr>
      <vt:lpstr>Inference in Regression</vt:lpstr>
      <vt:lpstr>Some Relevant Questions</vt:lpstr>
      <vt:lpstr>1. Is bj=0 i.e. is Xj an important variable?</vt:lpstr>
      <vt:lpstr>Testing Individual Variables</vt:lpstr>
      <vt:lpstr>2. Is the whole regression explaining anything at all? </vt:lpstr>
      <vt:lpstr>Qualitative Predictors</vt:lpstr>
      <vt:lpstr>Interpretation</vt:lpstr>
      <vt:lpstr>Other Coding Schemes</vt:lpstr>
      <vt:lpstr>Other Issues Discussed</vt:lpstr>
      <vt:lpstr>Interaction</vt:lpstr>
      <vt:lpstr>Interaction in advertising</vt:lpstr>
      <vt:lpstr>Parallel Regression Lines</vt:lpstr>
      <vt:lpstr>Interaction Effects</vt:lpstr>
      <vt:lpstr>Should the Lines be Parallel?</vt:lpstr>
      <vt:lpstr>Potential Fit Problems</vt:lpstr>
      <vt:lpstr>KNN Regression</vt:lpstr>
      <vt:lpstr>KNN Fits for k =1 and k = 9</vt:lpstr>
      <vt:lpstr>KNN Fits in One Dimension (k =1 and k = 9)</vt:lpstr>
      <vt:lpstr>Linear Regression Fit</vt:lpstr>
      <vt:lpstr>KNN vs. Linear Regression</vt:lpstr>
      <vt:lpstr>Not So Good in High Dimensional Situations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Campbell, Joseph</cp:lastModifiedBy>
  <cp:revision>113</cp:revision>
  <cp:lastPrinted>2013-09-10T02:43:54Z</cp:lastPrinted>
  <dcterms:created xsi:type="dcterms:W3CDTF">2013-08-14T17:09:52Z</dcterms:created>
  <dcterms:modified xsi:type="dcterms:W3CDTF">2018-12-13T18:15:53Z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c6562f08-6f0a-4738-bae6-dc8b0cd906d1</vt:lpwstr>
  </property>
</Properties>
</file>