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notesMasterIdLst>
    <p:notesMasterId r:id="rId49"/>
  </p:notesMasterIdLst>
  <p:sldIdLst>
    <p:sldId id="256" r:id="rId2"/>
    <p:sldId id="257" r:id="rId3"/>
    <p:sldId id="264" r:id="rId4"/>
    <p:sldId id="258" r:id="rId5"/>
    <p:sldId id="259" r:id="rId6"/>
    <p:sldId id="260" r:id="rId7"/>
    <p:sldId id="261" r:id="rId8"/>
    <p:sldId id="262" r:id="rId9"/>
    <p:sldId id="263" r:id="rId10"/>
    <p:sldId id="265" r:id="rId11"/>
    <p:sldId id="266" r:id="rId12"/>
    <p:sldId id="267" r:id="rId13"/>
    <p:sldId id="268" r:id="rId14"/>
    <p:sldId id="269" r:id="rId15"/>
    <p:sldId id="270" r:id="rId16"/>
    <p:sldId id="271" r:id="rId17"/>
    <p:sldId id="305" r:id="rId18"/>
    <p:sldId id="274" r:id="rId19"/>
    <p:sldId id="275" r:id="rId20"/>
    <p:sldId id="276" r:id="rId21"/>
    <p:sldId id="306"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57780" autoAdjust="0"/>
  </p:normalViewPr>
  <p:slideViewPr>
    <p:cSldViewPr snapToGrid="0">
      <p:cViewPr varScale="1">
        <p:scale>
          <a:sx n="62" d="100"/>
          <a:sy n="62" d="100"/>
        </p:scale>
        <p:origin x="145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91E5B6-64F5-4DEF-931B-860F74B9E08E}" type="datetimeFigureOut">
              <a:rPr lang="en-US" smtClean="0"/>
              <a:t>4/17/2020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8CAD48-5D52-4F77-A3A2-4A09F7F4D4D8}" type="slidenum">
              <a:rPr lang="en-US" smtClean="0"/>
              <a:t>‹#›</a:t>
            </a:fld>
            <a:endParaRPr lang="en-US"/>
          </a:p>
        </p:txBody>
      </p:sp>
    </p:spTree>
    <p:extLst>
      <p:ext uri="{BB962C8B-B14F-4D97-AF65-F5344CB8AC3E}">
        <p14:creationId xmlns:p14="http://schemas.microsoft.com/office/powerpoint/2010/main" val="21001283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Markdown is a really useful language for creating documents without having to deal with a lot of the overhead and complications of using standard markup languages. Markdown is a simplified markup language , and the purpose is to allow you to focus on just writing your content and not have to worry about things like html tags and things like that. In that sense Markdown is very simple and we’ll use it a lot here. All of the labs for the course are written in Markdown and some lecture notes for my R class are written in Markdown. And a nice thing about Markdown is that it's very easy to integrate it with R code, and other programming languages. So, in this lecture I'm just going to talk about the very basics of Markdown. Even, beyond the basics actually you’ll see there's not a whole lot and that's what makes Markdown so nice. I plan on giving you a few pointers and point you to where you can go to learn about more. So,</a:t>
            </a:r>
          </a:p>
        </p:txBody>
      </p:sp>
      <p:sp>
        <p:nvSpPr>
          <p:cNvPr id="4" name="Slide Number Placeholder 3"/>
          <p:cNvSpPr>
            <a:spLocks noGrp="1"/>
          </p:cNvSpPr>
          <p:nvPr>
            <p:ph type="sldNum" sz="quarter" idx="5"/>
          </p:nvPr>
        </p:nvSpPr>
        <p:spPr/>
        <p:txBody>
          <a:bodyPr/>
          <a:lstStyle/>
          <a:p>
            <a:fld id="{B08CAD48-5D52-4F77-A3A2-4A09F7F4D4D8}" type="slidenum">
              <a:rPr lang="en-US" smtClean="0"/>
              <a:t>1</a:t>
            </a:fld>
            <a:endParaRPr lang="en-US"/>
          </a:p>
        </p:txBody>
      </p:sp>
    </p:spTree>
    <p:extLst>
      <p:ext uri="{BB962C8B-B14F-4D97-AF65-F5344CB8AC3E}">
        <p14:creationId xmlns:p14="http://schemas.microsoft.com/office/powerpoint/2010/main" val="28162454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lecture's going to be about R markdown. It's going to be a very short and just description of what this is, because we talked about it in a little bit more detail when I talk about reproducible research. So the basic idea behind R markdown is that you want to have R code </a:t>
            </a:r>
            <a:r>
              <a:rPr lang="en-US" b="1" dirty="0"/>
              <a:t>integrated</a:t>
            </a:r>
            <a:r>
              <a:rPr lang="en-US" dirty="0"/>
              <a:t> with a simple language that can be used to kind of create documents. And so the coupling is going to be the R language with the markdown language.</a:t>
            </a:r>
          </a:p>
          <a:p>
            <a:endParaRPr lang="en-US" dirty="0"/>
          </a:p>
          <a:p>
            <a:r>
              <a:rPr lang="en-US" dirty="0"/>
              <a:t>So, that was markdown. What is R markdown? So R markdown is basically the coupling of R code in a markdown document. So, the idea is that if you want to embed R code, in a document that's written in markdown, you use R markdown. And the, the basic idea is that this, it's going to look a lot like a standard markdown document. But there's going to be R code sprinkled in, in, in what are called code chunks. And the code </a:t>
            </a:r>
            <a:r>
              <a:rPr lang="en-US" dirty="0" err="1"/>
              <a:t>chunks'll</a:t>
            </a:r>
            <a:r>
              <a:rPr lang="en-US" dirty="0"/>
              <a:t> be denoted by a special formatting tags, which I'll show you in a little, in a minute. So when you integrate R code with markdown that's an R markdown document, typically has the r m d extension. And so the nice thing about using R markdown is it allows you to insert essentially </a:t>
            </a:r>
            <a:r>
              <a:rPr lang="en-US" b="1" dirty="0"/>
              <a:t>live</a:t>
            </a:r>
            <a:r>
              <a:rPr lang="en-US" dirty="0"/>
              <a:t> R code into a markdown document. So when you process the markdown document to create your HTML or your PDF format, you can evaluate the r code in as part of the </a:t>
            </a:r>
            <a:r>
              <a:rPr lang="en-US" b="1" dirty="0"/>
              <a:t>processing</a:t>
            </a:r>
            <a:r>
              <a:rPr lang="en-US" dirty="0"/>
              <a:t> for markdown. And so, so you know that the code in the document if you're trying to demonstrate a tool, or you're trying, you know maybe show some data or whatever it would be. You know, that the code works in the document because in order for a document to be produced in the first place the code had to be executed and evaluated and run. And so everything in the document, any code that you see in a document, you know will work. Because it had to work to create the document. So that's one nice thing about being able to embed live R code in a document is that you can ensure a, a, some, a certain level of validity of the R code. So the basic idea is the, you know, you evaluate R code it, the, the results of the R code is, is </a:t>
            </a:r>
            <a:r>
              <a:rPr lang="en-US" b="1" dirty="0"/>
              <a:t>inserted</a:t>
            </a:r>
            <a:r>
              <a:rPr lang="en-US" dirty="0"/>
              <a:t> into the markdown document. And mark, R markdown is a core tool in what's known as </a:t>
            </a:r>
            <a:r>
              <a:rPr lang="en-US" b="1" dirty="0"/>
              <a:t>literate</a:t>
            </a:r>
            <a:r>
              <a:rPr lang="en-US" dirty="0"/>
              <a:t> statistical programming. And we'll talk about that a little, much more when we talk about reproducible research. But for now, it's important just to think of R markdown as a way to put R code in a document.</a:t>
            </a:r>
          </a:p>
        </p:txBody>
      </p:sp>
      <p:sp>
        <p:nvSpPr>
          <p:cNvPr id="4" name="Slide Number Placeholder 3"/>
          <p:cNvSpPr>
            <a:spLocks noGrp="1"/>
          </p:cNvSpPr>
          <p:nvPr>
            <p:ph type="sldNum" sz="quarter" idx="5"/>
          </p:nvPr>
        </p:nvSpPr>
        <p:spPr/>
        <p:txBody>
          <a:bodyPr/>
          <a:lstStyle/>
          <a:p>
            <a:fld id="{B08CAD48-5D52-4F77-A3A2-4A09F7F4D4D8}" type="slidenum">
              <a:rPr lang="en-US" smtClean="0"/>
              <a:t>10</a:t>
            </a:fld>
            <a:endParaRPr lang="en-US"/>
          </a:p>
        </p:txBody>
      </p:sp>
    </p:spTree>
    <p:extLst>
      <p:ext uri="{BB962C8B-B14F-4D97-AF65-F5344CB8AC3E}">
        <p14:creationId xmlns:p14="http://schemas.microsoft.com/office/powerpoint/2010/main" val="39641639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you can evaluate R markdown documents using the </a:t>
            </a:r>
            <a:r>
              <a:rPr lang="en-US" b="1" dirty="0" err="1"/>
              <a:t>knitr</a:t>
            </a:r>
            <a:r>
              <a:rPr lang="en-US" dirty="0"/>
              <a:t> package in R. So the </a:t>
            </a:r>
            <a:r>
              <a:rPr lang="en-US" dirty="0" err="1"/>
              <a:t>knitr</a:t>
            </a:r>
            <a:r>
              <a:rPr lang="en-US" dirty="0"/>
              <a:t> has a, </a:t>
            </a:r>
            <a:r>
              <a:rPr lang="en-US" dirty="0" err="1"/>
              <a:t>knitr</a:t>
            </a:r>
            <a:r>
              <a:rPr lang="en-US" dirty="0"/>
              <a:t> essentially reads an R markdown file, evaluates all the R code in it, it kind of sticks in the results of the R code, and then writes out a Markdown file. Now, that </a:t>
            </a:r>
            <a:r>
              <a:rPr lang="en-US" b="1" dirty="0"/>
              <a:t>Markdown</a:t>
            </a:r>
            <a:r>
              <a:rPr lang="en-US" dirty="0"/>
              <a:t> file can be converted into HTML using the markdown package in R. And so there's a bit, so there's a kind of extra step of the pipeline here. If you were just going to write markdown you could just convert that to HTML right away, but if you're going to write R markdown, then you need to use something like </a:t>
            </a:r>
            <a:r>
              <a:rPr lang="en-US" dirty="0" err="1"/>
              <a:t>knitr</a:t>
            </a:r>
            <a:r>
              <a:rPr lang="en-US" dirty="0"/>
              <a:t>, to kind of evaluate the R code, create the markdown document, and then, bring it to an HTML file.</a:t>
            </a:r>
          </a:p>
          <a:p>
            <a:endParaRPr lang="en-US" dirty="0"/>
          </a:p>
          <a:p>
            <a:r>
              <a:rPr lang="en-US" dirty="0"/>
              <a:t>So the </a:t>
            </a:r>
            <a:r>
              <a:rPr lang="en-US" dirty="0" err="1"/>
              <a:t>knitr</a:t>
            </a:r>
            <a:r>
              <a:rPr lang="en-US" dirty="0"/>
              <a:t> package and the mark down package are, are important for this but any </a:t>
            </a:r>
            <a:r>
              <a:rPr lang="en-US" b="1" dirty="0"/>
              <a:t>basic</a:t>
            </a:r>
            <a:r>
              <a:rPr lang="en-US" dirty="0"/>
              <a:t> text editor can be used to create a markdown document, or R markdown document. That's one of the nice features of this type of markup language is that you don't need any fancy editors to visualize what you're trying write, you can just use any old text editor and it will be fine; you don't need any special editing tools. So the, the basic </a:t>
            </a:r>
            <a:r>
              <a:rPr lang="en-US" b="1" dirty="0"/>
              <a:t>workflow</a:t>
            </a:r>
            <a:r>
              <a:rPr lang="en-US" dirty="0"/>
              <a:t> that you're going to use if you write in R markdown is you write your basic core document as an R markdown file, so it has markdown formatting elements and it has R code in it. Then you convert that into a markdown file using the </a:t>
            </a:r>
            <a:r>
              <a:rPr lang="en-US" dirty="0" err="1"/>
              <a:t>knitr</a:t>
            </a:r>
            <a:r>
              <a:rPr lang="en-US" dirty="0"/>
              <a:t> package, and then you take that markdown file, which is essentially an intermediate file that you're, you're not going to edit this file, and you would take that markdown file, and you convert it to HTML using the markdown package. And then HTML is kind of what you would view in your browser or other viewer. So the, the, now, the key elements of all this is that you don't, you never edit the intermediate or final products, so you never edit the markdown file and you never edit the HTML file. The only file that you're ever going to edit is the R markdown file which has the kind of original R code and original markdown in it. The whole workflow is very easily managed, if you're using something like R Studio. R Studio has </a:t>
            </a:r>
            <a:r>
              <a:rPr lang="en-US" dirty="0" err="1"/>
              <a:t>knitr</a:t>
            </a:r>
            <a:r>
              <a:rPr lang="en-US" dirty="0"/>
              <a:t> and markdown integrated into it and furthermore even has a little web browser built in so you can actually view the final product, so if you're using R Studio, and I'll show a little demonstration of how to do that in R Studio in the lab. There are multiple formats for </a:t>
            </a:r>
            <a:r>
              <a:rPr lang="en-US" dirty="0" err="1"/>
              <a:t>Rmarkdown</a:t>
            </a:r>
            <a:r>
              <a:rPr lang="en-US" dirty="0"/>
              <a:t>, I’ve built </a:t>
            </a:r>
            <a:r>
              <a:rPr lang="en-US" b="1" dirty="0"/>
              <a:t>slide </a:t>
            </a:r>
            <a:r>
              <a:rPr lang="en-US" b="0" dirty="0"/>
              <a:t>presentations in </a:t>
            </a:r>
            <a:r>
              <a:rPr lang="en-US" dirty="0"/>
              <a:t>R markdown using the </a:t>
            </a:r>
            <a:r>
              <a:rPr lang="en-US" dirty="0" err="1"/>
              <a:t>slidify</a:t>
            </a:r>
            <a:r>
              <a:rPr lang="en-US" dirty="0"/>
              <a:t> package which calls </a:t>
            </a:r>
            <a:r>
              <a:rPr lang="en-US" dirty="0" err="1"/>
              <a:t>knitr</a:t>
            </a:r>
            <a:r>
              <a:rPr lang="en-US" dirty="0"/>
              <a:t> and the markdown packages, to convert them into HTML. So there's a lot of flexibility when you're using a formatting language like R markdown or just markdown because you can convert them to a lot of different other presentation styles.</a:t>
            </a:r>
          </a:p>
          <a:p>
            <a:endParaRPr lang="en-US" dirty="0"/>
          </a:p>
          <a:p>
            <a:r>
              <a:rPr lang="en-US" b="1" dirty="0"/>
              <a:t>STOP</a:t>
            </a:r>
          </a:p>
        </p:txBody>
      </p:sp>
      <p:sp>
        <p:nvSpPr>
          <p:cNvPr id="4" name="Slide Number Placeholder 3"/>
          <p:cNvSpPr>
            <a:spLocks noGrp="1"/>
          </p:cNvSpPr>
          <p:nvPr>
            <p:ph type="sldNum" sz="quarter" idx="5"/>
          </p:nvPr>
        </p:nvSpPr>
        <p:spPr/>
        <p:txBody>
          <a:bodyPr/>
          <a:lstStyle/>
          <a:p>
            <a:fld id="{B08CAD48-5D52-4F77-A3A2-4A09F7F4D4D8}" type="slidenum">
              <a:rPr lang="en-US" smtClean="0"/>
              <a:t>11</a:t>
            </a:fld>
            <a:endParaRPr lang="en-US"/>
          </a:p>
        </p:txBody>
      </p:sp>
    </p:spTree>
    <p:extLst>
      <p:ext uri="{BB962C8B-B14F-4D97-AF65-F5344CB8AC3E}">
        <p14:creationId xmlns:p14="http://schemas.microsoft.com/office/powerpoint/2010/main" val="30317132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err="1">
                <a:solidFill>
                  <a:schemeClr val="tx1"/>
                </a:solidFill>
                <a:effectLst/>
                <a:latin typeface="+mn-lt"/>
                <a:ea typeface="+mn-ea"/>
                <a:cs typeface="+mn-cs"/>
              </a:rPr>
              <a:t>knitr</a:t>
            </a:r>
            <a:r>
              <a:rPr lang="en-US" sz="1200" b="1" i="0" kern="1200" dirty="0">
                <a:solidFill>
                  <a:schemeClr val="tx1"/>
                </a:solidFill>
                <a:effectLst/>
                <a:latin typeface="+mn-lt"/>
                <a:ea typeface="+mn-ea"/>
                <a:cs typeface="+mn-cs"/>
              </a:rPr>
              <a:t> (part 1)</a:t>
            </a:r>
          </a:p>
          <a:p>
            <a:endParaRPr lang="en-US" dirty="0"/>
          </a:p>
          <a:p>
            <a:r>
              <a:rPr lang="en-US" dirty="0"/>
              <a:t>This lecture's going to be about literate statistical programming. In the lecture about reproducible research, I talked about the basic ideas of what it means for an analysis to be reproducible. But now I'm going to talk about one of the tools that you can use to actually make your analysis reproducible by others, or at least help other peoples to kind of reproduce your analysis. And one of the ways that we talked about making reproducible documents was literate statistical programming concept, or just literate programming. </a:t>
            </a:r>
          </a:p>
        </p:txBody>
      </p:sp>
      <p:sp>
        <p:nvSpPr>
          <p:cNvPr id="4" name="Slide Number Placeholder 3"/>
          <p:cNvSpPr>
            <a:spLocks noGrp="1"/>
          </p:cNvSpPr>
          <p:nvPr>
            <p:ph type="sldNum" sz="quarter" idx="10"/>
          </p:nvPr>
        </p:nvSpPr>
        <p:spPr/>
        <p:txBody>
          <a:bodyPr/>
          <a:lstStyle/>
          <a:p>
            <a:fld id="{0925C452-50FD-764E-AEF0-91B2C1ECB179}" type="slidenum">
              <a:t>12</a:t>
            </a:fld>
            <a:endParaRPr lang="en-US"/>
          </a:p>
        </p:txBody>
      </p:sp>
    </p:spTree>
    <p:extLst>
      <p:ext uri="{BB962C8B-B14F-4D97-AF65-F5344CB8AC3E}">
        <p14:creationId xmlns:p14="http://schemas.microsoft.com/office/powerpoint/2010/main" val="953365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so the basic idea is </a:t>
            </a:r>
            <a:r>
              <a:rPr lang="en-US" b="0" dirty="0"/>
              <a:t>authors</a:t>
            </a:r>
            <a:r>
              <a:rPr lang="en-US" dirty="0"/>
              <a:t> have to undertake a lot of effort to put data and results on the web. And even when they put that stuff on the web, they, they're all kind of separate. The data’s in place, and the code is in another, and it’s up to us, the reader or consumer of this information, to have to figure out which code goes with which data and how do you how do you escape this code and do you load this first, do you do this first, and so, there can be a lot of confusion even when everything is just available. And  so one of the ways you can simply that process is to put the data, and the code together in the same document so to speak so that people can execute the code in the right order, and the data are read at the right times. So you can have a single document that integrates the data analysis with all the human readable text you use to describe was going on. And so you don't have that everything kind of separate pieces but everything's kind of linked together.</a:t>
            </a:r>
          </a:p>
        </p:txBody>
      </p:sp>
      <p:sp>
        <p:nvSpPr>
          <p:cNvPr id="4" name="Slide Number Placeholder 3"/>
          <p:cNvSpPr>
            <a:spLocks noGrp="1"/>
          </p:cNvSpPr>
          <p:nvPr>
            <p:ph type="sldNum" sz="quarter" idx="10"/>
          </p:nvPr>
        </p:nvSpPr>
        <p:spPr/>
        <p:txBody>
          <a:bodyPr/>
          <a:lstStyle/>
          <a:p>
            <a:fld id="{0925C452-50FD-764E-AEF0-91B2C1ECB179}" type="slidenum">
              <a:t>13</a:t>
            </a:fld>
            <a:endParaRPr lang="en-US"/>
          </a:p>
        </p:txBody>
      </p:sp>
    </p:spTree>
    <p:extLst>
      <p:ext uri="{BB962C8B-B14F-4D97-AF65-F5344CB8AC3E}">
        <p14:creationId xmlns:p14="http://schemas.microsoft.com/office/powerpoint/2010/main" val="27998236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original idea of how literate program comes from Don Knuth. He was a computer scientist at Stanford and his original system was for writing just regular computer programs and documenting the computer code at the same time as writing the code. So this idea translated to literate statistical program where you wanted to document both your analysis and have the code for your analysis in the same document. Sort of string text and analysis code together by dividing them into text and code chunks. And so the presentation code that formats the tables, or formats figures, and things like that are included along with the article’s text that explains what's going on. So for these literate programs, these two concepts are weaved together into human readable documents, and you can tangle them to produce machine readable documents or just code files. </a:t>
            </a:r>
          </a:p>
        </p:txBody>
      </p:sp>
      <p:sp>
        <p:nvSpPr>
          <p:cNvPr id="4" name="Slide Number Placeholder 3"/>
          <p:cNvSpPr>
            <a:spLocks noGrp="1"/>
          </p:cNvSpPr>
          <p:nvPr>
            <p:ph type="sldNum" sz="quarter" idx="10"/>
          </p:nvPr>
        </p:nvSpPr>
        <p:spPr/>
        <p:txBody>
          <a:bodyPr/>
          <a:lstStyle/>
          <a:p>
            <a:fld id="{0925C452-50FD-764E-AEF0-91B2C1ECB179}" type="slidenum">
              <a:t>14</a:t>
            </a:fld>
            <a:endParaRPr lang="en-US"/>
          </a:p>
        </p:txBody>
      </p:sp>
    </p:spTree>
    <p:extLst>
      <p:ext uri="{BB962C8B-B14F-4D97-AF65-F5344CB8AC3E}">
        <p14:creationId xmlns:p14="http://schemas.microsoft.com/office/powerpoint/2010/main" val="97623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literate programming is a general concept. In order to actually do it, you need a documentation language and a programming language. The original reproducible research tool in R was called the </a:t>
            </a:r>
            <a:r>
              <a:rPr lang="en-US" dirty="0" err="1"/>
              <a:t>Sweave</a:t>
            </a:r>
            <a:r>
              <a:rPr lang="en-US" dirty="0"/>
              <a:t> system that was written by Fritz </a:t>
            </a:r>
            <a:r>
              <a:rPr lang="en-US" dirty="0" err="1"/>
              <a:t>Leisch</a:t>
            </a:r>
            <a:r>
              <a:rPr lang="en-US" dirty="0"/>
              <a:t>. It used LaTeX as the documentation language and R as the programming language. Now, in this lecture I'm going to talk about </a:t>
            </a:r>
            <a:r>
              <a:rPr lang="en-US" dirty="0" err="1"/>
              <a:t>knitr</a:t>
            </a:r>
            <a:r>
              <a:rPr lang="en-US" dirty="0"/>
              <a:t>, which supports a variety of documentation and programming languages beyond </a:t>
            </a:r>
            <a:r>
              <a:rPr lang="en-US" dirty="0" err="1"/>
              <a:t>LateX</a:t>
            </a:r>
            <a:r>
              <a:rPr lang="en-US" dirty="0"/>
              <a:t> and R. </a:t>
            </a:r>
          </a:p>
        </p:txBody>
      </p:sp>
      <p:sp>
        <p:nvSpPr>
          <p:cNvPr id="4" name="Slide Number Placeholder 3"/>
          <p:cNvSpPr>
            <a:spLocks noGrp="1"/>
          </p:cNvSpPr>
          <p:nvPr>
            <p:ph type="sldNum" sz="quarter" idx="10"/>
          </p:nvPr>
        </p:nvSpPr>
        <p:spPr/>
        <p:txBody>
          <a:bodyPr/>
          <a:lstStyle/>
          <a:p>
            <a:fld id="{0925C452-50FD-764E-AEF0-91B2C1ECB179}" type="slidenum">
              <a:t>15</a:t>
            </a:fld>
            <a:endParaRPr lang="en-US"/>
          </a:p>
        </p:txBody>
      </p:sp>
    </p:spTree>
    <p:extLst>
      <p:ext uri="{BB962C8B-B14F-4D97-AF65-F5344CB8AC3E}">
        <p14:creationId xmlns:p14="http://schemas.microsoft.com/office/powerpoint/2010/main" val="7817526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want to make your work reproducible, you have to decide to do it at the </a:t>
            </a:r>
            <a:r>
              <a:rPr lang="en-US" b="1" dirty="0"/>
              <a:t>start</a:t>
            </a:r>
            <a:r>
              <a:rPr lang="en-US" dirty="0"/>
              <a:t> of your analysis. I mean you can decide to do this at any point in your, in your analysis, but it's usually easiest to do it at the very beginning. If you decide at the very end that you want to make your analysis reproducible, then it often is much harder to do and maybe even impossible. And, </a:t>
            </a:r>
            <a:r>
              <a:rPr lang="en-US" b="1" dirty="0"/>
              <a:t>keep </a:t>
            </a:r>
            <a:r>
              <a:rPr lang="en-US" dirty="0"/>
              <a:t>track of things as you go along. You can use a version control system like Git or SVN. I won't talk about that here but if you've heard about that that is a good thing to learn.</a:t>
            </a:r>
          </a:p>
          <a:p>
            <a:endParaRPr lang="en-US" dirty="0"/>
          </a:p>
          <a:p>
            <a:r>
              <a:rPr lang="en-US" dirty="0"/>
              <a:t>It's important to use </a:t>
            </a:r>
            <a:r>
              <a:rPr lang="en-US" b="1" dirty="0"/>
              <a:t>software</a:t>
            </a:r>
            <a:r>
              <a:rPr lang="en-US" dirty="0"/>
              <a:t>, statistical software, whose operation can be coded. That way you can write down the instructions that were used to manipulate or analyze the data. So this generally rules out graphical user interfaces unless those programs will code or keep track of all the clicks that you make on the graphical user interface. Systems like R and other types of packages, since you have to program them explicitly, the code serves as a recipe of sorts for everything that you did to the data. Another key lesson is to </a:t>
            </a:r>
            <a:r>
              <a:rPr lang="en-US" b="1" dirty="0"/>
              <a:t>not</a:t>
            </a:r>
            <a:r>
              <a:rPr lang="en-US" dirty="0"/>
              <a:t> save any output. And by output, I mean mostly any kind of temporary data or transformed data or pre-processed clean data.</a:t>
            </a:r>
          </a:p>
          <a:p>
            <a:endParaRPr lang="en-US" dirty="0"/>
          </a:p>
          <a:p>
            <a:r>
              <a:rPr lang="en-US" dirty="0"/>
              <a:t>Rather than store the clean data set, it might be better just to have the kind of raw data set with the preprocessing code because then you not only can you make the final product, but you can see how you got there. If you just keep the clean data set, and, and then you accidentally lose the preprocessing code, then you don't really have a good record of how you got from start to finish. Rather than keeping the temporary products or even final products, try to keep the original products and the code that got you there. And that will make it easier to understand what you did and how you got to the data that you ended up analyzing. </a:t>
            </a:r>
          </a:p>
          <a:p>
            <a:endParaRPr lang="en-US" dirty="0"/>
          </a:p>
          <a:p>
            <a:r>
              <a:rPr lang="en-US" dirty="0"/>
              <a:t>And try not to save data in </a:t>
            </a:r>
            <a:r>
              <a:rPr lang="en-US" b="1" dirty="0"/>
              <a:t>non-propri</a:t>
            </a:r>
            <a:r>
              <a:rPr lang="en-US" dirty="0"/>
              <a:t>etary formats. These are data formats where the layout of the data set is not publicly known. There are not too many proprietary formats out there any more that I think are commonly used like they were before. For example, some products will store data and because it's just much more efficient in a proprietary format, but that makes it difficult to transfer to another person if that person doesn't have the same exact program. Then they won't be able to read the data. And so using non-proprietary, even compressed textual formats may  can be much better at making analysis more reproducible. </a:t>
            </a:r>
          </a:p>
        </p:txBody>
      </p:sp>
      <p:sp>
        <p:nvSpPr>
          <p:cNvPr id="4" name="Slide Number Placeholder 3"/>
          <p:cNvSpPr>
            <a:spLocks noGrp="1"/>
          </p:cNvSpPr>
          <p:nvPr>
            <p:ph type="sldNum" sz="quarter" idx="10"/>
          </p:nvPr>
        </p:nvSpPr>
        <p:spPr/>
        <p:txBody>
          <a:bodyPr/>
          <a:lstStyle/>
          <a:p>
            <a:fld id="{0925C452-50FD-764E-AEF0-91B2C1ECB179}" type="slidenum">
              <a:t>16</a:t>
            </a:fld>
            <a:endParaRPr lang="en-US"/>
          </a:p>
        </p:txBody>
      </p:sp>
    </p:spTree>
    <p:extLst>
      <p:ext uri="{BB962C8B-B14F-4D97-AF65-F5344CB8AC3E}">
        <p14:creationId xmlns:p14="http://schemas.microsoft.com/office/powerpoint/2010/main" val="34135947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there are a couple of pros and cons when it comes to the literate programming style, this is not the only tool you can use to make your work reproducible, but literate programming is just one of the tools. And so, some of the pros of that; it forces you to put all the text and the code of your analysis in one place, and it occurs in a logical order. All the data and the results are automatically updated to reflect external changes, so you have this living document, and you make some changes, when you reprocess the document, it will automatically update itself to reflect any changes. So you won't have a situation where numbers will be out of date or things will be mismatched because the code will kind of automatically recalculate everything. Because the code is live in the document, a necessity you have to run the code in order to produce the final document. That's the weeding process.</a:t>
            </a:r>
          </a:p>
          <a:p>
            <a:endParaRPr lang="en-US" dirty="0"/>
          </a:p>
          <a:p>
            <a:r>
              <a:rPr lang="en-US" dirty="0"/>
              <a:t>You get this kind of regression test so to speak, not like linear regression, but regression test to see so if there are any mistakes that you introduced into the analysis. If the code doesn't run then you know you've made, you've made an error, you've introduced a problem so the running of the live code will kind of keep you from introducing new errors into the analysis.</a:t>
            </a:r>
          </a:p>
          <a:p>
            <a:r>
              <a:rPr lang="en-US" dirty="0"/>
              <a:t> </a:t>
            </a:r>
          </a:p>
          <a:p>
            <a:r>
              <a:rPr lang="en-US" dirty="0"/>
              <a:t>Some of the cons when it comes to literate programming are that of course the text and the code are all in one place so in particular if you have a lot of code or a very complex lengthy analysis then you're like a human readable text is going to be mixed in with all this code and it can make it difficult to edit the document because you have to somehow search through this whole document to figure out where the text is amongst all the code. So that can be a problem for the author. Also, if your analysis is very complicated and you have to re-process this document every time you see a human readable version of it. It can, it can a bit substantially slow down the process by which you build the document.</a:t>
            </a:r>
          </a:p>
          <a:p>
            <a:endParaRPr lang="en-US" dirty="0"/>
          </a:p>
          <a:p>
            <a:r>
              <a:rPr lang="en-US" b="1" dirty="0"/>
              <a:t>STOP</a:t>
            </a:r>
          </a:p>
        </p:txBody>
      </p:sp>
      <p:sp>
        <p:nvSpPr>
          <p:cNvPr id="4" name="Slide Number Placeholder 3"/>
          <p:cNvSpPr>
            <a:spLocks noGrp="1"/>
          </p:cNvSpPr>
          <p:nvPr>
            <p:ph type="sldNum" sz="quarter" idx="5"/>
          </p:nvPr>
        </p:nvSpPr>
        <p:spPr/>
        <p:txBody>
          <a:bodyPr/>
          <a:lstStyle/>
          <a:p>
            <a:fld id="{B08CAD48-5D52-4F77-A3A2-4A09F7F4D4D8}" type="slidenum">
              <a:rPr lang="en-US" smtClean="0"/>
              <a:t>17</a:t>
            </a:fld>
            <a:endParaRPr lang="en-US"/>
          </a:p>
        </p:txBody>
      </p:sp>
    </p:spTree>
    <p:extLst>
      <p:ext uri="{BB962C8B-B14F-4D97-AF65-F5344CB8AC3E}">
        <p14:creationId xmlns:p14="http://schemas.microsoft.com/office/powerpoint/2010/main" val="3207627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is </a:t>
            </a:r>
            <a:r>
              <a:rPr lang="en-US" dirty="0" err="1"/>
              <a:t>knitr</a:t>
            </a:r>
            <a:r>
              <a:rPr lang="en-US" dirty="0"/>
              <a:t>? So </a:t>
            </a:r>
            <a:r>
              <a:rPr lang="en-US" dirty="0" err="1"/>
              <a:t>knitr</a:t>
            </a:r>
            <a:r>
              <a:rPr lang="en-US" dirty="0"/>
              <a:t> is this tool that can help you make these reproducible documents. </a:t>
            </a:r>
            <a:r>
              <a:rPr lang="en-US" dirty="0" err="1"/>
              <a:t>Knitr</a:t>
            </a:r>
            <a:r>
              <a:rPr lang="en-US" dirty="0"/>
              <a:t> is an R package. It's written by </a:t>
            </a:r>
            <a:r>
              <a:rPr lang="en-US" dirty="0" err="1"/>
              <a:t>Yihui</a:t>
            </a:r>
            <a:r>
              <a:rPr lang="en-US" dirty="0"/>
              <a:t> </a:t>
            </a:r>
            <a:r>
              <a:rPr lang="en-US" dirty="0" err="1"/>
              <a:t>Xie</a:t>
            </a:r>
            <a:r>
              <a:rPr lang="en-US" dirty="0"/>
              <a:t> (</a:t>
            </a:r>
            <a:r>
              <a:rPr lang="en-US" dirty="0" err="1"/>
              <a:t>eehway</a:t>
            </a:r>
            <a:r>
              <a:rPr lang="en-US" dirty="0"/>
              <a:t> </a:t>
            </a:r>
            <a:r>
              <a:rPr lang="en-US" dirty="0" err="1"/>
              <a:t>seeah</a:t>
            </a:r>
            <a:r>
              <a:rPr lang="en-US" dirty="0"/>
              <a:t>) who wrote the package while he was a grad student at Iowa State. It's available on CRAN. If you happen to use the package R Studio it's actually built into R Studio, meaning it’s integrated into the graphical user interface. And so, you don't even have to obtain it separately if you're using R-Studio. It supports a documentation language called </a:t>
            </a:r>
            <a:r>
              <a:rPr lang="en-US" dirty="0" err="1"/>
              <a:t>RMarkdown</a:t>
            </a:r>
            <a:r>
              <a:rPr lang="en-US" dirty="0"/>
              <a:t>. It also supports, LaTeX and HTML. So these are three languages, that are commonly used. And then, it can export to PDF and HTML and you can also export to other formats if using, using other external tools like </a:t>
            </a:r>
            <a:r>
              <a:rPr lang="en-US" dirty="0" err="1"/>
              <a:t>Pandoc</a:t>
            </a:r>
            <a:r>
              <a:rPr lang="en-US" dirty="0"/>
              <a:t>.</a:t>
            </a:r>
          </a:p>
        </p:txBody>
      </p:sp>
      <p:sp>
        <p:nvSpPr>
          <p:cNvPr id="4" name="Slide Number Placeholder 3"/>
          <p:cNvSpPr>
            <a:spLocks noGrp="1"/>
          </p:cNvSpPr>
          <p:nvPr>
            <p:ph type="sldNum" sz="quarter" idx="10"/>
          </p:nvPr>
        </p:nvSpPr>
        <p:spPr/>
        <p:txBody>
          <a:bodyPr/>
          <a:lstStyle/>
          <a:p>
            <a:fld id="{0925C452-50FD-764E-AEF0-91B2C1ECB179}" type="slidenum">
              <a:t>18</a:t>
            </a:fld>
            <a:endParaRPr lang="en-US"/>
          </a:p>
        </p:txBody>
      </p:sp>
    </p:spTree>
    <p:extLst>
      <p:ext uri="{BB962C8B-B14F-4D97-AF65-F5344CB8AC3E}">
        <p14:creationId xmlns:p14="http://schemas.microsoft.com/office/powerpoint/2010/main" val="26595059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a:t>
            </a:r>
            <a:r>
              <a:rPr lang="en-US" dirty="0" err="1"/>
              <a:t>knitr</a:t>
            </a:r>
            <a:r>
              <a:rPr lang="en-US" dirty="0"/>
              <a:t> you need a </a:t>
            </a:r>
            <a:r>
              <a:rPr lang="en-US" b="1" dirty="0"/>
              <a:t>recent</a:t>
            </a:r>
            <a:r>
              <a:rPr lang="en-US" dirty="0"/>
              <a:t> version of R. You need a </a:t>
            </a:r>
            <a:r>
              <a:rPr lang="en-US" b="1" dirty="0"/>
              <a:t>text</a:t>
            </a:r>
            <a:r>
              <a:rPr lang="en-US" dirty="0"/>
              <a:t> editor, and you can use the one that comes with </a:t>
            </a:r>
            <a:r>
              <a:rPr lang="en-US" dirty="0" err="1"/>
              <a:t>Rstudio</a:t>
            </a:r>
            <a:r>
              <a:rPr lang="en-US" dirty="0"/>
              <a:t>. If you’re not using that any old text editor will do. You need some </a:t>
            </a:r>
            <a:r>
              <a:rPr lang="en-US" b="1" dirty="0"/>
              <a:t>support</a:t>
            </a:r>
            <a:r>
              <a:rPr lang="en-US" dirty="0"/>
              <a:t> packages that are available from CRAN. These will be automatically downloaded if you use the install dot packages function. You need some </a:t>
            </a:r>
            <a:r>
              <a:rPr lang="en-US" b="1" dirty="0"/>
              <a:t>knowledge</a:t>
            </a:r>
            <a:r>
              <a:rPr lang="en-US" dirty="0"/>
              <a:t> of one of the three documentation languages. So, you need to know Markdown, LaTeX or HTML. And I will talk about </a:t>
            </a:r>
            <a:r>
              <a:rPr lang="en-US" b="1" dirty="0"/>
              <a:t>Markdown</a:t>
            </a:r>
            <a:r>
              <a:rPr lang="en-US" dirty="0"/>
              <a:t> here since it's a fairly simple language to understand. </a:t>
            </a:r>
          </a:p>
        </p:txBody>
      </p:sp>
      <p:sp>
        <p:nvSpPr>
          <p:cNvPr id="4" name="Slide Number Placeholder 3"/>
          <p:cNvSpPr>
            <a:spLocks noGrp="1"/>
          </p:cNvSpPr>
          <p:nvPr>
            <p:ph type="sldNum" sz="quarter" idx="10"/>
          </p:nvPr>
        </p:nvSpPr>
        <p:spPr/>
        <p:txBody>
          <a:bodyPr/>
          <a:lstStyle/>
          <a:p>
            <a:fld id="{0925C452-50FD-764E-AEF0-91B2C1ECB179}" type="slidenum">
              <a:t>19</a:t>
            </a:fld>
            <a:endParaRPr lang="en-US"/>
          </a:p>
        </p:txBody>
      </p:sp>
    </p:spTree>
    <p:extLst>
      <p:ext uri="{BB962C8B-B14F-4D97-AF65-F5344CB8AC3E}">
        <p14:creationId xmlns:p14="http://schemas.microsoft.com/office/powerpoint/2010/main" val="2148474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John Gruber, the creator of Markdown, wanted people to be able to focus on writing their content, and not other kind of aspects. Markdown is a text to HTML conversion tool for web writers. Markdown allows you to write easy, using an easy to use, easy to read, easy to write, plain text format and then convert to structurally valid XHTML. </a:t>
            </a:r>
          </a:p>
        </p:txBody>
      </p:sp>
      <p:sp>
        <p:nvSpPr>
          <p:cNvPr id="4" name="Slide Number Placeholder 3"/>
          <p:cNvSpPr>
            <a:spLocks noGrp="1"/>
          </p:cNvSpPr>
          <p:nvPr>
            <p:ph type="sldNum" sz="quarter" idx="5"/>
          </p:nvPr>
        </p:nvSpPr>
        <p:spPr/>
        <p:txBody>
          <a:bodyPr/>
          <a:lstStyle/>
          <a:p>
            <a:fld id="{B08CAD48-5D52-4F77-A3A2-4A09F7F4D4D8}" type="slidenum">
              <a:rPr lang="en-US" smtClean="0"/>
              <a:t>2</a:t>
            </a:fld>
            <a:endParaRPr lang="en-US"/>
          </a:p>
        </p:txBody>
      </p:sp>
    </p:spTree>
    <p:extLst>
      <p:ext uri="{BB962C8B-B14F-4D97-AF65-F5344CB8AC3E}">
        <p14:creationId xmlns:p14="http://schemas.microsoft.com/office/powerpoint/2010/main" val="39344072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is Markdown? Well, like I said before, it's a simplified version of common markup languages. LaTeX and HTML could be thought of as markup languages, where you take regular text and you kind of add things to it, like tags and other types of annotation to indicate what you want to do with the text. One problem with markup languages is that they can be kind of difficult to read. All the tags and things that can obscure the actual text. The real purpose of Markdown is to of simplify all that, and make it easy to read just the text and only have a few kind of formatting elements that you need to enter into the document. There's no special editor required, just a standard text editor, like Notepad, you know, whatever you want to use. There are simple, intuitive formatting elements and you can get all of the documentation at this website here.</a:t>
            </a:r>
          </a:p>
        </p:txBody>
      </p:sp>
      <p:sp>
        <p:nvSpPr>
          <p:cNvPr id="4" name="Slide Number Placeholder 3"/>
          <p:cNvSpPr>
            <a:spLocks noGrp="1"/>
          </p:cNvSpPr>
          <p:nvPr>
            <p:ph type="sldNum" sz="quarter" idx="10"/>
          </p:nvPr>
        </p:nvSpPr>
        <p:spPr/>
        <p:txBody>
          <a:bodyPr/>
          <a:lstStyle/>
          <a:p>
            <a:fld id="{0925C452-50FD-764E-AEF0-91B2C1ECB179}" type="slidenum">
              <a:t>20</a:t>
            </a:fld>
            <a:endParaRPr lang="en-US"/>
          </a:p>
        </p:txBody>
      </p:sp>
    </p:spTree>
    <p:extLst>
      <p:ext uri="{BB962C8B-B14F-4D97-AF65-F5344CB8AC3E}">
        <p14:creationId xmlns:p14="http://schemas.microsoft.com/office/powerpoint/2010/main" val="29719024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is </a:t>
            </a:r>
            <a:r>
              <a:rPr lang="en-US" dirty="0" err="1"/>
              <a:t>knitr</a:t>
            </a:r>
            <a:r>
              <a:rPr lang="en-US" dirty="0"/>
              <a:t> good for in terms of creating reproducible documents? Well, personally, I think it's good for things like manuals. If you want to instruct someone on how to use a piece of software. Short or medium length technical documents so you're explaining some technical concept. Tutorials, if you want to, again, like a manual, but maybe more extended, a tutorial on some topic. reports, they're especially useful for reports. If you have to, for example, generate a report on some database or some dataset every week. If you're running a study and you have subjects that are constantly being enrolled in the study and then maybe every week you generate a report on it that has summary statistics about the study, Then these kinds of live documents are very useful because you can recalculate all the summary statistics as you generate the document. You don't have to do it by hand and then stick it into a report separately. And then also for data preprocessing. If you're going to preprocess a raw dataset to create a clean dataset, for example, creating a </a:t>
            </a:r>
            <a:r>
              <a:rPr lang="en-US" dirty="0" err="1"/>
              <a:t>knitr</a:t>
            </a:r>
            <a:r>
              <a:rPr lang="en-US" dirty="0"/>
              <a:t> type document that records all of the things that you did to the dataset to make it clean. Maybe you remove some outliers, maybe you fill in some missing data, maybe you transform a variable here and there. All of that can be documented, in this kind of </a:t>
            </a:r>
            <a:r>
              <a:rPr lang="en-US" dirty="0" err="1"/>
              <a:t>knitr</a:t>
            </a:r>
            <a:r>
              <a:rPr lang="en-US" dirty="0"/>
              <a:t> file, you know, where you simultaneously say what you did and then you actually do it in the code.</a:t>
            </a:r>
          </a:p>
          <a:p>
            <a:endParaRPr lang="en-US" dirty="0"/>
          </a:p>
          <a:p>
            <a:r>
              <a:rPr lang="en-US" dirty="0"/>
              <a:t>What is </a:t>
            </a:r>
            <a:r>
              <a:rPr lang="en-US" dirty="0" err="1"/>
              <a:t>knitr</a:t>
            </a:r>
            <a:r>
              <a:rPr lang="en-US" dirty="0"/>
              <a:t> not good for? Well, it's not very good for very long research articles, so if you're writing a very complex, very involved analysis, it can get a little bit confusing to kind of edit this document if there's a lot of code and a lot of text because everything is stored in a single document.</a:t>
            </a:r>
          </a:p>
          <a:p>
            <a:endParaRPr lang="en-US" dirty="0"/>
          </a:p>
          <a:p>
            <a:r>
              <a:rPr lang="en-US" dirty="0"/>
              <a:t>If you have very complex or time-consuming computations then </a:t>
            </a:r>
            <a:r>
              <a:rPr lang="en-US" dirty="0" err="1"/>
              <a:t>knitr</a:t>
            </a:r>
            <a:r>
              <a:rPr lang="en-US" dirty="0"/>
              <a:t> is often not a good format because you have to recompile this document every time you want to look at it. And so if your computations are very slow this will just kind of make everything slow. And furthermore if you want to create a document that requires very precise formatting. So if you have a special layout and the pictures have to go here and the text has to go here or something like that. </a:t>
            </a:r>
            <a:r>
              <a:rPr lang="en-US" dirty="0" err="1"/>
              <a:t>Knitr</a:t>
            </a:r>
            <a:r>
              <a:rPr lang="en-US" dirty="0"/>
              <a:t> is, again, not a super great tool for that because the formatting tends to be very ad hoc.</a:t>
            </a:r>
          </a:p>
          <a:p>
            <a:endParaRPr lang="en-US" dirty="0"/>
          </a:p>
          <a:p>
            <a:r>
              <a:rPr lang="en-US" b="1" dirty="0"/>
              <a:t>STOP</a:t>
            </a:r>
          </a:p>
        </p:txBody>
      </p:sp>
      <p:sp>
        <p:nvSpPr>
          <p:cNvPr id="4" name="Slide Number Placeholder 3"/>
          <p:cNvSpPr>
            <a:spLocks noGrp="1"/>
          </p:cNvSpPr>
          <p:nvPr>
            <p:ph type="sldNum" sz="quarter" idx="5"/>
          </p:nvPr>
        </p:nvSpPr>
        <p:spPr/>
        <p:txBody>
          <a:bodyPr/>
          <a:lstStyle/>
          <a:p>
            <a:fld id="{B08CAD48-5D52-4F77-A3A2-4A09F7F4D4D8}" type="slidenum">
              <a:rPr lang="en-US" smtClean="0"/>
              <a:t>21</a:t>
            </a:fld>
            <a:endParaRPr lang="en-US"/>
          </a:p>
        </p:txBody>
      </p:sp>
    </p:spTree>
    <p:extLst>
      <p:ext uri="{BB962C8B-B14F-4D97-AF65-F5344CB8AC3E}">
        <p14:creationId xmlns:p14="http://schemas.microsoft.com/office/powerpoint/2010/main" val="20550691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how do we create a basic </a:t>
            </a:r>
            <a:r>
              <a:rPr lang="en-US" dirty="0" err="1"/>
              <a:t>knitr</a:t>
            </a:r>
            <a:r>
              <a:rPr lang="en-US" dirty="0"/>
              <a:t> document? So I'm going to talk about this in the context of R studio, because I think it's the easiest way to do it. There are other ways to do this, so this is not really exclusive to R studio but this discussion I'll show you will be in R studio. So if you click on the New </a:t>
            </a:r>
            <a:r>
              <a:rPr lang="en-US" b="1" dirty="0"/>
              <a:t>Document</a:t>
            </a:r>
            <a:r>
              <a:rPr lang="en-US" dirty="0"/>
              <a:t> button on the upper left, you'll see that there are a variety of options. And you can click the R </a:t>
            </a:r>
            <a:r>
              <a:rPr lang="en-US" b="1" dirty="0"/>
              <a:t>Markdown</a:t>
            </a:r>
            <a:r>
              <a:rPr lang="en-US" dirty="0"/>
              <a:t> option to create a new markdown file that'll have your text and codes. </a:t>
            </a:r>
          </a:p>
        </p:txBody>
      </p:sp>
      <p:sp>
        <p:nvSpPr>
          <p:cNvPr id="4" name="Slide Number Placeholder 3"/>
          <p:cNvSpPr>
            <a:spLocks noGrp="1"/>
          </p:cNvSpPr>
          <p:nvPr>
            <p:ph type="sldNum" sz="quarter" idx="10"/>
          </p:nvPr>
        </p:nvSpPr>
        <p:spPr/>
        <p:txBody>
          <a:bodyPr/>
          <a:lstStyle/>
          <a:p>
            <a:fld id="{0925C452-50FD-764E-AEF0-91B2C1ECB179}" type="slidenum">
              <a:t>22</a:t>
            </a:fld>
            <a:endParaRPr lang="en-US"/>
          </a:p>
        </p:txBody>
      </p:sp>
    </p:spTree>
    <p:extLst>
      <p:ext uri="{BB962C8B-B14F-4D97-AF65-F5344CB8AC3E}">
        <p14:creationId xmlns:p14="http://schemas.microsoft.com/office/powerpoint/2010/main" val="1841435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your basic R markdown document. So R markdown is just </a:t>
            </a:r>
            <a:r>
              <a:rPr lang="en-US" b="1" dirty="0"/>
              <a:t>markdown</a:t>
            </a:r>
            <a:r>
              <a:rPr lang="en-US" dirty="0"/>
              <a:t> with </a:t>
            </a:r>
            <a:r>
              <a:rPr lang="en-US" b="1" dirty="0"/>
              <a:t>R code </a:t>
            </a:r>
            <a:r>
              <a:rPr lang="en-US" dirty="0"/>
              <a:t>embedded in it. You can see that what I have here is a basic symbol that indicates that I'm going to start a code chunk. </a:t>
            </a:r>
            <a:r>
              <a:rPr lang="en-US" b="1" dirty="0"/>
              <a:t>So when </a:t>
            </a:r>
            <a:r>
              <a:rPr lang="en-US" dirty="0"/>
              <a:t>I have the three back ticks, then the curly braces, and an r, and then a close curly brace, that indicates that I'm starting a code chunk. So as you can see I have three lines of R code here. I set a seed, and generates 100 random normal variables. And then I just take the mean. </a:t>
            </a:r>
            <a:r>
              <a:rPr lang="en-US" b="1" dirty="0"/>
              <a:t>And then I close </a:t>
            </a:r>
            <a:r>
              <a:rPr lang="en-US" dirty="0"/>
              <a:t>this code chunk with three back ticks. You know you did it right when the shaded area for code appears. In the text space, I’ve have a title is my first </a:t>
            </a:r>
            <a:r>
              <a:rPr lang="en-US" dirty="0" err="1"/>
              <a:t>knitr</a:t>
            </a:r>
            <a:r>
              <a:rPr lang="en-US" dirty="0"/>
              <a:t> document. And then I said, just a line of text that says, this is some text. And I say, here's a code chunk, and then I start the code chunk.</a:t>
            </a:r>
          </a:p>
        </p:txBody>
      </p:sp>
      <p:sp>
        <p:nvSpPr>
          <p:cNvPr id="4" name="Slide Number Placeholder 3"/>
          <p:cNvSpPr>
            <a:spLocks noGrp="1"/>
          </p:cNvSpPr>
          <p:nvPr>
            <p:ph type="sldNum" sz="quarter" idx="10"/>
          </p:nvPr>
        </p:nvSpPr>
        <p:spPr/>
        <p:txBody>
          <a:bodyPr/>
          <a:lstStyle/>
          <a:p>
            <a:fld id="{0925C452-50FD-764E-AEF0-91B2C1ECB179}" type="slidenum">
              <a:t>23</a:t>
            </a:fld>
            <a:endParaRPr lang="en-US"/>
          </a:p>
        </p:txBody>
      </p:sp>
    </p:spTree>
    <p:extLst>
      <p:ext uri="{BB962C8B-B14F-4D97-AF65-F5344CB8AC3E}">
        <p14:creationId xmlns:p14="http://schemas.microsoft.com/office/powerpoint/2010/main" val="23196098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in R studio you'll have this document with the code chunks and the text chunks there together. When you’re ready to process the </a:t>
            </a:r>
            <a:r>
              <a:rPr lang="en-US" dirty="0" err="1"/>
              <a:t>knitr</a:t>
            </a:r>
            <a:r>
              <a:rPr lang="en-US" dirty="0"/>
              <a:t> document, and create some human-readable output, you run the R code, by executing these three lines of R code. And then you want embedded the output from that R code in your document. There's only one piece of output, that’s the mean calculation. All this is very easy in R Studio, you can just </a:t>
            </a:r>
            <a:r>
              <a:rPr lang="en-US" b="1" dirty="0"/>
              <a:t>push the Knit HTML </a:t>
            </a:r>
            <a:r>
              <a:rPr lang="en-US" dirty="0"/>
              <a:t>button, and it will automatically run everything for you.</a:t>
            </a:r>
          </a:p>
        </p:txBody>
      </p:sp>
      <p:sp>
        <p:nvSpPr>
          <p:cNvPr id="4" name="Slide Number Placeholder 3"/>
          <p:cNvSpPr>
            <a:spLocks noGrp="1"/>
          </p:cNvSpPr>
          <p:nvPr>
            <p:ph type="sldNum" sz="quarter" idx="10"/>
          </p:nvPr>
        </p:nvSpPr>
        <p:spPr/>
        <p:txBody>
          <a:bodyPr/>
          <a:lstStyle/>
          <a:p>
            <a:fld id="{0925C452-50FD-764E-AEF0-91B2C1ECB179}" type="slidenum">
              <a:t>24</a:t>
            </a:fld>
            <a:endParaRPr lang="en-US"/>
          </a:p>
        </p:txBody>
      </p:sp>
    </p:spTree>
    <p:extLst>
      <p:ext uri="{BB962C8B-B14F-4D97-AF65-F5344CB8AC3E}">
        <p14:creationId xmlns:p14="http://schemas.microsoft.com/office/powerpoint/2010/main" val="21679515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you're not using </a:t>
            </a:r>
            <a:r>
              <a:rPr lang="en-US" dirty="0" err="1"/>
              <a:t>Rstudio</a:t>
            </a:r>
            <a:r>
              <a:rPr lang="en-US" dirty="0"/>
              <a:t>, the way you can do this is you can load the </a:t>
            </a:r>
            <a:r>
              <a:rPr lang="en-US" dirty="0" err="1"/>
              <a:t>knitr</a:t>
            </a:r>
            <a:r>
              <a:rPr lang="en-US" dirty="0"/>
              <a:t> package with a library function you can make sure your working director is set to wherever the </a:t>
            </a:r>
            <a:r>
              <a:rPr lang="en-US" dirty="0" err="1"/>
              <a:t>Rmarkdown</a:t>
            </a:r>
            <a:r>
              <a:rPr lang="en-US" dirty="0"/>
              <a:t> document is located typically </a:t>
            </a:r>
            <a:r>
              <a:rPr lang="en-US" dirty="0" err="1"/>
              <a:t>Rmarkdown</a:t>
            </a:r>
            <a:r>
              <a:rPr lang="en-US" dirty="0"/>
              <a:t> documents will have a capital </a:t>
            </a:r>
            <a:r>
              <a:rPr lang="en-US" dirty="0" err="1"/>
              <a:t>Rmd</a:t>
            </a:r>
            <a:r>
              <a:rPr lang="en-US" dirty="0"/>
              <a:t> extension. It's not necessary but it's just a good way to identify these types of files. You can use the knit2html function if you want to create a webpage as your output. And you will automatically process the r markdown file and run the r code and put the r code within the file. And then, within r, if you want to open this in your web browser, you can use the </a:t>
            </a:r>
            <a:r>
              <a:rPr lang="en-US" dirty="0" err="1"/>
              <a:t>browseURL</a:t>
            </a:r>
            <a:r>
              <a:rPr lang="en-US" dirty="0"/>
              <a:t> function. the knit2html function will take your r markdown document, create a html file with the same name then, then you can open in your web browser.</a:t>
            </a:r>
          </a:p>
        </p:txBody>
      </p:sp>
      <p:sp>
        <p:nvSpPr>
          <p:cNvPr id="4" name="Slide Number Placeholder 3"/>
          <p:cNvSpPr>
            <a:spLocks noGrp="1"/>
          </p:cNvSpPr>
          <p:nvPr>
            <p:ph type="sldNum" sz="quarter" idx="10"/>
          </p:nvPr>
        </p:nvSpPr>
        <p:spPr/>
        <p:txBody>
          <a:bodyPr/>
          <a:lstStyle/>
          <a:p>
            <a:fld id="{0925C452-50FD-764E-AEF0-91B2C1ECB179}" type="slidenum">
              <a:t>25</a:t>
            </a:fld>
            <a:endParaRPr lang="en-US"/>
          </a:p>
        </p:txBody>
      </p:sp>
    </p:spTree>
    <p:extLst>
      <p:ext uri="{BB962C8B-B14F-4D97-AF65-F5344CB8AC3E}">
        <p14:creationId xmlns:p14="http://schemas.microsoft.com/office/powerpoint/2010/main" val="25192795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here's the output that you would get, this is the HTML format output that you would get. You can see there's a title in bold, in large text, there's some regular text. The </a:t>
            </a:r>
            <a:r>
              <a:rPr lang="en-US" b="1" dirty="0"/>
              <a:t>code</a:t>
            </a:r>
            <a:r>
              <a:rPr lang="en-US" dirty="0"/>
              <a:t> is kind of in the shaded box, and then the output from that code is directly below, here you can see here the mean is 0.1089. So that's the output that came from the mean function.</a:t>
            </a:r>
          </a:p>
        </p:txBody>
      </p:sp>
      <p:sp>
        <p:nvSpPr>
          <p:cNvPr id="4" name="Slide Number Placeholder 3"/>
          <p:cNvSpPr>
            <a:spLocks noGrp="1"/>
          </p:cNvSpPr>
          <p:nvPr>
            <p:ph type="sldNum" sz="quarter" idx="10"/>
          </p:nvPr>
        </p:nvSpPr>
        <p:spPr/>
        <p:txBody>
          <a:bodyPr/>
          <a:lstStyle/>
          <a:p>
            <a:fld id="{0925C452-50FD-764E-AEF0-91B2C1ECB179}" type="slidenum">
              <a:t>26</a:t>
            </a:fld>
            <a:endParaRPr lang="en-US"/>
          </a:p>
        </p:txBody>
      </p:sp>
    </p:spTree>
    <p:extLst>
      <p:ext uri="{BB962C8B-B14F-4D97-AF65-F5344CB8AC3E}">
        <p14:creationId xmlns:p14="http://schemas.microsoft.com/office/powerpoint/2010/main" val="14883335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knit, your original </a:t>
            </a:r>
            <a:r>
              <a:rPr lang="en-US" dirty="0" err="1"/>
              <a:t>RMarkdown</a:t>
            </a:r>
            <a:r>
              <a:rPr lang="en-US" dirty="0"/>
              <a:t> document, you see on the left here is processed a regular Markdown document. As you can see that it reproduces the code in the regular markdown </a:t>
            </a:r>
            <a:r>
              <a:rPr lang="en-US" b="1" dirty="0"/>
              <a:t>document</a:t>
            </a:r>
            <a:r>
              <a:rPr lang="en-US" dirty="0"/>
              <a:t>. But you can see that the in the markdown document there's one extra piece, which is that the result of the </a:t>
            </a:r>
            <a:r>
              <a:rPr lang="en-US" b="1" dirty="0"/>
              <a:t>code</a:t>
            </a:r>
            <a:r>
              <a:rPr lang="en-US" dirty="0"/>
              <a:t> which is down here at the bottom. And so the result of evaluating the r code is added to the markdown document after evaluating the r code.</a:t>
            </a:r>
          </a:p>
        </p:txBody>
      </p:sp>
      <p:sp>
        <p:nvSpPr>
          <p:cNvPr id="4" name="Slide Number Placeholder 3"/>
          <p:cNvSpPr>
            <a:spLocks noGrp="1"/>
          </p:cNvSpPr>
          <p:nvPr>
            <p:ph type="sldNum" sz="quarter" idx="10"/>
          </p:nvPr>
        </p:nvSpPr>
        <p:spPr/>
        <p:txBody>
          <a:bodyPr/>
          <a:lstStyle/>
          <a:p>
            <a:fld id="{0925C452-50FD-764E-AEF0-91B2C1ECB179}" type="slidenum">
              <a:t>27</a:t>
            </a:fld>
            <a:endParaRPr lang="en-US"/>
          </a:p>
        </p:txBody>
      </p:sp>
    </p:spTree>
    <p:extLst>
      <p:ext uri="{BB962C8B-B14F-4D97-AF65-F5344CB8AC3E}">
        <p14:creationId xmlns:p14="http://schemas.microsoft.com/office/powerpoint/2010/main" val="33984118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you create the new </a:t>
            </a:r>
            <a:r>
              <a:rPr lang="en-US" dirty="0" err="1"/>
              <a:t>knitr</a:t>
            </a:r>
            <a:r>
              <a:rPr lang="en-US" dirty="0"/>
              <a:t> document in RStudio, it will </a:t>
            </a:r>
            <a:r>
              <a:rPr lang="en-US" b="1" dirty="0"/>
              <a:t>populate</a:t>
            </a:r>
            <a:r>
              <a:rPr lang="en-US" dirty="0"/>
              <a:t> that document with some kind of generic filler text. So the first thing you probably want to do just delete it, because that's , most likely not going to be relevant to whatever you want to do.</a:t>
            </a:r>
          </a:p>
          <a:p>
            <a:endParaRPr lang="en-US" dirty="0"/>
          </a:p>
          <a:p>
            <a:r>
              <a:rPr lang="en-US" dirty="0"/>
              <a:t>Code chunks begin, with the </a:t>
            </a:r>
            <a:r>
              <a:rPr lang="en-US" b="1" dirty="0"/>
              <a:t>three</a:t>
            </a:r>
            <a:r>
              <a:rPr lang="en-US" dirty="0"/>
              <a:t> back ticks the curly braces with an r. And you end a code chunk with three back ticks. All of your R </a:t>
            </a:r>
            <a:r>
              <a:rPr lang="en-US" b="1" dirty="0"/>
              <a:t>code</a:t>
            </a:r>
            <a:r>
              <a:rPr lang="en-US" dirty="0"/>
              <a:t> will go between these markers. Now you can have more than one code chunk. You can have as many code chunks as you want. So you don't have put all of the R code in within the code chunk. But any R code that you do have goes in a code chunk indicated by three back ticks. You can have </a:t>
            </a:r>
            <a:r>
              <a:rPr lang="en-US" b="1" dirty="0"/>
              <a:t>names</a:t>
            </a:r>
            <a:r>
              <a:rPr lang="en-US" dirty="0"/>
              <a:t> for your code chunks so you can name them after so immediately after the curly brace the r you can put a name it can be anything you want and then you can close it with a curly brace. And then by </a:t>
            </a:r>
            <a:r>
              <a:rPr lang="en-US" b="1" dirty="0"/>
              <a:t>default</a:t>
            </a:r>
            <a:r>
              <a:rPr lang="en-US" dirty="0"/>
              <a:t> the code in a code chunk will be echoed in the output document so just like in the in the HTML document you saw that it echoed the code and then it gave you the result of that code. By default, you will, all the code chunks you'll be able to see in the document, the code that was produced.</a:t>
            </a:r>
          </a:p>
          <a:p>
            <a:endParaRPr lang="en-US" dirty="0"/>
          </a:p>
          <a:p>
            <a:r>
              <a:rPr lang="en-US" b="1" dirty="0"/>
              <a:t>STOP</a:t>
            </a:r>
          </a:p>
        </p:txBody>
      </p:sp>
      <p:sp>
        <p:nvSpPr>
          <p:cNvPr id="4" name="Slide Number Placeholder 3"/>
          <p:cNvSpPr>
            <a:spLocks noGrp="1"/>
          </p:cNvSpPr>
          <p:nvPr>
            <p:ph type="sldNum" sz="quarter" idx="10"/>
          </p:nvPr>
        </p:nvSpPr>
        <p:spPr/>
        <p:txBody>
          <a:bodyPr/>
          <a:lstStyle/>
          <a:p>
            <a:fld id="{0925C452-50FD-764E-AEF0-91B2C1ECB179}" type="slidenum">
              <a:t>28</a:t>
            </a:fld>
            <a:endParaRPr lang="en-US"/>
          </a:p>
        </p:txBody>
      </p:sp>
    </p:spTree>
    <p:extLst>
      <p:ext uri="{BB962C8B-B14F-4D97-AF65-F5344CB8AC3E}">
        <p14:creationId xmlns:p14="http://schemas.microsoft.com/office/powerpoint/2010/main" val="11293054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processing of the </a:t>
            </a:r>
            <a:r>
              <a:rPr lang="en-US" dirty="0" err="1"/>
              <a:t>knitr</a:t>
            </a:r>
            <a:r>
              <a:rPr lang="en-US" dirty="0"/>
              <a:t> document happens in a certain way. First the </a:t>
            </a:r>
            <a:r>
              <a:rPr lang="en-US" dirty="0" err="1"/>
              <a:t>RMarkdown</a:t>
            </a:r>
            <a:r>
              <a:rPr lang="en-US" dirty="0"/>
              <a:t> document is processed and creates a markdown document, then the markdown document is converted to HTML, and then the HTML file is what you view is the final product. Generally speaking, you do not want to edit or mess with any of those secondary documents. You don't want to edit the markdown document or the HTML document because those are automatically generated. If you edit them, and then you reprocess the doc, the original document, all of your changes will be overridden in the HTML file or in the Markdown file. So only edit the </a:t>
            </a:r>
            <a:r>
              <a:rPr lang="en-US" dirty="0" err="1"/>
              <a:t>RMarkdown</a:t>
            </a:r>
            <a:r>
              <a:rPr lang="en-US" dirty="0"/>
              <a:t> file that's been, that contains the original text and the original </a:t>
            </a:r>
            <a:r>
              <a:rPr lang="en-US" dirty="0" err="1"/>
              <a:t>Rcode</a:t>
            </a:r>
            <a:r>
              <a:rPr lang="en-US" dirty="0"/>
              <a:t>.</a:t>
            </a:r>
          </a:p>
        </p:txBody>
      </p:sp>
      <p:sp>
        <p:nvSpPr>
          <p:cNvPr id="4" name="Slide Number Placeholder 3"/>
          <p:cNvSpPr>
            <a:spLocks noGrp="1"/>
          </p:cNvSpPr>
          <p:nvPr>
            <p:ph type="sldNum" sz="quarter" idx="10"/>
          </p:nvPr>
        </p:nvSpPr>
        <p:spPr/>
        <p:txBody>
          <a:bodyPr/>
          <a:lstStyle/>
          <a:p>
            <a:fld id="{0925C452-50FD-764E-AEF0-91B2C1ECB179}" type="slidenum">
              <a:t>29</a:t>
            </a:fld>
            <a:endParaRPr lang="en-US"/>
          </a:p>
        </p:txBody>
      </p:sp>
    </p:spTree>
    <p:extLst>
      <p:ext uri="{BB962C8B-B14F-4D97-AF65-F5344CB8AC3E}">
        <p14:creationId xmlns:p14="http://schemas.microsoft.com/office/powerpoint/2010/main" val="11137351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first of all, what is markdown? Like I mentioned before, markdown is a simple kind of markup language, It’s a play on words markup language. If you're experienced with languages like HTML or LaTeX, or XML, or some of these other things. you know, one of the things that you notice that you spend a lot of time thinking about the formatting or everything else except the actual content that you're trying to produce. And so the basic philosophy behind markdown is to create a language that allows writers to write basically and not code. Markdown it looks very different from other types of  markup languages like XML or HTML or LATEX. Instead of complex patterns it has some very simple, very minimal, kind of intuitive formatting elements so you can emphasize text or create sections and lists. All the kinds of things that you would typically need in a basic document but not the very fancy things that you might have in like MS Word or something. But one of advantages of markdown is that it, you can insert kind of arbitrary HTML elements. So if you are familiar with HTML and you want something that's specific or particular, and there isn't a basic markdown formatting element for it, you can just put some HTML in, in the worst-case scenario. So one of the nice things about markdown is, it's easily converted into HTML. There are tool chains out there that'll take markdown, and in fact convert it into many different formats, HTML just being one of them. So you can let a lot of information at the website of, of John Gruber, where he has a lot of documentation for markdown, and a little bit of background on kind of how this project evolved. So, that was markdown. </a:t>
            </a:r>
          </a:p>
        </p:txBody>
      </p:sp>
      <p:sp>
        <p:nvSpPr>
          <p:cNvPr id="4" name="Slide Number Placeholder 3"/>
          <p:cNvSpPr>
            <a:spLocks noGrp="1"/>
          </p:cNvSpPr>
          <p:nvPr>
            <p:ph type="sldNum" sz="quarter" idx="5"/>
          </p:nvPr>
        </p:nvSpPr>
        <p:spPr/>
        <p:txBody>
          <a:bodyPr/>
          <a:lstStyle/>
          <a:p>
            <a:fld id="{B08CAD48-5D52-4F77-A3A2-4A09F7F4D4D8}" type="slidenum">
              <a:rPr lang="en-US" smtClean="0"/>
              <a:t>3</a:t>
            </a:fld>
            <a:endParaRPr lang="en-US"/>
          </a:p>
        </p:txBody>
      </p:sp>
    </p:spTree>
    <p:extLst>
      <p:ext uri="{BB962C8B-B14F-4D97-AF65-F5344CB8AC3E}">
        <p14:creationId xmlns:p14="http://schemas.microsoft.com/office/powerpoint/2010/main" val="4900785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here's another example, I've got </a:t>
            </a:r>
            <a:r>
              <a:rPr lang="en-US" b="1" dirty="0"/>
              <a:t>my first </a:t>
            </a:r>
            <a:r>
              <a:rPr lang="en-US" b="1" dirty="0" err="1"/>
              <a:t>knitr</a:t>
            </a:r>
            <a:r>
              <a:rPr lang="en-US" b="1" dirty="0"/>
              <a:t> document , </a:t>
            </a:r>
            <a:r>
              <a:rPr lang="en-US" dirty="0"/>
              <a:t>my level 1 heading indicated by the single hash, and I've started a section called the </a:t>
            </a:r>
            <a:r>
              <a:rPr lang="en-US" b="1" dirty="0"/>
              <a:t>introduction</a:t>
            </a:r>
            <a:r>
              <a:rPr lang="en-US" dirty="0"/>
              <a:t>, the level 2 heading in, indicated by the two hashes, and say here's some text, here's a code chunk, and I named the code chunk simulation, and notice I added this option </a:t>
            </a:r>
            <a:r>
              <a:rPr lang="en-US" b="1" dirty="0"/>
              <a:t>echo equals false</a:t>
            </a:r>
            <a:r>
              <a:rPr lang="en-US" dirty="0"/>
              <a:t>. That tells </a:t>
            </a:r>
            <a:r>
              <a:rPr lang="en-US" dirty="0" err="1"/>
              <a:t>knitr</a:t>
            </a:r>
            <a:r>
              <a:rPr lang="en-US" dirty="0"/>
              <a:t> that I don't want the code for this code chunk to be echoed in the output document, I just want the result to show. </a:t>
            </a:r>
          </a:p>
        </p:txBody>
      </p:sp>
      <p:sp>
        <p:nvSpPr>
          <p:cNvPr id="4" name="Slide Number Placeholder 3"/>
          <p:cNvSpPr>
            <a:spLocks noGrp="1"/>
          </p:cNvSpPr>
          <p:nvPr>
            <p:ph type="sldNum" sz="quarter" idx="10"/>
          </p:nvPr>
        </p:nvSpPr>
        <p:spPr/>
        <p:txBody>
          <a:bodyPr/>
          <a:lstStyle/>
          <a:p>
            <a:fld id="{0925C452-50FD-764E-AEF0-91B2C1ECB179}" type="slidenum">
              <a:t>30</a:t>
            </a:fld>
            <a:endParaRPr lang="en-US"/>
          </a:p>
        </p:txBody>
      </p:sp>
    </p:spTree>
    <p:extLst>
      <p:ext uri="{BB962C8B-B14F-4D97-AF65-F5344CB8AC3E}">
        <p14:creationId xmlns:p14="http://schemas.microsoft.com/office/powerpoint/2010/main" val="16967251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this is the output document, again, you could see that it looks like the original document that I had in the previous example. But I don't see the code, </a:t>
            </a:r>
            <a:r>
              <a:rPr lang="en-US" dirty="0" err="1"/>
              <a:t>Ionly</a:t>
            </a:r>
            <a:r>
              <a:rPr lang="en-US" dirty="0"/>
              <a:t> see the output, which is the mean.</a:t>
            </a:r>
          </a:p>
          <a:p>
            <a:endParaRPr lang="en-US" dirty="0"/>
          </a:p>
          <a:p>
            <a:endParaRPr lang="en-US" dirty="0"/>
          </a:p>
        </p:txBody>
      </p:sp>
      <p:sp>
        <p:nvSpPr>
          <p:cNvPr id="4" name="Slide Number Placeholder 3"/>
          <p:cNvSpPr>
            <a:spLocks noGrp="1"/>
          </p:cNvSpPr>
          <p:nvPr>
            <p:ph type="sldNum" sz="quarter" idx="10"/>
          </p:nvPr>
        </p:nvSpPr>
        <p:spPr/>
        <p:txBody>
          <a:bodyPr/>
          <a:lstStyle/>
          <a:p>
            <a:fld id="{0925C452-50FD-764E-AEF0-91B2C1ECB179}" type="slidenum">
              <a:t>31</a:t>
            </a:fld>
            <a:endParaRPr lang="en-US"/>
          </a:p>
        </p:txBody>
      </p:sp>
    </p:spTree>
    <p:extLst>
      <p:ext uri="{BB962C8B-B14F-4D97-AF65-F5344CB8AC3E}">
        <p14:creationId xmlns:p14="http://schemas.microsoft.com/office/powerpoint/2010/main" val="25630161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could also hide the results, too, if you wanted too. In this case it doesn't make too much sense, but you could do it by adding the </a:t>
            </a:r>
            <a:r>
              <a:rPr lang="en-US" b="1" dirty="0"/>
              <a:t>results equals hide option. </a:t>
            </a:r>
          </a:p>
        </p:txBody>
      </p:sp>
      <p:sp>
        <p:nvSpPr>
          <p:cNvPr id="4" name="Slide Number Placeholder 3"/>
          <p:cNvSpPr>
            <a:spLocks noGrp="1"/>
          </p:cNvSpPr>
          <p:nvPr>
            <p:ph type="sldNum" sz="quarter" idx="10"/>
          </p:nvPr>
        </p:nvSpPr>
        <p:spPr/>
        <p:txBody>
          <a:bodyPr/>
          <a:lstStyle/>
          <a:p>
            <a:fld id="{0925C452-50FD-764E-AEF0-91B2C1ECB179}" type="slidenum">
              <a:t>32</a:t>
            </a:fld>
            <a:endParaRPr lang="en-US"/>
          </a:p>
        </p:txBody>
      </p:sp>
    </p:spTree>
    <p:extLst>
      <p:ext uri="{BB962C8B-B14F-4D97-AF65-F5344CB8AC3E}">
        <p14:creationId xmlns:p14="http://schemas.microsoft.com/office/powerpoint/2010/main" val="40950216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then when you see the output document, you see that all the text is there but there's no code, and there's no results.</a:t>
            </a:r>
          </a:p>
        </p:txBody>
      </p:sp>
      <p:sp>
        <p:nvSpPr>
          <p:cNvPr id="4" name="Slide Number Placeholder 3"/>
          <p:cNvSpPr>
            <a:spLocks noGrp="1"/>
          </p:cNvSpPr>
          <p:nvPr>
            <p:ph type="sldNum" sz="quarter" idx="10"/>
          </p:nvPr>
        </p:nvSpPr>
        <p:spPr/>
        <p:txBody>
          <a:bodyPr/>
          <a:lstStyle/>
          <a:p>
            <a:fld id="{0925C452-50FD-764E-AEF0-91B2C1ECB179}" type="slidenum">
              <a:t>33</a:t>
            </a:fld>
            <a:endParaRPr lang="en-US"/>
          </a:p>
        </p:txBody>
      </p:sp>
    </p:spTree>
    <p:extLst>
      <p:ext uri="{BB962C8B-B14F-4D97-AF65-F5344CB8AC3E}">
        <p14:creationId xmlns:p14="http://schemas.microsoft.com/office/powerpoint/2010/main" val="22707738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nice things about </a:t>
            </a:r>
            <a:r>
              <a:rPr lang="en-US" dirty="0" err="1"/>
              <a:t>knitr</a:t>
            </a:r>
            <a:r>
              <a:rPr lang="en-US" dirty="0"/>
              <a:t> document is that you can write sentences and text. And if you need to fill in a number or a statistic or some sort of computation in the middle of sentence you can just add that directly into a sentence. So for </a:t>
            </a:r>
            <a:r>
              <a:rPr lang="en-US" b="1" dirty="0"/>
              <a:t>example</a:t>
            </a:r>
            <a:r>
              <a:rPr lang="en-US" dirty="0"/>
              <a:t> here I have a code chunk which computes the time and using the </a:t>
            </a:r>
            <a:r>
              <a:rPr lang="en-US" dirty="0" err="1"/>
              <a:t>Sys.time</a:t>
            </a:r>
            <a:r>
              <a:rPr lang="en-US" dirty="0"/>
              <a:t>() function and then I also generate a random number. And so, now I can write a </a:t>
            </a:r>
            <a:r>
              <a:rPr lang="en-US" b="1" dirty="0"/>
              <a:t>sentence</a:t>
            </a:r>
            <a:r>
              <a:rPr lang="en-US" dirty="0"/>
              <a:t>. In that code chunk, I don't </a:t>
            </a:r>
            <a:r>
              <a:rPr lang="en-US" b="1" dirty="0"/>
              <a:t>echo</a:t>
            </a:r>
            <a:r>
              <a:rPr lang="en-US" dirty="0"/>
              <a:t> the codes, I don't want people to see that code, what I want people to see is the sentence immediately afterwards, says the current time is, and then I'll just </a:t>
            </a:r>
            <a:r>
              <a:rPr lang="en-US" b="1" dirty="0"/>
              <a:t>plug</a:t>
            </a:r>
            <a:r>
              <a:rPr lang="en-US" dirty="0"/>
              <a:t> in the current time. And then the next sentence is my favorite random number is, and then I'll just </a:t>
            </a:r>
            <a:r>
              <a:rPr lang="en-US" b="1" dirty="0"/>
              <a:t>plug</a:t>
            </a:r>
            <a:r>
              <a:rPr lang="en-US" dirty="0"/>
              <a:t> in a random number. </a:t>
            </a:r>
          </a:p>
        </p:txBody>
      </p:sp>
      <p:sp>
        <p:nvSpPr>
          <p:cNvPr id="4" name="Slide Number Placeholder 3"/>
          <p:cNvSpPr>
            <a:spLocks noGrp="1"/>
          </p:cNvSpPr>
          <p:nvPr>
            <p:ph type="sldNum" sz="quarter" idx="10"/>
          </p:nvPr>
        </p:nvSpPr>
        <p:spPr/>
        <p:txBody>
          <a:bodyPr/>
          <a:lstStyle/>
          <a:p>
            <a:fld id="{0925C452-50FD-764E-AEF0-91B2C1ECB179}" type="slidenum">
              <a:t>34</a:t>
            </a:fld>
            <a:endParaRPr lang="en-US"/>
          </a:p>
        </p:txBody>
      </p:sp>
    </p:spTree>
    <p:extLst>
      <p:ext uri="{BB962C8B-B14F-4D97-AF65-F5344CB8AC3E}">
        <p14:creationId xmlns:p14="http://schemas.microsoft.com/office/powerpoint/2010/main" val="11660512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 you see the output is, the current time is Saturday May 26</a:t>
            </a:r>
            <a:r>
              <a:rPr lang="en-US" baseline="30000" dirty="0"/>
              <a:t>th</a:t>
            </a:r>
            <a:r>
              <a:rPr lang="en-US" dirty="0"/>
              <a:t> and there’s the time and 2018. And you can see my favorite random number is 2.1742665. So that's how you can plug in computed variables, or computed results in the middle, inline with text.</a:t>
            </a:r>
          </a:p>
        </p:txBody>
      </p:sp>
      <p:sp>
        <p:nvSpPr>
          <p:cNvPr id="4" name="Slide Number Placeholder 3"/>
          <p:cNvSpPr>
            <a:spLocks noGrp="1"/>
          </p:cNvSpPr>
          <p:nvPr>
            <p:ph type="sldNum" sz="quarter" idx="10"/>
          </p:nvPr>
        </p:nvSpPr>
        <p:spPr/>
        <p:txBody>
          <a:bodyPr/>
          <a:lstStyle/>
          <a:p>
            <a:fld id="{0925C452-50FD-764E-AEF0-91B2C1ECB179}" type="slidenum">
              <a:t>35</a:t>
            </a:fld>
            <a:endParaRPr lang="en-US"/>
          </a:p>
        </p:txBody>
      </p:sp>
    </p:spTree>
    <p:extLst>
      <p:ext uri="{BB962C8B-B14F-4D97-AF65-F5344CB8AC3E}">
        <p14:creationId xmlns:p14="http://schemas.microsoft.com/office/powerpoint/2010/main" val="2754489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important aspect of any report probably is going to be some graphics. So if you want to incorporate plots any sort of visualization into your document. So you can easily add this into an </a:t>
            </a:r>
            <a:r>
              <a:rPr lang="en-US" dirty="0" err="1"/>
              <a:t>Rmarkdown</a:t>
            </a:r>
            <a:r>
              <a:rPr lang="en-US" dirty="0"/>
              <a:t> document. In the first code chunk I simulated some data. And in the second code chunk, I make a plot. So I use the par function to set the canvas with the margins. Then I call plot to </a:t>
            </a:r>
            <a:r>
              <a:rPr lang="en-US" dirty="0" err="1"/>
              <a:t>to</a:t>
            </a:r>
            <a:r>
              <a:rPr lang="en-US" dirty="0"/>
              <a:t> generate the plot. And you notice I added an option here which adjusts the </a:t>
            </a:r>
            <a:r>
              <a:rPr lang="en-US" b="1" dirty="0"/>
              <a:t>figure</a:t>
            </a:r>
            <a:r>
              <a:rPr lang="en-US" dirty="0"/>
              <a:t> height. And so actually </a:t>
            </a:r>
            <a:r>
              <a:rPr lang="en-US" dirty="0" err="1"/>
              <a:t>fig.height</a:t>
            </a:r>
            <a:r>
              <a:rPr lang="en-US" dirty="0"/>
              <a:t> equals four which makes a little bit of squished more than usual. So it would a be a rectangular type of plot rather than a square plot.</a:t>
            </a:r>
          </a:p>
        </p:txBody>
      </p:sp>
      <p:sp>
        <p:nvSpPr>
          <p:cNvPr id="4" name="Slide Number Placeholder 3"/>
          <p:cNvSpPr>
            <a:spLocks noGrp="1"/>
          </p:cNvSpPr>
          <p:nvPr>
            <p:ph type="sldNum" sz="quarter" idx="10"/>
          </p:nvPr>
        </p:nvSpPr>
        <p:spPr/>
        <p:txBody>
          <a:bodyPr/>
          <a:lstStyle/>
          <a:p>
            <a:fld id="{0925C452-50FD-764E-AEF0-91B2C1ECB179}" type="slidenum">
              <a:t>36</a:t>
            </a:fld>
            <a:endParaRPr lang="en-US"/>
          </a:p>
        </p:txBody>
      </p:sp>
    </p:spTree>
    <p:extLst>
      <p:ext uri="{BB962C8B-B14F-4D97-AF65-F5344CB8AC3E}">
        <p14:creationId xmlns:p14="http://schemas.microsoft.com/office/powerpoint/2010/main" val="351114333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so what </a:t>
            </a:r>
            <a:r>
              <a:rPr lang="en-US" dirty="0" err="1"/>
              <a:t>knitr</a:t>
            </a:r>
            <a:r>
              <a:rPr lang="en-US" dirty="0"/>
              <a:t> produces is a little bit interesting. It creates an HTML file through the processing. So if you're familiar HTML at all you can see this is basic HTML. Now, I've cut off a lot of stuff from the top, this is just the body in. And you can see that down here at the bottom, you'll see there's an image tag. But rather than point to an image file, it actually embeds the entire image into the HTML files itself. So you can see this is a Base64 encoded image and so actually this HTML file stands alone, it doesn't depend on an external image file, which is not necessarily the most efficient format but it's actually quit useful because you can take this HTML file, give it to someone else, and they don't have to worry about whether they have, everything's, about whether they have these other files or not because everything's embedded. </a:t>
            </a:r>
          </a:p>
        </p:txBody>
      </p:sp>
      <p:sp>
        <p:nvSpPr>
          <p:cNvPr id="4" name="Slide Number Placeholder 3"/>
          <p:cNvSpPr>
            <a:spLocks noGrp="1"/>
          </p:cNvSpPr>
          <p:nvPr>
            <p:ph type="sldNum" sz="quarter" idx="10"/>
          </p:nvPr>
        </p:nvSpPr>
        <p:spPr/>
        <p:txBody>
          <a:bodyPr/>
          <a:lstStyle/>
          <a:p>
            <a:fld id="{0925C452-50FD-764E-AEF0-91B2C1ECB179}" type="slidenum">
              <a:t>37</a:t>
            </a:fld>
            <a:endParaRPr lang="en-US"/>
          </a:p>
        </p:txBody>
      </p:sp>
    </p:spTree>
    <p:extLst>
      <p:ext uri="{BB962C8B-B14F-4D97-AF65-F5344CB8AC3E}">
        <p14:creationId xmlns:p14="http://schemas.microsoft.com/office/powerpoint/2010/main" val="41521216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here's the result as you can see I echoed the </a:t>
            </a:r>
            <a:r>
              <a:rPr lang="en-US" dirty="0" err="1"/>
              <a:t>Rcode</a:t>
            </a:r>
            <a:r>
              <a:rPr lang="en-US" dirty="0"/>
              <a:t> I had the result of the plot. And you see it's kind of this rectangular shape, and that's my scatter plot.</a:t>
            </a:r>
          </a:p>
        </p:txBody>
      </p:sp>
      <p:sp>
        <p:nvSpPr>
          <p:cNvPr id="4" name="Slide Number Placeholder 3"/>
          <p:cNvSpPr>
            <a:spLocks noGrp="1"/>
          </p:cNvSpPr>
          <p:nvPr>
            <p:ph type="sldNum" sz="quarter" idx="10"/>
          </p:nvPr>
        </p:nvSpPr>
        <p:spPr/>
        <p:txBody>
          <a:bodyPr/>
          <a:lstStyle/>
          <a:p>
            <a:fld id="{0925C452-50FD-764E-AEF0-91B2C1ECB179}" type="slidenum">
              <a:t>38</a:t>
            </a:fld>
            <a:endParaRPr lang="en-US"/>
          </a:p>
        </p:txBody>
      </p:sp>
    </p:spTree>
    <p:extLst>
      <p:ext uri="{BB962C8B-B14F-4D97-AF65-F5344CB8AC3E}">
        <p14:creationId xmlns:p14="http://schemas.microsoft.com/office/powerpoint/2010/main" val="30858375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another handy thing you can do in a </a:t>
            </a:r>
            <a:r>
              <a:rPr lang="en-US" dirty="0" err="1"/>
              <a:t>knitr</a:t>
            </a:r>
            <a:r>
              <a:rPr lang="en-US" dirty="0"/>
              <a:t> document is make a table. And often you want to make a table that summarizes the result of some calculation, like a regression model. So, here I have a code chunk where I load some data. And I fit a regression model to it. Here I'm modelling ozone concentrations, as a function of wind, temperature, and solar radiation. And I want to summarize the output from this Linear Regression model in a prettier format compared to the standard model results products by the summary() function. I use the </a:t>
            </a:r>
            <a:r>
              <a:rPr lang="en-US" dirty="0" err="1"/>
              <a:t>xtable</a:t>
            </a:r>
            <a:r>
              <a:rPr lang="en-US" dirty="0"/>
              <a:t> package, which is available on CRAN. You have to install it separately, it doesn't come with R.</a:t>
            </a:r>
          </a:p>
          <a:p>
            <a:endParaRPr lang="en-US" dirty="0"/>
          </a:p>
          <a:p>
            <a:r>
              <a:rPr lang="en-US" dirty="0"/>
              <a:t>And I'm going to use the </a:t>
            </a:r>
            <a:r>
              <a:rPr lang="en-US" dirty="0" err="1"/>
              <a:t>xtable</a:t>
            </a:r>
            <a:r>
              <a:rPr lang="en-US" dirty="0"/>
              <a:t> function to summarize the fit. And I'm going to use, and I'll print it to HTML. </a:t>
            </a:r>
          </a:p>
        </p:txBody>
      </p:sp>
      <p:sp>
        <p:nvSpPr>
          <p:cNvPr id="4" name="Slide Number Placeholder 3"/>
          <p:cNvSpPr>
            <a:spLocks noGrp="1"/>
          </p:cNvSpPr>
          <p:nvPr>
            <p:ph type="sldNum" sz="quarter" idx="10"/>
          </p:nvPr>
        </p:nvSpPr>
        <p:spPr/>
        <p:txBody>
          <a:bodyPr/>
          <a:lstStyle/>
          <a:p>
            <a:fld id="{0925C452-50FD-764E-AEF0-91B2C1ECB179}" type="slidenum">
              <a:t>39</a:t>
            </a:fld>
            <a:endParaRPr lang="en-US"/>
          </a:p>
        </p:txBody>
      </p:sp>
    </p:spTree>
    <p:extLst>
      <p:ext uri="{BB962C8B-B14F-4D97-AF65-F5344CB8AC3E}">
        <p14:creationId xmlns:p14="http://schemas.microsoft.com/office/powerpoint/2010/main" val="3553825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basic syntax for Markdown is fairly simple. The most straightforward thing to do is format text. For instance, to emphasize text with italics using the asterisks here and then the text will be italicized. You can do things like create bold face with the, with the double asterisk and the text will appear bold. </a:t>
            </a:r>
          </a:p>
        </p:txBody>
      </p:sp>
      <p:sp>
        <p:nvSpPr>
          <p:cNvPr id="4" name="Slide Number Placeholder 3"/>
          <p:cNvSpPr>
            <a:spLocks noGrp="1"/>
          </p:cNvSpPr>
          <p:nvPr>
            <p:ph type="sldNum" sz="quarter" idx="5"/>
          </p:nvPr>
        </p:nvSpPr>
        <p:spPr/>
        <p:txBody>
          <a:bodyPr/>
          <a:lstStyle/>
          <a:p>
            <a:fld id="{B08CAD48-5D52-4F77-A3A2-4A09F7F4D4D8}" type="slidenum">
              <a:rPr lang="en-US" smtClean="0"/>
              <a:t>4</a:t>
            </a:fld>
            <a:endParaRPr lang="en-US"/>
          </a:p>
        </p:txBody>
      </p:sp>
    </p:spTree>
    <p:extLst>
      <p:ext uri="{BB962C8B-B14F-4D97-AF65-F5344CB8AC3E}">
        <p14:creationId xmlns:p14="http://schemas.microsoft.com/office/powerpoint/2010/main" val="182215834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you can see that in the resulting HTML output after I process it with </a:t>
            </a:r>
            <a:r>
              <a:rPr lang="en-US" dirty="0" err="1"/>
              <a:t>knitr</a:t>
            </a:r>
            <a:r>
              <a:rPr lang="en-US" dirty="0"/>
              <a:t>. I get the code that I ran for the regression model. The code is echoed, and at the very bottom here I can see that I got a table of regression coefficient, standard errors, T values and P values, which is formatted in HTML. And, it’s in a prettier format than the standard text mode. </a:t>
            </a:r>
          </a:p>
        </p:txBody>
      </p:sp>
      <p:sp>
        <p:nvSpPr>
          <p:cNvPr id="4" name="Slide Number Placeholder 3"/>
          <p:cNvSpPr>
            <a:spLocks noGrp="1"/>
          </p:cNvSpPr>
          <p:nvPr>
            <p:ph type="sldNum" sz="quarter" idx="10"/>
          </p:nvPr>
        </p:nvSpPr>
        <p:spPr/>
        <p:txBody>
          <a:bodyPr/>
          <a:lstStyle/>
          <a:p>
            <a:fld id="{0925C452-50FD-764E-AEF0-91B2C1ECB179}" type="slidenum">
              <a:t>40</a:t>
            </a:fld>
            <a:endParaRPr lang="en-US"/>
          </a:p>
        </p:txBody>
      </p:sp>
    </p:spTree>
    <p:extLst>
      <p:ext uri="{BB962C8B-B14F-4D97-AF65-F5344CB8AC3E}">
        <p14:creationId xmlns:p14="http://schemas.microsoft.com/office/powerpoint/2010/main" val="302289849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Sometimes, you want to set options for the entire document. These are called Global options, and apply to every single code chunk. You know, if you decide you never want to echo the code, for example, you could put echo equals false into every single code chunk, that would be a bit of a pain to have to specify every single code chunk, so you could set a global option instead.</a:t>
            </a:r>
          </a:p>
        </p:txBody>
      </p:sp>
      <p:sp>
        <p:nvSpPr>
          <p:cNvPr id="4" name="Slide Number Placeholder 3"/>
          <p:cNvSpPr>
            <a:spLocks noGrp="1"/>
          </p:cNvSpPr>
          <p:nvPr>
            <p:ph type="sldNum" sz="quarter" idx="10"/>
          </p:nvPr>
        </p:nvSpPr>
        <p:spPr/>
        <p:txBody>
          <a:bodyPr/>
          <a:lstStyle/>
          <a:p>
            <a:fld id="{0925C452-50FD-764E-AEF0-91B2C1ECB179}" type="slidenum">
              <a:t>41</a:t>
            </a:fld>
            <a:endParaRPr lang="en-US"/>
          </a:p>
        </p:txBody>
      </p:sp>
    </p:spTree>
    <p:extLst>
      <p:ext uri="{BB962C8B-B14F-4D97-AF65-F5344CB8AC3E}">
        <p14:creationId xmlns:p14="http://schemas.microsoft.com/office/powerpoint/2010/main" val="29515116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way you can do that is you can create a separate code chunk in the, in the very beginning of the document. Here I've called  the chunk ‘set options’. And there's a special object you can modify called opts underscore chunk, which has a function built into it called set. And when you call that set function, you can set the global options. So here I’ve set echo equals to false and I've set the results equal to hide. Now, by </a:t>
            </a:r>
            <a:r>
              <a:rPr lang="en-US" b="1" dirty="0"/>
              <a:t>default</a:t>
            </a:r>
            <a:r>
              <a:rPr lang="en-US" dirty="0"/>
              <a:t>, every code chunk in this document will not echo the code and will hide the results. </a:t>
            </a:r>
          </a:p>
          <a:p>
            <a:endParaRPr lang="en-US" dirty="0"/>
          </a:p>
          <a:p>
            <a:r>
              <a:rPr lang="en-US" dirty="0"/>
              <a:t>So I've got some </a:t>
            </a:r>
            <a:r>
              <a:rPr lang="en-US" b="1" dirty="0"/>
              <a:t>more</a:t>
            </a:r>
            <a:r>
              <a:rPr lang="en-US" dirty="0"/>
              <a:t> code chunks here, I simulate some data in the first and make a plot in the second. Now in the first code chunk,  I </a:t>
            </a:r>
            <a:r>
              <a:rPr lang="en-US" b="1" dirty="0"/>
              <a:t>override</a:t>
            </a:r>
            <a:r>
              <a:rPr lang="en-US" dirty="0"/>
              <a:t> the default for the, for the echo so I want to echo equals true. And then for the second, code chunk, I don't want to echo the plotting code. And so I, I let the </a:t>
            </a:r>
            <a:r>
              <a:rPr lang="en-US" b="1" dirty="0"/>
              <a:t>default</a:t>
            </a:r>
            <a:r>
              <a:rPr lang="en-US" dirty="0"/>
              <a:t> occur. </a:t>
            </a:r>
          </a:p>
        </p:txBody>
      </p:sp>
      <p:sp>
        <p:nvSpPr>
          <p:cNvPr id="4" name="Slide Number Placeholder 3"/>
          <p:cNvSpPr>
            <a:spLocks noGrp="1"/>
          </p:cNvSpPr>
          <p:nvPr>
            <p:ph type="sldNum" sz="quarter" idx="10"/>
          </p:nvPr>
        </p:nvSpPr>
        <p:spPr/>
        <p:txBody>
          <a:bodyPr/>
          <a:lstStyle/>
          <a:p>
            <a:fld id="{0925C452-50FD-764E-AEF0-91B2C1ECB179}" type="slidenum">
              <a:t>42</a:t>
            </a:fld>
            <a:endParaRPr lang="en-US"/>
          </a:p>
        </p:txBody>
      </p:sp>
    </p:spTree>
    <p:extLst>
      <p:ext uri="{BB962C8B-B14F-4D97-AF65-F5344CB8AC3E}">
        <p14:creationId xmlns:p14="http://schemas.microsoft.com/office/powerpoint/2010/main" val="47586490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 the code that generates the data is echoed but the code that creates the plot is not echoed.</a:t>
            </a:r>
          </a:p>
        </p:txBody>
      </p:sp>
      <p:sp>
        <p:nvSpPr>
          <p:cNvPr id="4" name="Slide Number Placeholder 3"/>
          <p:cNvSpPr>
            <a:spLocks noGrp="1"/>
          </p:cNvSpPr>
          <p:nvPr>
            <p:ph type="sldNum" sz="quarter" idx="10"/>
          </p:nvPr>
        </p:nvSpPr>
        <p:spPr/>
        <p:txBody>
          <a:bodyPr/>
          <a:lstStyle/>
          <a:p>
            <a:fld id="{0925C452-50FD-764E-AEF0-91B2C1ECB179}" type="slidenum">
              <a:t>43</a:t>
            </a:fld>
            <a:endParaRPr lang="en-US"/>
          </a:p>
        </p:txBody>
      </p:sp>
    </p:spTree>
    <p:extLst>
      <p:ext uri="{BB962C8B-B14F-4D97-AF65-F5344CB8AC3E}">
        <p14:creationId xmlns:p14="http://schemas.microsoft.com/office/powerpoint/2010/main" val="389490343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some of the common options that are, that are good to remember, of course you can always go back to the documentation on the </a:t>
            </a:r>
            <a:r>
              <a:rPr lang="en-US" dirty="0" err="1"/>
              <a:t>knitr</a:t>
            </a:r>
            <a:r>
              <a:rPr lang="en-US" dirty="0"/>
              <a:t> website, </a:t>
            </a:r>
            <a:r>
              <a:rPr lang="en-US" b="1" dirty="0"/>
              <a:t>results</a:t>
            </a:r>
            <a:r>
              <a:rPr lang="en-US" dirty="0"/>
              <a:t> can be specified as either hide or </a:t>
            </a:r>
            <a:r>
              <a:rPr lang="en-US" dirty="0" err="1"/>
              <a:t>asis</a:t>
            </a:r>
            <a:r>
              <a:rPr lang="en-US" dirty="0"/>
              <a:t>. </a:t>
            </a:r>
            <a:r>
              <a:rPr lang="en-US" dirty="0" err="1"/>
              <a:t>Asis</a:t>
            </a:r>
            <a:r>
              <a:rPr lang="en-US" dirty="0"/>
              <a:t> means don't, don't postprocess the results, just show the, kind of the, the raw results from whatever the output is.</a:t>
            </a:r>
          </a:p>
          <a:p>
            <a:endParaRPr lang="en-US" dirty="0"/>
          </a:p>
          <a:p>
            <a:r>
              <a:rPr lang="en-US" b="1" dirty="0"/>
              <a:t>Echo</a:t>
            </a:r>
            <a:r>
              <a:rPr lang="en-US" dirty="0"/>
              <a:t> can be true or false. So if you want to echo the code or not. For </a:t>
            </a:r>
            <a:r>
              <a:rPr lang="en-US" b="1" dirty="0"/>
              <a:t>figures</a:t>
            </a:r>
            <a:r>
              <a:rPr lang="en-US" dirty="0"/>
              <a:t> usually you might want to modify the height and the width to be a specific type of size of </a:t>
            </a:r>
            <a:r>
              <a:rPr lang="en-US" dirty="0" err="1"/>
              <a:t>fig.height</a:t>
            </a:r>
            <a:r>
              <a:rPr lang="en-US" dirty="0"/>
              <a:t> and </a:t>
            </a:r>
            <a:r>
              <a:rPr lang="en-US" dirty="0" err="1"/>
              <a:t>fig.width</a:t>
            </a:r>
            <a:r>
              <a:rPr lang="en-US" dirty="0"/>
              <a:t> are common options to set there.</a:t>
            </a:r>
          </a:p>
        </p:txBody>
      </p:sp>
      <p:sp>
        <p:nvSpPr>
          <p:cNvPr id="4" name="Slide Number Placeholder 3"/>
          <p:cNvSpPr>
            <a:spLocks noGrp="1"/>
          </p:cNvSpPr>
          <p:nvPr>
            <p:ph type="sldNum" sz="quarter" idx="10"/>
          </p:nvPr>
        </p:nvSpPr>
        <p:spPr/>
        <p:txBody>
          <a:bodyPr/>
          <a:lstStyle/>
          <a:p>
            <a:fld id="{0925C452-50FD-764E-AEF0-91B2C1ECB179}" type="slidenum">
              <a:t>44</a:t>
            </a:fld>
            <a:endParaRPr lang="en-US"/>
          </a:p>
        </p:txBody>
      </p:sp>
    </p:spTree>
    <p:extLst>
      <p:ext uri="{BB962C8B-B14F-4D97-AF65-F5344CB8AC3E}">
        <p14:creationId xmlns:p14="http://schemas.microsoft.com/office/powerpoint/2010/main" val="347192107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one special case is when you have a code chunk and the computation takes a really long time to run. Now every time you process the </a:t>
            </a:r>
            <a:r>
              <a:rPr lang="en-US" dirty="0" err="1"/>
              <a:t>knitr</a:t>
            </a:r>
            <a:r>
              <a:rPr lang="en-US" dirty="0"/>
              <a:t> document to look at the HTML output, you're going to have to run this computation and one strategy to avoid having to sit around and wait a long time, is to cache the computation and so caching computations can be very useful for kind of complex code chunks. And so the idea is that for each code chunk, there's a special option called cache. You can set cache equal to TRUE and what will happen is that for that code chunk is the first time you process the document, it will have to run the code in order to generate the output for the final HTML document. But then, R will store that output on the disk and so that the next time you process the document, as long as nothing has changed, it will load the results from the disk, which is typically a lot faster than having to redo all the computation scans. So this can save you a lot of time if you’re knitting over and over again.</a:t>
            </a:r>
          </a:p>
        </p:txBody>
      </p:sp>
      <p:sp>
        <p:nvSpPr>
          <p:cNvPr id="4" name="Slide Number Placeholder 3"/>
          <p:cNvSpPr>
            <a:spLocks noGrp="1"/>
          </p:cNvSpPr>
          <p:nvPr>
            <p:ph type="sldNum" sz="quarter" idx="10"/>
          </p:nvPr>
        </p:nvSpPr>
        <p:spPr/>
        <p:txBody>
          <a:bodyPr/>
          <a:lstStyle/>
          <a:p>
            <a:fld id="{0925C452-50FD-764E-AEF0-91B2C1ECB179}" type="slidenum">
              <a:t>45</a:t>
            </a:fld>
            <a:endParaRPr lang="en-US"/>
          </a:p>
        </p:txBody>
      </p:sp>
    </p:spTree>
    <p:extLst>
      <p:ext uri="{BB962C8B-B14F-4D97-AF65-F5344CB8AC3E}">
        <p14:creationId xmlns:p14="http://schemas.microsoft.com/office/powerpoint/2010/main" val="410536908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if the data or the code or something changes, then you will have to rerun the code again. There's really no getting around that. And so the caching </a:t>
            </a:r>
            <a:r>
              <a:rPr lang="en-US" dirty="0" err="1"/>
              <a:t>willl</a:t>
            </a:r>
            <a:r>
              <a:rPr lang="en-US" dirty="0"/>
              <a:t> kind of update to represent the new results. </a:t>
            </a:r>
            <a:r>
              <a:rPr lang="en-US" b="1" dirty="0"/>
              <a:t>If o</a:t>
            </a:r>
            <a:r>
              <a:rPr lang="en-US" dirty="0"/>
              <a:t>ne code chunk depends on another code chunk that was previous to it, this dependency is not explicitly tracked by default. And so you'll have to make sure that if a previous code chunk has a change that effect a chunk further down, then you need rerun everything.</a:t>
            </a:r>
          </a:p>
          <a:p>
            <a:endParaRPr lang="en-US" dirty="0"/>
          </a:p>
          <a:p>
            <a:r>
              <a:rPr lang="en-US" dirty="0"/>
              <a:t>Chunks with significant side effects may not be cacheable. So if a, if the code in a chunk effects things outside of the document then it may not be possible to cache that. </a:t>
            </a:r>
            <a:r>
              <a:rPr lang="en-US" dirty="0" err="1"/>
              <a:t>Yihue</a:t>
            </a:r>
            <a:r>
              <a:rPr lang="en-US" dirty="0"/>
              <a:t> *</a:t>
            </a:r>
            <a:r>
              <a:rPr lang="en-US" dirty="0" err="1"/>
              <a:t>eeway</a:t>
            </a:r>
            <a:r>
              <a:rPr lang="en-US" dirty="0"/>
              <a:t>* talks about it in his book linked here.</a:t>
            </a:r>
          </a:p>
        </p:txBody>
      </p:sp>
      <p:sp>
        <p:nvSpPr>
          <p:cNvPr id="4" name="Slide Number Placeholder 3"/>
          <p:cNvSpPr>
            <a:spLocks noGrp="1"/>
          </p:cNvSpPr>
          <p:nvPr>
            <p:ph type="sldNum" sz="quarter" idx="10"/>
          </p:nvPr>
        </p:nvSpPr>
        <p:spPr/>
        <p:txBody>
          <a:bodyPr/>
          <a:lstStyle/>
          <a:p>
            <a:fld id="{0925C452-50FD-764E-AEF0-91B2C1ECB179}" type="slidenum">
              <a:t>46</a:t>
            </a:fld>
            <a:endParaRPr lang="en-US"/>
          </a:p>
        </p:txBody>
      </p:sp>
    </p:spTree>
    <p:extLst>
      <p:ext uri="{BB962C8B-B14F-4D97-AF65-F5344CB8AC3E}">
        <p14:creationId xmlns:p14="http://schemas.microsoft.com/office/powerpoint/2010/main" val="74878499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just to summarize, we talked about </a:t>
            </a:r>
            <a:r>
              <a:rPr lang="en-US" dirty="0" err="1"/>
              <a:t>knitr</a:t>
            </a:r>
            <a:r>
              <a:rPr lang="en-US" dirty="0"/>
              <a:t> in this lecture, which is a useful tool for doing literate statistical programming. It can be used to put text, code, and figures, and data and output all into one document.</a:t>
            </a:r>
          </a:p>
          <a:p>
            <a:r>
              <a:rPr lang="en-US" dirty="0"/>
              <a:t> </a:t>
            </a:r>
          </a:p>
          <a:p>
            <a:r>
              <a:rPr lang="en-US" dirty="0"/>
              <a:t>It uses a markdown formatting language, which is kind of very simple and easy to learn. And it creates HTML documents that you can view in any web browser. So I think it's a powerful tool for integrating text code. I mentioned, as I mentioned before, there's pros and cons. It's not a perfect tool. But it may be useful to learn and it's for </a:t>
            </a:r>
            <a:r>
              <a:rPr lang="en-US"/>
              <a:t>generating reproducible </a:t>
            </a:r>
            <a:r>
              <a:rPr lang="en-US" dirty="0"/>
              <a:t>reports.</a:t>
            </a:r>
          </a:p>
        </p:txBody>
      </p:sp>
      <p:sp>
        <p:nvSpPr>
          <p:cNvPr id="4" name="Slide Number Placeholder 3"/>
          <p:cNvSpPr>
            <a:spLocks noGrp="1"/>
          </p:cNvSpPr>
          <p:nvPr>
            <p:ph type="sldNum" sz="quarter" idx="10"/>
          </p:nvPr>
        </p:nvSpPr>
        <p:spPr/>
        <p:txBody>
          <a:bodyPr/>
          <a:lstStyle/>
          <a:p>
            <a:fld id="{0925C452-50FD-764E-AEF0-91B2C1ECB179}" type="slidenum">
              <a:t>47</a:t>
            </a:fld>
            <a:endParaRPr lang="en-US"/>
          </a:p>
        </p:txBody>
      </p:sp>
    </p:spTree>
    <p:extLst>
      <p:ext uri="{BB962C8B-B14F-4D97-AF65-F5344CB8AC3E}">
        <p14:creationId xmlns:p14="http://schemas.microsoft.com/office/powerpoint/2010/main" val="30483296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create headings. There are different sizes, so if you're familiar with HTML you can think of this as H1, H2, H3. So the two hashes, this is a secondary heading. The three hashes is a tertiary heading. And then a single hash, which I didn't put here is a, is like a main heading, a primary heading. And so you can see that there are different sizes here.</a:t>
            </a:r>
          </a:p>
        </p:txBody>
      </p:sp>
      <p:sp>
        <p:nvSpPr>
          <p:cNvPr id="4" name="Slide Number Placeholder 3"/>
          <p:cNvSpPr>
            <a:spLocks noGrp="1"/>
          </p:cNvSpPr>
          <p:nvPr>
            <p:ph type="sldNum" sz="quarter" idx="5"/>
          </p:nvPr>
        </p:nvSpPr>
        <p:spPr/>
        <p:txBody>
          <a:bodyPr/>
          <a:lstStyle/>
          <a:p>
            <a:fld id="{B08CAD48-5D52-4F77-A3A2-4A09F7F4D4D8}" type="slidenum">
              <a:rPr lang="en-US" smtClean="0"/>
              <a:t>5</a:t>
            </a:fld>
            <a:endParaRPr lang="en-US"/>
          </a:p>
        </p:txBody>
      </p:sp>
    </p:spTree>
    <p:extLst>
      <p:ext uri="{BB962C8B-B14F-4D97-AF65-F5344CB8AC3E}">
        <p14:creationId xmlns:p14="http://schemas.microsoft.com/office/powerpoint/2010/main" val="7723247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create very simple unordered lists by putting a little indicator there, like a hyphen or an asterisk. It doesn't really matter what the character is that you use there as long as it's kind of consistent across the list. You can create an ordered list here by just typing one, two, and three. And the truth is actually, although it's not immediately clear here the numbering doesn't have to actually be in order. As long as you use a number as the kind of character that indents the Markdown will render an ordered list. And so, if you decide that oh, you know, you want to stick something in between one and two, you don't have to renumber every element on the list. You can just stick another item there under the first item. And it could be another one, or it could be four, it could be any number, the numbers don't have to be in order, but when you process the document Markdown will automatically order the list in the right way.</a:t>
            </a:r>
          </a:p>
        </p:txBody>
      </p:sp>
      <p:sp>
        <p:nvSpPr>
          <p:cNvPr id="4" name="Slide Number Placeholder 3"/>
          <p:cNvSpPr>
            <a:spLocks noGrp="1"/>
          </p:cNvSpPr>
          <p:nvPr>
            <p:ph type="sldNum" sz="quarter" idx="5"/>
          </p:nvPr>
        </p:nvSpPr>
        <p:spPr/>
        <p:txBody>
          <a:bodyPr/>
          <a:lstStyle/>
          <a:p>
            <a:fld id="{B08CAD48-5D52-4F77-A3A2-4A09F7F4D4D8}" type="slidenum">
              <a:rPr lang="en-US" smtClean="0"/>
              <a:t>6</a:t>
            </a:fld>
            <a:endParaRPr lang="en-US"/>
          </a:p>
        </p:txBody>
      </p:sp>
    </p:spTree>
    <p:extLst>
      <p:ext uri="{BB962C8B-B14F-4D97-AF65-F5344CB8AC3E}">
        <p14:creationId xmlns:p14="http://schemas.microsoft.com/office/powerpoint/2010/main" val="42419514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of course put links into a document, this is very convenient if you're creating web documents. And there are two ways to create links. The first way I've got here puts the text in square brackets, and then immediately following that puts the URL in parenthesis. So, here I can see </a:t>
            </a:r>
            <a:r>
              <a:rPr lang="en-US" dirty="0">
                <a:solidFill>
                  <a:schemeClr val="accent6">
                    <a:lumMod val="75000"/>
                  </a:schemeClr>
                </a:solidFill>
                <a:latin typeface="Courier New" panose="02070309020205020404" pitchFamily="49" charset="0"/>
                <a:cs typeface="Courier New" panose="02070309020205020404" pitchFamily="49" charset="0"/>
              </a:rPr>
              <a:t>UTSA </a:t>
            </a:r>
            <a:r>
              <a:rPr lang="en-US" dirty="0" err="1">
                <a:solidFill>
                  <a:schemeClr val="accent6">
                    <a:lumMod val="75000"/>
                  </a:schemeClr>
                </a:solidFill>
                <a:latin typeface="Courier New" panose="02070309020205020404" pitchFamily="49" charset="0"/>
                <a:cs typeface="Courier New" panose="02070309020205020404" pitchFamily="49" charset="0"/>
              </a:rPr>
              <a:t>Mgmt</a:t>
            </a:r>
            <a:r>
              <a:rPr lang="en-US" dirty="0">
                <a:solidFill>
                  <a:schemeClr val="accent6">
                    <a:lumMod val="75000"/>
                  </a:schemeClr>
                </a:solidFill>
                <a:latin typeface="Courier New" panose="02070309020205020404" pitchFamily="49" charset="0"/>
                <a:cs typeface="Courier New" panose="02070309020205020404" pitchFamily="49" charset="0"/>
              </a:rPr>
              <a:t> Sci &amp; Stats</a:t>
            </a:r>
            <a:r>
              <a:rPr lang="en-US" dirty="0"/>
              <a:t>. And </a:t>
            </a:r>
            <a:r>
              <a:rPr lang="en-US" dirty="0" err="1"/>
              <a:t>and</a:t>
            </a:r>
            <a:r>
              <a:rPr lang="en-US" dirty="0"/>
              <a:t> the URL is right next to it, and then Download R with the R website right next to that. And so and then it'll be formatted in an HTML document in the usual way. The text will be highlighted, and underlined.</a:t>
            </a:r>
          </a:p>
          <a:p>
            <a:endParaRPr lang="en-US" dirty="0"/>
          </a:p>
          <a:p>
            <a:r>
              <a:rPr lang="en-US" dirty="0"/>
              <a:t>The other way to create links in a Markdown document is to put the text in square brackets. And right next to it in another set of square brackets put a number which is going to be like an identifier for that link. And then later on, perhaps at the bottom of the document you can put the actual URL for the link you want. So, number one here is for R bloggers and at the bottom of the document I might put a number one and then the R bloggers URL. And then the second link here is for Simply Statistics, so for number two I put the Simply Statistics URL. The basic idea with this type of linking is that it makes the text in your document a little bit cleaner and easier to read. Especially if you have very long URL's. And you, and you don't necessarily want to put all these really long URL's in the document so it makes it hard to read. This makes it a little bit easier to read, while your editing the document and puts all the links down at the bottom.</a:t>
            </a:r>
          </a:p>
        </p:txBody>
      </p:sp>
      <p:sp>
        <p:nvSpPr>
          <p:cNvPr id="4" name="Slide Number Placeholder 3"/>
          <p:cNvSpPr>
            <a:spLocks noGrp="1"/>
          </p:cNvSpPr>
          <p:nvPr>
            <p:ph type="sldNum" sz="quarter" idx="5"/>
          </p:nvPr>
        </p:nvSpPr>
        <p:spPr/>
        <p:txBody>
          <a:bodyPr/>
          <a:lstStyle/>
          <a:p>
            <a:fld id="{B08CAD48-5D52-4F77-A3A2-4A09F7F4D4D8}" type="slidenum">
              <a:rPr lang="en-US" smtClean="0"/>
              <a:t>7</a:t>
            </a:fld>
            <a:endParaRPr lang="en-US"/>
          </a:p>
        </p:txBody>
      </p:sp>
    </p:spTree>
    <p:extLst>
      <p:ext uri="{BB962C8B-B14F-4D97-AF65-F5344CB8AC3E}">
        <p14:creationId xmlns:p14="http://schemas.microsoft.com/office/powerpoint/2010/main" val="30004277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Lastly new lines can be created in the text document by just putting a double space at the end of a line. So I just do first line, second line like this with just, with no space after the first line. All the lines will run together like that. </a:t>
            </a:r>
            <a:r>
              <a:rPr lang="en-US" b="1" dirty="0"/>
              <a:t>But</a:t>
            </a:r>
            <a:r>
              <a:rPr lang="en-US" dirty="0"/>
              <a:t> if I put two spaces after the first line then you'll get a kind of a new line put in between. So just the, that's going to be just an easy gotcha, that can be the people who newly come into Markdown will often discover. </a:t>
            </a:r>
            <a:endParaRPr lang="en-US" b="1" dirty="0"/>
          </a:p>
        </p:txBody>
      </p:sp>
      <p:sp>
        <p:nvSpPr>
          <p:cNvPr id="4" name="Slide Number Placeholder 3"/>
          <p:cNvSpPr>
            <a:spLocks noGrp="1"/>
          </p:cNvSpPr>
          <p:nvPr>
            <p:ph type="sldNum" sz="quarter" idx="5"/>
          </p:nvPr>
        </p:nvSpPr>
        <p:spPr/>
        <p:txBody>
          <a:bodyPr/>
          <a:lstStyle/>
          <a:p>
            <a:fld id="{B08CAD48-5D52-4F77-A3A2-4A09F7F4D4D8}" type="slidenum">
              <a:rPr lang="en-US" smtClean="0"/>
              <a:t>8</a:t>
            </a:fld>
            <a:endParaRPr lang="en-US"/>
          </a:p>
        </p:txBody>
      </p:sp>
    </p:spTree>
    <p:extLst>
      <p:ext uri="{BB962C8B-B14F-4D97-AF65-F5344CB8AC3E}">
        <p14:creationId xmlns:p14="http://schemas.microsoft.com/office/powerpoint/2010/main" val="36415706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that's just a really, really quick overview of Markdown. Here's some basic resources on Mark down. The the </a:t>
            </a:r>
            <a:r>
              <a:rPr lang="en-US" b="1" dirty="0"/>
              <a:t>official</a:t>
            </a:r>
            <a:r>
              <a:rPr lang="en-US" dirty="0"/>
              <a:t> Markdown documentation on John Grubers website. It’s relatively short and very easy to read, it's very. You'll be able to learn it within minutes. You already know most of it just by looking at this lecture. And then, </a:t>
            </a:r>
            <a:r>
              <a:rPr lang="en-US" b="1" dirty="0" err="1"/>
              <a:t>Github</a:t>
            </a:r>
            <a:r>
              <a:rPr lang="en-US" dirty="0"/>
              <a:t> has its own kind of Markdown flavor, with a few kind of enhancements. So if you're going to be using </a:t>
            </a:r>
            <a:r>
              <a:rPr lang="en-US" dirty="0" err="1"/>
              <a:t>Github</a:t>
            </a:r>
            <a:r>
              <a:rPr lang="en-US" dirty="0"/>
              <a:t> and documenting things in </a:t>
            </a:r>
            <a:r>
              <a:rPr lang="en-US" dirty="0" err="1"/>
              <a:t>Github</a:t>
            </a:r>
            <a:r>
              <a:rPr lang="en-US" dirty="0"/>
              <a:t> it might be useful to check out their Markdown guide and </a:t>
            </a:r>
            <a:r>
              <a:rPr lang="en-US" dirty="0" err="1"/>
              <a:t>cheatsheet</a:t>
            </a:r>
            <a:r>
              <a:rPr lang="en-US" dirty="0"/>
              <a:t>.</a:t>
            </a:r>
          </a:p>
          <a:p>
            <a:endParaRPr lang="en-US" dirty="0"/>
          </a:p>
          <a:p>
            <a:r>
              <a:rPr lang="en-US" b="1" dirty="0"/>
              <a:t>STOP</a:t>
            </a:r>
            <a:endParaRPr lang="en-US" dirty="0"/>
          </a:p>
        </p:txBody>
      </p:sp>
      <p:sp>
        <p:nvSpPr>
          <p:cNvPr id="4" name="Slide Number Placeholder 3"/>
          <p:cNvSpPr>
            <a:spLocks noGrp="1"/>
          </p:cNvSpPr>
          <p:nvPr>
            <p:ph type="sldNum" sz="quarter" idx="5"/>
          </p:nvPr>
        </p:nvSpPr>
        <p:spPr/>
        <p:txBody>
          <a:bodyPr/>
          <a:lstStyle/>
          <a:p>
            <a:fld id="{B08CAD48-5D52-4F77-A3A2-4A09F7F4D4D8}" type="slidenum">
              <a:rPr lang="en-US" smtClean="0"/>
              <a:t>9</a:t>
            </a:fld>
            <a:endParaRPr lang="en-US"/>
          </a:p>
        </p:txBody>
      </p:sp>
    </p:spTree>
    <p:extLst>
      <p:ext uri="{BB962C8B-B14F-4D97-AF65-F5344CB8AC3E}">
        <p14:creationId xmlns:p14="http://schemas.microsoft.com/office/powerpoint/2010/main" val="26189420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4AAD347D-5ACD-4C99-B74B-A9C85AD731AF}" type="datetimeFigureOut">
              <a:rPr lang="en-US" smtClean="0"/>
              <a:t>4/17/2020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5462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858699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1726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35012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4/17/2020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2206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4/17/2020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376913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4/17/2020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671086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4/17/2020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35272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4/17/2020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520609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4/17/2020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702255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4/17/2020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4271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AAD347D-5ACD-4C99-B74B-A9C85AD731AF}" type="datetimeFigureOut">
              <a:rPr lang="en-US" smtClean="0"/>
              <a:t>4/17/2020</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57F1E4F-1CFF-5643-939E-02111984F565}" type="slidenum">
              <a:rPr lang="en-US" smtClean="0"/>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8459753"/>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yihui.name/knitr/" TargetMode="External"/><Relationship Id="rId7" Type="http://schemas.openxmlformats.org/officeDocument/2006/relationships/hyperlink" Target="http://slidify.org/"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rpubs.com/uky994/594554" TargetMode="External"/><Relationship Id="rId5" Type="http://schemas.openxmlformats.org/officeDocument/2006/relationships/hyperlink" Target="http://rstudio.org/" TargetMode="External"/><Relationship Id="rId4" Type="http://schemas.openxmlformats.org/officeDocument/2006/relationships/hyperlink" Target="https://github.com/rstudio/markdown"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daringfireball.net/projects/markdown/"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goo.gl/MUt9i5"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daringfireball.net/"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daringfireball.net/2004/03/dive_into_markdown" TargetMode="External"/><Relationship Id="rId4" Type="http://schemas.openxmlformats.org/officeDocument/2006/relationships/hyperlink" Target="http://daringfireball.net/projects/markdown/"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yihui.org/knitr/demo/cache/" TargetMode="External"/><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business.utsa.edu/management-science-statistics/" TargetMode="External"/><Relationship Id="rId7" Type="http://schemas.openxmlformats.org/officeDocument/2006/relationships/hyperlink" Target="http://simplystatistics.org/"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www.r-bloggers.com/" TargetMode="External"/><Relationship Id="rId5" Type="http://schemas.openxmlformats.org/officeDocument/2006/relationships/hyperlink" Target="https://www.sas.com/" TargetMode="External"/><Relationship Id="rId4" Type="http://schemas.openxmlformats.org/officeDocument/2006/relationships/hyperlink" Target="https://www.r-project.org/"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daringfireball.net/projects/markdown/basics"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s://github.com/adam-p/markdown-here/wiki/Markdown-Cheatsheet" TargetMode="External"/><Relationship Id="rId4" Type="http://schemas.openxmlformats.org/officeDocument/2006/relationships/hyperlink" Target="https://help.github.com/articles/github-flavored-markdow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0B9E4-91A5-42FE-8E51-C5CB87247CD4}"/>
              </a:ext>
            </a:extLst>
          </p:cNvPr>
          <p:cNvSpPr>
            <a:spLocks noGrp="1"/>
          </p:cNvSpPr>
          <p:nvPr>
            <p:ph type="title"/>
          </p:nvPr>
        </p:nvSpPr>
        <p:spPr/>
        <p:txBody>
          <a:bodyPr/>
          <a:lstStyle/>
          <a:p>
            <a:r>
              <a:rPr lang="en-US" dirty="0"/>
              <a:t>Markdown, </a:t>
            </a:r>
            <a:r>
              <a:rPr lang="en-US" dirty="0" err="1"/>
              <a:t>Rmarkdown</a:t>
            </a:r>
            <a:r>
              <a:rPr lang="en-US" dirty="0"/>
              <a:t>, and </a:t>
            </a:r>
            <a:r>
              <a:rPr lang="en-US" dirty="0" err="1">
                <a:solidFill>
                  <a:schemeClr val="bg2">
                    <a:lumMod val="50000"/>
                  </a:schemeClr>
                </a:solidFill>
                <a:latin typeface="Courier New" panose="02070309020205020404" pitchFamily="49" charset="0"/>
                <a:cs typeface="Courier New" panose="02070309020205020404" pitchFamily="49" charset="0"/>
              </a:rPr>
              <a:t>knitr</a:t>
            </a:r>
            <a:endParaRPr lang="en-US" dirty="0">
              <a:solidFill>
                <a:schemeClr val="bg2">
                  <a:lumMod val="50000"/>
                </a:schemeClr>
              </a:solidFill>
              <a:latin typeface="Courier New" panose="02070309020205020404" pitchFamily="49" charset="0"/>
              <a:cs typeface="Courier New" panose="02070309020205020404" pitchFamily="49" charset="0"/>
            </a:endParaRPr>
          </a:p>
        </p:txBody>
      </p:sp>
      <p:sp>
        <p:nvSpPr>
          <p:cNvPr id="3" name="Subtitle 2">
            <a:extLst>
              <a:ext uri="{FF2B5EF4-FFF2-40B4-BE49-F238E27FC236}">
                <a16:creationId xmlns:a16="http://schemas.microsoft.com/office/drawing/2014/main" id="{C322CDDF-AF8A-47EC-B561-A9AE1579D6F4}"/>
              </a:ext>
            </a:extLst>
          </p:cNvPr>
          <p:cNvSpPr>
            <a:spLocks noGrp="1"/>
          </p:cNvSpPr>
          <p:nvPr>
            <p:ph type="body" sz="half" idx="2"/>
          </p:nvPr>
        </p:nvSpPr>
        <p:spPr/>
        <p:txBody>
          <a:bodyPr/>
          <a:lstStyle/>
          <a:p>
            <a:r>
              <a:rPr lang="it-IT" dirty="0"/>
              <a:t>STA 4143	 Data Mining</a:t>
            </a:r>
            <a:endParaRPr lang="en-US" dirty="0"/>
          </a:p>
        </p:txBody>
      </p:sp>
      <p:pic>
        <p:nvPicPr>
          <p:cNvPr id="5" name="Picture 2" descr="http://m.el-dosuky.com/cdn/wp-content/uploads/courses/data-mining.jpg">
            <a:extLst>
              <a:ext uri="{FF2B5EF4-FFF2-40B4-BE49-F238E27FC236}">
                <a16:creationId xmlns:a16="http://schemas.microsoft.com/office/drawing/2014/main" id="{3C223DAA-5087-4A8A-AAB9-C0CB7DC2215B}"/>
              </a:ext>
            </a:extLst>
          </p:cNvPr>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t="12490" b="12490"/>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01791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7AC6A-88EA-415E-8A24-66C976CEBE94}"/>
              </a:ext>
            </a:extLst>
          </p:cNvPr>
          <p:cNvSpPr>
            <a:spLocks noGrp="1"/>
          </p:cNvSpPr>
          <p:nvPr>
            <p:ph type="title"/>
          </p:nvPr>
        </p:nvSpPr>
        <p:spPr>
          <a:xfrm>
            <a:off x="987552" y="896112"/>
            <a:ext cx="9720072" cy="1499616"/>
          </a:xfrm>
        </p:spPr>
        <p:txBody>
          <a:bodyPr/>
          <a:lstStyle/>
          <a:p>
            <a:r>
              <a:rPr lang="en-US" dirty="0"/>
              <a:t>What is R Markdown?</a:t>
            </a:r>
            <a:br>
              <a:rPr lang="en-US" dirty="0"/>
            </a:br>
            <a:endParaRPr lang="en-US" dirty="0"/>
          </a:p>
        </p:txBody>
      </p:sp>
      <p:sp>
        <p:nvSpPr>
          <p:cNvPr id="3" name="Content Placeholder 2">
            <a:extLst>
              <a:ext uri="{FF2B5EF4-FFF2-40B4-BE49-F238E27FC236}">
                <a16:creationId xmlns:a16="http://schemas.microsoft.com/office/drawing/2014/main" id="{203586A1-790E-44E7-8809-1AB0F0E23814}"/>
              </a:ext>
            </a:extLst>
          </p:cNvPr>
          <p:cNvSpPr>
            <a:spLocks noGrp="1"/>
          </p:cNvSpPr>
          <p:nvPr>
            <p:ph idx="1"/>
          </p:nvPr>
        </p:nvSpPr>
        <p:spPr>
          <a:xfrm>
            <a:off x="1067717" y="1872747"/>
            <a:ext cx="9404723" cy="4195481"/>
          </a:xfrm>
        </p:spPr>
        <p:txBody>
          <a:bodyPr>
            <a:normAutofit/>
          </a:bodyPr>
          <a:lstStyle/>
          <a:p>
            <a:pPr marL="341313" indent="-341313">
              <a:buSzPct val="120000"/>
              <a:buFont typeface="Arial" panose="020B0604020202020204" pitchFamily="34" charset="0"/>
              <a:buChar char="•"/>
            </a:pPr>
            <a:r>
              <a:rPr lang="en-US" sz="2800" dirty="0"/>
              <a:t>R markdown is the integration of R code with markdown</a:t>
            </a:r>
          </a:p>
          <a:p>
            <a:pPr marL="341313" indent="-341313">
              <a:buSzPct val="120000"/>
              <a:buFont typeface="Arial" panose="020B0604020202020204" pitchFamily="34" charset="0"/>
              <a:buChar char="•"/>
            </a:pPr>
            <a:r>
              <a:rPr lang="en-US" sz="2800" dirty="0"/>
              <a:t>Allows one to create documents containing "live" R code</a:t>
            </a:r>
          </a:p>
          <a:p>
            <a:pPr marL="341313" indent="-341313">
              <a:buSzPct val="120000"/>
              <a:buFont typeface="Arial" panose="020B0604020202020204" pitchFamily="34" charset="0"/>
              <a:buChar char="•"/>
            </a:pPr>
            <a:r>
              <a:rPr lang="en-US" sz="2800" dirty="0"/>
              <a:t>R code is evaluated as part of the processing of the markdown</a:t>
            </a:r>
          </a:p>
          <a:p>
            <a:pPr marL="341313" indent="-341313">
              <a:buSzPct val="120000"/>
              <a:buFont typeface="Arial" panose="020B0604020202020204" pitchFamily="34" charset="0"/>
              <a:buChar char="•"/>
            </a:pPr>
            <a:r>
              <a:rPr lang="en-US" sz="2800" dirty="0"/>
              <a:t>Results from R code are inserted into markdown document</a:t>
            </a:r>
          </a:p>
          <a:p>
            <a:pPr marL="341313" indent="-341313">
              <a:buSzPct val="120000"/>
              <a:buFont typeface="Arial" panose="020B0604020202020204" pitchFamily="34" charset="0"/>
              <a:buChar char="•"/>
            </a:pPr>
            <a:r>
              <a:rPr lang="en-US" sz="2800" dirty="0"/>
              <a:t>A core tool in </a:t>
            </a:r>
            <a:r>
              <a:rPr lang="en-US" sz="2800" dirty="0">
                <a:solidFill>
                  <a:schemeClr val="accent1"/>
                </a:solidFill>
              </a:rPr>
              <a:t>literate statistical programming</a:t>
            </a:r>
          </a:p>
        </p:txBody>
      </p:sp>
    </p:spTree>
    <p:extLst>
      <p:ext uri="{BB962C8B-B14F-4D97-AF65-F5344CB8AC3E}">
        <p14:creationId xmlns:p14="http://schemas.microsoft.com/office/powerpoint/2010/main" val="2788401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4CB52-EA35-41DD-9CA2-0143152257E6}"/>
              </a:ext>
            </a:extLst>
          </p:cNvPr>
          <p:cNvSpPr>
            <a:spLocks noGrp="1"/>
          </p:cNvSpPr>
          <p:nvPr>
            <p:ph type="title"/>
          </p:nvPr>
        </p:nvSpPr>
        <p:spPr>
          <a:xfrm>
            <a:off x="1014603" y="928116"/>
            <a:ext cx="9720072" cy="1499616"/>
          </a:xfrm>
        </p:spPr>
        <p:txBody>
          <a:bodyPr/>
          <a:lstStyle/>
          <a:p>
            <a:r>
              <a:rPr lang="en-US" dirty="0"/>
              <a:t>What is R Markdown?</a:t>
            </a:r>
            <a:br>
              <a:rPr lang="en-US" dirty="0"/>
            </a:br>
            <a:endParaRPr lang="en-US" dirty="0"/>
          </a:p>
        </p:txBody>
      </p:sp>
      <p:sp>
        <p:nvSpPr>
          <p:cNvPr id="3" name="Content Placeholder 2">
            <a:extLst>
              <a:ext uri="{FF2B5EF4-FFF2-40B4-BE49-F238E27FC236}">
                <a16:creationId xmlns:a16="http://schemas.microsoft.com/office/drawing/2014/main" id="{C9D314F1-4B93-42AF-AEA7-BBB0FEEED05B}"/>
              </a:ext>
            </a:extLst>
          </p:cNvPr>
          <p:cNvSpPr>
            <a:spLocks noGrp="1"/>
          </p:cNvSpPr>
          <p:nvPr>
            <p:ph idx="1"/>
          </p:nvPr>
        </p:nvSpPr>
        <p:spPr>
          <a:xfrm>
            <a:off x="1014603" y="2015068"/>
            <a:ext cx="9971088" cy="4842932"/>
          </a:xfrm>
        </p:spPr>
        <p:txBody>
          <a:bodyPr>
            <a:normAutofit/>
          </a:bodyPr>
          <a:lstStyle/>
          <a:p>
            <a:pPr marL="341313" indent="-341313">
              <a:buSzPct val="120000"/>
              <a:buFont typeface="Arial" panose="020B0604020202020204" pitchFamily="34" charset="0"/>
              <a:buChar char="•"/>
            </a:pPr>
            <a:r>
              <a:rPr lang="en-US" sz="2400" dirty="0"/>
              <a:t>R markdown can be converted to standard markdown using the </a:t>
            </a:r>
            <a:r>
              <a:rPr lang="en-US" sz="2400" dirty="0" err="1">
                <a:hlinkClick r:id="rId3"/>
              </a:rPr>
              <a:t>knitr</a:t>
            </a:r>
            <a:r>
              <a:rPr lang="en-US" sz="2400" dirty="0"/>
              <a:t> package in R</a:t>
            </a:r>
          </a:p>
          <a:p>
            <a:pPr marL="341313" indent="-341313">
              <a:buSzPct val="120000"/>
              <a:buFont typeface="Arial" panose="020B0604020202020204" pitchFamily="34" charset="0"/>
              <a:buChar char="•"/>
            </a:pPr>
            <a:r>
              <a:rPr lang="en-US" sz="2400" dirty="0"/>
              <a:t>Markdown can be converted to HTML using the </a:t>
            </a:r>
            <a:r>
              <a:rPr lang="en-US" sz="2400" dirty="0">
                <a:hlinkClick r:id="rId4"/>
              </a:rPr>
              <a:t>markdown</a:t>
            </a:r>
            <a:r>
              <a:rPr lang="en-US" sz="2400" dirty="0"/>
              <a:t> package in R</a:t>
            </a:r>
          </a:p>
          <a:p>
            <a:pPr marL="341313" indent="-341313">
              <a:buSzPct val="120000"/>
              <a:buFont typeface="Arial" panose="020B0604020202020204" pitchFamily="34" charset="0"/>
              <a:buChar char="•"/>
            </a:pPr>
            <a:r>
              <a:rPr lang="en-US" sz="2400" dirty="0"/>
              <a:t>Any basic text editor can be used to create a markdown document; no special editing tools needed</a:t>
            </a:r>
          </a:p>
          <a:p>
            <a:pPr marL="341313" indent="-341313">
              <a:buSzPct val="120000"/>
              <a:buFont typeface="Arial" panose="020B0604020202020204" pitchFamily="34" charset="0"/>
              <a:buChar char="•"/>
            </a:pPr>
            <a:r>
              <a:rPr lang="en-US" sz="2400" dirty="0"/>
              <a:t>The R markdown » markdown » HTML work flow can be easily managed using </a:t>
            </a:r>
            <a:r>
              <a:rPr lang="en-US" sz="2400" dirty="0">
                <a:hlinkClick r:id="rId5"/>
              </a:rPr>
              <a:t>R Studio</a:t>
            </a:r>
            <a:r>
              <a:rPr lang="en-US" sz="2400" dirty="0"/>
              <a:t> (but not required)</a:t>
            </a:r>
          </a:p>
          <a:p>
            <a:pPr marL="341313" indent="-341313">
              <a:buSzPct val="120000"/>
              <a:buFont typeface="Arial" panose="020B0604020202020204" pitchFamily="34" charset="0"/>
              <a:buChar char="•"/>
            </a:pPr>
            <a:r>
              <a:rPr lang="en-US" sz="2400" dirty="0"/>
              <a:t>Some of my </a:t>
            </a:r>
            <a:r>
              <a:rPr lang="en-US" sz="2400" dirty="0">
                <a:hlinkClick r:id="rId6"/>
              </a:rPr>
              <a:t>slides</a:t>
            </a:r>
            <a:r>
              <a:rPr lang="en-US" sz="2400" dirty="0"/>
              <a:t> were written in R markdown and converted to slides using the </a:t>
            </a:r>
            <a:r>
              <a:rPr lang="en-US" sz="2400" dirty="0" err="1">
                <a:hlinkClick r:id="rId7"/>
              </a:rPr>
              <a:t>slidify</a:t>
            </a:r>
            <a:r>
              <a:rPr lang="en-US" sz="2400" dirty="0"/>
              <a:t> package</a:t>
            </a:r>
          </a:p>
        </p:txBody>
      </p:sp>
    </p:spTree>
    <p:extLst>
      <p:ext uri="{BB962C8B-B14F-4D97-AF65-F5344CB8AC3E}">
        <p14:creationId xmlns:p14="http://schemas.microsoft.com/office/powerpoint/2010/main" val="2968764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Literate Statistical Programming with </a:t>
            </a:r>
            <a:r>
              <a:rPr lang="en-US" dirty="0" err="1">
                <a:solidFill>
                  <a:schemeClr val="accent1">
                    <a:lumMod val="50000"/>
                  </a:schemeClr>
                </a:solidFill>
                <a:latin typeface="Courier New" panose="02070309020205020404" pitchFamily="49" charset="0"/>
                <a:cs typeface="Courier New" panose="02070309020205020404" pitchFamily="49" charset="0"/>
              </a:rPr>
              <a:t>knitr</a:t>
            </a:r>
            <a:endParaRPr lang="en-US" dirty="0">
              <a:solidFill>
                <a:schemeClr val="accent1">
                  <a:lumMod val="50000"/>
                </a:schemeClr>
              </a:solidFill>
              <a:latin typeface="Courier New" panose="02070309020205020404" pitchFamily="49" charset="0"/>
              <a:cs typeface="Courier New" panose="02070309020205020404" pitchFamily="49" charset="0"/>
            </a:endParaRPr>
          </a:p>
        </p:txBody>
      </p:sp>
      <p:sp>
        <p:nvSpPr>
          <p:cNvPr id="8" name="Text Placeholder 7">
            <a:extLst>
              <a:ext uri="{FF2B5EF4-FFF2-40B4-BE49-F238E27FC236}">
                <a16:creationId xmlns:a16="http://schemas.microsoft.com/office/drawing/2014/main" id="{774BBEC7-70BF-4B0A-BA6B-BA188EB1C3D0}"/>
              </a:ext>
            </a:extLst>
          </p:cNvPr>
          <p:cNvSpPr>
            <a:spLocks noGrp="1"/>
          </p:cNvSpPr>
          <p:nvPr>
            <p:ph type="body" sz="half" idx="2"/>
          </p:nvPr>
        </p:nvSpPr>
        <p:spPr/>
        <p:txBody>
          <a:bodyPr/>
          <a:lstStyle/>
          <a:p>
            <a:r>
              <a:rPr lang="it-IT" dirty="0"/>
              <a:t>STA 4143	 Data Mining</a:t>
            </a:r>
            <a:endParaRPr lang="en-US" dirty="0"/>
          </a:p>
        </p:txBody>
      </p:sp>
      <p:pic>
        <p:nvPicPr>
          <p:cNvPr id="9" name="Picture 2" descr="http://m.el-dosuky.com/cdn/wp-content/uploads/courses/data-mining.jpg">
            <a:extLst>
              <a:ext uri="{FF2B5EF4-FFF2-40B4-BE49-F238E27FC236}">
                <a16:creationId xmlns:a16="http://schemas.microsoft.com/office/drawing/2014/main" id="{86FBFD51-D05D-422E-82BD-78D092F17DB9}"/>
              </a:ext>
            </a:extLst>
          </p:cNvPr>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t="12490" b="12490"/>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9336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Problems, Problems</a:t>
            </a:r>
          </a:p>
        </p:txBody>
      </p:sp>
      <p:sp>
        <p:nvSpPr>
          <p:cNvPr id="3" name="Content Placeholder 2"/>
          <p:cNvSpPr>
            <a:spLocks noGrp="1"/>
          </p:cNvSpPr>
          <p:nvPr>
            <p:ph idx="1"/>
          </p:nvPr>
        </p:nvSpPr>
        <p:spPr/>
        <p:txBody>
          <a:bodyPr>
            <a:normAutofit/>
          </a:bodyPr>
          <a:lstStyle/>
          <a:p>
            <a:pPr marL="342900" indent="-342900">
              <a:buFont typeface="Wingdings" panose="05000000000000000000" pitchFamily="2" charset="2"/>
              <a:buChar char="Ø"/>
            </a:pPr>
            <a:r>
              <a:rPr lang="en-US" sz="2800" dirty="0"/>
              <a:t>Authors must undertake considerable effort to put data/results on the web</a:t>
            </a:r>
          </a:p>
          <a:p>
            <a:pPr marL="342900" indent="-342900">
              <a:buFont typeface="Wingdings" panose="05000000000000000000" pitchFamily="2" charset="2"/>
              <a:buChar char="Ø"/>
            </a:pPr>
            <a:r>
              <a:rPr lang="en-US" sz="2800" dirty="0"/>
              <a:t>Readers must download data/results individually and piece together which data go with which code sections, etc.</a:t>
            </a:r>
          </a:p>
          <a:p>
            <a:pPr marL="342900" indent="-342900">
              <a:buFont typeface="Wingdings" panose="05000000000000000000" pitchFamily="2" charset="2"/>
              <a:buChar char="Ø"/>
            </a:pPr>
            <a:r>
              <a:rPr lang="en-US" sz="2800" dirty="0"/>
              <a:t>Authors/readers must manually interact with websites</a:t>
            </a:r>
          </a:p>
          <a:p>
            <a:pPr marL="342900" indent="-342900">
              <a:buFont typeface="Wingdings" panose="05000000000000000000" pitchFamily="2" charset="2"/>
              <a:buChar char="Ø"/>
            </a:pPr>
            <a:r>
              <a:rPr lang="en-US" sz="2800" dirty="0"/>
              <a:t>There is no single document to integrate data analysis with textual representations; i.e. data, code, and text are not linked</a:t>
            </a:r>
          </a:p>
        </p:txBody>
      </p:sp>
    </p:spTree>
    <p:extLst>
      <p:ext uri="{BB962C8B-B14F-4D97-AF65-F5344CB8AC3E}">
        <p14:creationId xmlns:p14="http://schemas.microsoft.com/office/powerpoint/2010/main" val="2987810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Literate Statistical Programming</a:t>
            </a:r>
          </a:p>
        </p:txBody>
      </p:sp>
      <p:sp>
        <p:nvSpPr>
          <p:cNvPr id="3" name="Content Placeholder 2"/>
          <p:cNvSpPr>
            <a:spLocks noGrp="1"/>
          </p:cNvSpPr>
          <p:nvPr>
            <p:ph idx="1"/>
          </p:nvPr>
        </p:nvSpPr>
        <p:spPr>
          <a:xfrm>
            <a:off x="1024128" y="1955935"/>
            <a:ext cx="10972800" cy="4902065"/>
          </a:xfrm>
        </p:spPr>
        <p:txBody>
          <a:bodyPr>
            <a:normAutofit/>
          </a:bodyPr>
          <a:lstStyle/>
          <a:p>
            <a:pPr marL="347663" indent="-347663">
              <a:buFont typeface="Wingdings" panose="05000000000000000000" pitchFamily="2" charset="2"/>
              <a:buChar char="Ø"/>
            </a:pPr>
            <a:r>
              <a:rPr lang="en-US" sz="2800" dirty="0"/>
              <a:t>Original idea comes from Don Knuth</a:t>
            </a:r>
          </a:p>
          <a:p>
            <a:pPr marL="347663" indent="-347663">
              <a:buFont typeface="Wingdings" panose="05000000000000000000" pitchFamily="2" charset="2"/>
              <a:buChar char="Ø"/>
            </a:pPr>
            <a:r>
              <a:rPr lang="en-US" sz="2800" dirty="0"/>
              <a:t>An article is a stream of </a:t>
            </a:r>
            <a:r>
              <a:rPr lang="en-US" sz="2800" b="1" dirty="0"/>
              <a:t>text</a:t>
            </a:r>
            <a:r>
              <a:rPr lang="en-US" sz="2800" dirty="0"/>
              <a:t> and </a:t>
            </a:r>
            <a:r>
              <a:rPr lang="en-US" sz="2800" b="1" dirty="0"/>
              <a:t>code</a:t>
            </a:r>
            <a:endParaRPr lang="en-US" sz="2800" dirty="0"/>
          </a:p>
          <a:p>
            <a:pPr marL="347663" indent="-347663">
              <a:buFont typeface="Wingdings" panose="05000000000000000000" pitchFamily="2" charset="2"/>
              <a:buChar char="Ø"/>
            </a:pPr>
            <a:r>
              <a:rPr lang="en-US" sz="2800" dirty="0"/>
              <a:t>Analysis code is divided into text and code “chunks”</a:t>
            </a:r>
          </a:p>
          <a:p>
            <a:pPr marL="347663" indent="-347663">
              <a:buFont typeface="Wingdings" panose="05000000000000000000" pitchFamily="2" charset="2"/>
              <a:buChar char="Ø"/>
            </a:pPr>
            <a:r>
              <a:rPr lang="en-US" sz="2800" dirty="0"/>
              <a:t>Presentation code formats results (tables, figures, etc.)</a:t>
            </a:r>
          </a:p>
          <a:p>
            <a:pPr marL="347663" indent="-347663">
              <a:buFont typeface="Wingdings" panose="05000000000000000000" pitchFamily="2" charset="2"/>
              <a:buChar char="Ø"/>
            </a:pPr>
            <a:r>
              <a:rPr lang="en-US" sz="2800" dirty="0"/>
              <a:t>Article text explains what is going on</a:t>
            </a:r>
          </a:p>
          <a:p>
            <a:pPr marL="347663" indent="-347663">
              <a:buFont typeface="Wingdings" panose="05000000000000000000" pitchFamily="2" charset="2"/>
              <a:buChar char="Ø"/>
            </a:pPr>
            <a:r>
              <a:rPr lang="en-US" sz="2800" dirty="0"/>
              <a:t>Literate programs are </a:t>
            </a:r>
            <a:r>
              <a:rPr lang="en-US" sz="2800" b="1" dirty="0"/>
              <a:t>weaved</a:t>
            </a:r>
            <a:r>
              <a:rPr lang="en-US" sz="2800" dirty="0"/>
              <a:t> to produce human-readable documents and </a:t>
            </a:r>
            <a:r>
              <a:rPr lang="en-US" sz="2800" b="1" dirty="0"/>
              <a:t>tangled</a:t>
            </a:r>
            <a:r>
              <a:rPr lang="en-US" sz="2800" dirty="0"/>
              <a:t> to produce machine-readable documents</a:t>
            </a:r>
          </a:p>
        </p:txBody>
      </p:sp>
    </p:spTree>
    <p:extLst>
      <p:ext uri="{BB962C8B-B14F-4D97-AF65-F5344CB8AC3E}">
        <p14:creationId xmlns:p14="http://schemas.microsoft.com/office/powerpoint/2010/main" val="9165784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Literate Statistical Programming</a:t>
            </a:r>
          </a:p>
        </p:txBody>
      </p:sp>
      <p:sp>
        <p:nvSpPr>
          <p:cNvPr id="3" name="Content Placeholder 2"/>
          <p:cNvSpPr>
            <a:spLocks noGrp="1"/>
          </p:cNvSpPr>
          <p:nvPr>
            <p:ph idx="1"/>
          </p:nvPr>
        </p:nvSpPr>
        <p:spPr/>
        <p:txBody>
          <a:bodyPr>
            <a:normAutofit/>
          </a:bodyPr>
          <a:lstStyle/>
          <a:p>
            <a:r>
              <a:rPr lang="en-US" sz="2800" dirty="0"/>
              <a:t>Literate programming is a general concept. We need</a:t>
            </a:r>
          </a:p>
          <a:p>
            <a:pPr lvl="1"/>
            <a:r>
              <a:rPr lang="en-US" sz="2400" dirty="0"/>
              <a:t>A documentation language</a:t>
            </a:r>
          </a:p>
          <a:p>
            <a:pPr lvl="1"/>
            <a:r>
              <a:rPr lang="en-US" sz="2400" dirty="0"/>
              <a:t>A programming language</a:t>
            </a:r>
          </a:p>
          <a:p>
            <a:r>
              <a:rPr lang="en-US" sz="2800" dirty="0"/>
              <a:t>The original </a:t>
            </a:r>
            <a:r>
              <a:rPr lang="en-US" sz="2800" b="1" dirty="0" err="1"/>
              <a:t>Sweave</a:t>
            </a:r>
            <a:r>
              <a:rPr lang="en-US" sz="2800" dirty="0"/>
              <a:t> system developed by Friedrich </a:t>
            </a:r>
            <a:r>
              <a:rPr lang="en-US" sz="2800" dirty="0" err="1"/>
              <a:t>Leisch</a:t>
            </a:r>
            <a:r>
              <a:rPr lang="en-US" sz="2800" dirty="0"/>
              <a:t> used LaTeX and R</a:t>
            </a:r>
          </a:p>
          <a:p>
            <a:r>
              <a:rPr lang="en-US" sz="2800" b="1" dirty="0" err="1"/>
              <a:t>knitr</a:t>
            </a:r>
            <a:r>
              <a:rPr lang="en-US" sz="2800" dirty="0"/>
              <a:t> supports a variety of documentation languages</a:t>
            </a:r>
          </a:p>
          <a:p>
            <a:endParaRPr lang="en-US" sz="2800" dirty="0"/>
          </a:p>
        </p:txBody>
      </p:sp>
    </p:spTree>
    <p:extLst>
      <p:ext uri="{BB962C8B-B14F-4D97-AF65-F5344CB8AC3E}">
        <p14:creationId xmlns:p14="http://schemas.microsoft.com/office/powerpoint/2010/main" val="4675642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a:t>How Do I Make My Work Reproducible?</a:t>
            </a:r>
          </a:p>
        </p:txBody>
      </p:sp>
      <p:sp>
        <p:nvSpPr>
          <p:cNvPr id="3" name="Content Placeholder 2"/>
          <p:cNvSpPr>
            <a:spLocks noGrp="1"/>
          </p:cNvSpPr>
          <p:nvPr>
            <p:ph idx="1"/>
          </p:nvPr>
        </p:nvSpPr>
        <p:spPr/>
        <p:txBody>
          <a:bodyPr>
            <a:normAutofit/>
          </a:bodyPr>
          <a:lstStyle/>
          <a:p>
            <a:pPr marL="341313" indent="-341313">
              <a:buSzPct val="120000"/>
              <a:buFont typeface="Arial" panose="020B0604020202020204" pitchFamily="34" charset="0"/>
              <a:buChar char="•"/>
            </a:pPr>
            <a:r>
              <a:rPr lang="en-US" sz="2800" dirty="0"/>
              <a:t>Decide to do it (ideally from the start)</a:t>
            </a:r>
          </a:p>
          <a:p>
            <a:pPr marL="341313" indent="-341313">
              <a:buSzPct val="120000"/>
              <a:buFont typeface="Arial" panose="020B0604020202020204" pitchFamily="34" charset="0"/>
              <a:buChar char="•"/>
            </a:pPr>
            <a:r>
              <a:rPr lang="en-US" sz="2800" dirty="0"/>
              <a:t>Keep track of things, perhaps with a version control system to track snapshots/changes</a:t>
            </a:r>
          </a:p>
          <a:p>
            <a:pPr marL="341313" indent="-341313">
              <a:buSzPct val="120000"/>
              <a:buFont typeface="Arial" panose="020B0604020202020204" pitchFamily="34" charset="0"/>
              <a:buChar char="•"/>
            </a:pPr>
            <a:r>
              <a:rPr lang="en-US" sz="2800" dirty="0"/>
              <a:t>Use software whose operation can be coded</a:t>
            </a:r>
          </a:p>
          <a:p>
            <a:pPr marL="341313" indent="-341313">
              <a:buSzPct val="120000"/>
              <a:buFont typeface="Arial" panose="020B0604020202020204" pitchFamily="34" charset="0"/>
              <a:buChar char="•"/>
            </a:pPr>
            <a:r>
              <a:rPr lang="en-US" sz="2800" dirty="0"/>
              <a:t>Don’t save output</a:t>
            </a:r>
          </a:p>
          <a:p>
            <a:pPr marL="341313" indent="-341313">
              <a:buSzPct val="120000"/>
              <a:buFont typeface="Arial" panose="020B0604020202020204" pitchFamily="34" charset="0"/>
              <a:buChar char="•"/>
            </a:pPr>
            <a:r>
              <a:rPr lang="en-US" sz="2800" dirty="0"/>
              <a:t>Save data in non-proprietary formats</a:t>
            </a:r>
          </a:p>
        </p:txBody>
      </p:sp>
    </p:spTree>
    <p:extLst>
      <p:ext uri="{BB962C8B-B14F-4D97-AF65-F5344CB8AC3E}">
        <p14:creationId xmlns:p14="http://schemas.microsoft.com/office/powerpoint/2010/main" val="3498052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A92FBD-3504-4E8D-90DC-98C896B7FCF9}"/>
              </a:ext>
            </a:extLst>
          </p:cNvPr>
          <p:cNvSpPr>
            <a:spLocks noGrp="1"/>
          </p:cNvSpPr>
          <p:nvPr>
            <p:ph type="title"/>
          </p:nvPr>
        </p:nvSpPr>
        <p:spPr/>
        <p:txBody>
          <a:bodyPr/>
          <a:lstStyle/>
          <a:p>
            <a:r>
              <a:rPr lang="en-US" dirty="0"/>
              <a:t>Literate Programming</a:t>
            </a:r>
          </a:p>
        </p:txBody>
      </p:sp>
      <p:sp>
        <p:nvSpPr>
          <p:cNvPr id="5" name="Text Placeholder 4">
            <a:extLst>
              <a:ext uri="{FF2B5EF4-FFF2-40B4-BE49-F238E27FC236}">
                <a16:creationId xmlns:a16="http://schemas.microsoft.com/office/drawing/2014/main" id="{905D18A4-2E0C-49D9-A4F0-C9A29FC1E976}"/>
              </a:ext>
            </a:extLst>
          </p:cNvPr>
          <p:cNvSpPr>
            <a:spLocks noGrp="1"/>
          </p:cNvSpPr>
          <p:nvPr>
            <p:ph type="body" idx="1"/>
          </p:nvPr>
        </p:nvSpPr>
        <p:spPr/>
        <p:txBody>
          <a:bodyPr/>
          <a:lstStyle/>
          <a:p>
            <a:r>
              <a:rPr lang="en-US" dirty="0"/>
              <a:t>PROS</a:t>
            </a:r>
          </a:p>
        </p:txBody>
      </p:sp>
      <p:sp>
        <p:nvSpPr>
          <p:cNvPr id="6" name="Content Placeholder 5">
            <a:extLst>
              <a:ext uri="{FF2B5EF4-FFF2-40B4-BE49-F238E27FC236}">
                <a16:creationId xmlns:a16="http://schemas.microsoft.com/office/drawing/2014/main" id="{3680E6E0-A0AC-40A8-8762-5076B1132471}"/>
              </a:ext>
            </a:extLst>
          </p:cNvPr>
          <p:cNvSpPr>
            <a:spLocks noGrp="1"/>
          </p:cNvSpPr>
          <p:nvPr>
            <p:ph sz="half" idx="2"/>
          </p:nvPr>
        </p:nvSpPr>
        <p:spPr/>
        <p:txBody>
          <a:bodyPr/>
          <a:lstStyle/>
          <a:p>
            <a:pPr marL="228600" indent="-228600">
              <a:buFont typeface="Arial" panose="020B0604020202020204" pitchFamily="34" charset="0"/>
              <a:buChar char="•"/>
            </a:pPr>
            <a:r>
              <a:rPr lang="en-US" sz="2400" dirty="0"/>
              <a:t>Text and code all in one place, logical order</a:t>
            </a:r>
          </a:p>
          <a:p>
            <a:pPr marL="228600" indent="-228600">
              <a:buFont typeface="Arial" panose="020B0604020202020204" pitchFamily="34" charset="0"/>
              <a:buChar char="•"/>
            </a:pPr>
            <a:r>
              <a:rPr lang="en-US" sz="2400" dirty="0"/>
              <a:t>Data, results automatically updated to reflect external changes</a:t>
            </a:r>
          </a:p>
          <a:p>
            <a:pPr marL="228600" indent="-228600">
              <a:buFont typeface="Arial" panose="020B0604020202020204" pitchFamily="34" charset="0"/>
              <a:buChar char="•"/>
            </a:pPr>
            <a:r>
              <a:rPr lang="en-US" sz="2400" dirty="0"/>
              <a:t>Code is live--automatic “regression test” when building a document</a:t>
            </a:r>
          </a:p>
          <a:p>
            <a:pPr marL="228600" indent="-228600">
              <a:buFont typeface="Arial" panose="020B0604020202020204" pitchFamily="34" charset="0"/>
              <a:buChar char="•"/>
            </a:pPr>
            <a:endParaRPr lang="en-US" dirty="0"/>
          </a:p>
        </p:txBody>
      </p:sp>
      <p:sp>
        <p:nvSpPr>
          <p:cNvPr id="7" name="Text Placeholder 6">
            <a:extLst>
              <a:ext uri="{FF2B5EF4-FFF2-40B4-BE49-F238E27FC236}">
                <a16:creationId xmlns:a16="http://schemas.microsoft.com/office/drawing/2014/main" id="{F40EAF16-A940-44A3-A4BD-2D3873DD4051}"/>
              </a:ext>
            </a:extLst>
          </p:cNvPr>
          <p:cNvSpPr>
            <a:spLocks noGrp="1"/>
          </p:cNvSpPr>
          <p:nvPr>
            <p:ph type="body" sz="quarter" idx="3"/>
          </p:nvPr>
        </p:nvSpPr>
        <p:spPr/>
        <p:txBody>
          <a:bodyPr/>
          <a:lstStyle/>
          <a:p>
            <a:r>
              <a:rPr lang="en-US" dirty="0"/>
              <a:t>CONS</a:t>
            </a:r>
          </a:p>
        </p:txBody>
      </p:sp>
      <p:sp>
        <p:nvSpPr>
          <p:cNvPr id="8" name="Content Placeholder 7">
            <a:extLst>
              <a:ext uri="{FF2B5EF4-FFF2-40B4-BE49-F238E27FC236}">
                <a16:creationId xmlns:a16="http://schemas.microsoft.com/office/drawing/2014/main" id="{5CD78511-35A9-472E-95C3-F6649BE01A7B}"/>
              </a:ext>
            </a:extLst>
          </p:cNvPr>
          <p:cNvSpPr>
            <a:spLocks noGrp="1"/>
          </p:cNvSpPr>
          <p:nvPr>
            <p:ph sz="quarter" idx="4"/>
          </p:nvPr>
        </p:nvSpPr>
        <p:spPr/>
        <p:txBody>
          <a:bodyPr/>
          <a:lstStyle/>
          <a:p>
            <a:pPr marL="228600" indent="-228600">
              <a:buFont typeface="Arial" panose="020B0604020202020204" pitchFamily="34" charset="0"/>
              <a:buChar char="•"/>
            </a:pPr>
            <a:r>
              <a:rPr lang="en-US" sz="2400" dirty="0"/>
              <a:t>Text and code all in one place; can make documents difficult to read, especially if there is a </a:t>
            </a:r>
            <a:r>
              <a:rPr lang="en-US" sz="2400" b="1" dirty="0"/>
              <a:t>lot </a:t>
            </a:r>
            <a:r>
              <a:rPr lang="en-US" sz="2400" dirty="0"/>
              <a:t>of code</a:t>
            </a:r>
          </a:p>
          <a:p>
            <a:pPr marL="228600" indent="-228600">
              <a:buFont typeface="Arial" panose="020B0604020202020204" pitchFamily="34" charset="0"/>
              <a:buChar char="•"/>
            </a:pPr>
            <a:r>
              <a:rPr lang="en-US" sz="2400" dirty="0"/>
              <a:t>Can substantially slow down processing of documents (although there are tools to help)</a:t>
            </a:r>
          </a:p>
          <a:p>
            <a:endParaRPr lang="en-US" dirty="0"/>
          </a:p>
        </p:txBody>
      </p:sp>
    </p:spTree>
    <p:extLst>
      <p:ext uri="{BB962C8B-B14F-4D97-AF65-F5344CB8AC3E}">
        <p14:creationId xmlns:p14="http://schemas.microsoft.com/office/powerpoint/2010/main" val="17395196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err="1"/>
              <a:t>knitr</a:t>
            </a:r>
            <a:r>
              <a:rPr lang="en-US" dirty="0"/>
              <a:t>?</a:t>
            </a:r>
          </a:p>
        </p:txBody>
      </p:sp>
      <p:sp>
        <p:nvSpPr>
          <p:cNvPr id="3" name="Content Placeholder 2"/>
          <p:cNvSpPr>
            <a:spLocks noGrp="1"/>
          </p:cNvSpPr>
          <p:nvPr>
            <p:ph idx="1"/>
          </p:nvPr>
        </p:nvSpPr>
        <p:spPr/>
        <p:txBody>
          <a:bodyPr>
            <a:normAutofit/>
          </a:bodyPr>
          <a:lstStyle/>
          <a:p>
            <a:pPr marL="228600" indent="-228600">
              <a:buFont typeface="Arial" panose="020B0604020202020204" pitchFamily="34" charset="0"/>
              <a:buChar char="•"/>
            </a:pPr>
            <a:r>
              <a:rPr lang="en-US" sz="2800" dirty="0"/>
              <a:t>An R package written by </a:t>
            </a:r>
            <a:r>
              <a:rPr lang="en-US" sz="2800" dirty="0" err="1"/>
              <a:t>Yihui</a:t>
            </a:r>
            <a:r>
              <a:rPr lang="en-US" sz="2800" dirty="0"/>
              <a:t> </a:t>
            </a:r>
            <a:r>
              <a:rPr lang="en-US" sz="2800" dirty="0" err="1"/>
              <a:t>Xie</a:t>
            </a:r>
            <a:r>
              <a:rPr lang="en-US" sz="2800" dirty="0"/>
              <a:t> (while he was a grad student at Iowa State)</a:t>
            </a:r>
          </a:p>
          <a:p>
            <a:pPr marL="402336" lvl="1" indent="-228600">
              <a:buFont typeface="Arial" panose="020B0604020202020204" pitchFamily="34" charset="0"/>
              <a:buChar char="•"/>
            </a:pPr>
            <a:r>
              <a:rPr lang="en-US" sz="2400" dirty="0"/>
              <a:t>Available on CRAN</a:t>
            </a:r>
          </a:p>
          <a:p>
            <a:pPr marL="228600" indent="-228600">
              <a:buFont typeface="Arial" panose="020B0604020202020204" pitchFamily="34" charset="0"/>
              <a:buChar char="•"/>
            </a:pPr>
            <a:r>
              <a:rPr lang="en-US" sz="2800" dirty="0"/>
              <a:t>Supports </a:t>
            </a:r>
            <a:r>
              <a:rPr lang="en-US" sz="2800" dirty="0" err="1"/>
              <a:t>RMarkdown</a:t>
            </a:r>
            <a:r>
              <a:rPr lang="en-US" sz="2800" dirty="0"/>
              <a:t>, </a:t>
            </a:r>
            <a:r>
              <a:rPr lang="en-US" sz="2800" dirty="0" err="1"/>
              <a:t>LaTeX</a:t>
            </a:r>
            <a:r>
              <a:rPr lang="en-US" sz="2800" dirty="0"/>
              <a:t>, and HTML as documentation languages</a:t>
            </a:r>
          </a:p>
          <a:p>
            <a:pPr marL="228600" indent="-228600">
              <a:buFont typeface="Arial" panose="020B0604020202020204" pitchFamily="34" charset="0"/>
              <a:buChar char="•"/>
            </a:pPr>
            <a:r>
              <a:rPr lang="en-US" sz="2800" dirty="0"/>
              <a:t>Can export to PDF, HTML</a:t>
            </a:r>
          </a:p>
          <a:p>
            <a:pPr marL="228600" indent="-228600">
              <a:buFont typeface="Arial" panose="020B0604020202020204" pitchFamily="34" charset="0"/>
              <a:buChar char="•"/>
            </a:pPr>
            <a:r>
              <a:rPr lang="en-US" sz="2800" dirty="0"/>
              <a:t>Built right into RStudio for your convenience</a:t>
            </a:r>
          </a:p>
        </p:txBody>
      </p:sp>
    </p:spTree>
    <p:extLst>
      <p:ext uri="{BB962C8B-B14F-4D97-AF65-F5344CB8AC3E}">
        <p14:creationId xmlns:p14="http://schemas.microsoft.com/office/powerpoint/2010/main" val="30960236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Requirements</a:t>
            </a:r>
          </a:p>
        </p:txBody>
      </p:sp>
      <p:sp>
        <p:nvSpPr>
          <p:cNvPr id="3" name="Content Placeholder 2"/>
          <p:cNvSpPr>
            <a:spLocks noGrp="1"/>
          </p:cNvSpPr>
          <p:nvPr>
            <p:ph idx="1"/>
          </p:nvPr>
        </p:nvSpPr>
        <p:spPr>
          <a:xfrm>
            <a:off x="1094768" y="2016615"/>
            <a:ext cx="9512272" cy="4195481"/>
          </a:xfrm>
        </p:spPr>
        <p:txBody>
          <a:bodyPr>
            <a:normAutofit/>
          </a:bodyPr>
          <a:lstStyle/>
          <a:p>
            <a:pPr marL="228600" indent="-228600">
              <a:buFont typeface="Arial" panose="020B0604020202020204" pitchFamily="34" charset="0"/>
              <a:buChar char="•"/>
            </a:pPr>
            <a:r>
              <a:rPr lang="en-US" sz="3200" dirty="0"/>
              <a:t>A recent version of R</a:t>
            </a:r>
          </a:p>
          <a:p>
            <a:pPr marL="228600" indent="-228600">
              <a:buFont typeface="Arial" panose="020B0604020202020204" pitchFamily="34" charset="0"/>
              <a:buChar char="•"/>
            </a:pPr>
            <a:r>
              <a:rPr lang="en-US" sz="3200" dirty="0"/>
              <a:t>A text editor (the one that comes with RStudio is okay)</a:t>
            </a:r>
          </a:p>
          <a:p>
            <a:pPr marL="228600" indent="-228600">
              <a:buFont typeface="Arial" panose="020B0604020202020204" pitchFamily="34" charset="0"/>
              <a:buChar char="•"/>
            </a:pPr>
            <a:r>
              <a:rPr lang="en-US" sz="3200" dirty="0"/>
              <a:t>Some support packages also available on CRAN</a:t>
            </a:r>
          </a:p>
          <a:p>
            <a:pPr marL="228600" indent="-228600">
              <a:buFont typeface="Arial" panose="020B0604020202020204" pitchFamily="34" charset="0"/>
              <a:buChar char="•"/>
            </a:pPr>
            <a:r>
              <a:rPr lang="en-US" sz="3200" dirty="0"/>
              <a:t>Some knowledge of Markdown, LaTeX, or HTML</a:t>
            </a:r>
          </a:p>
          <a:p>
            <a:pPr marL="228600" indent="-228600">
              <a:buFont typeface="Arial" panose="020B0604020202020204" pitchFamily="34" charset="0"/>
              <a:buChar char="•"/>
            </a:pPr>
            <a:r>
              <a:rPr lang="en-US" sz="3200" dirty="0"/>
              <a:t>We will use Markdown here</a:t>
            </a:r>
          </a:p>
        </p:txBody>
      </p:sp>
    </p:spTree>
    <p:extLst>
      <p:ext uri="{BB962C8B-B14F-4D97-AF65-F5344CB8AC3E}">
        <p14:creationId xmlns:p14="http://schemas.microsoft.com/office/powerpoint/2010/main" val="3422824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FB4CA-E7DE-4577-A6F5-6760E3253B44}"/>
              </a:ext>
            </a:extLst>
          </p:cNvPr>
          <p:cNvSpPr>
            <a:spLocks noGrp="1"/>
          </p:cNvSpPr>
          <p:nvPr>
            <p:ph type="title"/>
          </p:nvPr>
        </p:nvSpPr>
        <p:spPr/>
        <p:txBody>
          <a:bodyPr/>
          <a:lstStyle/>
          <a:p>
            <a:r>
              <a:rPr lang="en-US" dirty="0"/>
              <a:t>What is Markdown?</a:t>
            </a:r>
          </a:p>
        </p:txBody>
      </p:sp>
      <p:sp>
        <p:nvSpPr>
          <p:cNvPr id="3" name="Content Placeholder 2">
            <a:extLst>
              <a:ext uri="{FF2B5EF4-FFF2-40B4-BE49-F238E27FC236}">
                <a16:creationId xmlns:a16="http://schemas.microsoft.com/office/drawing/2014/main" id="{E58F1F30-8DAC-4EF7-8880-5E918D285EEA}"/>
              </a:ext>
            </a:extLst>
          </p:cNvPr>
          <p:cNvSpPr>
            <a:spLocks noGrp="1"/>
          </p:cNvSpPr>
          <p:nvPr>
            <p:ph idx="1"/>
          </p:nvPr>
        </p:nvSpPr>
        <p:spPr>
          <a:xfrm>
            <a:off x="1214021" y="2084832"/>
            <a:ext cx="8946541" cy="4195481"/>
          </a:xfrm>
        </p:spPr>
        <p:txBody>
          <a:bodyPr>
            <a:normAutofit/>
          </a:bodyPr>
          <a:lstStyle/>
          <a:p>
            <a:pPr marL="0" indent="0">
              <a:buNone/>
            </a:pPr>
            <a:r>
              <a:rPr lang="en-US" sz="2800" dirty="0"/>
              <a:t>"Markdown is a text-to-HTML conversion tool for web writers. Markdown allows you to write using an easy-to-read, easy-to-write plain text format, then convert it to structurally valid XHTML (or HTML)."</a:t>
            </a:r>
          </a:p>
          <a:p>
            <a:pPr marL="0" indent="0" algn="r">
              <a:buNone/>
            </a:pPr>
            <a:r>
              <a:rPr lang="en-US" sz="2800" dirty="0"/>
              <a:t>- </a:t>
            </a:r>
            <a:r>
              <a:rPr lang="en-US" sz="2800" dirty="0">
                <a:hlinkClick r:id="rId3"/>
              </a:rPr>
              <a:t>John Gruber</a:t>
            </a:r>
            <a:r>
              <a:rPr lang="en-US" sz="2800" dirty="0"/>
              <a:t>, creator of Markdown</a:t>
            </a:r>
          </a:p>
        </p:txBody>
      </p:sp>
    </p:spTree>
    <p:extLst>
      <p:ext uri="{BB962C8B-B14F-4D97-AF65-F5344CB8AC3E}">
        <p14:creationId xmlns:p14="http://schemas.microsoft.com/office/powerpoint/2010/main" val="14007875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Markdown?</a:t>
            </a:r>
          </a:p>
        </p:txBody>
      </p:sp>
      <p:sp>
        <p:nvSpPr>
          <p:cNvPr id="3" name="Content Placeholder 2"/>
          <p:cNvSpPr>
            <a:spLocks noGrp="1"/>
          </p:cNvSpPr>
          <p:nvPr>
            <p:ph idx="1"/>
          </p:nvPr>
        </p:nvSpPr>
        <p:spPr/>
        <p:txBody>
          <a:bodyPr>
            <a:normAutofit/>
          </a:bodyPr>
          <a:lstStyle/>
          <a:p>
            <a:pPr marL="228600" indent="-228600">
              <a:buFont typeface="Arial" panose="020B0604020202020204" pitchFamily="34" charset="0"/>
              <a:buChar char="•"/>
            </a:pPr>
            <a:r>
              <a:rPr lang="en-US" sz="3200" dirty="0"/>
              <a:t>A simplified version of “markup” languages</a:t>
            </a:r>
          </a:p>
          <a:p>
            <a:pPr marL="228600" indent="-228600">
              <a:buFont typeface="Arial" panose="020B0604020202020204" pitchFamily="34" charset="0"/>
              <a:buChar char="•"/>
            </a:pPr>
            <a:r>
              <a:rPr lang="en-US" sz="3200" dirty="0"/>
              <a:t>No special editor required</a:t>
            </a:r>
          </a:p>
          <a:p>
            <a:pPr marL="228600" indent="-228600">
              <a:buFont typeface="Arial" panose="020B0604020202020204" pitchFamily="34" charset="0"/>
              <a:buChar char="•"/>
            </a:pPr>
            <a:r>
              <a:rPr lang="en-US" sz="3200" dirty="0"/>
              <a:t>Simple, intuitive formatting elements</a:t>
            </a:r>
          </a:p>
          <a:p>
            <a:pPr marL="228600" indent="-228600">
              <a:buFont typeface="Arial" panose="020B0604020202020204" pitchFamily="34" charset="0"/>
              <a:buChar char="•"/>
            </a:pPr>
            <a:r>
              <a:rPr lang="en-US" sz="3200" dirty="0"/>
              <a:t>Complete information available at </a:t>
            </a:r>
            <a:r>
              <a:rPr lang="en-US" sz="3200" dirty="0">
                <a:hlinkClick r:id="rId3"/>
              </a:rPr>
              <a:t>http://goo.gl/MUt9i5</a:t>
            </a:r>
            <a:endParaRPr lang="en-US" sz="3200" dirty="0"/>
          </a:p>
        </p:txBody>
      </p:sp>
    </p:spTree>
    <p:extLst>
      <p:ext uri="{BB962C8B-B14F-4D97-AF65-F5344CB8AC3E}">
        <p14:creationId xmlns:p14="http://schemas.microsoft.com/office/powerpoint/2010/main" val="7944683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2418C1-FD32-4E5C-B513-0DDD42DE3B9F}"/>
              </a:ext>
            </a:extLst>
          </p:cNvPr>
          <p:cNvSpPr>
            <a:spLocks noGrp="1"/>
          </p:cNvSpPr>
          <p:nvPr>
            <p:ph type="title"/>
          </p:nvPr>
        </p:nvSpPr>
        <p:spPr/>
        <p:txBody>
          <a:bodyPr/>
          <a:lstStyle/>
          <a:p>
            <a:r>
              <a:rPr lang="en-US" dirty="0"/>
              <a:t>KNITR YES/NO?</a:t>
            </a:r>
          </a:p>
        </p:txBody>
      </p:sp>
      <p:sp>
        <p:nvSpPr>
          <p:cNvPr id="5" name="Text Placeholder 4">
            <a:extLst>
              <a:ext uri="{FF2B5EF4-FFF2-40B4-BE49-F238E27FC236}">
                <a16:creationId xmlns:a16="http://schemas.microsoft.com/office/drawing/2014/main" id="{656A4821-8917-4754-ADB0-044E679CC220}"/>
              </a:ext>
            </a:extLst>
          </p:cNvPr>
          <p:cNvSpPr>
            <a:spLocks noGrp="1"/>
          </p:cNvSpPr>
          <p:nvPr>
            <p:ph type="body" idx="1"/>
          </p:nvPr>
        </p:nvSpPr>
        <p:spPr/>
        <p:txBody>
          <a:bodyPr/>
          <a:lstStyle/>
          <a:p>
            <a:r>
              <a:rPr lang="en-US" dirty="0"/>
              <a:t>KNITR IS GOOD FOR</a:t>
            </a:r>
          </a:p>
        </p:txBody>
      </p:sp>
      <p:sp>
        <p:nvSpPr>
          <p:cNvPr id="6" name="Content Placeholder 5">
            <a:extLst>
              <a:ext uri="{FF2B5EF4-FFF2-40B4-BE49-F238E27FC236}">
                <a16:creationId xmlns:a16="http://schemas.microsoft.com/office/drawing/2014/main" id="{5D5742A4-B5F7-4286-87CE-07D276A891FE}"/>
              </a:ext>
            </a:extLst>
          </p:cNvPr>
          <p:cNvSpPr>
            <a:spLocks noGrp="1"/>
          </p:cNvSpPr>
          <p:nvPr>
            <p:ph sz="half" idx="2"/>
          </p:nvPr>
        </p:nvSpPr>
        <p:spPr/>
        <p:txBody>
          <a:bodyPr>
            <a:normAutofit lnSpcReduction="10000"/>
          </a:bodyPr>
          <a:lstStyle/>
          <a:p>
            <a:pPr marL="228600" indent="-228600">
              <a:buFont typeface="Arial" panose="020B0604020202020204" pitchFamily="34" charset="0"/>
              <a:buChar char="•"/>
            </a:pPr>
            <a:r>
              <a:rPr lang="en-US" sz="2400" dirty="0"/>
              <a:t>Manuals</a:t>
            </a:r>
          </a:p>
          <a:p>
            <a:pPr marL="228600" indent="-228600">
              <a:buFont typeface="Arial" panose="020B0604020202020204" pitchFamily="34" charset="0"/>
              <a:buChar char="•"/>
            </a:pPr>
            <a:r>
              <a:rPr lang="en-US" sz="2400" dirty="0"/>
              <a:t>Short/medium-length technical documents</a:t>
            </a:r>
          </a:p>
          <a:p>
            <a:pPr marL="228600" indent="-228600">
              <a:buFont typeface="Arial" panose="020B0604020202020204" pitchFamily="34" charset="0"/>
              <a:buChar char="•"/>
            </a:pPr>
            <a:r>
              <a:rPr lang="en-US" sz="2400" dirty="0"/>
              <a:t>Tutorials</a:t>
            </a:r>
          </a:p>
          <a:p>
            <a:pPr marL="228600" indent="-228600">
              <a:buFont typeface="Arial" panose="020B0604020202020204" pitchFamily="34" charset="0"/>
              <a:buChar char="•"/>
            </a:pPr>
            <a:r>
              <a:rPr lang="en-US" sz="2400" dirty="0"/>
              <a:t>Reports (esp. if generated periodically)</a:t>
            </a:r>
          </a:p>
          <a:p>
            <a:pPr marL="228600" indent="-228600">
              <a:buFont typeface="Arial" panose="020B0604020202020204" pitchFamily="34" charset="0"/>
              <a:buChar char="•"/>
            </a:pPr>
            <a:r>
              <a:rPr lang="en-US" sz="2400" dirty="0"/>
              <a:t>Data preprocessing documents/summaries</a:t>
            </a:r>
          </a:p>
        </p:txBody>
      </p:sp>
      <p:sp>
        <p:nvSpPr>
          <p:cNvPr id="7" name="Text Placeholder 6">
            <a:extLst>
              <a:ext uri="{FF2B5EF4-FFF2-40B4-BE49-F238E27FC236}">
                <a16:creationId xmlns:a16="http://schemas.microsoft.com/office/drawing/2014/main" id="{CAFC6959-2F2D-480F-8FFB-28D96CA003B0}"/>
              </a:ext>
            </a:extLst>
          </p:cNvPr>
          <p:cNvSpPr>
            <a:spLocks noGrp="1"/>
          </p:cNvSpPr>
          <p:nvPr>
            <p:ph type="body" sz="quarter" idx="3"/>
          </p:nvPr>
        </p:nvSpPr>
        <p:spPr/>
        <p:txBody>
          <a:bodyPr/>
          <a:lstStyle/>
          <a:p>
            <a:r>
              <a:rPr lang="en-US" dirty="0"/>
              <a:t>KNITR IS </a:t>
            </a:r>
            <a:r>
              <a:rPr lang="en-US" i="1" dirty="0"/>
              <a:t>NOT </a:t>
            </a:r>
            <a:r>
              <a:rPr lang="en-US" dirty="0"/>
              <a:t>GOOD FOR</a:t>
            </a:r>
          </a:p>
        </p:txBody>
      </p:sp>
      <p:sp>
        <p:nvSpPr>
          <p:cNvPr id="8" name="Content Placeholder 7">
            <a:extLst>
              <a:ext uri="{FF2B5EF4-FFF2-40B4-BE49-F238E27FC236}">
                <a16:creationId xmlns:a16="http://schemas.microsoft.com/office/drawing/2014/main" id="{37B83625-648E-4C76-A7CA-82A12E33A7BB}"/>
              </a:ext>
            </a:extLst>
          </p:cNvPr>
          <p:cNvSpPr>
            <a:spLocks noGrp="1"/>
          </p:cNvSpPr>
          <p:nvPr>
            <p:ph sz="quarter" idx="4"/>
          </p:nvPr>
        </p:nvSpPr>
        <p:spPr/>
        <p:txBody>
          <a:bodyPr/>
          <a:lstStyle/>
          <a:p>
            <a:pPr marL="228600" indent="-228600">
              <a:buFont typeface="Arial" panose="020B0604020202020204" pitchFamily="34" charset="0"/>
              <a:buChar char="•"/>
            </a:pPr>
            <a:r>
              <a:rPr lang="en-US" sz="2400" dirty="0"/>
              <a:t>Very long research articles</a:t>
            </a:r>
          </a:p>
          <a:p>
            <a:pPr marL="228600" indent="-228600">
              <a:buFont typeface="Arial" panose="020B0604020202020204" pitchFamily="34" charset="0"/>
              <a:buChar char="•"/>
            </a:pPr>
            <a:r>
              <a:rPr lang="en-US" sz="2400" dirty="0"/>
              <a:t>Complex time-consuming computations</a:t>
            </a:r>
          </a:p>
          <a:p>
            <a:pPr marL="228600" indent="-228600">
              <a:buFont typeface="Arial" panose="020B0604020202020204" pitchFamily="34" charset="0"/>
              <a:buChar char="•"/>
            </a:pPr>
            <a:r>
              <a:rPr lang="en-US" sz="2400" dirty="0"/>
              <a:t>Documents that require precise formatting</a:t>
            </a:r>
          </a:p>
          <a:p>
            <a:pPr marL="228600" indent="-228600">
              <a:buFont typeface="Arial" panose="020B0604020202020204" pitchFamily="34" charset="0"/>
              <a:buChar char="•"/>
            </a:pPr>
            <a:endParaRPr lang="en-US" dirty="0"/>
          </a:p>
        </p:txBody>
      </p:sp>
    </p:spTree>
    <p:extLst>
      <p:ext uri="{BB962C8B-B14F-4D97-AF65-F5344CB8AC3E}">
        <p14:creationId xmlns:p14="http://schemas.microsoft.com/office/powerpoint/2010/main" val="134249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My First knitr Document</a:t>
            </a:r>
          </a:p>
        </p:txBody>
      </p:sp>
      <p:pic>
        <p:nvPicPr>
          <p:cNvPr id="5" name="Picture 4" descr="Screen Shot 2013-09-04 at 4.29.2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6929" y="1582052"/>
            <a:ext cx="8170468" cy="5123853"/>
          </a:xfrm>
          <a:prstGeom prst="rect">
            <a:avLst/>
          </a:prstGeom>
        </p:spPr>
      </p:pic>
      <p:sp>
        <p:nvSpPr>
          <p:cNvPr id="6" name="Rounded Rectangle 5"/>
          <p:cNvSpPr/>
          <p:nvPr/>
        </p:nvSpPr>
        <p:spPr>
          <a:xfrm>
            <a:off x="147957" y="3321105"/>
            <a:ext cx="2137145" cy="129884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a:t>Create a new document</a:t>
            </a:r>
          </a:p>
        </p:txBody>
      </p:sp>
      <p:sp>
        <p:nvSpPr>
          <p:cNvPr id="7" name="Rounded Rectangle 6"/>
          <p:cNvSpPr/>
          <p:nvPr/>
        </p:nvSpPr>
        <p:spPr>
          <a:xfrm>
            <a:off x="9064132" y="4173729"/>
            <a:ext cx="2137145" cy="129884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a:t>Choose an R Markdown Document</a:t>
            </a:r>
          </a:p>
        </p:txBody>
      </p:sp>
      <p:cxnSp>
        <p:nvCxnSpPr>
          <p:cNvPr id="9" name="Straight Arrow Connector 8"/>
          <p:cNvCxnSpPr>
            <a:stCxn id="7" idx="1"/>
          </p:cNvCxnSpPr>
          <p:nvPr/>
        </p:nvCxnSpPr>
        <p:spPr>
          <a:xfrm flipH="1">
            <a:off x="5408621" y="4823154"/>
            <a:ext cx="3655511" cy="10918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6" idx="0"/>
          </p:cNvCxnSpPr>
          <p:nvPr/>
        </p:nvCxnSpPr>
        <p:spPr>
          <a:xfrm flipV="1">
            <a:off x="1216530" y="2170228"/>
            <a:ext cx="1791913" cy="115087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51205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My First knitr Document</a:t>
            </a:r>
          </a:p>
        </p:txBody>
      </p:sp>
      <p:pic>
        <p:nvPicPr>
          <p:cNvPr id="4" name="Picture 3" descr="Screen Shot 2013-09-04 at 4.04.4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413" y="1794933"/>
            <a:ext cx="10490256" cy="4662336"/>
          </a:xfrm>
          <a:prstGeom prst="rect">
            <a:avLst/>
          </a:prstGeom>
        </p:spPr>
      </p:pic>
      <p:sp>
        <p:nvSpPr>
          <p:cNvPr id="5" name="Rectangle 4"/>
          <p:cNvSpPr/>
          <p:nvPr/>
        </p:nvSpPr>
        <p:spPr>
          <a:xfrm>
            <a:off x="6888183" y="4060957"/>
            <a:ext cx="3156397" cy="624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a:t>Start of code chunk</a:t>
            </a:r>
          </a:p>
        </p:txBody>
      </p:sp>
      <p:sp>
        <p:nvSpPr>
          <p:cNvPr id="6" name="Rectangle 5"/>
          <p:cNvSpPr/>
          <p:nvPr/>
        </p:nvSpPr>
        <p:spPr>
          <a:xfrm>
            <a:off x="6888183" y="5832509"/>
            <a:ext cx="3156397" cy="624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a:t>End of code chunk</a:t>
            </a:r>
          </a:p>
        </p:txBody>
      </p:sp>
      <p:cxnSp>
        <p:nvCxnSpPr>
          <p:cNvPr id="8" name="Straight Arrow Connector 7"/>
          <p:cNvCxnSpPr>
            <a:stCxn id="5" idx="1"/>
          </p:cNvCxnSpPr>
          <p:nvPr/>
        </p:nvCxnSpPr>
        <p:spPr>
          <a:xfrm flipH="1">
            <a:off x="2679651" y="4373337"/>
            <a:ext cx="4208532" cy="16441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a:stCxn id="6" idx="1"/>
          </p:cNvCxnSpPr>
          <p:nvPr/>
        </p:nvCxnSpPr>
        <p:spPr>
          <a:xfrm flipH="1">
            <a:off x="2301540" y="6144889"/>
            <a:ext cx="458664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41A6256F-CCDB-4732-8F01-8C8BDB54DE16}"/>
              </a:ext>
            </a:extLst>
          </p:cNvPr>
          <p:cNvSpPr/>
          <p:nvPr/>
        </p:nvSpPr>
        <p:spPr>
          <a:xfrm>
            <a:off x="1534332" y="1794933"/>
            <a:ext cx="9710337" cy="2578390"/>
          </a:xfrm>
          <a:prstGeom prst="rect">
            <a:avLst/>
          </a:prstGeom>
          <a:noFill/>
          <a:ln w="5715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0CFB394-8B7C-450B-9965-26273952D44D}"/>
              </a:ext>
            </a:extLst>
          </p:cNvPr>
          <p:cNvSpPr/>
          <p:nvPr/>
        </p:nvSpPr>
        <p:spPr>
          <a:xfrm>
            <a:off x="1534331" y="4373323"/>
            <a:ext cx="9710337" cy="2083946"/>
          </a:xfrm>
          <a:prstGeom prst="rect">
            <a:avLst/>
          </a:prstGeom>
          <a:noFill/>
          <a:ln w="5715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9113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10"/>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3" grpId="0" animBg="1"/>
      <p:bldP spid="3" grpId="1" animBg="1"/>
      <p:bldP spid="10" grpId="0" animBg="1"/>
      <p:bldP spid="10"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Processing a knitr Document</a:t>
            </a:r>
          </a:p>
        </p:txBody>
      </p:sp>
      <p:pic>
        <p:nvPicPr>
          <p:cNvPr id="3" name="Picture 2" descr="Screen Shot 2013-09-04 at 4.09.06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950" y="1946115"/>
            <a:ext cx="11566269" cy="4623121"/>
          </a:xfrm>
          <a:prstGeom prst="rect">
            <a:avLst/>
          </a:prstGeom>
        </p:spPr>
      </p:pic>
      <p:sp>
        <p:nvSpPr>
          <p:cNvPr id="4" name="Rectangle 3"/>
          <p:cNvSpPr/>
          <p:nvPr/>
        </p:nvSpPr>
        <p:spPr>
          <a:xfrm>
            <a:off x="6451229" y="2234417"/>
            <a:ext cx="2022068" cy="57543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a:t>Push here</a:t>
            </a:r>
          </a:p>
        </p:txBody>
      </p:sp>
      <p:cxnSp>
        <p:nvCxnSpPr>
          <p:cNvPr id="6" name="Straight Arrow Connector 5"/>
          <p:cNvCxnSpPr>
            <a:stCxn id="4" idx="1"/>
          </p:cNvCxnSpPr>
          <p:nvPr/>
        </p:nvCxnSpPr>
        <p:spPr>
          <a:xfrm flipH="1">
            <a:off x="4807271" y="2522137"/>
            <a:ext cx="1643957" cy="600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12027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More Complicated Way</a:t>
            </a:r>
          </a:p>
        </p:txBody>
      </p:sp>
      <p:sp>
        <p:nvSpPr>
          <p:cNvPr id="3" name="Content Placeholder 2"/>
          <p:cNvSpPr>
            <a:spLocks noGrp="1"/>
          </p:cNvSpPr>
          <p:nvPr>
            <p:ph idx="1"/>
          </p:nvPr>
        </p:nvSpPr>
        <p:spPr/>
        <p:txBody>
          <a:bodyPr>
            <a:normAutofit/>
          </a:bodyPr>
          <a:lstStyle/>
          <a:p>
            <a:pPr marL="0" indent="0">
              <a:buNone/>
            </a:pPr>
            <a:r>
              <a:rPr lang="en-US" sz="3200" dirty="0">
                <a:latin typeface="Courier"/>
                <a:cs typeface="Courier"/>
              </a:rPr>
              <a:t>library(</a:t>
            </a:r>
            <a:r>
              <a:rPr lang="en-US" sz="3200" dirty="0" err="1">
                <a:latin typeface="Courier"/>
                <a:cs typeface="Courier"/>
              </a:rPr>
              <a:t>knitr</a:t>
            </a:r>
            <a:r>
              <a:rPr lang="en-US" sz="3200" dirty="0">
                <a:latin typeface="Courier"/>
                <a:cs typeface="Courier"/>
              </a:rPr>
              <a:t>)</a:t>
            </a:r>
            <a:br>
              <a:rPr lang="en-US" sz="3200" dirty="0">
                <a:latin typeface="Courier"/>
                <a:cs typeface="Courier"/>
              </a:rPr>
            </a:br>
            <a:r>
              <a:rPr lang="en-US" sz="3200" dirty="0" err="1">
                <a:latin typeface="Courier"/>
                <a:cs typeface="Courier"/>
              </a:rPr>
              <a:t>setwd</a:t>
            </a:r>
            <a:r>
              <a:rPr lang="en-US" sz="3200" dirty="0">
                <a:latin typeface="Courier"/>
                <a:cs typeface="Courier"/>
              </a:rPr>
              <a:t>(&lt;working directory&gt;)</a:t>
            </a:r>
          </a:p>
          <a:p>
            <a:pPr marL="0" indent="0">
              <a:buNone/>
            </a:pPr>
            <a:r>
              <a:rPr lang="en-US" sz="3200" dirty="0">
                <a:latin typeface="Courier"/>
                <a:cs typeface="Courier"/>
              </a:rPr>
              <a:t>knit2html(“</a:t>
            </a:r>
            <a:r>
              <a:rPr lang="en-US" sz="3200" dirty="0" err="1">
                <a:latin typeface="Courier"/>
                <a:cs typeface="Courier"/>
              </a:rPr>
              <a:t>document.Rmd</a:t>
            </a:r>
            <a:r>
              <a:rPr lang="en-US" sz="3200" dirty="0">
                <a:latin typeface="Courier"/>
                <a:cs typeface="Courier"/>
              </a:rPr>
              <a:t>”)</a:t>
            </a:r>
          </a:p>
          <a:p>
            <a:pPr marL="0" indent="0">
              <a:buNone/>
            </a:pPr>
            <a:r>
              <a:rPr lang="en-US" sz="3200" dirty="0" err="1">
                <a:latin typeface="Courier"/>
                <a:cs typeface="Courier"/>
              </a:rPr>
              <a:t>browseURL</a:t>
            </a:r>
            <a:r>
              <a:rPr lang="en-US" sz="3200" dirty="0">
                <a:latin typeface="Courier"/>
                <a:cs typeface="Courier"/>
              </a:rPr>
              <a:t>(“document.html”)</a:t>
            </a:r>
          </a:p>
        </p:txBody>
      </p:sp>
    </p:spTree>
    <p:extLst>
      <p:ext uri="{BB962C8B-B14F-4D97-AF65-F5344CB8AC3E}">
        <p14:creationId xmlns:p14="http://schemas.microsoft.com/office/powerpoint/2010/main" val="34909302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HTML Output</a:t>
            </a:r>
          </a:p>
        </p:txBody>
      </p:sp>
      <p:pic>
        <p:nvPicPr>
          <p:cNvPr id="4" name="Picture 3" descr="Screen Shot 2013-09-04 at 4.14.3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5877" y="1829524"/>
            <a:ext cx="10170996" cy="4857449"/>
          </a:xfrm>
          <a:prstGeom prst="rect">
            <a:avLst/>
          </a:prstGeom>
        </p:spPr>
      </p:pic>
      <p:sp>
        <p:nvSpPr>
          <p:cNvPr id="5" name="Rounded Rectangle 4"/>
          <p:cNvSpPr/>
          <p:nvPr/>
        </p:nvSpPr>
        <p:spPr>
          <a:xfrm>
            <a:off x="8151418" y="4383805"/>
            <a:ext cx="1791915" cy="6905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Code input</a:t>
            </a:r>
          </a:p>
        </p:txBody>
      </p:sp>
      <p:sp>
        <p:nvSpPr>
          <p:cNvPr id="6" name="Rounded Rectangle 5"/>
          <p:cNvSpPr/>
          <p:nvPr/>
        </p:nvSpPr>
        <p:spPr>
          <a:xfrm>
            <a:off x="7735171" y="5847753"/>
            <a:ext cx="2624408" cy="47088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a:t>Numerical output</a:t>
            </a:r>
          </a:p>
        </p:txBody>
      </p:sp>
    </p:spTree>
    <p:extLst>
      <p:ext uri="{BB962C8B-B14F-4D97-AF65-F5344CB8AC3E}">
        <p14:creationId xmlns:p14="http://schemas.microsoft.com/office/powerpoint/2010/main" val="3780337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knitr Produces: Markdown</a:t>
            </a:r>
          </a:p>
        </p:txBody>
      </p:sp>
      <p:sp>
        <p:nvSpPr>
          <p:cNvPr id="7" name="Text Placeholder 6">
            <a:extLst>
              <a:ext uri="{FF2B5EF4-FFF2-40B4-BE49-F238E27FC236}">
                <a16:creationId xmlns:a16="http://schemas.microsoft.com/office/drawing/2014/main" id="{9B56AF41-AE8E-4EDF-985B-44DF5530DBFB}"/>
              </a:ext>
            </a:extLst>
          </p:cNvPr>
          <p:cNvSpPr>
            <a:spLocks noGrp="1"/>
          </p:cNvSpPr>
          <p:nvPr>
            <p:ph type="body" idx="1"/>
          </p:nvPr>
        </p:nvSpPr>
        <p:spPr/>
        <p:txBody>
          <a:bodyPr/>
          <a:lstStyle/>
          <a:p>
            <a:r>
              <a:rPr lang="en-US" dirty="0" err="1"/>
              <a:t>Rmarkdown</a:t>
            </a:r>
            <a:r>
              <a:rPr lang="en-US" dirty="0"/>
              <a:t> Document</a:t>
            </a:r>
          </a:p>
        </p:txBody>
      </p:sp>
      <p:sp>
        <p:nvSpPr>
          <p:cNvPr id="11" name="Text Placeholder 10">
            <a:extLst>
              <a:ext uri="{FF2B5EF4-FFF2-40B4-BE49-F238E27FC236}">
                <a16:creationId xmlns:a16="http://schemas.microsoft.com/office/drawing/2014/main" id="{6D10256D-6E1A-44C8-B690-F0249C6532C5}"/>
              </a:ext>
            </a:extLst>
          </p:cNvPr>
          <p:cNvSpPr>
            <a:spLocks noGrp="1"/>
          </p:cNvSpPr>
          <p:nvPr>
            <p:ph type="body" sz="quarter" idx="3"/>
          </p:nvPr>
        </p:nvSpPr>
        <p:spPr/>
        <p:txBody>
          <a:bodyPr/>
          <a:lstStyle/>
          <a:p>
            <a:r>
              <a:rPr lang="en-US" dirty="0"/>
              <a:t>Markdown Document (generated)</a:t>
            </a:r>
          </a:p>
        </p:txBody>
      </p:sp>
      <p:pic>
        <p:nvPicPr>
          <p:cNvPr id="3" name="Picture 2" descr="Screen Shot 2013-09-04 at 4.17.0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5852" y="2871912"/>
            <a:ext cx="6277736" cy="3777753"/>
          </a:xfrm>
          <a:prstGeom prst="rect">
            <a:avLst/>
          </a:prstGeom>
        </p:spPr>
      </p:pic>
      <p:pic>
        <p:nvPicPr>
          <p:cNvPr id="4" name="Picture 3" descr="Screen Shot 2013-09-04 at 4.04.48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672" y="2871912"/>
            <a:ext cx="5799492" cy="2577552"/>
          </a:xfrm>
          <a:prstGeom prst="rect">
            <a:avLst/>
          </a:prstGeom>
        </p:spPr>
      </p:pic>
      <p:sp>
        <p:nvSpPr>
          <p:cNvPr id="5" name="Rounded Rectangle 4"/>
          <p:cNvSpPr/>
          <p:nvPr/>
        </p:nvSpPr>
        <p:spPr>
          <a:xfrm>
            <a:off x="3242107" y="5449464"/>
            <a:ext cx="1660397" cy="80561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Code is echoed</a:t>
            </a:r>
          </a:p>
        </p:txBody>
      </p:sp>
      <p:sp>
        <p:nvSpPr>
          <p:cNvPr id="6" name="Rounded Rectangle 5"/>
          <p:cNvSpPr/>
          <p:nvPr/>
        </p:nvSpPr>
        <p:spPr>
          <a:xfrm>
            <a:off x="9222345" y="5449464"/>
            <a:ext cx="2407680" cy="127521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a:t>Result of evaluating R code</a:t>
            </a:r>
          </a:p>
        </p:txBody>
      </p:sp>
      <p:cxnSp>
        <p:nvCxnSpPr>
          <p:cNvPr id="8" name="Straight Arrow Connector 7"/>
          <p:cNvCxnSpPr>
            <a:stCxn id="5" idx="1"/>
          </p:cNvCxnSpPr>
          <p:nvPr/>
        </p:nvCxnSpPr>
        <p:spPr>
          <a:xfrm flipH="1" flipV="1">
            <a:off x="1910519" y="4989111"/>
            <a:ext cx="1331588" cy="86316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a:cxnSpLocks/>
            <a:stCxn id="6" idx="1"/>
          </p:cNvCxnSpPr>
          <p:nvPr/>
        </p:nvCxnSpPr>
        <p:spPr>
          <a:xfrm flipH="1">
            <a:off x="7877175" y="6087074"/>
            <a:ext cx="1345170" cy="16800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5" idx="3"/>
          </p:cNvCxnSpPr>
          <p:nvPr/>
        </p:nvCxnSpPr>
        <p:spPr>
          <a:xfrm flipV="1">
            <a:off x="4902505" y="5192311"/>
            <a:ext cx="1512457" cy="65996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6588450" y="1417639"/>
            <a:ext cx="5172541" cy="830997"/>
          </a:xfrm>
          <a:prstGeom prst="rect">
            <a:avLst/>
          </a:prstGeom>
          <a:noFill/>
        </p:spPr>
        <p:txBody>
          <a:bodyPr wrap="square" rtlCol="0">
            <a:spAutoFit/>
          </a:bodyPr>
          <a:lstStyle/>
          <a:p>
            <a:r>
              <a:rPr lang="en-US" sz="2400"/>
              <a:t>Markdown Document (generated)</a:t>
            </a:r>
          </a:p>
        </p:txBody>
      </p:sp>
    </p:spTree>
    <p:extLst>
      <p:ext uri="{BB962C8B-B14F-4D97-AF65-F5344CB8AC3E}">
        <p14:creationId xmlns:p14="http://schemas.microsoft.com/office/powerpoint/2010/main" val="22660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A16A31-A3EA-4F29-80D9-C52824DE5332}"/>
              </a:ext>
            </a:extLst>
          </p:cNvPr>
          <p:cNvSpPr/>
          <p:nvPr/>
        </p:nvSpPr>
        <p:spPr>
          <a:xfrm>
            <a:off x="1061049" y="3286664"/>
            <a:ext cx="4753155" cy="1207698"/>
          </a:xfrm>
          <a:prstGeom prst="rect">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A Few Notes</a:t>
            </a:r>
          </a:p>
        </p:txBody>
      </p:sp>
      <p:sp>
        <p:nvSpPr>
          <p:cNvPr id="3" name="Content Placeholder 2"/>
          <p:cNvSpPr>
            <a:spLocks noGrp="1"/>
          </p:cNvSpPr>
          <p:nvPr>
            <p:ph idx="1"/>
          </p:nvPr>
        </p:nvSpPr>
        <p:spPr>
          <a:xfrm>
            <a:off x="819150" y="2084832"/>
            <a:ext cx="10972800" cy="5124215"/>
          </a:xfrm>
        </p:spPr>
        <p:txBody>
          <a:bodyPr>
            <a:normAutofit/>
          </a:bodyPr>
          <a:lstStyle/>
          <a:p>
            <a:pPr marL="228600" indent="-228600">
              <a:buSzPct val="120000"/>
              <a:buFont typeface="Arial" panose="020B0604020202020204" pitchFamily="34" charset="0"/>
              <a:buChar char="•"/>
            </a:pPr>
            <a:r>
              <a:rPr lang="en-US" sz="2400" dirty="0" err="1"/>
              <a:t>knitr</a:t>
            </a:r>
            <a:r>
              <a:rPr lang="en-US" sz="2400" dirty="0"/>
              <a:t> will fill a new document with filler text; delete it</a:t>
            </a:r>
          </a:p>
          <a:p>
            <a:pPr marL="228600" indent="-228600">
              <a:buSzPct val="120000"/>
              <a:buFont typeface="Arial" panose="020B0604020202020204" pitchFamily="34" charset="0"/>
              <a:buChar char="•"/>
            </a:pPr>
            <a:r>
              <a:rPr lang="en-US" sz="2400" dirty="0"/>
              <a:t>Code chunks begin with </a:t>
            </a:r>
            <a:r>
              <a:rPr lang="en-US" sz="2400" dirty="0">
                <a:latin typeface="Courier"/>
                <a:cs typeface="Courier"/>
              </a:rPr>
              <a:t>```{r}</a:t>
            </a:r>
            <a:r>
              <a:rPr lang="en-US" sz="2400" dirty="0"/>
              <a:t> and end with </a:t>
            </a:r>
            <a:r>
              <a:rPr lang="en-US" sz="2400" dirty="0">
                <a:latin typeface="Courier"/>
                <a:cs typeface="Courier"/>
              </a:rPr>
              <a:t>```</a:t>
            </a:r>
          </a:p>
          <a:p>
            <a:pPr marL="228600" indent="-228600">
              <a:buSzPct val="120000"/>
              <a:buFont typeface="Arial" panose="020B0604020202020204" pitchFamily="34" charset="0"/>
              <a:buChar char="•"/>
            </a:pPr>
            <a:r>
              <a:rPr lang="en-US" sz="2400" dirty="0"/>
              <a:t>All R code goes in between these markers</a:t>
            </a:r>
          </a:p>
          <a:p>
            <a:pPr marL="228600" indent="-228600">
              <a:buSzPct val="120000"/>
              <a:buFont typeface="Arial" panose="020B0604020202020204" pitchFamily="34" charset="0"/>
              <a:buChar char="•"/>
            </a:pPr>
            <a:r>
              <a:rPr lang="en-US" sz="2400" dirty="0"/>
              <a:t>Code chunks can have </a:t>
            </a:r>
            <a:r>
              <a:rPr lang="en-US" sz="2400" b="1" dirty="0"/>
              <a:t>names</a:t>
            </a:r>
            <a:r>
              <a:rPr lang="en-US" sz="2400" dirty="0"/>
              <a:t>, which is useful when we start making graphics</a:t>
            </a:r>
            <a:br>
              <a:rPr lang="en-US" sz="2400" dirty="0"/>
            </a:br>
            <a:r>
              <a:rPr lang="en-US" sz="2400" dirty="0">
                <a:solidFill>
                  <a:schemeClr val="tx1">
                    <a:lumMod val="50000"/>
                    <a:lumOff val="50000"/>
                  </a:schemeClr>
                </a:solidFill>
                <a:latin typeface="Courier New" panose="02070309020205020404" pitchFamily="49" charset="0"/>
                <a:cs typeface="Courier New" panose="02070309020205020404" pitchFamily="49" charset="0"/>
              </a:rPr>
              <a:t>```{r </a:t>
            </a:r>
            <a:r>
              <a:rPr lang="en-US" sz="2400" dirty="0" err="1">
                <a:solidFill>
                  <a:schemeClr val="tx1">
                    <a:lumMod val="50000"/>
                    <a:lumOff val="50000"/>
                  </a:schemeClr>
                </a:solidFill>
                <a:latin typeface="Courier New" panose="02070309020205020404" pitchFamily="49" charset="0"/>
                <a:cs typeface="Courier New" panose="02070309020205020404" pitchFamily="49" charset="0"/>
              </a:rPr>
              <a:t>firstchunk</a:t>
            </a:r>
            <a:r>
              <a:rPr lang="en-US" sz="2400" dirty="0">
                <a:solidFill>
                  <a:schemeClr val="tx1">
                    <a:lumMod val="50000"/>
                    <a:lumOff val="50000"/>
                  </a:schemeClr>
                </a:solidFill>
                <a:latin typeface="Courier New" panose="02070309020205020404" pitchFamily="49" charset="0"/>
                <a:cs typeface="Courier New" panose="02070309020205020404" pitchFamily="49" charset="0"/>
              </a:rPr>
              <a:t>}</a:t>
            </a:r>
            <a:br>
              <a:rPr lang="en-US" sz="2400" dirty="0">
                <a:solidFill>
                  <a:schemeClr val="tx1">
                    <a:lumMod val="50000"/>
                    <a:lumOff val="50000"/>
                  </a:schemeClr>
                </a:solidFill>
                <a:latin typeface="Courier New" panose="02070309020205020404" pitchFamily="49" charset="0"/>
                <a:cs typeface="Courier New" panose="02070309020205020404" pitchFamily="49" charset="0"/>
              </a:rPr>
            </a:br>
            <a:r>
              <a:rPr lang="en-US" sz="2400" dirty="0">
                <a:solidFill>
                  <a:schemeClr val="tx1">
                    <a:lumMod val="50000"/>
                    <a:lumOff val="50000"/>
                  </a:schemeClr>
                </a:solidFill>
                <a:latin typeface="Courier New" panose="02070309020205020404" pitchFamily="49" charset="0"/>
                <a:cs typeface="Courier New" panose="02070309020205020404" pitchFamily="49" charset="0"/>
              </a:rPr>
              <a:t>## R code goes here</a:t>
            </a:r>
            <a:br>
              <a:rPr lang="en-US" sz="2400" dirty="0">
                <a:solidFill>
                  <a:schemeClr val="tx1">
                    <a:lumMod val="50000"/>
                    <a:lumOff val="50000"/>
                  </a:schemeClr>
                </a:solidFill>
                <a:latin typeface="Courier New" panose="02070309020205020404" pitchFamily="49" charset="0"/>
                <a:cs typeface="Courier New" panose="02070309020205020404" pitchFamily="49" charset="0"/>
              </a:rPr>
            </a:br>
            <a:r>
              <a:rPr lang="en-US" sz="2400" dirty="0">
                <a:solidFill>
                  <a:schemeClr val="tx1">
                    <a:lumMod val="50000"/>
                    <a:lumOff val="50000"/>
                  </a:schemeClr>
                </a:solidFill>
                <a:latin typeface="Courier New" panose="02070309020205020404" pitchFamily="49" charset="0"/>
                <a:cs typeface="Courier New" panose="02070309020205020404" pitchFamily="49" charset="0"/>
              </a:rPr>
              <a:t>```</a:t>
            </a:r>
          </a:p>
          <a:p>
            <a:pPr marL="228600" indent="-228600">
              <a:buSzPct val="120000"/>
              <a:buFont typeface="Arial" panose="020B0604020202020204" pitchFamily="34" charset="0"/>
              <a:buChar char="•"/>
            </a:pPr>
            <a:r>
              <a:rPr lang="en-US" sz="2400" dirty="0"/>
              <a:t>By default, code in a code chunk is echoed, as will the results of the computation (if there are results to print)</a:t>
            </a:r>
          </a:p>
        </p:txBody>
      </p:sp>
    </p:spTree>
    <p:extLst>
      <p:ext uri="{BB962C8B-B14F-4D97-AF65-F5344CB8AC3E}">
        <p14:creationId xmlns:p14="http://schemas.microsoft.com/office/powerpoint/2010/main" val="64161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a:t>Processing of knitr Documents (what happens under the hood)</a:t>
            </a:r>
          </a:p>
        </p:txBody>
      </p:sp>
      <p:sp>
        <p:nvSpPr>
          <p:cNvPr id="3" name="Content Placeholder 2"/>
          <p:cNvSpPr>
            <a:spLocks noGrp="1"/>
          </p:cNvSpPr>
          <p:nvPr>
            <p:ph idx="1"/>
          </p:nvPr>
        </p:nvSpPr>
        <p:spPr>
          <a:xfrm>
            <a:off x="685800" y="2197607"/>
            <a:ext cx="10972800" cy="4525963"/>
          </a:xfrm>
        </p:spPr>
        <p:txBody>
          <a:bodyPr>
            <a:normAutofit/>
          </a:bodyPr>
          <a:lstStyle/>
          <a:p>
            <a:pPr marL="285750" indent="-285750">
              <a:buFont typeface="Arial" panose="020B0604020202020204" pitchFamily="34" charset="0"/>
              <a:buChar char="•"/>
            </a:pPr>
            <a:r>
              <a:rPr lang="en-US" sz="3200" dirty="0"/>
              <a:t>You write the </a:t>
            </a:r>
            <a:r>
              <a:rPr lang="en-US" sz="3200" dirty="0" err="1"/>
              <a:t>RMarkdown</a:t>
            </a:r>
            <a:r>
              <a:rPr lang="en-US" sz="3200" dirty="0"/>
              <a:t> document (.</a:t>
            </a:r>
            <a:r>
              <a:rPr lang="en-US" sz="3200" dirty="0" err="1"/>
              <a:t>Rmd</a:t>
            </a:r>
            <a:r>
              <a:rPr lang="en-US" sz="3200" dirty="0"/>
              <a:t>)</a:t>
            </a:r>
          </a:p>
          <a:p>
            <a:pPr marL="285750" indent="-285750">
              <a:buFont typeface="Arial" panose="020B0604020202020204" pitchFamily="34" charset="0"/>
              <a:buChar char="•"/>
            </a:pPr>
            <a:r>
              <a:rPr lang="en-US" sz="3200" dirty="0" err="1"/>
              <a:t>knitr</a:t>
            </a:r>
            <a:r>
              <a:rPr lang="en-US" sz="3200" dirty="0"/>
              <a:t> produces a Markdown document (.md)</a:t>
            </a:r>
          </a:p>
          <a:p>
            <a:pPr marL="285750" indent="-285750">
              <a:buFont typeface="Arial" panose="020B0604020202020204" pitchFamily="34" charset="0"/>
              <a:buChar char="•"/>
            </a:pPr>
            <a:r>
              <a:rPr lang="en-US" sz="3200" dirty="0" err="1"/>
              <a:t>knitr</a:t>
            </a:r>
            <a:r>
              <a:rPr lang="en-US" sz="3200" dirty="0"/>
              <a:t> converts the Markdown document into HTML (by default)</a:t>
            </a:r>
          </a:p>
          <a:p>
            <a:pPr marL="285750" indent="-285750">
              <a:buFont typeface="Arial" panose="020B0604020202020204" pitchFamily="34" charset="0"/>
              <a:buChar char="•"/>
            </a:pPr>
            <a:r>
              <a:rPr lang="en-US" sz="3200" dirty="0"/>
              <a:t>.</a:t>
            </a:r>
            <a:r>
              <a:rPr lang="en-US" sz="3200" dirty="0" err="1"/>
              <a:t>Rmd</a:t>
            </a:r>
            <a:r>
              <a:rPr lang="en-US" sz="3200" dirty="0"/>
              <a:t> </a:t>
            </a:r>
            <a:r>
              <a:rPr lang="en-US" sz="3200" dirty="0">
                <a:sym typeface="Wingdings"/>
              </a:rPr>
              <a:t></a:t>
            </a:r>
            <a:r>
              <a:rPr lang="en-US" sz="3200" dirty="0"/>
              <a:t> .md </a:t>
            </a:r>
            <a:r>
              <a:rPr lang="en-US" sz="3200" dirty="0">
                <a:sym typeface="Wingdings"/>
              </a:rPr>
              <a:t> .html</a:t>
            </a:r>
          </a:p>
          <a:p>
            <a:pPr marL="285750" indent="-285750">
              <a:buFont typeface="Arial" panose="020B0604020202020204" pitchFamily="34" charset="0"/>
              <a:buChar char="•"/>
            </a:pPr>
            <a:r>
              <a:rPr lang="en-US" sz="3200" dirty="0">
                <a:sym typeface="Wingdings"/>
              </a:rPr>
              <a:t>You should NOT edit (or save) the .md or .html documents until you are finished</a:t>
            </a:r>
            <a:endParaRPr lang="en-US" sz="3200" dirty="0"/>
          </a:p>
        </p:txBody>
      </p:sp>
    </p:spTree>
    <p:extLst>
      <p:ext uri="{BB962C8B-B14F-4D97-AF65-F5344CB8AC3E}">
        <p14:creationId xmlns:p14="http://schemas.microsoft.com/office/powerpoint/2010/main" val="2381474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01B9B-97E0-4EBB-92AF-3004D939D6E3}"/>
              </a:ext>
            </a:extLst>
          </p:cNvPr>
          <p:cNvSpPr>
            <a:spLocks noGrp="1"/>
          </p:cNvSpPr>
          <p:nvPr>
            <p:ph type="title"/>
          </p:nvPr>
        </p:nvSpPr>
        <p:spPr>
          <a:xfrm>
            <a:off x="1005840" y="950976"/>
            <a:ext cx="9720072" cy="1499616"/>
          </a:xfrm>
        </p:spPr>
        <p:txBody>
          <a:bodyPr/>
          <a:lstStyle/>
          <a:p>
            <a:r>
              <a:rPr lang="en-US" dirty="0"/>
              <a:t>What is Markdown?</a:t>
            </a:r>
            <a:br>
              <a:rPr lang="en-US" dirty="0"/>
            </a:br>
            <a:endParaRPr lang="en-US" dirty="0"/>
          </a:p>
        </p:txBody>
      </p:sp>
      <p:sp>
        <p:nvSpPr>
          <p:cNvPr id="3" name="Content Placeholder 2">
            <a:extLst>
              <a:ext uri="{FF2B5EF4-FFF2-40B4-BE49-F238E27FC236}">
                <a16:creationId xmlns:a16="http://schemas.microsoft.com/office/drawing/2014/main" id="{45B7CE33-600C-448A-9C05-1190A0C9B546}"/>
              </a:ext>
            </a:extLst>
          </p:cNvPr>
          <p:cNvSpPr>
            <a:spLocks noGrp="1"/>
          </p:cNvSpPr>
          <p:nvPr>
            <p:ph idx="1"/>
          </p:nvPr>
        </p:nvSpPr>
        <p:spPr>
          <a:xfrm>
            <a:off x="1170432" y="2084832"/>
            <a:ext cx="9720073" cy="4023360"/>
          </a:xfrm>
        </p:spPr>
        <p:txBody>
          <a:bodyPr>
            <a:normAutofit lnSpcReduction="10000"/>
          </a:bodyPr>
          <a:lstStyle/>
          <a:p>
            <a:pPr marL="347663" indent="-347663">
              <a:buFont typeface="Wingdings" panose="05000000000000000000" pitchFamily="2" charset="2"/>
              <a:buChar char="Ø"/>
            </a:pPr>
            <a:r>
              <a:rPr lang="en-US" sz="2400" dirty="0"/>
              <a:t>Created by </a:t>
            </a:r>
            <a:r>
              <a:rPr lang="en-US" sz="2400" dirty="0">
                <a:solidFill>
                  <a:schemeClr val="accent1">
                    <a:lumMod val="75000"/>
                  </a:schemeClr>
                </a:solidFill>
                <a:hlinkClick r:id="rId3"/>
              </a:rPr>
              <a:t>John Gruber</a:t>
            </a:r>
            <a:r>
              <a:rPr lang="en-US" sz="2400" dirty="0"/>
              <a:t> and Aaron Swartz</a:t>
            </a:r>
          </a:p>
          <a:p>
            <a:pPr marL="347663" indent="-347663">
              <a:buFont typeface="Wingdings" panose="05000000000000000000" pitchFamily="2" charset="2"/>
              <a:buChar char="Ø"/>
            </a:pPr>
            <a:r>
              <a:rPr lang="en-US" sz="2400" dirty="0"/>
              <a:t>A simplified version of "markup" languages</a:t>
            </a:r>
          </a:p>
          <a:p>
            <a:pPr marL="347663" indent="-347663">
              <a:buFont typeface="Wingdings" panose="05000000000000000000" pitchFamily="2" charset="2"/>
              <a:buChar char="Ø"/>
            </a:pPr>
            <a:r>
              <a:rPr lang="en-US" sz="2400" dirty="0"/>
              <a:t>Allows one to focus on writing as opposed to formatting</a:t>
            </a:r>
          </a:p>
          <a:p>
            <a:pPr marL="347663" indent="-347663">
              <a:buFont typeface="Wingdings" panose="05000000000000000000" pitchFamily="2" charset="2"/>
              <a:buChar char="Ø"/>
            </a:pPr>
            <a:r>
              <a:rPr lang="en-US" sz="2400" dirty="0"/>
              <a:t>Simple/minimal intuitive formatting elements</a:t>
            </a:r>
          </a:p>
          <a:p>
            <a:pPr marL="347663" indent="-347663">
              <a:buFont typeface="Wingdings" panose="05000000000000000000" pitchFamily="2" charset="2"/>
              <a:buChar char="Ø"/>
            </a:pPr>
            <a:r>
              <a:rPr lang="en-US" sz="2400" dirty="0"/>
              <a:t>Easily converted to valid HTML (and other formats) using existing tools</a:t>
            </a:r>
          </a:p>
          <a:p>
            <a:pPr marL="347663" indent="-347663">
              <a:buFont typeface="Wingdings" panose="05000000000000000000" pitchFamily="2" charset="2"/>
              <a:buChar char="Ø"/>
            </a:pPr>
            <a:r>
              <a:rPr lang="en-US" sz="2400" dirty="0"/>
              <a:t>Complete information is available at </a:t>
            </a:r>
            <a:r>
              <a:rPr lang="en-US" sz="2400" dirty="0">
                <a:solidFill>
                  <a:schemeClr val="accent1">
                    <a:lumMod val="75000"/>
                  </a:schemeClr>
                </a:solidFill>
                <a:hlinkClick r:id="rId4"/>
              </a:rPr>
              <a:t>http://daringfireball.net/projects/markdown/</a:t>
            </a:r>
            <a:endParaRPr lang="en-US" sz="2400" dirty="0">
              <a:solidFill>
                <a:schemeClr val="accent1">
                  <a:lumMod val="75000"/>
                </a:schemeClr>
              </a:solidFill>
            </a:endParaRPr>
          </a:p>
          <a:p>
            <a:pPr marL="347663" indent="-347663">
              <a:buFont typeface="Wingdings" panose="05000000000000000000" pitchFamily="2" charset="2"/>
              <a:buChar char="Ø"/>
            </a:pPr>
            <a:r>
              <a:rPr lang="en-US" sz="2400" dirty="0"/>
              <a:t>Some background information at </a:t>
            </a:r>
            <a:r>
              <a:rPr lang="en-US" sz="2400" dirty="0">
                <a:solidFill>
                  <a:schemeClr val="accent1">
                    <a:lumMod val="75000"/>
                  </a:schemeClr>
                </a:solidFill>
                <a:hlinkClick r:id="rId5"/>
              </a:rPr>
              <a:t>http://daringfireball.net/2004/03/dive_into_markdown</a:t>
            </a:r>
            <a:endParaRPr lang="en-US" sz="2400" dirty="0">
              <a:solidFill>
                <a:schemeClr val="accent1">
                  <a:lumMod val="75000"/>
                </a:schemeClr>
              </a:solidFill>
            </a:endParaRPr>
          </a:p>
          <a:p>
            <a:pPr marL="347663" indent="-347663">
              <a:buFont typeface="Wingdings" panose="05000000000000000000" pitchFamily="2" charset="2"/>
              <a:buChar char="Ø"/>
            </a:pPr>
            <a:endParaRPr lang="en-US" sz="2400" dirty="0"/>
          </a:p>
        </p:txBody>
      </p:sp>
    </p:spTree>
    <p:extLst>
      <p:ext uri="{BB962C8B-B14F-4D97-AF65-F5344CB8AC3E}">
        <p14:creationId xmlns:p14="http://schemas.microsoft.com/office/powerpoint/2010/main" val="25715956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2F02E04-C072-48A5-8467-7F69AF919D32}"/>
              </a:ext>
            </a:extLst>
          </p:cNvPr>
          <p:cNvSpPr/>
          <p:nvPr/>
        </p:nvSpPr>
        <p:spPr>
          <a:xfrm>
            <a:off x="224935" y="1828799"/>
            <a:ext cx="8497889" cy="2308324"/>
          </a:xfrm>
          <a:prstGeom prst="rect">
            <a:avLst/>
          </a:prstGeom>
          <a:solidFill>
            <a:srgbClr val="FFFFFF"/>
          </a:solidFill>
          <a:ln>
            <a:noFill/>
          </a:ln>
        </p:spPr>
        <p:txBody>
          <a:bodyPr wrap="square">
            <a:spAutoFit/>
          </a:bodyPr>
          <a:lstStyle/>
          <a:p>
            <a:r>
              <a:rPr lang="en-US" sz="2400" dirty="0">
                <a:solidFill>
                  <a:srgbClr val="0070C0"/>
                </a:solidFill>
                <a:latin typeface="Courier New" panose="02070309020205020404" pitchFamily="49" charset="0"/>
                <a:cs typeface="Courier New" panose="02070309020205020404" pitchFamily="49" charset="0"/>
              </a:rPr>
              <a:t># My First </a:t>
            </a:r>
            <a:r>
              <a:rPr lang="en-US" sz="2400" dirty="0" err="1">
                <a:solidFill>
                  <a:srgbClr val="0070C0"/>
                </a:solidFill>
                <a:latin typeface="Courier New" panose="02070309020205020404" pitchFamily="49" charset="0"/>
                <a:cs typeface="Courier New" panose="02070309020205020404" pitchFamily="49" charset="0"/>
              </a:rPr>
              <a:t>knitr</a:t>
            </a:r>
            <a:r>
              <a:rPr lang="en-US" sz="2400" dirty="0">
                <a:solidFill>
                  <a:srgbClr val="0070C0"/>
                </a:solidFill>
                <a:latin typeface="Courier New" panose="02070309020205020404" pitchFamily="49" charset="0"/>
                <a:cs typeface="Courier New" panose="02070309020205020404" pitchFamily="49" charset="0"/>
              </a:rPr>
              <a:t> Document</a:t>
            </a:r>
          </a:p>
          <a:p>
            <a:r>
              <a:rPr lang="en-US" sz="2400" dirty="0">
                <a:solidFill>
                  <a:schemeClr val="bg1"/>
                </a:solidFill>
                <a:latin typeface="Courier New" panose="02070309020205020404" pitchFamily="49" charset="0"/>
                <a:cs typeface="Courier New" panose="02070309020205020404" pitchFamily="49" charset="0"/>
              </a:rPr>
              <a:t>Joey Campbell</a:t>
            </a:r>
          </a:p>
          <a:p>
            <a:endParaRPr lang="en-US" sz="2400" dirty="0">
              <a:latin typeface="Courier New" panose="02070309020205020404" pitchFamily="49" charset="0"/>
              <a:cs typeface="Courier New" panose="02070309020205020404" pitchFamily="49" charset="0"/>
            </a:endParaRPr>
          </a:p>
          <a:p>
            <a:r>
              <a:rPr lang="en-US" sz="2400" dirty="0">
                <a:solidFill>
                  <a:srgbClr val="0070C0"/>
                </a:solidFill>
                <a:latin typeface="Courier New" panose="02070309020205020404" pitchFamily="49" charset="0"/>
                <a:cs typeface="Courier New" panose="02070309020205020404" pitchFamily="49" charset="0"/>
              </a:rPr>
              <a:t>## Introduction</a:t>
            </a:r>
          </a:p>
          <a:p>
            <a:r>
              <a:rPr lang="en-US" sz="2400" dirty="0">
                <a:solidFill>
                  <a:schemeClr val="tx1">
                    <a:lumMod val="50000"/>
                    <a:lumOff val="50000"/>
                  </a:schemeClr>
                </a:solidFill>
                <a:latin typeface="Courier New" panose="02070309020205020404" pitchFamily="49" charset="0"/>
                <a:cs typeface="Courier New" panose="02070309020205020404" pitchFamily="49" charset="0"/>
              </a:rPr>
              <a:t>This is some text (i.e. a "text </a:t>
            </a:r>
            <a:r>
              <a:rPr lang="en-US" sz="2400" dirty="0" err="1">
                <a:solidFill>
                  <a:schemeClr val="tx1">
                    <a:lumMod val="50000"/>
                    <a:lumOff val="50000"/>
                  </a:schemeClr>
                </a:solidFill>
                <a:latin typeface="Courier New" panose="02070309020205020404" pitchFamily="49" charset="0"/>
                <a:cs typeface="Courier New" panose="02070309020205020404" pitchFamily="49" charset="0"/>
              </a:rPr>
              <a:t>chunck</a:t>
            </a:r>
            <a:r>
              <a:rPr lang="en-US" sz="2400" dirty="0">
                <a:solidFill>
                  <a:schemeClr val="tx1">
                    <a:lumMod val="50000"/>
                    <a:lumOff val="50000"/>
                  </a:schemeClr>
                </a:solidFill>
                <a:latin typeface="Courier New" panose="02070309020205020404" pitchFamily="49" charset="0"/>
                <a:cs typeface="Courier New" panose="02070309020205020404" pitchFamily="49" charset="0"/>
              </a:rPr>
              <a:t>"). </a:t>
            </a:r>
            <a:r>
              <a:rPr lang="en-US" sz="2400" dirty="0">
                <a:solidFill>
                  <a:schemeClr val="bg1"/>
                </a:solidFill>
                <a:latin typeface="Courier New" panose="02070309020205020404" pitchFamily="49" charset="0"/>
                <a:cs typeface="Courier New" panose="02070309020205020404" pitchFamily="49" charset="0"/>
              </a:rPr>
              <a:t>Here is a code chunk.</a:t>
            </a:r>
          </a:p>
        </p:txBody>
      </p:sp>
      <p:sp>
        <p:nvSpPr>
          <p:cNvPr id="10" name="Rectangle 9">
            <a:extLst>
              <a:ext uri="{FF2B5EF4-FFF2-40B4-BE49-F238E27FC236}">
                <a16:creationId xmlns:a16="http://schemas.microsoft.com/office/drawing/2014/main" id="{C10C6B1A-5E67-4015-AE23-5D98F021E50E}"/>
              </a:ext>
            </a:extLst>
          </p:cNvPr>
          <p:cNvSpPr/>
          <p:nvPr/>
        </p:nvSpPr>
        <p:spPr>
          <a:xfrm>
            <a:off x="224934" y="4124654"/>
            <a:ext cx="8497889" cy="1938992"/>
          </a:xfrm>
          <a:prstGeom prst="rect">
            <a:avLst/>
          </a:prstGeom>
          <a:noFill/>
          <a:ln>
            <a:noFill/>
          </a:ln>
        </p:spPr>
        <p:txBody>
          <a:bodyPr wrap="square">
            <a:spAutoFit/>
          </a:bodyPr>
          <a:lstStyle/>
          <a:p>
            <a:r>
              <a:rPr lang="en-US" sz="2400" dirty="0">
                <a:solidFill>
                  <a:schemeClr val="tx1">
                    <a:lumMod val="50000"/>
                    <a:lumOff val="50000"/>
                  </a:schemeClr>
                </a:solidFill>
                <a:latin typeface="Courier New" panose="02070309020205020404" pitchFamily="49" charset="0"/>
                <a:cs typeface="Courier New" panose="02070309020205020404" pitchFamily="49" charset="0"/>
              </a:rPr>
              <a:t>```{r simulation, echo=FALSE}</a:t>
            </a:r>
          </a:p>
          <a:p>
            <a:r>
              <a:rPr lang="en-US" sz="2400" dirty="0" err="1">
                <a:solidFill>
                  <a:schemeClr val="tx1">
                    <a:lumMod val="50000"/>
                    <a:lumOff val="50000"/>
                  </a:schemeClr>
                </a:solidFill>
                <a:latin typeface="Courier New" panose="02070309020205020404" pitchFamily="49" charset="0"/>
                <a:cs typeface="Courier New" panose="02070309020205020404" pitchFamily="49" charset="0"/>
              </a:rPr>
              <a:t>set.seed</a:t>
            </a:r>
            <a:r>
              <a:rPr lang="en-US" sz="2400" dirty="0">
                <a:solidFill>
                  <a:schemeClr val="tx1">
                    <a:lumMod val="50000"/>
                    <a:lumOff val="50000"/>
                  </a:schemeClr>
                </a:solidFill>
                <a:latin typeface="Courier New" panose="02070309020205020404" pitchFamily="49" charset="0"/>
                <a:cs typeface="Courier New" panose="02070309020205020404" pitchFamily="49" charset="0"/>
              </a:rPr>
              <a:t>(</a:t>
            </a:r>
            <a:r>
              <a:rPr lang="en-US" sz="2400" dirty="0">
                <a:solidFill>
                  <a:srgbClr val="0070C0"/>
                </a:solidFill>
                <a:latin typeface="Courier New" panose="02070309020205020404" pitchFamily="49" charset="0"/>
                <a:cs typeface="Courier New" panose="02070309020205020404" pitchFamily="49" charset="0"/>
              </a:rPr>
              <a:t>1</a:t>
            </a:r>
            <a:r>
              <a:rPr lang="en-US" sz="2400" dirty="0">
                <a:solidFill>
                  <a:schemeClr val="tx1">
                    <a:lumMod val="50000"/>
                    <a:lumOff val="50000"/>
                  </a:schemeClr>
                </a:solidFill>
                <a:latin typeface="Courier New" panose="02070309020205020404" pitchFamily="49" charset="0"/>
                <a:cs typeface="Courier New" panose="02070309020205020404" pitchFamily="49" charset="0"/>
              </a:rPr>
              <a:t>)</a:t>
            </a:r>
          </a:p>
          <a:p>
            <a:r>
              <a:rPr lang="en-US" sz="2400" dirty="0">
                <a:solidFill>
                  <a:schemeClr val="tx1">
                    <a:lumMod val="50000"/>
                    <a:lumOff val="50000"/>
                  </a:schemeClr>
                </a:solidFill>
                <a:latin typeface="Courier New" panose="02070309020205020404" pitchFamily="49" charset="0"/>
                <a:cs typeface="Courier New" panose="02070309020205020404" pitchFamily="49" charset="0"/>
              </a:rPr>
              <a:t>x&lt;-</a:t>
            </a:r>
            <a:r>
              <a:rPr lang="en-US" sz="2400" dirty="0" err="1">
                <a:solidFill>
                  <a:schemeClr val="tx1">
                    <a:lumMod val="50000"/>
                    <a:lumOff val="50000"/>
                  </a:schemeClr>
                </a:solidFill>
                <a:latin typeface="Courier New" panose="02070309020205020404" pitchFamily="49" charset="0"/>
                <a:cs typeface="Courier New" panose="02070309020205020404" pitchFamily="49" charset="0"/>
              </a:rPr>
              <a:t>rnorm</a:t>
            </a:r>
            <a:r>
              <a:rPr lang="en-US" sz="2400" dirty="0">
                <a:solidFill>
                  <a:schemeClr val="tx1">
                    <a:lumMod val="50000"/>
                    <a:lumOff val="50000"/>
                  </a:schemeClr>
                </a:solidFill>
                <a:latin typeface="Courier New" panose="02070309020205020404" pitchFamily="49" charset="0"/>
                <a:cs typeface="Courier New" panose="02070309020205020404" pitchFamily="49" charset="0"/>
              </a:rPr>
              <a:t>(</a:t>
            </a:r>
            <a:r>
              <a:rPr lang="en-US" sz="2400" dirty="0">
                <a:solidFill>
                  <a:srgbClr val="0070C0"/>
                </a:solidFill>
                <a:latin typeface="Courier New" panose="02070309020205020404" pitchFamily="49" charset="0"/>
                <a:cs typeface="Courier New" panose="02070309020205020404" pitchFamily="49" charset="0"/>
              </a:rPr>
              <a:t>100</a:t>
            </a:r>
            <a:r>
              <a:rPr lang="en-US" sz="2400" dirty="0">
                <a:solidFill>
                  <a:schemeClr val="tx1">
                    <a:lumMod val="50000"/>
                    <a:lumOff val="50000"/>
                  </a:schemeClr>
                </a:solidFill>
                <a:latin typeface="Courier New" panose="02070309020205020404" pitchFamily="49" charset="0"/>
                <a:cs typeface="Courier New" panose="02070309020205020404" pitchFamily="49" charset="0"/>
              </a:rPr>
              <a:t>)</a:t>
            </a:r>
          </a:p>
          <a:p>
            <a:r>
              <a:rPr lang="en-US" sz="2400" dirty="0">
                <a:solidFill>
                  <a:schemeClr val="tx1">
                    <a:lumMod val="50000"/>
                    <a:lumOff val="50000"/>
                  </a:schemeClr>
                </a:solidFill>
                <a:latin typeface="Courier New" panose="02070309020205020404" pitchFamily="49" charset="0"/>
                <a:cs typeface="Courier New" panose="02070309020205020404" pitchFamily="49" charset="0"/>
              </a:rPr>
              <a:t>mean(x)</a:t>
            </a:r>
          </a:p>
          <a:p>
            <a:r>
              <a:rPr lang="en-US" sz="2400" dirty="0">
                <a:solidFill>
                  <a:schemeClr val="tx1">
                    <a:lumMod val="50000"/>
                    <a:lumOff val="50000"/>
                  </a:schemeClr>
                </a:solidFill>
                <a:latin typeface="Courier New" panose="02070309020205020404" pitchFamily="49" charset="0"/>
                <a:cs typeface="Courier New" panose="02070309020205020404" pitchFamily="49" charset="0"/>
              </a:rPr>
              <a:t>```</a:t>
            </a:r>
          </a:p>
        </p:txBody>
      </p:sp>
      <p:sp>
        <p:nvSpPr>
          <p:cNvPr id="2" name="Title 1"/>
          <p:cNvSpPr>
            <a:spLocks noGrp="1"/>
          </p:cNvSpPr>
          <p:nvPr>
            <p:ph type="title"/>
          </p:nvPr>
        </p:nvSpPr>
        <p:spPr/>
        <p:txBody>
          <a:bodyPr/>
          <a:lstStyle/>
          <a:p>
            <a:r>
              <a:rPr lang="en-US"/>
              <a:t>Another Example</a:t>
            </a:r>
          </a:p>
        </p:txBody>
      </p:sp>
      <p:sp>
        <p:nvSpPr>
          <p:cNvPr id="5" name="Rounded Rectangle 4"/>
          <p:cNvSpPr/>
          <p:nvPr/>
        </p:nvSpPr>
        <p:spPr>
          <a:xfrm>
            <a:off x="8104711" y="1828799"/>
            <a:ext cx="2367299" cy="63736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a:t>Level 1 heading</a:t>
            </a:r>
          </a:p>
        </p:txBody>
      </p:sp>
      <p:sp>
        <p:nvSpPr>
          <p:cNvPr id="6" name="Rounded Rectangle 5"/>
          <p:cNvSpPr/>
          <p:nvPr/>
        </p:nvSpPr>
        <p:spPr>
          <a:xfrm>
            <a:off x="8104711" y="2788289"/>
            <a:ext cx="2367299" cy="63736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a:t>Level 2 heading</a:t>
            </a:r>
          </a:p>
        </p:txBody>
      </p:sp>
      <p:cxnSp>
        <p:nvCxnSpPr>
          <p:cNvPr id="8" name="Straight Arrow Connector 7"/>
          <p:cNvCxnSpPr>
            <a:stCxn id="5" idx="1"/>
          </p:cNvCxnSpPr>
          <p:nvPr/>
        </p:nvCxnSpPr>
        <p:spPr>
          <a:xfrm flipH="1" flipV="1">
            <a:off x="5030511" y="2005816"/>
            <a:ext cx="3074200" cy="14166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a:stCxn id="6" idx="1"/>
          </p:cNvCxnSpPr>
          <p:nvPr/>
        </p:nvCxnSpPr>
        <p:spPr>
          <a:xfrm flipH="1">
            <a:off x="3468751" y="3106973"/>
            <a:ext cx="463596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Rounded Rectangle 11"/>
          <p:cNvSpPr/>
          <p:nvPr/>
        </p:nvSpPr>
        <p:spPr>
          <a:xfrm>
            <a:off x="8104710" y="4947983"/>
            <a:ext cx="2531695" cy="63736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a:t>Do not echo code</a:t>
            </a:r>
          </a:p>
        </p:txBody>
      </p:sp>
      <p:cxnSp>
        <p:nvCxnSpPr>
          <p:cNvPr id="13" name="Straight Arrow Connector 12"/>
          <p:cNvCxnSpPr>
            <a:stCxn id="12" idx="1"/>
          </p:cNvCxnSpPr>
          <p:nvPr/>
        </p:nvCxnSpPr>
        <p:spPr>
          <a:xfrm flipH="1" flipV="1">
            <a:off x="4816797" y="4488424"/>
            <a:ext cx="3287912" cy="77824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69089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Output</a:t>
            </a:r>
          </a:p>
        </p:txBody>
      </p:sp>
      <p:pic>
        <p:nvPicPr>
          <p:cNvPr id="5" name="Picture 4">
            <a:extLst>
              <a:ext uri="{FF2B5EF4-FFF2-40B4-BE49-F238E27FC236}">
                <a16:creationId xmlns:a16="http://schemas.microsoft.com/office/drawing/2014/main" id="{602778F3-C604-4963-8CD2-B349C38D4AF8}"/>
              </a:ext>
            </a:extLst>
          </p:cNvPr>
          <p:cNvPicPr>
            <a:picLocks noChangeAspect="1"/>
          </p:cNvPicPr>
          <p:nvPr/>
        </p:nvPicPr>
        <p:blipFill>
          <a:blip r:embed="rId3"/>
          <a:stretch>
            <a:fillRect/>
          </a:stretch>
        </p:blipFill>
        <p:spPr>
          <a:xfrm>
            <a:off x="760008" y="2084832"/>
            <a:ext cx="11431992" cy="2575878"/>
          </a:xfrm>
          <a:prstGeom prst="rect">
            <a:avLst/>
          </a:prstGeom>
        </p:spPr>
      </p:pic>
    </p:spTree>
    <p:extLst>
      <p:ext uri="{BB962C8B-B14F-4D97-AF65-F5344CB8AC3E}">
        <p14:creationId xmlns:p14="http://schemas.microsoft.com/office/powerpoint/2010/main" val="37793640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Hiding Results</a:t>
            </a:r>
          </a:p>
        </p:txBody>
      </p:sp>
      <p:grpSp>
        <p:nvGrpSpPr>
          <p:cNvPr id="6" name="Group 5">
            <a:extLst>
              <a:ext uri="{FF2B5EF4-FFF2-40B4-BE49-F238E27FC236}">
                <a16:creationId xmlns:a16="http://schemas.microsoft.com/office/drawing/2014/main" id="{7B5B4A51-98C7-4909-9E51-CFF047C7A35D}"/>
              </a:ext>
            </a:extLst>
          </p:cNvPr>
          <p:cNvGrpSpPr/>
          <p:nvPr/>
        </p:nvGrpSpPr>
        <p:grpSpPr>
          <a:xfrm>
            <a:off x="1858558" y="1812629"/>
            <a:ext cx="8497890" cy="4614411"/>
            <a:chOff x="224934" y="1828799"/>
            <a:chExt cx="8497890" cy="4614411"/>
          </a:xfrm>
        </p:grpSpPr>
        <p:sp>
          <p:nvSpPr>
            <p:cNvPr id="4" name="Rectangle 3">
              <a:extLst>
                <a:ext uri="{FF2B5EF4-FFF2-40B4-BE49-F238E27FC236}">
                  <a16:creationId xmlns:a16="http://schemas.microsoft.com/office/drawing/2014/main" id="{8B17CA2A-A584-4C90-84AD-8A85889D650B}"/>
                </a:ext>
              </a:extLst>
            </p:cNvPr>
            <p:cNvSpPr/>
            <p:nvPr/>
          </p:nvSpPr>
          <p:spPr>
            <a:xfrm>
              <a:off x="224935" y="1828799"/>
              <a:ext cx="8497889" cy="2677656"/>
            </a:xfrm>
            <a:prstGeom prst="rect">
              <a:avLst/>
            </a:prstGeom>
            <a:solidFill>
              <a:srgbClr val="FFFFFF"/>
            </a:solidFill>
            <a:ln>
              <a:noFill/>
            </a:ln>
          </p:spPr>
          <p:txBody>
            <a:bodyPr wrap="square">
              <a:spAutoFit/>
            </a:bodyPr>
            <a:lstStyle/>
            <a:p>
              <a:r>
                <a:rPr lang="en-US" sz="2400" dirty="0">
                  <a:solidFill>
                    <a:schemeClr val="accent1">
                      <a:lumMod val="50000"/>
                    </a:schemeClr>
                  </a:solidFill>
                  <a:latin typeface="Courier New" panose="02070309020205020404" pitchFamily="49" charset="0"/>
                  <a:cs typeface="Courier New" panose="02070309020205020404" pitchFamily="49" charset="0"/>
                </a:rPr>
                <a:t># My First </a:t>
              </a:r>
              <a:r>
                <a:rPr lang="en-US" sz="2400" dirty="0" err="1">
                  <a:solidFill>
                    <a:schemeClr val="accent1">
                      <a:lumMod val="50000"/>
                    </a:schemeClr>
                  </a:solidFill>
                  <a:latin typeface="Courier New" panose="02070309020205020404" pitchFamily="49" charset="0"/>
                  <a:cs typeface="Courier New" panose="02070309020205020404" pitchFamily="49" charset="0"/>
                </a:rPr>
                <a:t>knitr</a:t>
              </a:r>
              <a:r>
                <a:rPr lang="en-US" sz="2400" dirty="0">
                  <a:solidFill>
                    <a:schemeClr val="accent1">
                      <a:lumMod val="50000"/>
                    </a:schemeClr>
                  </a:solidFill>
                  <a:latin typeface="Courier New" panose="02070309020205020404" pitchFamily="49" charset="0"/>
                  <a:cs typeface="Courier New" panose="02070309020205020404" pitchFamily="49" charset="0"/>
                </a:rPr>
                <a:t> Document</a:t>
              </a:r>
            </a:p>
            <a:p>
              <a:r>
                <a:rPr lang="en-US" sz="2400" dirty="0">
                  <a:solidFill>
                    <a:schemeClr val="accent1">
                      <a:lumMod val="50000"/>
                    </a:schemeClr>
                  </a:solidFill>
                  <a:latin typeface="Courier New" panose="02070309020205020404" pitchFamily="49" charset="0"/>
                  <a:cs typeface="Courier New" panose="02070309020205020404" pitchFamily="49" charset="0"/>
                </a:rPr>
                <a:t>Joey Campbell</a:t>
              </a:r>
            </a:p>
            <a:p>
              <a:endParaRPr lang="en-US" sz="2400" dirty="0">
                <a:solidFill>
                  <a:schemeClr val="accent1">
                    <a:lumMod val="50000"/>
                  </a:schemeClr>
                </a:solidFill>
                <a:latin typeface="Courier New" panose="02070309020205020404" pitchFamily="49" charset="0"/>
                <a:cs typeface="Courier New" panose="02070309020205020404" pitchFamily="49" charset="0"/>
              </a:endParaRPr>
            </a:p>
            <a:p>
              <a:r>
                <a:rPr lang="en-US" sz="2400" dirty="0">
                  <a:solidFill>
                    <a:schemeClr val="accent1">
                      <a:lumMod val="50000"/>
                    </a:schemeClr>
                  </a:solidFill>
                  <a:latin typeface="Courier New" panose="02070309020205020404" pitchFamily="49" charset="0"/>
                  <a:cs typeface="Courier New" panose="02070309020205020404" pitchFamily="49" charset="0"/>
                </a:rPr>
                <a:t>## Introduction</a:t>
              </a:r>
            </a:p>
            <a:p>
              <a:r>
                <a:rPr lang="en-US" sz="2400" dirty="0">
                  <a:solidFill>
                    <a:schemeClr val="accent1">
                      <a:lumMod val="50000"/>
                    </a:schemeClr>
                  </a:solidFill>
                  <a:latin typeface="Courier New" panose="02070309020205020404" pitchFamily="49" charset="0"/>
                  <a:cs typeface="Courier New" panose="02070309020205020404" pitchFamily="49" charset="0"/>
                </a:rPr>
                <a:t>This is some text (i.e. a "text </a:t>
              </a:r>
              <a:r>
                <a:rPr lang="en-US" sz="2400" dirty="0" err="1">
                  <a:solidFill>
                    <a:schemeClr val="accent1">
                      <a:lumMod val="50000"/>
                    </a:schemeClr>
                  </a:solidFill>
                  <a:latin typeface="Courier New" panose="02070309020205020404" pitchFamily="49" charset="0"/>
                  <a:cs typeface="Courier New" panose="02070309020205020404" pitchFamily="49" charset="0"/>
                </a:rPr>
                <a:t>chunck</a:t>
              </a:r>
              <a:r>
                <a:rPr lang="en-US" sz="2400" dirty="0">
                  <a:solidFill>
                    <a:schemeClr val="accent1">
                      <a:lumMod val="50000"/>
                    </a:schemeClr>
                  </a:solidFill>
                  <a:latin typeface="Courier New" panose="02070309020205020404" pitchFamily="49" charset="0"/>
                  <a:cs typeface="Courier New" panose="02070309020205020404" pitchFamily="49" charset="0"/>
                </a:rPr>
                <a:t>"). Here is a code chunk but it doesn’t print anything</a:t>
              </a:r>
            </a:p>
          </p:txBody>
        </p:sp>
        <p:sp>
          <p:nvSpPr>
            <p:cNvPr id="5" name="Rectangle 4">
              <a:extLst>
                <a:ext uri="{FF2B5EF4-FFF2-40B4-BE49-F238E27FC236}">
                  <a16:creationId xmlns:a16="http://schemas.microsoft.com/office/drawing/2014/main" id="{D15EFAAA-07B0-439D-B070-B3B071F48A11}"/>
                </a:ext>
              </a:extLst>
            </p:cNvPr>
            <p:cNvSpPr/>
            <p:nvPr/>
          </p:nvSpPr>
          <p:spPr>
            <a:xfrm>
              <a:off x="224934" y="4504218"/>
              <a:ext cx="8497889" cy="1938992"/>
            </a:xfrm>
            <a:prstGeom prst="rect">
              <a:avLst/>
            </a:prstGeom>
            <a:solidFill>
              <a:schemeClr val="bg2"/>
            </a:solidFill>
            <a:ln>
              <a:noFill/>
            </a:ln>
          </p:spPr>
          <p:txBody>
            <a:bodyPr wrap="square">
              <a:spAutoFit/>
            </a:bodyPr>
            <a:lstStyle/>
            <a:p>
              <a:r>
                <a:rPr lang="en-US" sz="2400" dirty="0">
                  <a:solidFill>
                    <a:schemeClr val="accent1">
                      <a:lumMod val="50000"/>
                    </a:schemeClr>
                  </a:solidFill>
                  <a:latin typeface="Courier New" panose="02070309020205020404" pitchFamily="49" charset="0"/>
                  <a:cs typeface="Courier New" panose="02070309020205020404" pitchFamily="49" charset="0"/>
                </a:rPr>
                <a:t>```{r simulation, echo=FALSE, results=“hide”}</a:t>
              </a:r>
            </a:p>
            <a:p>
              <a:r>
                <a:rPr lang="en-US" sz="2400" dirty="0" err="1">
                  <a:solidFill>
                    <a:schemeClr val="accent1">
                      <a:lumMod val="50000"/>
                    </a:schemeClr>
                  </a:solidFill>
                  <a:latin typeface="Courier New" panose="02070309020205020404" pitchFamily="49" charset="0"/>
                  <a:cs typeface="Courier New" panose="02070309020205020404" pitchFamily="49" charset="0"/>
                </a:rPr>
                <a:t>set.seed</a:t>
              </a:r>
              <a:r>
                <a:rPr lang="en-US" sz="2400" dirty="0">
                  <a:solidFill>
                    <a:schemeClr val="accent1">
                      <a:lumMod val="50000"/>
                    </a:schemeClr>
                  </a:solidFill>
                  <a:latin typeface="Courier New" panose="02070309020205020404" pitchFamily="49" charset="0"/>
                  <a:cs typeface="Courier New" panose="02070309020205020404" pitchFamily="49" charset="0"/>
                </a:rPr>
                <a:t>(1)</a:t>
              </a:r>
            </a:p>
            <a:p>
              <a:r>
                <a:rPr lang="en-US" sz="2400" dirty="0">
                  <a:solidFill>
                    <a:schemeClr val="accent1">
                      <a:lumMod val="50000"/>
                    </a:schemeClr>
                  </a:solidFill>
                  <a:latin typeface="Courier New" panose="02070309020205020404" pitchFamily="49" charset="0"/>
                  <a:cs typeface="Courier New" panose="02070309020205020404" pitchFamily="49" charset="0"/>
                </a:rPr>
                <a:t>x&lt;-</a:t>
              </a:r>
              <a:r>
                <a:rPr lang="en-US" sz="2400" dirty="0" err="1">
                  <a:solidFill>
                    <a:schemeClr val="accent1">
                      <a:lumMod val="50000"/>
                    </a:schemeClr>
                  </a:solidFill>
                  <a:latin typeface="Courier New" panose="02070309020205020404" pitchFamily="49" charset="0"/>
                  <a:cs typeface="Courier New" panose="02070309020205020404" pitchFamily="49" charset="0"/>
                </a:rPr>
                <a:t>rnorm</a:t>
              </a:r>
              <a:r>
                <a:rPr lang="en-US" sz="2400" dirty="0">
                  <a:solidFill>
                    <a:schemeClr val="accent1">
                      <a:lumMod val="50000"/>
                    </a:schemeClr>
                  </a:solidFill>
                  <a:latin typeface="Courier New" panose="02070309020205020404" pitchFamily="49" charset="0"/>
                  <a:cs typeface="Courier New" panose="02070309020205020404" pitchFamily="49" charset="0"/>
                </a:rPr>
                <a:t>(100)</a:t>
              </a:r>
            </a:p>
            <a:p>
              <a:r>
                <a:rPr lang="en-US" sz="2400" dirty="0">
                  <a:solidFill>
                    <a:schemeClr val="accent1">
                      <a:lumMod val="50000"/>
                    </a:schemeClr>
                  </a:solidFill>
                  <a:latin typeface="Courier New" panose="02070309020205020404" pitchFamily="49" charset="0"/>
                  <a:cs typeface="Courier New" panose="02070309020205020404" pitchFamily="49" charset="0"/>
                </a:rPr>
                <a:t>mean(x)</a:t>
              </a:r>
            </a:p>
            <a:p>
              <a:r>
                <a:rPr lang="en-US" sz="2400" dirty="0">
                  <a:solidFill>
                    <a:schemeClr val="accent1">
                      <a:lumMod val="50000"/>
                    </a:schemeClr>
                  </a:solidFill>
                  <a:latin typeface="Courier New" panose="02070309020205020404" pitchFamily="49" charset="0"/>
                  <a:cs typeface="Courier New" panose="02070309020205020404" pitchFamily="49" charset="0"/>
                </a:rPr>
                <a:t>```</a:t>
              </a:r>
            </a:p>
          </p:txBody>
        </p:sp>
      </p:grpSp>
      <p:sp>
        <p:nvSpPr>
          <p:cNvPr id="7" name="Rectangle 6">
            <a:extLst>
              <a:ext uri="{FF2B5EF4-FFF2-40B4-BE49-F238E27FC236}">
                <a16:creationId xmlns:a16="http://schemas.microsoft.com/office/drawing/2014/main" id="{24EF1B22-717B-4C33-83D1-A4BAF67B5CEC}"/>
              </a:ext>
            </a:extLst>
          </p:cNvPr>
          <p:cNvSpPr/>
          <p:nvPr/>
        </p:nvSpPr>
        <p:spPr>
          <a:xfrm flipV="1">
            <a:off x="7392692" y="4488046"/>
            <a:ext cx="2940749" cy="440413"/>
          </a:xfrm>
          <a:prstGeom prst="rect">
            <a:avLst/>
          </a:prstGeom>
          <a:noFill/>
          <a:ln w="5715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6386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Output</a:t>
            </a:r>
          </a:p>
        </p:txBody>
      </p:sp>
      <p:pic>
        <p:nvPicPr>
          <p:cNvPr id="4" name="Picture 3">
            <a:extLst>
              <a:ext uri="{FF2B5EF4-FFF2-40B4-BE49-F238E27FC236}">
                <a16:creationId xmlns:a16="http://schemas.microsoft.com/office/drawing/2014/main" id="{FC345305-496C-4B81-819A-0992E9ED4DA1}"/>
              </a:ext>
            </a:extLst>
          </p:cNvPr>
          <p:cNvPicPr>
            <a:picLocks noChangeAspect="1"/>
          </p:cNvPicPr>
          <p:nvPr/>
        </p:nvPicPr>
        <p:blipFill>
          <a:blip r:embed="rId3"/>
          <a:stretch>
            <a:fillRect/>
          </a:stretch>
        </p:blipFill>
        <p:spPr>
          <a:xfrm>
            <a:off x="1737868" y="2084832"/>
            <a:ext cx="8292592" cy="2133600"/>
          </a:xfrm>
          <a:prstGeom prst="rect">
            <a:avLst/>
          </a:prstGeom>
        </p:spPr>
      </p:pic>
    </p:spTree>
    <p:extLst>
      <p:ext uri="{BB962C8B-B14F-4D97-AF65-F5344CB8AC3E}">
        <p14:creationId xmlns:p14="http://schemas.microsoft.com/office/powerpoint/2010/main" val="8719743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Inline Text Computations</a:t>
            </a:r>
          </a:p>
        </p:txBody>
      </p:sp>
      <p:pic>
        <p:nvPicPr>
          <p:cNvPr id="3" name="Picture 2" descr="Screen Shot 2013-09-04 at 4.42.2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5254" y="2084832"/>
            <a:ext cx="10977171" cy="3855617"/>
          </a:xfrm>
          <a:prstGeom prst="rect">
            <a:avLst/>
          </a:prstGeom>
        </p:spPr>
      </p:pic>
      <p:sp>
        <p:nvSpPr>
          <p:cNvPr id="4" name="Rectangle 3">
            <a:extLst>
              <a:ext uri="{FF2B5EF4-FFF2-40B4-BE49-F238E27FC236}">
                <a16:creationId xmlns:a16="http://schemas.microsoft.com/office/drawing/2014/main" id="{CB6ADFA6-AA1F-481F-A172-457CEBA14F22}"/>
              </a:ext>
            </a:extLst>
          </p:cNvPr>
          <p:cNvSpPr/>
          <p:nvPr/>
        </p:nvSpPr>
        <p:spPr>
          <a:xfrm flipV="1">
            <a:off x="805254" y="3572226"/>
            <a:ext cx="10977171" cy="1495719"/>
          </a:xfrm>
          <a:prstGeom prst="rect">
            <a:avLst/>
          </a:prstGeom>
          <a:noFill/>
          <a:ln w="5715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62488BF0-10CD-4F26-BC00-8F9E98466C29}"/>
              </a:ext>
            </a:extLst>
          </p:cNvPr>
          <p:cNvSpPr/>
          <p:nvPr/>
        </p:nvSpPr>
        <p:spPr>
          <a:xfrm flipV="1">
            <a:off x="805254" y="5390693"/>
            <a:ext cx="10977171" cy="549755"/>
          </a:xfrm>
          <a:prstGeom prst="rect">
            <a:avLst/>
          </a:prstGeom>
          <a:noFill/>
          <a:ln w="5715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76D2303-2614-4F17-B23A-2B2EE58434B4}"/>
              </a:ext>
            </a:extLst>
          </p:cNvPr>
          <p:cNvSpPr/>
          <p:nvPr/>
        </p:nvSpPr>
        <p:spPr>
          <a:xfrm flipV="1">
            <a:off x="3716352" y="3480396"/>
            <a:ext cx="1801045" cy="549755"/>
          </a:xfrm>
          <a:prstGeom prst="rect">
            <a:avLst/>
          </a:prstGeom>
          <a:noFill/>
          <a:ln w="5715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7E11D12-35FB-4D3C-B0F0-5CF3C06C6DCE}"/>
              </a:ext>
            </a:extLst>
          </p:cNvPr>
          <p:cNvSpPr/>
          <p:nvPr/>
        </p:nvSpPr>
        <p:spPr>
          <a:xfrm flipV="1">
            <a:off x="4014059" y="5390690"/>
            <a:ext cx="1379351" cy="549755"/>
          </a:xfrm>
          <a:prstGeom prst="rect">
            <a:avLst/>
          </a:prstGeom>
          <a:noFill/>
          <a:ln w="5715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3D2F2D5-49F3-46CC-AFDF-E88B8C97AF8F}"/>
              </a:ext>
            </a:extLst>
          </p:cNvPr>
          <p:cNvSpPr/>
          <p:nvPr/>
        </p:nvSpPr>
        <p:spPr>
          <a:xfrm flipV="1">
            <a:off x="10182385" y="5390690"/>
            <a:ext cx="1379351" cy="549755"/>
          </a:xfrm>
          <a:prstGeom prst="rect">
            <a:avLst/>
          </a:prstGeom>
          <a:noFill/>
          <a:ln w="5715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9978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xit" presetSubtype="0" fill="hold" grpId="1" nodeType="withEffect">
                                  <p:stCondLst>
                                    <p:cond delay="0"/>
                                  </p:stCondLst>
                                  <p:childTnLst>
                                    <p:set>
                                      <p:cBhvr>
                                        <p:cTn id="24" dur="1" fill="hold">
                                          <p:stCondLst>
                                            <p:cond delay="0"/>
                                          </p:stCondLst>
                                        </p:cTn>
                                        <p:tgtEl>
                                          <p:spTgt spid="6"/>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xit" presetSubtype="0" fill="hold" grpId="1" nodeType="withEffect">
                                  <p:stCondLst>
                                    <p:cond delay="0"/>
                                  </p:stCondLst>
                                  <p:childTnLst>
                                    <p:set>
                                      <p:cBhvr>
                                        <p:cTn id="30"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Inline Text Computations</a:t>
            </a:r>
          </a:p>
        </p:txBody>
      </p:sp>
      <p:pic>
        <p:nvPicPr>
          <p:cNvPr id="5" name="Picture 4">
            <a:extLst>
              <a:ext uri="{FF2B5EF4-FFF2-40B4-BE49-F238E27FC236}">
                <a16:creationId xmlns:a16="http://schemas.microsoft.com/office/drawing/2014/main" id="{45714C7C-BB46-41E1-8246-5F0D15711DB8}"/>
              </a:ext>
            </a:extLst>
          </p:cNvPr>
          <p:cNvPicPr>
            <a:picLocks noChangeAspect="1"/>
          </p:cNvPicPr>
          <p:nvPr/>
        </p:nvPicPr>
        <p:blipFill>
          <a:blip r:embed="rId3"/>
          <a:stretch>
            <a:fillRect/>
          </a:stretch>
        </p:blipFill>
        <p:spPr>
          <a:xfrm>
            <a:off x="1383699" y="1853247"/>
            <a:ext cx="10027566" cy="2273909"/>
          </a:xfrm>
          <a:prstGeom prst="rect">
            <a:avLst/>
          </a:prstGeom>
        </p:spPr>
      </p:pic>
    </p:spTree>
    <p:extLst>
      <p:ext uri="{BB962C8B-B14F-4D97-AF65-F5344CB8AC3E}">
        <p14:creationId xmlns:p14="http://schemas.microsoft.com/office/powerpoint/2010/main" val="18385630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Incorporating Graphics</a:t>
            </a:r>
          </a:p>
        </p:txBody>
      </p:sp>
      <p:grpSp>
        <p:nvGrpSpPr>
          <p:cNvPr id="4" name="Group 3">
            <a:extLst>
              <a:ext uri="{FF2B5EF4-FFF2-40B4-BE49-F238E27FC236}">
                <a16:creationId xmlns:a16="http://schemas.microsoft.com/office/drawing/2014/main" id="{29BF9314-CF7B-4D49-94A6-1A7CF6C568C7}"/>
              </a:ext>
            </a:extLst>
          </p:cNvPr>
          <p:cNvGrpSpPr/>
          <p:nvPr/>
        </p:nvGrpSpPr>
        <p:grpSpPr>
          <a:xfrm>
            <a:off x="1425844" y="1715088"/>
            <a:ext cx="8772041" cy="4017952"/>
            <a:chOff x="1773109" y="1526879"/>
            <a:chExt cx="8772041" cy="4017952"/>
          </a:xfrm>
        </p:grpSpPr>
        <p:sp>
          <p:nvSpPr>
            <p:cNvPr id="9" name="Rectangle 8">
              <a:extLst>
                <a:ext uri="{FF2B5EF4-FFF2-40B4-BE49-F238E27FC236}">
                  <a16:creationId xmlns:a16="http://schemas.microsoft.com/office/drawing/2014/main" id="{22B444C0-E495-48B5-9D0E-F8C41128124E}"/>
                </a:ext>
              </a:extLst>
            </p:cNvPr>
            <p:cNvSpPr/>
            <p:nvPr/>
          </p:nvSpPr>
          <p:spPr>
            <a:xfrm>
              <a:off x="1915709" y="1526879"/>
              <a:ext cx="8497889" cy="830997"/>
            </a:xfrm>
            <a:prstGeom prst="rect">
              <a:avLst/>
            </a:prstGeom>
            <a:solidFill>
              <a:srgbClr val="FFFFFF"/>
            </a:solidFill>
            <a:ln>
              <a:noFill/>
            </a:ln>
          </p:spPr>
          <p:txBody>
            <a:bodyPr wrap="square">
              <a:spAutoFit/>
            </a:bodyPr>
            <a:lstStyle/>
            <a:p>
              <a:r>
                <a:rPr lang="en-US" sz="2400" dirty="0">
                  <a:solidFill>
                    <a:srgbClr val="0070C0"/>
                  </a:solidFill>
                  <a:latin typeface="Courier New" panose="02070309020205020404" pitchFamily="49" charset="0"/>
                  <a:cs typeface="Courier New" panose="02070309020205020404" pitchFamily="49" charset="0"/>
                </a:rPr>
                <a:t>## Introduction</a:t>
              </a:r>
            </a:p>
            <a:p>
              <a:r>
                <a:rPr lang="en-US" sz="2400" dirty="0">
                  <a:solidFill>
                    <a:schemeClr val="bg1"/>
                  </a:solidFill>
                  <a:latin typeface="Courier New" panose="02070309020205020404" pitchFamily="49" charset="0"/>
                  <a:cs typeface="Courier New" panose="02070309020205020404" pitchFamily="49" charset="0"/>
                </a:rPr>
                <a:t>Let’s first simulate some data.</a:t>
              </a:r>
            </a:p>
          </p:txBody>
        </p:sp>
        <p:sp>
          <p:nvSpPr>
            <p:cNvPr id="10" name="Rectangle 9">
              <a:extLst>
                <a:ext uri="{FF2B5EF4-FFF2-40B4-BE49-F238E27FC236}">
                  <a16:creationId xmlns:a16="http://schemas.microsoft.com/office/drawing/2014/main" id="{A09C2B19-9289-471D-8890-0DB77BBE94F9}"/>
                </a:ext>
              </a:extLst>
            </p:cNvPr>
            <p:cNvSpPr/>
            <p:nvPr/>
          </p:nvSpPr>
          <p:spPr>
            <a:xfrm>
              <a:off x="1773109" y="2340351"/>
              <a:ext cx="8772041" cy="1200329"/>
            </a:xfrm>
            <a:prstGeom prst="rect">
              <a:avLst/>
            </a:prstGeom>
            <a:solidFill>
              <a:schemeClr val="bg1">
                <a:lumMod val="95000"/>
              </a:schemeClr>
            </a:solidFill>
            <a:ln>
              <a:noFill/>
            </a:ln>
          </p:spPr>
          <p:txBody>
            <a:bodyPr wrap="square">
              <a:spAutoFit/>
            </a:bodyPr>
            <a:lstStyle/>
            <a:p>
              <a:r>
                <a:rPr lang="en-US" sz="2400" dirty="0">
                  <a:solidFill>
                    <a:schemeClr val="accent1">
                      <a:lumMod val="50000"/>
                    </a:schemeClr>
                  </a:solidFill>
                  <a:latin typeface="Courier New" panose="02070309020205020404" pitchFamily="49" charset="0"/>
                  <a:cs typeface="Courier New" panose="02070309020205020404" pitchFamily="49" charset="0"/>
                </a:rPr>
                <a:t>```{r simulation, echo=TRUE}</a:t>
              </a:r>
            </a:p>
            <a:p>
              <a:r>
                <a:rPr lang="en-US" sz="2400" dirty="0">
                  <a:solidFill>
                    <a:schemeClr val="accent1">
                      <a:lumMod val="50000"/>
                    </a:schemeClr>
                  </a:solidFill>
                  <a:latin typeface="Courier New" panose="02070309020205020404" pitchFamily="49" charset="0"/>
                  <a:cs typeface="Courier New" panose="02070309020205020404" pitchFamily="49" charset="0"/>
                </a:rPr>
                <a:t>x&lt;-</a:t>
              </a:r>
              <a:r>
                <a:rPr lang="en-US" sz="2400" dirty="0" err="1">
                  <a:solidFill>
                    <a:schemeClr val="accent1">
                      <a:lumMod val="50000"/>
                    </a:schemeClr>
                  </a:solidFill>
                  <a:latin typeface="Courier New" panose="02070309020205020404" pitchFamily="49" charset="0"/>
                  <a:cs typeface="Courier New" panose="02070309020205020404" pitchFamily="49" charset="0"/>
                </a:rPr>
                <a:t>rnorm</a:t>
              </a:r>
              <a:r>
                <a:rPr lang="en-US" sz="2400" dirty="0">
                  <a:solidFill>
                    <a:schemeClr val="accent1">
                      <a:lumMod val="50000"/>
                    </a:schemeClr>
                  </a:solidFill>
                  <a:latin typeface="Courier New" panose="02070309020205020404" pitchFamily="49" charset="0"/>
                  <a:cs typeface="Courier New" panose="02070309020205020404" pitchFamily="49" charset="0"/>
                </a:rPr>
                <a:t>(</a:t>
              </a:r>
              <a:r>
                <a:rPr lang="en-US" sz="2400" dirty="0">
                  <a:solidFill>
                    <a:srgbClr val="C00000"/>
                  </a:solidFill>
                  <a:latin typeface="Courier New" panose="02070309020205020404" pitchFamily="49" charset="0"/>
                  <a:cs typeface="Courier New" panose="02070309020205020404" pitchFamily="49" charset="0"/>
                </a:rPr>
                <a:t>100</a:t>
              </a:r>
              <a:r>
                <a:rPr lang="en-US" sz="2400" dirty="0">
                  <a:solidFill>
                    <a:schemeClr val="accent1">
                      <a:lumMod val="50000"/>
                    </a:schemeClr>
                  </a:solidFill>
                  <a:latin typeface="Courier New" panose="02070309020205020404" pitchFamily="49" charset="0"/>
                  <a:cs typeface="Courier New" panose="02070309020205020404" pitchFamily="49" charset="0"/>
                </a:rPr>
                <a:t>);y&lt;-</a:t>
              </a:r>
              <a:r>
                <a:rPr lang="en-US" sz="2400" dirty="0" err="1">
                  <a:solidFill>
                    <a:schemeClr val="accent1">
                      <a:lumMod val="50000"/>
                    </a:schemeClr>
                  </a:solidFill>
                  <a:latin typeface="Courier New" panose="02070309020205020404" pitchFamily="49" charset="0"/>
                  <a:cs typeface="Courier New" panose="02070309020205020404" pitchFamily="49" charset="0"/>
                </a:rPr>
                <a:t>x+rnorm</a:t>
              </a:r>
              <a:r>
                <a:rPr lang="en-US" sz="2400" dirty="0">
                  <a:solidFill>
                    <a:schemeClr val="accent1">
                      <a:lumMod val="50000"/>
                    </a:schemeClr>
                  </a:solidFill>
                  <a:latin typeface="Courier New" panose="02070309020205020404" pitchFamily="49" charset="0"/>
                  <a:cs typeface="Courier New" panose="02070309020205020404" pitchFamily="49" charset="0"/>
                </a:rPr>
                <a:t>(</a:t>
              </a:r>
              <a:r>
                <a:rPr lang="en-US" sz="2400" dirty="0">
                  <a:solidFill>
                    <a:srgbClr val="C00000"/>
                  </a:solidFill>
                  <a:latin typeface="Courier New" panose="02070309020205020404" pitchFamily="49" charset="0"/>
                  <a:cs typeface="Courier New" panose="02070309020205020404" pitchFamily="49" charset="0"/>
                </a:rPr>
                <a:t>100</a:t>
              </a:r>
              <a:r>
                <a:rPr lang="en-US" sz="2400" dirty="0">
                  <a:solidFill>
                    <a:schemeClr val="accent1">
                      <a:lumMod val="50000"/>
                    </a:schemeClr>
                  </a:solidFill>
                  <a:latin typeface="Courier New" panose="02070309020205020404" pitchFamily="49" charset="0"/>
                  <a:cs typeface="Courier New" panose="02070309020205020404" pitchFamily="49" charset="0"/>
                </a:rPr>
                <a:t>,sd=</a:t>
              </a:r>
              <a:r>
                <a:rPr lang="en-US" sz="2400" dirty="0">
                  <a:solidFill>
                    <a:srgbClr val="C00000"/>
                  </a:solidFill>
                  <a:latin typeface="Courier New" panose="02070309020205020404" pitchFamily="49" charset="0"/>
                  <a:cs typeface="Courier New" panose="02070309020205020404" pitchFamily="49" charset="0"/>
                </a:rPr>
                <a:t>0.5</a:t>
              </a:r>
              <a:r>
                <a:rPr lang="en-US" sz="2400" dirty="0">
                  <a:solidFill>
                    <a:schemeClr val="accent1">
                      <a:lumMod val="50000"/>
                    </a:schemeClr>
                  </a:solidFill>
                  <a:latin typeface="Courier New" panose="02070309020205020404" pitchFamily="49" charset="0"/>
                  <a:cs typeface="Courier New" panose="02070309020205020404" pitchFamily="49" charset="0"/>
                </a:rPr>
                <a:t>)</a:t>
              </a:r>
            </a:p>
            <a:p>
              <a:r>
                <a:rPr lang="en-US" sz="2400" dirty="0">
                  <a:solidFill>
                    <a:schemeClr val="accent1">
                      <a:lumMod val="50000"/>
                    </a:schemeClr>
                  </a:solidFill>
                  <a:latin typeface="Courier New" panose="02070309020205020404" pitchFamily="49" charset="0"/>
                  <a:cs typeface="Courier New" panose="02070309020205020404" pitchFamily="49" charset="0"/>
                </a:rPr>
                <a:t>```</a:t>
              </a:r>
            </a:p>
          </p:txBody>
        </p:sp>
        <p:sp>
          <p:nvSpPr>
            <p:cNvPr id="11" name="Rectangle 10">
              <a:extLst>
                <a:ext uri="{FF2B5EF4-FFF2-40B4-BE49-F238E27FC236}">
                  <a16:creationId xmlns:a16="http://schemas.microsoft.com/office/drawing/2014/main" id="{0B29F432-D4D3-41BF-B00A-2713725BEBF8}"/>
                </a:ext>
              </a:extLst>
            </p:cNvPr>
            <p:cNvSpPr/>
            <p:nvPr/>
          </p:nvSpPr>
          <p:spPr>
            <a:xfrm>
              <a:off x="1915709" y="3531888"/>
              <a:ext cx="8497889" cy="461665"/>
            </a:xfrm>
            <a:prstGeom prst="rect">
              <a:avLst/>
            </a:prstGeom>
            <a:solidFill>
              <a:srgbClr val="FFFFFF"/>
            </a:solidFill>
            <a:ln>
              <a:noFill/>
            </a:ln>
          </p:spPr>
          <p:txBody>
            <a:bodyPr wrap="square">
              <a:spAutoFit/>
            </a:bodyPr>
            <a:lstStyle/>
            <a:p>
              <a:r>
                <a:rPr lang="en-US" sz="2400" dirty="0">
                  <a:solidFill>
                    <a:schemeClr val="bg1"/>
                  </a:solidFill>
                  <a:latin typeface="Courier New" panose="02070309020205020404" pitchFamily="49" charset="0"/>
                  <a:cs typeface="Courier New" panose="02070309020205020404" pitchFamily="49" charset="0"/>
                </a:rPr>
                <a:t>Here is a scatterplot of the data</a:t>
              </a:r>
            </a:p>
          </p:txBody>
        </p:sp>
        <p:sp>
          <p:nvSpPr>
            <p:cNvPr id="12" name="Rectangle 11">
              <a:extLst>
                <a:ext uri="{FF2B5EF4-FFF2-40B4-BE49-F238E27FC236}">
                  <a16:creationId xmlns:a16="http://schemas.microsoft.com/office/drawing/2014/main" id="{EAD6F787-7422-467A-BAA7-778922D681A9}"/>
                </a:ext>
              </a:extLst>
            </p:cNvPr>
            <p:cNvSpPr/>
            <p:nvPr/>
          </p:nvSpPr>
          <p:spPr>
            <a:xfrm>
              <a:off x="1773109" y="3975171"/>
              <a:ext cx="8772041" cy="1569660"/>
            </a:xfrm>
            <a:prstGeom prst="rect">
              <a:avLst/>
            </a:prstGeom>
            <a:solidFill>
              <a:schemeClr val="bg1">
                <a:lumMod val="95000"/>
              </a:schemeClr>
            </a:solidFill>
            <a:ln>
              <a:noFill/>
            </a:ln>
          </p:spPr>
          <p:txBody>
            <a:bodyPr wrap="square">
              <a:spAutoFit/>
            </a:bodyPr>
            <a:lstStyle/>
            <a:p>
              <a:r>
                <a:rPr lang="en-US" sz="2400" dirty="0">
                  <a:solidFill>
                    <a:schemeClr val="accent1">
                      <a:lumMod val="50000"/>
                    </a:schemeClr>
                  </a:solidFill>
                  <a:latin typeface="Courier New" panose="02070309020205020404" pitchFamily="49" charset="0"/>
                  <a:cs typeface="Courier New" panose="02070309020205020404" pitchFamily="49" charset="0"/>
                </a:rPr>
                <a:t>```{r scatterplot, </a:t>
              </a:r>
              <a:r>
                <a:rPr lang="en-US" sz="2400" dirty="0" err="1">
                  <a:solidFill>
                    <a:schemeClr val="accent1">
                      <a:lumMod val="50000"/>
                    </a:schemeClr>
                  </a:solidFill>
                  <a:latin typeface="Courier New" panose="02070309020205020404" pitchFamily="49" charset="0"/>
                  <a:cs typeface="Courier New" panose="02070309020205020404" pitchFamily="49" charset="0"/>
                </a:rPr>
                <a:t>fig.height</a:t>
              </a:r>
              <a:r>
                <a:rPr lang="en-US" sz="2400" dirty="0">
                  <a:solidFill>
                    <a:schemeClr val="accent1">
                      <a:lumMod val="50000"/>
                    </a:schemeClr>
                  </a:solidFill>
                  <a:latin typeface="Courier New" panose="02070309020205020404" pitchFamily="49" charset="0"/>
                  <a:cs typeface="Courier New" panose="02070309020205020404" pitchFamily="49" charset="0"/>
                </a:rPr>
                <a:t>=</a:t>
              </a:r>
              <a:r>
                <a:rPr lang="en-US" sz="2400" dirty="0">
                  <a:solidFill>
                    <a:srgbClr val="C00000"/>
                  </a:solidFill>
                  <a:latin typeface="Courier New" panose="02070309020205020404" pitchFamily="49" charset="0"/>
                  <a:cs typeface="Courier New" panose="02070309020205020404" pitchFamily="49" charset="0"/>
                </a:rPr>
                <a:t>4</a:t>
              </a:r>
              <a:r>
                <a:rPr lang="en-US" sz="2400" dirty="0">
                  <a:solidFill>
                    <a:schemeClr val="accent1">
                      <a:lumMod val="50000"/>
                    </a:schemeClr>
                  </a:solidFill>
                  <a:latin typeface="Courier New" panose="02070309020205020404" pitchFamily="49" charset="0"/>
                  <a:cs typeface="Courier New" panose="02070309020205020404" pitchFamily="49" charset="0"/>
                </a:rPr>
                <a:t>}</a:t>
              </a:r>
            </a:p>
            <a:p>
              <a:r>
                <a:rPr lang="en-US" sz="2400" dirty="0">
                  <a:solidFill>
                    <a:schemeClr val="accent1">
                      <a:lumMod val="50000"/>
                    </a:schemeClr>
                  </a:solidFill>
                  <a:latin typeface="Courier New" panose="02070309020205020404" pitchFamily="49" charset="0"/>
                  <a:cs typeface="Courier New" panose="02070309020205020404" pitchFamily="49" charset="0"/>
                </a:rPr>
                <a:t>par(mar=c(</a:t>
              </a:r>
              <a:r>
                <a:rPr lang="en-US" sz="2400" dirty="0">
                  <a:solidFill>
                    <a:srgbClr val="C00000"/>
                  </a:solidFill>
                  <a:latin typeface="Courier New" panose="02070309020205020404" pitchFamily="49" charset="0"/>
                  <a:cs typeface="Courier New" panose="02070309020205020404" pitchFamily="49" charset="0"/>
                </a:rPr>
                <a:t>5</a:t>
              </a:r>
              <a:r>
                <a:rPr lang="en-US" sz="2400" dirty="0">
                  <a:solidFill>
                    <a:schemeClr val="accent1">
                      <a:lumMod val="50000"/>
                    </a:schemeClr>
                  </a:solidFill>
                  <a:latin typeface="Courier New" panose="02070309020205020404" pitchFamily="49" charset="0"/>
                  <a:cs typeface="Courier New" panose="02070309020205020404" pitchFamily="49" charset="0"/>
                </a:rPr>
                <a:t>,</a:t>
              </a:r>
              <a:r>
                <a:rPr lang="en-US" sz="2400" dirty="0">
                  <a:solidFill>
                    <a:srgbClr val="C00000"/>
                  </a:solidFill>
                  <a:latin typeface="Courier New" panose="02070309020205020404" pitchFamily="49" charset="0"/>
                  <a:cs typeface="Courier New" panose="02070309020205020404" pitchFamily="49" charset="0"/>
                </a:rPr>
                <a:t>4</a:t>
              </a:r>
              <a:r>
                <a:rPr lang="en-US" sz="2400" dirty="0">
                  <a:solidFill>
                    <a:schemeClr val="accent1">
                      <a:lumMod val="50000"/>
                    </a:schemeClr>
                  </a:solidFill>
                  <a:latin typeface="Courier New" panose="02070309020205020404" pitchFamily="49" charset="0"/>
                  <a:cs typeface="Courier New" panose="02070309020205020404" pitchFamily="49" charset="0"/>
                </a:rPr>
                <a:t>,</a:t>
              </a:r>
              <a:r>
                <a:rPr lang="en-US" sz="2400" dirty="0">
                  <a:solidFill>
                    <a:srgbClr val="C00000"/>
                  </a:solidFill>
                  <a:latin typeface="Courier New" panose="02070309020205020404" pitchFamily="49" charset="0"/>
                  <a:cs typeface="Courier New" panose="02070309020205020404" pitchFamily="49" charset="0"/>
                </a:rPr>
                <a:t>1</a:t>
              </a:r>
              <a:r>
                <a:rPr lang="en-US" sz="2400" dirty="0">
                  <a:solidFill>
                    <a:schemeClr val="accent1">
                      <a:lumMod val="50000"/>
                    </a:schemeClr>
                  </a:solidFill>
                  <a:latin typeface="Courier New" panose="02070309020205020404" pitchFamily="49" charset="0"/>
                  <a:cs typeface="Courier New" panose="02070309020205020404" pitchFamily="49" charset="0"/>
                </a:rPr>
                <a:t>,</a:t>
              </a:r>
              <a:r>
                <a:rPr lang="en-US" sz="2400" dirty="0">
                  <a:solidFill>
                    <a:srgbClr val="C00000"/>
                  </a:solidFill>
                  <a:latin typeface="Courier New" panose="02070309020205020404" pitchFamily="49" charset="0"/>
                  <a:cs typeface="Courier New" panose="02070309020205020404" pitchFamily="49" charset="0"/>
                </a:rPr>
                <a:t>1</a:t>
              </a:r>
              <a:r>
                <a:rPr lang="en-US" sz="2400" dirty="0">
                  <a:solidFill>
                    <a:schemeClr val="accent1">
                      <a:lumMod val="50000"/>
                    </a:schemeClr>
                  </a:solidFill>
                  <a:latin typeface="Courier New" panose="02070309020205020404" pitchFamily="49" charset="0"/>
                  <a:cs typeface="Courier New" panose="02070309020205020404" pitchFamily="49" charset="0"/>
                </a:rPr>
                <a:t>), las=1)</a:t>
              </a:r>
            </a:p>
            <a:p>
              <a:r>
                <a:rPr lang="en-US" sz="2400" dirty="0">
                  <a:solidFill>
                    <a:schemeClr val="accent1">
                      <a:lumMod val="50000"/>
                    </a:schemeClr>
                  </a:solidFill>
                  <a:latin typeface="Courier New" panose="02070309020205020404" pitchFamily="49" charset="0"/>
                  <a:cs typeface="Courier New" panose="02070309020205020404" pitchFamily="49" charset="0"/>
                </a:rPr>
                <a:t>plot(</a:t>
              </a:r>
              <a:r>
                <a:rPr lang="en-US" sz="2400" dirty="0" err="1">
                  <a:solidFill>
                    <a:schemeClr val="accent1">
                      <a:lumMod val="50000"/>
                    </a:schemeClr>
                  </a:solidFill>
                  <a:latin typeface="Courier New" panose="02070309020205020404" pitchFamily="49" charset="0"/>
                  <a:cs typeface="Courier New" panose="02070309020205020404" pitchFamily="49" charset="0"/>
                </a:rPr>
                <a:t>x,y,main</a:t>
              </a:r>
              <a:r>
                <a:rPr lang="en-US" sz="2400" dirty="0">
                  <a:solidFill>
                    <a:schemeClr val="accent1">
                      <a:lumMod val="50000"/>
                    </a:schemeClr>
                  </a:solidFill>
                  <a:latin typeface="Courier New" panose="02070309020205020404" pitchFamily="49" charset="0"/>
                  <a:cs typeface="Courier New" panose="02070309020205020404" pitchFamily="49" charset="0"/>
                </a:rPr>
                <a:t>=</a:t>
              </a:r>
              <a:r>
                <a:rPr lang="en-US" sz="2400" dirty="0">
                  <a:solidFill>
                    <a:schemeClr val="accent5">
                      <a:lumMod val="60000"/>
                      <a:lumOff val="40000"/>
                    </a:schemeClr>
                  </a:solidFill>
                  <a:latin typeface="Courier New" panose="02070309020205020404" pitchFamily="49" charset="0"/>
                  <a:cs typeface="Courier New" panose="02070309020205020404" pitchFamily="49" charset="0"/>
                </a:rPr>
                <a:t>“My Simulated Data”</a:t>
              </a:r>
              <a:r>
                <a:rPr lang="en-US" sz="2400" dirty="0">
                  <a:solidFill>
                    <a:schemeClr val="accent1">
                      <a:lumMod val="50000"/>
                    </a:schemeClr>
                  </a:solidFill>
                  <a:latin typeface="Courier New" panose="02070309020205020404" pitchFamily="49" charset="0"/>
                  <a:cs typeface="Courier New" panose="02070309020205020404" pitchFamily="49" charset="0"/>
                </a:rPr>
                <a:t>)</a:t>
              </a:r>
            </a:p>
            <a:p>
              <a:r>
                <a:rPr lang="en-US" sz="2400" dirty="0">
                  <a:solidFill>
                    <a:schemeClr val="accent1">
                      <a:lumMod val="50000"/>
                    </a:schemeClr>
                  </a:solidFill>
                  <a:latin typeface="Courier New" panose="02070309020205020404" pitchFamily="49" charset="0"/>
                  <a:cs typeface="Courier New" panose="02070309020205020404" pitchFamily="49" charset="0"/>
                </a:rPr>
                <a:t>```</a:t>
              </a:r>
            </a:p>
          </p:txBody>
        </p:sp>
      </p:grpSp>
      <p:sp>
        <p:nvSpPr>
          <p:cNvPr id="8" name="Rectangle 7">
            <a:extLst>
              <a:ext uri="{FF2B5EF4-FFF2-40B4-BE49-F238E27FC236}">
                <a16:creationId xmlns:a16="http://schemas.microsoft.com/office/drawing/2014/main" id="{F20DDF29-9FB3-4837-9BC1-E3CD1DECAF03}"/>
              </a:ext>
            </a:extLst>
          </p:cNvPr>
          <p:cNvSpPr/>
          <p:nvPr/>
        </p:nvSpPr>
        <p:spPr>
          <a:xfrm>
            <a:off x="1425844" y="1715088"/>
            <a:ext cx="8772041" cy="43757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BEFBFA8A-8AFB-481D-B7C2-0388962D84A5}"/>
              </a:ext>
            </a:extLst>
          </p:cNvPr>
          <p:cNvGrpSpPr/>
          <p:nvPr/>
        </p:nvGrpSpPr>
        <p:grpSpPr>
          <a:xfrm>
            <a:off x="7118887" y="4554261"/>
            <a:ext cx="4729259" cy="1283148"/>
            <a:chOff x="6203059" y="5509088"/>
            <a:chExt cx="4729259" cy="1283148"/>
          </a:xfrm>
        </p:grpSpPr>
        <p:sp>
          <p:nvSpPr>
            <p:cNvPr id="5" name="Rounded Rectangle 4"/>
            <p:cNvSpPr/>
            <p:nvPr/>
          </p:nvSpPr>
          <p:spPr>
            <a:xfrm>
              <a:off x="7792359" y="6083213"/>
              <a:ext cx="3139959" cy="70902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Adjust figure height</a:t>
              </a:r>
            </a:p>
          </p:txBody>
        </p:sp>
        <p:cxnSp>
          <p:nvCxnSpPr>
            <p:cNvPr id="7" name="Straight Arrow Connector 6"/>
            <p:cNvCxnSpPr>
              <a:cxnSpLocks/>
              <a:stCxn id="5" idx="1"/>
            </p:cNvCxnSpPr>
            <p:nvPr/>
          </p:nvCxnSpPr>
          <p:spPr>
            <a:xfrm flipH="1" flipV="1">
              <a:off x="6203059" y="5509088"/>
              <a:ext cx="1589300" cy="92863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37205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knitr Produces in HTML</a:t>
            </a:r>
          </a:p>
        </p:txBody>
      </p:sp>
      <p:sp>
        <p:nvSpPr>
          <p:cNvPr id="4" name="Rounded Rectangle 3"/>
          <p:cNvSpPr/>
          <p:nvPr/>
        </p:nvSpPr>
        <p:spPr>
          <a:xfrm>
            <a:off x="8879981" y="1068182"/>
            <a:ext cx="2844047" cy="108511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Image is embedded in HTML</a:t>
            </a:r>
          </a:p>
        </p:txBody>
      </p:sp>
      <p:pic>
        <p:nvPicPr>
          <p:cNvPr id="8" name="Picture 7">
            <a:extLst>
              <a:ext uri="{FF2B5EF4-FFF2-40B4-BE49-F238E27FC236}">
                <a16:creationId xmlns:a16="http://schemas.microsoft.com/office/drawing/2014/main" id="{3884401D-0DA8-4F34-8E3E-F7D6A0074519}"/>
              </a:ext>
            </a:extLst>
          </p:cNvPr>
          <p:cNvPicPr>
            <a:picLocks noChangeAspect="1"/>
          </p:cNvPicPr>
          <p:nvPr/>
        </p:nvPicPr>
        <p:blipFill>
          <a:blip r:embed="rId3"/>
          <a:stretch>
            <a:fillRect/>
          </a:stretch>
        </p:blipFill>
        <p:spPr>
          <a:xfrm>
            <a:off x="387135" y="2462111"/>
            <a:ext cx="11804865" cy="2974247"/>
          </a:xfrm>
          <a:prstGeom prst="rect">
            <a:avLst/>
          </a:prstGeom>
        </p:spPr>
      </p:pic>
      <p:cxnSp>
        <p:nvCxnSpPr>
          <p:cNvPr id="6" name="Straight Arrow Connector 5"/>
          <p:cNvCxnSpPr>
            <a:stCxn id="4" idx="2"/>
          </p:cNvCxnSpPr>
          <p:nvPr/>
        </p:nvCxnSpPr>
        <p:spPr>
          <a:xfrm flipH="1">
            <a:off x="8090882" y="2153295"/>
            <a:ext cx="2211123" cy="244972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156733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Incorporating Graphics</a:t>
            </a:r>
          </a:p>
        </p:txBody>
      </p:sp>
      <p:pic>
        <p:nvPicPr>
          <p:cNvPr id="3" name="Picture 2">
            <a:extLst>
              <a:ext uri="{FF2B5EF4-FFF2-40B4-BE49-F238E27FC236}">
                <a16:creationId xmlns:a16="http://schemas.microsoft.com/office/drawing/2014/main" id="{25461782-566E-40C8-94B2-5421CAB2F2F9}"/>
              </a:ext>
            </a:extLst>
          </p:cNvPr>
          <p:cNvPicPr>
            <a:picLocks noChangeAspect="1"/>
          </p:cNvPicPr>
          <p:nvPr/>
        </p:nvPicPr>
        <p:blipFill>
          <a:blip r:embed="rId3"/>
          <a:stretch>
            <a:fillRect/>
          </a:stretch>
        </p:blipFill>
        <p:spPr>
          <a:xfrm>
            <a:off x="2587711" y="1710012"/>
            <a:ext cx="8024297" cy="5147988"/>
          </a:xfrm>
          <a:prstGeom prst="rect">
            <a:avLst/>
          </a:prstGeom>
        </p:spPr>
      </p:pic>
    </p:spTree>
    <p:extLst>
      <p:ext uri="{BB962C8B-B14F-4D97-AF65-F5344CB8AC3E}">
        <p14:creationId xmlns:p14="http://schemas.microsoft.com/office/powerpoint/2010/main" val="25540234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Making Tables with xtable</a:t>
            </a:r>
          </a:p>
        </p:txBody>
      </p:sp>
      <p:pic>
        <p:nvPicPr>
          <p:cNvPr id="3" name="Picture 2" descr="Screen Shot 2013-09-04 at 5.00.1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6162" y="2004140"/>
            <a:ext cx="9907105" cy="4591603"/>
          </a:xfrm>
          <a:prstGeom prst="rect">
            <a:avLst/>
          </a:prstGeom>
        </p:spPr>
      </p:pic>
    </p:spTree>
    <p:extLst>
      <p:ext uri="{BB962C8B-B14F-4D97-AF65-F5344CB8AC3E}">
        <p14:creationId xmlns:p14="http://schemas.microsoft.com/office/powerpoint/2010/main" val="1793503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B6BCA-1BE8-42ED-B957-46CAE3FEBDE2}"/>
              </a:ext>
            </a:extLst>
          </p:cNvPr>
          <p:cNvSpPr>
            <a:spLocks noGrp="1"/>
          </p:cNvSpPr>
          <p:nvPr>
            <p:ph type="title"/>
          </p:nvPr>
        </p:nvSpPr>
        <p:spPr/>
        <p:txBody>
          <a:bodyPr/>
          <a:lstStyle/>
          <a:p>
            <a:r>
              <a:rPr lang="en-US" dirty="0"/>
              <a:t>Markdown Syntax</a:t>
            </a:r>
          </a:p>
        </p:txBody>
      </p:sp>
      <p:sp>
        <p:nvSpPr>
          <p:cNvPr id="3" name="Content Placeholder 2">
            <a:extLst>
              <a:ext uri="{FF2B5EF4-FFF2-40B4-BE49-F238E27FC236}">
                <a16:creationId xmlns:a16="http://schemas.microsoft.com/office/drawing/2014/main" id="{CCBDC100-D09F-41C4-80CF-9FA9CCEC6E56}"/>
              </a:ext>
            </a:extLst>
          </p:cNvPr>
          <p:cNvSpPr>
            <a:spLocks noGrp="1"/>
          </p:cNvSpPr>
          <p:nvPr>
            <p:ph idx="1"/>
          </p:nvPr>
        </p:nvSpPr>
        <p:spPr/>
        <p:txBody>
          <a:bodyPr/>
          <a:lstStyle/>
          <a:p>
            <a:r>
              <a:rPr lang="en-US" dirty="0"/>
              <a:t>Italics</a:t>
            </a:r>
          </a:p>
          <a:p>
            <a:endParaRPr lang="en-US" dirty="0"/>
          </a:p>
          <a:p>
            <a:endParaRPr lang="en-US" dirty="0"/>
          </a:p>
          <a:p>
            <a:endParaRPr lang="en-US" dirty="0"/>
          </a:p>
          <a:p>
            <a:r>
              <a:rPr lang="en-US" dirty="0"/>
              <a:t>Bold</a:t>
            </a:r>
          </a:p>
        </p:txBody>
      </p:sp>
      <p:sp>
        <p:nvSpPr>
          <p:cNvPr id="4" name="Rectangle 3">
            <a:extLst>
              <a:ext uri="{FF2B5EF4-FFF2-40B4-BE49-F238E27FC236}">
                <a16:creationId xmlns:a16="http://schemas.microsoft.com/office/drawing/2014/main" id="{D478C503-78FA-4F11-B9E7-1BF5E145C8BD}"/>
              </a:ext>
            </a:extLst>
          </p:cNvPr>
          <p:cNvSpPr/>
          <p:nvPr/>
        </p:nvSpPr>
        <p:spPr>
          <a:xfrm>
            <a:off x="1693304" y="2649550"/>
            <a:ext cx="5009705" cy="369332"/>
          </a:xfrm>
          <a:prstGeom prst="rect">
            <a:avLst/>
          </a:prstGeom>
          <a:solidFill>
            <a:srgbClr val="FFFFFF"/>
          </a:solidFill>
        </p:spPr>
        <p:txBody>
          <a:bodyPr wrap="none">
            <a:spAutoFit/>
          </a:bodyPr>
          <a:lstStyle/>
          <a:p>
            <a:r>
              <a:rPr lang="en-US" dirty="0">
                <a:solidFill>
                  <a:schemeClr val="bg2">
                    <a:lumMod val="50000"/>
                  </a:schemeClr>
                </a:solidFill>
                <a:latin typeface="Courier New" panose="02070309020205020404" pitchFamily="49" charset="0"/>
                <a:cs typeface="Courier New" panose="02070309020205020404" pitchFamily="49" charset="0"/>
              </a:rPr>
              <a:t>*This text will appear italicized!*</a:t>
            </a:r>
          </a:p>
        </p:txBody>
      </p:sp>
      <p:sp>
        <p:nvSpPr>
          <p:cNvPr id="5" name="Rectangle 4">
            <a:extLst>
              <a:ext uri="{FF2B5EF4-FFF2-40B4-BE49-F238E27FC236}">
                <a16:creationId xmlns:a16="http://schemas.microsoft.com/office/drawing/2014/main" id="{190EF50D-5DB2-4834-A8D5-248EB6912B74}"/>
              </a:ext>
            </a:extLst>
          </p:cNvPr>
          <p:cNvSpPr/>
          <p:nvPr/>
        </p:nvSpPr>
        <p:spPr>
          <a:xfrm>
            <a:off x="1693304" y="3166967"/>
            <a:ext cx="3070071" cy="369332"/>
          </a:xfrm>
          <a:prstGeom prst="rect">
            <a:avLst/>
          </a:prstGeom>
          <a:solidFill>
            <a:srgbClr val="FFFFFF"/>
          </a:solidFill>
        </p:spPr>
        <p:txBody>
          <a:bodyPr wrap="none">
            <a:spAutoFit/>
          </a:bodyPr>
          <a:lstStyle/>
          <a:p>
            <a:r>
              <a:rPr lang="en-US" i="1" dirty="0">
                <a:solidFill>
                  <a:schemeClr val="bg2">
                    <a:lumMod val="50000"/>
                  </a:schemeClr>
                </a:solidFill>
                <a:latin typeface="Times New Roman" panose="02020603050405020304" pitchFamily="18" charset="0"/>
                <a:cs typeface="Times New Roman" panose="02020603050405020304" pitchFamily="18" charset="0"/>
              </a:rPr>
              <a:t>This text will appear italicized!</a:t>
            </a:r>
          </a:p>
        </p:txBody>
      </p:sp>
      <p:sp>
        <p:nvSpPr>
          <p:cNvPr id="6" name="Rectangle 5">
            <a:extLst>
              <a:ext uri="{FF2B5EF4-FFF2-40B4-BE49-F238E27FC236}">
                <a16:creationId xmlns:a16="http://schemas.microsoft.com/office/drawing/2014/main" id="{DB7BF0A8-83E7-4395-B1A0-03C4D1C23521}"/>
              </a:ext>
            </a:extLst>
          </p:cNvPr>
          <p:cNvSpPr/>
          <p:nvPr/>
        </p:nvSpPr>
        <p:spPr>
          <a:xfrm>
            <a:off x="1693304" y="4636038"/>
            <a:ext cx="4458272" cy="369332"/>
          </a:xfrm>
          <a:prstGeom prst="rect">
            <a:avLst/>
          </a:prstGeom>
          <a:solidFill>
            <a:srgbClr val="FFFFFF"/>
          </a:solidFill>
        </p:spPr>
        <p:txBody>
          <a:bodyPr wrap="none">
            <a:spAutoFit/>
          </a:bodyPr>
          <a:lstStyle/>
          <a:p>
            <a:r>
              <a:rPr lang="en-US" dirty="0">
                <a:solidFill>
                  <a:schemeClr val="bg2">
                    <a:lumMod val="50000"/>
                  </a:schemeClr>
                </a:solidFill>
                <a:latin typeface="Courier New" panose="02070309020205020404" pitchFamily="49" charset="0"/>
                <a:cs typeface="Courier New" panose="02070309020205020404" pitchFamily="49" charset="0"/>
              </a:rPr>
              <a:t>**This text will appear bold!**</a:t>
            </a:r>
          </a:p>
        </p:txBody>
      </p:sp>
      <p:sp>
        <p:nvSpPr>
          <p:cNvPr id="7" name="Rectangle 6">
            <a:extLst>
              <a:ext uri="{FF2B5EF4-FFF2-40B4-BE49-F238E27FC236}">
                <a16:creationId xmlns:a16="http://schemas.microsoft.com/office/drawing/2014/main" id="{25C898E8-5E03-4EA4-922A-D5C390BBB282}"/>
              </a:ext>
            </a:extLst>
          </p:cNvPr>
          <p:cNvSpPr/>
          <p:nvPr/>
        </p:nvSpPr>
        <p:spPr>
          <a:xfrm>
            <a:off x="1693304" y="5153455"/>
            <a:ext cx="2860720" cy="369332"/>
          </a:xfrm>
          <a:prstGeom prst="rect">
            <a:avLst/>
          </a:prstGeom>
          <a:solidFill>
            <a:srgbClr val="FFFFFF"/>
          </a:solidFill>
        </p:spPr>
        <p:txBody>
          <a:bodyPr wrap="none">
            <a:spAutoFit/>
          </a:bodyPr>
          <a:lstStyle/>
          <a:p>
            <a:r>
              <a:rPr lang="en-US" b="1" dirty="0">
                <a:solidFill>
                  <a:schemeClr val="bg2">
                    <a:lumMod val="50000"/>
                  </a:schemeClr>
                </a:solidFill>
                <a:latin typeface="Times New Roman" panose="02020603050405020304" pitchFamily="18" charset="0"/>
                <a:cs typeface="Times New Roman" panose="02020603050405020304" pitchFamily="18" charset="0"/>
              </a:rPr>
              <a:t>This text will appear bold!</a:t>
            </a:r>
          </a:p>
        </p:txBody>
      </p:sp>
    </p:spTree>
    <p:extLst>
      <p:ext uri="{BB962C8B-B14F-4D97-AF65-F5344CB8AC3E}">
        <p14:creationId xmlns:p14="http://schemas.microsoft.com/office/powerpoint/2010/main" val="2818354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Making Tables with xtable</a:t>
            </a:r>
          </a:p>
        </p:txBody>
      </p:sp>
      <p:pic>
        <p:nvPicPr>
          <p:cNvPr id="3" name="Picture 2" descr="Screen Shot 2013-09-04 at 5.00.2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9408" y="1693864"/>
            <a:ext cx="8060827" cy="5080352"/>
          </a:xfrm>
          <a:prstGeom prst="rect">
            <a:avLst/>
          </a:prstGeom>
        </p:spPr>
      </p:pic>
    </p:spTree>
    <p:extLst>
      <p:ext uri="{BB962C8B-B14F-4D97-AF65-F5344CB8AC3E}">
        <p14:creationId xmlns:p14="http://schemas.microsoft.com/office/powerpoint/2010/main" val="9006035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Setting Global Options</a:t>
            </a:r>
          </a:p>
        </p:txBody>
      </p:sp>
      <p:sp>
        <p:nvSpPr>
          <p:cNvPr id="3" name="Content Placeholder 2"/>
          <p:cNvSpPr>
            <a:spLocks noGrp="1"/>
          </p:cNvSpPr>
          <p:nvPr>
            <p:ph idx="1"/>
          </p:nvPr>
        </p:nvSpPr>
        <p:spPr>
          <a:xfrm>
            <a:off x="1103312" y="1710268"/>
            <a:ext cx="8946541" cy="4538132"/>
          </a:xfrm>
        </p:spPr>
        <p:txBody>
          <a:bodyPr>
            <a:normAutofit/>
          </a:bodyPr>
          <a:lstStyle/>
          <a:p>
            <a:pPr marL="228600" indent="-228600">
              <a:buFont typeface="Arial" panose="020B0604020202020204" pitchFamily="34" charset="0"/>
              <a:buChar char="•"/>
            </a:pPr>
            <a:r>
              <a:rPr lang="en-US" sz="3200" dirty="0"/>
              <a:t>Sometimes we want to set options for </a:t>
            </a:r>
            <a:r>
              <a:rPr lang="en-US" sz="3200" b="1" dirty="0"/>
              <a:t>every</a:t>
            </a:r>
            <a:r>
              <a:rPr lang="en-US" sz="3200" dirty="0"/>
              <a:t> code chunk that are different from the defaults</a:t>
            </a:r>
          </a:p>
          <a:p>
            <a:pPr marL="228600" indent="-228600">
              <a:buFont typeface="Arial" panose="020B0604020202020204" pitchFamily="34" charset="0"/>
              <a:buChar char="•"/>
            </a:pPr>
            <a:r>
              <a:rPr lang="en-US" sz="3200" dirty="0"/>
              <a:t>For example, we may want to suppress all code echoing and results output</a:t>
            </a:r>
          </a:p>
          <a:p>
            <a:pPr marL="228600" indent="-228600">
              <a:buFont typeface="Arial" panose="020B0604020202020204" pitchFamily="34" charset="0"/>
              <a:buChar char="•"/>
            </a:pPr>
            <a:r>
              <a:rPr lang="en-US" sz="3200" dirty="0"/>
              <a:t>We have to write some code to set these global options</a:t>
            </a:r>
          </a:p>
        </p:txBody>
      </p:sp>
    </p:spTree>
    <p:extLst>
      <p:ext uri="{BB962C8B-B14F-4D97-AF65-F5344CB8AC3E}">
        <p14:creationId xmlns:p14="http://schemas.microsoft.com/office/powerpoint/2010/main" val="16674133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Setting Global Options</a:t>
            </a:r>
          </a:p>
        </p:txBody>
      </p:sp>
      <p:pic>
        <p:nvPicPr>
          <p:cNvPr id="4" name="Picture 3" descr="Screen Shot 2013-09-04 at 5.16.2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5399" y="1817156"/>
            <a:ext cx="8293881" cy="4968596"/>
          </a:xfrm>
          <a:prstGeom prst="rect">
            <a:avLst/>
          </a:prstGeom>
        </p:spPr>
      </p:pic>
      <p:sp>
        <p:nvSpPr>
          <p:cNvPr id="5" name="Rounded Rectangle 4"/>
          <p:cNvSpPr/>
          <p:nvPr/>
        </p:nvSpPr>
        <p:spPr>
          <a:xfrm>
            <a:off x="8204598" y="2034321"/>
            <a:ext cx="2992003" cy="109785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Set default to NOT echo code</a:t>
            </a:r>
          </a:p>
        </p:txBody>
      </p:sp>
      <p:cxnSp>
        <p:nvCxnSpPr>
          <p:cNvPr id="7" name="Straight Arrow Connector 6"/>
          <p:cNvCxnSpPr>
            <a:stCxn id="5" idx="1"/>
          </p:cNvCxnSpPr>
          <p:nvPr/>
        </p:nvCxnSpPr>
        <p:spPr>
          <a:xfrm flipH="1">
            <a:off x="4785166" y="2583248"/>
            <a:ext cx="3419432" cy="33519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Rounded Rectangle 7"/>
          <p:cNvSpPr/>
          <p:nvPr/>
        </p:nvSpPr>
        <p:spPr>
          <a:xfrm>
            <a:off x="9235793" y="3199217"/>
            <a:ext cx="2622832" cy="79600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Override default</a:t>
            </a:r>
          </a:p>
        </p:txBody>
      </p:sp>
      <p:cxnSp>
        <p:nvCxnSpPr>
          <p:cNvPr id="9" name="Straight Arrow Connector 8"/>
          <p:cNvCxnSpPr>
            <a:stCxn id="8" idx="1"/>
          </p:cNvCxnSpPr>
          <p:nvPr/>
        </p:nvCxnSpPr>
        <p:spPr>
          <a:xfrm flipH="1">
            <a:off x="5142340" y="3597219"/>
            <a:ext cx="4093453" cy="39800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Rounded Rectangle 13"/>
          <p:cNvSpPr/>
          <p:nvPr/>
        </p:nvSpPr>
        <p:spPr>
          <a:xfrm>
            <a:off x="8295072" y="5698612"/>
            <a:ext cx="3099583" cy="79600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a:t>Don’t echo code here</a:t>
            </a:r>
          </a:p>
        </p:txBody>
      </p:sp>
      <p:sp>
        <p:nvSpPr>
          <p:cNvPr id="3" name="Rectangle 2">
            <a:extLst>
              <a:ext uri="{FF2B5EF4-FFF2-40B4-BE49-F238E27FC236}">
                <a16:creationId xmlns:a16="http://schemas.microsoft.com/office/drawing/2014/main" id="{73B0B280-E1A0-4AD4-8799-C67421657155}"/>
              </a:ext>
            </a:extLst>
          </p:cNvPr>
          <p:cNvSpPr/>
          <p:nvPr/>
        </p:nvSpPr>
        <p:spPr>
          <a:xfrm>
            <a:off x="995399" y="3429000"/>
            <a:ext cx="8293881" cy="33567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0062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4" grpId="0" animBg="1"/>
      <p:bldP spid="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Setting Global Options</a:t>
            </a:r>
          </a:p>
        </p:txBody>
      </p:sp>
      <p:pic>
        <p:nvPicPr>
          <p:cNvPr id="3" name="Picture 2" descr="Screen Shot 2013-09-04 at 5.16.56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9225" y="1866865"/>
            <a:ext cx="8326492" cy="4925370"/>
          </a:xfrm>
          <a:prstGeom prst="rect">
            <a:avLst/>
          </a:prstGeom>
        </p:spPr>
      </p:pic>
    </p:spTree>
    <p:extLst>
      <p:ext uri="{BB962C8B-B14F-4D97-AF65-F5344CB8AC3E}">
        <p14:creationId xmlns:p14="http://schemas.microsoft.com/office/powerpoint/2010/main" val="34432324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Some Common Options</a:t>
            </a:r>
          </a:p>
        </p:txBody>
      </p:sp>
      <p:sp>
        <p:nvSpPr>
          <p:cNvPr id="3" name="Content Placeholder 2"/>
          <p:cNvSpPr>
            <a:spLocks noGrp="1"/>
          </p:cNvSpPr>
          <p:nvPr>
            <p:ph idx="1"/>
          </p:nvPr>
        </p:nvSpPr>
        <p:spPr>
          <a:xfrm>
            <a:off x="1024128" y="1964317"/>
            <a:ext cx="8946541" cy="4195481"/>
          </a:xfrm>
        </p:spPr>
        <p:txBody>
          <a:bodyPr>
            <a:normAutofit/>
          </a:bodyPr>
          <a:lstStyle/>
          <a:p>
            <a:r>
              <a:rPr lang="en-US" sz="3200" dirty="0"/>
              <a:t>Output</a:t>
            </a:r>
          </a:p>
          <a:p>
            <a:pPr marL="401638" lvl="1" indent="-273050">
              <a:buFont typeface="Arial" panose="020B0604020202020204" pitchFamily="34" charset="0"/>
              <a:buChar char="•"/>
            </a:pPr>
            <a:r>
              <a:rPr lang="en-US" sz="2800" dirty="0"/>
              <a:t>results: “</a:t>
            </a:r>
            <a:r>
              <a:rPr lang="en-US" sz="2800" dirty="0" err="1"/>
              <a:t>asis</a:t>
            </a:r>
            <a:r>
              <a:rPr lang="en-US" sz="2800" dirty="0"/>
              <a:t>”, “hide”</a:t>
            </a:r>
          </a:p>
          <a:p>
            <a:pPr marL="401638" lvl="1" indent="-273050">
              <a:buFont typeface="Arial" panose="020B0604020202020204" pitchFamily="34" charset="0"/>
              <a:buChar char="•"/>
            </a:pPr>
            <a:r>
              <a:rPr lang="en-US" sz="2800" dirty="0"/>
              <a:t>echo: TRUE, FALSE</a:t>
            </a:r>
          </a:p>
          <a:p>
            <a:r>
              <a:rPr lang="en-US" sz="3200" dirty="0"/>
              <a:t>Figures</a:t>
            </a:r>
          </a:p>
          <a:p>
            <a:pPr marL="347663" lvl="1" indent="-219075">
              <a:buFont typeface="Arial" panose="020B0604020202020204" pitchFamily="34" charset="0"/>
              <a:buChar char="•"/>
            </a:pPr>
            <a:r>
              <a:rPr lang="en-US" sz="2800" dirty="0" err="1"/>
              <a:t>fig.height</a:t>
            </a:r>
            <a:r>
              <a:rPr lang="en-US" sz="2800" dirty="0"/>
              <a:t>: numeric</a:t>
            </a:r>
          </a:p>
          <a:p>
            <a:pPr marL="347663" lvl="1" indent="-219075">
              <a:buFont typeface="Arial" panose="020B0604020202020204" pitchFamily="34" charset="0"/>
              <a:buChar char="•"/>
            </a:pPr>
            <a:r>
              <a:rPr lang="en-US" sz="2800" dirty="0" err="1"/>
              <a:t>fig.width</a:t>
            </a:r>
            <a:r>
              <a:rPr lang="en-US" sz="2800" dirty="0"/>
              <a:t>: numeric</a:t>
            </a:r>
          </a:p>
        </p:txBody>
      </p:sp>
    </p:spTree>
    <p:extLst>
      <p:ext uri="{BB962C8B-B14F-4D97-AF65-F5344CB8AC3E}">
        <p14:creationId xmlns:p14="http://schemas.microsoft.com/office/powerpoint/2010/main" val="4213013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Caching Computations</a:t>
            </a:r>
          </a:p>
        </p:txBody>
      </p:sp>
      <p:sp>
        <p:nvSpPr>
          <p:cNvPr id="3" name="Content Placeholder 2"/>
          <p:cNvSpPr>
            <a:spLocks noGrp="1"/>
          </p:cNvSpPr>
          <p:nvPr>
            <p:ph idx="1"/>
          </p:nvPr>
        </p:nvSpPr>
        <p:spPr>
          <a:xfrm>
            <a:off x="1024128" y="1905909"/>
            <a:ext cx="8946541" cy="4195481"/>
          </a:xfrm>
        </p:spPr>
        <p:txBody>
          <a:bodyPr>
            <a:normAutofit/>
          </a:bodyPr>
          <a:lstStyle/>
          <a:p>
            <a:pPr marL="228600" indent="-228600">
              <a:buFont typeface="Arial" panose="020B0604020202020204" pitchFamily="34" charset="0"/>
              <a:buChar char="•"/>
            </a:pPr>
            <a:r>
              <a:rPr lang="en-US" sz="3200" dirty="0"/>
              <a:t>What if one chunk takes a long time to run?</a:t>
            </a:r>
          </a:p>
          <a:p>
            <a:pPr marL="228600" indent="-228600">
              <a:buFont typeface="Arial" panose="020B0604020202020204" pitchFamily="34" charset="0"/>
              <a:buChar char="•"/>
            </a:pPr>
            <a:r>
              <a:rPr lang="en-US" sz="3200" dirty="0"/>
              <a:t>All chunks have to be re-computed every time you re-knit the file</a:t>
            </a:r>
          </a:p>
          <a:p>
            <a:pPr marL="228600" indent="-228600">
              <a:buFont typeface="Arial" panose="020B0604020202020204" pitchFamily="34" charset="0"/>
              <a:buChar char="•"/>
            </a:pPr>
            <a:r>
              <a:rPr lang="en-US" sz="3200" dirty="0"/>
              <a:t>The </a:t>
            </a:r>
            <a:r>
              <a:rPr lang="en-US" sz="3200" dirty="0">
                <a:latin typeface="Courier"/>
                <a:cs typeface="Courier"/>
              </a:rPr>
              <a:t>cache=TRUE </a:t>
            </a:r>
            <a:r>
              <a:rPr lang="en-US" sz="3200" dirty="0"/>
              <a:t>option can be set on a chunk-by-chunk basis to store results of computation</a:t>
            </a:r>
          </a:p>
          <a:p>
            <a:pPr marL="228600" indent="-228600">
              <a:buFont typeface="Arial" panose="020B0604020202020204" pitchFamily="34" charset="0"/>
              <a:buChar char="•"/>
            </a:pPr>
            <a:r>
              <a:rPr lang="en-US" sz="3200" dirty="0"/>
              <a:t>After the first run, results are loaded from cache</a:t>
            </a:r>
          </a:p>
        </p:txBody>
      </p:sp>
    </p:spTree>
    <p:extLst>
      <p:ext uri="{BB962C8B-B14F-4D97-AF65-F5344CB8AC3E}">
        <p14:creationId xmlns:p14="http://schemas.microsoft.com/office/powerpoint/2010/main" val="7731735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Caching Caveats</a:t>
            </a:r>
          </a:p>
        </p:txBody>
      </p:sp>
      <p:sp>
        <p:nvSpPr>
          <p:cNvPr id="3" name="Content Placeholder 2"/>
          <p:cNvSpPr>
            <a:spLocks noGrp="1"/>
          </p:cNvSpPr>
          <p:nvPr>
            <p:ph idx="1"/>
          </p:nvPr>
        </p:nvSpPr>
        <p:spPr/>
        <p:txBody>
          <a:bodyPr>
            <a:normAutofit/>
          </a:bodyPr>
          <a:lstStyle/>
          <a:p>
            <a:pPr marL="228600" indent="-228600">
              <a:buFont typeface="Arial" panose="020B0604020202020204" pitchFamily="34" charset="0"/>
              <a:buChar char="•"/>
            </a:pPr>
            <a:r>
              <a:rPr lang="en-US" sz="3200" dirty="0"/>
              <a:t>If the data or code (or anything external) changes, you need to re-run the cached code chunks</a:t>
            </a:r>
          </a:p>
          <a:p>
            <a:pPr marL="228600" indent="-228600">
              <a:buFont typeface="Arial" panose="020B0604020202020204" pitchFamily="34" charset="0"/>
              <a:buChar char="•"/>
            </a:pPr>
            <a:r>
              <a:rPr lang="en-US" sz="3200" dirty="0"/>
              <a:t>Dependencies are not checked explicitly</a:t>
            </a:r>
          </a:p>
          <a:p>
            <a:pPr marL="228600" indent="-228600">
              <a:buFont typeface="Arial" panose="020B0604020202020204" pitchFamily="34" charset="0"/>
              <a:buChar char="•"/>
            </a:pPr>
            <a:r>
              <a:rPr lang="en-US" sz="3200" dirty="0"/>
              <a:t>Chunks with significant </a:t>
            </a:r>
            <a:r>
              <a:rPr lang="en-US" sz="3200" i="1" dirty="0">
                <a:hlinkClick r:id="rId3"/>
              </a:rPr>
              <a:t>side effects</a:t>
            </a:r>
            <a:r>
              <a:rPr lang="en-US" sz="3200" dirty="0">
                <a:hlinkClick r:id="rId3"/>
              </a:rPr>
              <a:t> </a:t>
            </a:r>
            <a:r>
              <a:rPr lang="en-US" sz="3200" dirty="0"/>
              <a:t>may not be cacheable</a:t>
            </a:r>
          </a:p>
        </p:txBody>
      </p:sp>
    </p:spTree>
    <p:extLst>
      <p:ext uri="{BB962C8B-B14F-4D97-AF65-F5344CB8AC3E}">
        <p14:creationId xmlns:p14="http://schemas.microsoft.com/office/powerpoint/2010/main" val="834833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Summary</a:t>
            </a:r>
          </a:p>
        </p:txBody>
      </p:sp>
      <p:sp>
        <p:nvSpPr>
          <p:cNvPr id="3" name="Content Placeholder 2"/>
          <p:cNvSpPr>
            <a:spLocks noGrp="1"/>
          </p:cNvSpPr>
          <p:nvPr>
            <p:ph idx="1"/>
          </p:nvPr>
        </p:nvSpPr>
        <p:spPr/>
        <p:txBody>
          <a:bodyPr>
            <a:normAutofit/>
          </a:bodyPr>
          <a:lstStyle/>
          <a:p>
            <a:pPr marL="228600" indent="-228600">
              <a:buFont typeface="Arial" panose="020B0604020202020204" pitchFamily="34" charset="0"/>
              <a:buChar char="•"/>
            </a:pPr>
            <a:r>
              <a:rPr lang="en-US" sz="3200" dirty="0"/>
              <a:t>Literate statistical programming can be a useful way to put text, code, data, output all in one document</a:t>
            </a:r>
          </a:p>
          <a:p>
            <a:pPr marL="228600" indent="-228600">
              <a:buFont typeface="Arial" panose="020B0604020202020204" pitchFamily="34" charset="0"/>
              <a:buChar char="•"/>
            </a:pPr>
            <a:r>
              <a:rPr lang="en-US" sz="3200" dirty="0" err="1"/>
              <a:t>knitr</a:t>
            </a:r>
            <a:r>
              <a:rPr lang="en-US" sz="3200" dirty="0"/>
              <a:t> is a powerful tool for integrating code and text in a simple document format</a:t>
            </a:r>
          </a:p>
          <a:p>
            <a:pPr marL="228600" indent="-228600">
              <a:buFont typeface="Arial" panose="020B0604020202020204" pitchFamily="34" charset="0"/>
              <a:buChar char="•"/>
            </a:pPr>
            <a:endParaRPr lang="en-US" sz="3200" dirty="0"/>
          </a:p>
        </p:txBody>
      </p:sp>
    </p:spTree>
    <p:extLst>
      <p:ext uri="{BB962C8B-B14F-4D97-AF65-F5344CB8AC3E}">
        <p14:creationId xmlns:p14="http://schemas.microsoft.com/office/powerpoint/2010/main" val="945192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A7D47-6F8F-41E9-AF80-BBC7B4EDFDFB}"/>
              </a:ext>
            </a:extLst>
          </p:cNvPr>
          <p:cNvSpPr>
            <a:spLocks noGrp="1"/>
          </p:cNvSpPr>
          <p:nvPr>
            <p:ph type="title"/>
          </p:nvPr>
        </p:nvSpPr>
        <p:spPr/>
        <p:txBody>
          <a:bodyPr/>
          <a:lstStyle/>
          <a:p>
            <a:r>
              <a:rPr lang="en-US" dirty="0"/>
              <a:t>Markdown Syntax</a:t>
            </a:r>
          </a:p>
        </p:txBody>
      </p:sp>
      <p:sp>
        <p:nvSpPr>
          <p:cNvPr id="3" name="Content Placeholder 2">
            <a:extLst>
              <a:ext uri="{FF2B5EF4-FFF2-40B4-BE49-F238E27FC236}">
                <a16:creationId xmlns:a16="http://schemas.microsoft.com/office/drawing/2014/main" id="{E8606373-952C-42BC-8A4A-3BD3B5C3B8CB}"/>
              </a:ext>
            </a:extLst>
          </p:cNvPr>
          <p:cNvSpPr>
            <a:spLocks noGrp="1"/>
          </p:cNvSpPr>
          <p:nvPr>
            <p:ph idx="1"/>
          </p:nvPr>
        </p:nvSpPr>
        <p:spPr>
          <a:xfrm>
            <a:off x="1103312" y="2084832"/>
            <a:ext cx="8946541" cy="4195481"/>
          </a:xfrm>
        </p:spPr>
        <p:txBody>
          <a:bodyPr/>
          <a:lstStyle/>
          <a:p>
            <a:r>
              <a:rPr lang="en-US" dirty="0"/>
              <a:t>Headings</a:t>
            </a:r>
          </a:p>
          <a:p>
            <a:endParaRPr lang="en-US" dirty="0"/>
          </a:p>
          <a:p>
            <a:pPr marL="0" indent="0">
              <a:buNone/>
            </a:pPr>
            <a:endParaRPr lang="en-US" dirty="0"/>
          </a:p>
        </p:txBody>
      </p:sp>
      <p:sp>
        <p:nvSpPr>
          <p:cNvPr id="5" name="Rectangle 4">
            <a:extLst>
              <a:ext uri="{FF2B5EF4-FFF2-40B4-BE49-F238E27FC236}">
                <a16:creationId xmlns:a16="http://schemas.microsoft.com/office/drawing/2014/main" id="{E8EF6738-BBE8-4EC1-9625-264E690961E6}"/>
              </a:ext>
            </a:extLst>
          </p:cNvPr>
          <p:cNvSpPr/>
          <p:nvPr/>
        </p:nvSpPr>
        <p:spPr>
          <a:xfrm>
            <a:off x="1422400" y="2528149"/>
            <a:ext cx="6096000" cy="646331"/>
          </a:xfrm>
          <a:prstGeom prst="rect">
            <a:avLst/>
          </a:prstGeom>
          <a:solidFill>
            <a:srgbClr val="FFFFFF"/>
          </a:solidFill>
        </p:spPr>
        <p:txBody>
          <a:bodyPr>
            <a:spAutoFit/>
          </a:bodyPr>
          <a:lstStyle/>
          <a:p>
            <a:r>
              <a:rPr lang="en-US" dirty="0">
                <a:solidFill>
                  <a:schemeClr val="bg2">
                    <a:lumMod val="50000"/>
                  </a:schemeClr>
                </a:solidFill>
                <a:latin typeface="Courier New" panose="02070309020205020404" pitchFamily="49" charset="0"/>
                <a:cs typeface="Courier New" panose="02070309020205020404" pitchFamily="49" charset="0"/>
              </a:rPr>
              <a:t>## This is a secondary heading</a:t>
            </a:r>
          </a:p>
          <a:p>
            <a:r>
              <a:rPr lang="en-US" dirty="0">
                <a:solidFill>
                  <a:schemeClr val="bg2">
                    <a:lumMod val="50000"/>
                  </a:schemeClr>
                </a:solidFill>
                <a:latin typeface="Courier New" panose="02070309020205020404" pitchFamily="49" charset="0"/>
                <a:cs typeface="Courier New" panose="02070309020205020404" pitchFamily="49" charset="0"/>
              </a:rPr>
              <a:t>### This is a tertiary heading</a:t>
            </a:r>
          </a:p>
        </p:txBody>
      </p:sp>
      <p:sp>
        <p:nvSpPr>
          <p:cNvPr id="6" name="Rectangle 5">
            <a:extLst>
              <a:ext uri="{FF2B5EF4-FFF2-40B4-BE49-F238E27FC236}">
                <a16:creationId xmlns:a16="http://schemas.microsoft.com/office/drawing/2014/main" id="{1E84BC60-2434-4A58-A8AA-E7281AF29098}"/>
              </a:ext>
            </a:extLst>
          </p:cNvPr>
          <p:cNvSpPr/>
          <p:nvPr/>
        </p:nvSpPr>
        <p:spPr>
          <a:xfrm>
            <a:off x="1422400" y="3617797"/>
            <a:ext cx="6096000" cy="954107"/>
          </a:xfrm>
          <a:prstGeom prst="rect">
            <a:avLst/>
          </a:prstGeom>
        </p:spPr>
        <p:txBody>
          <a:bodyPr>
            <a:spAutoFit/>
          </a:bodyPr>
          <a:lstStyle/>
          <a:p>
            <a:r>
              <a:rPr lang="en-US" sz="3200" dirty="0">
                <a:solidFill>
                  <a:schemeClr val="bg2">
                    <a:lumMod val="50000"/>
                  </a:schemeClr>
                </a:solidFill>
              </a:rPr>
              <a:t>This is a secondary heading</a:t>
            </a:r>
          </a:p>
          <a:p>
            <a:r>
              <a:rPr lang="en-US" sz="2400" dirty="0">
                <a:solidFill>
                  <a:schemeClr val="bg2">
                    <a:lumMod val="50000"/>
                  </a:schemeClr>
                </a:solidFill>
              </a:rPr>
              <a:t>This is a tertiary heading</a:t>
            </a:r>
          </a:p>
        </p:txBody>
      </p:sp>
    </p:spTree>
    <p:extLst>
      <p:ext uri="{BB962C8B-B14F-4D97-AF65-F5344CB8AC3E}">
        <p14:creationId xmlns:p14="http://schemas.microsoft.com/office/powerpoint/2010/main" val="2516932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CDDD0-BBB7-4AC0-81EB-B143149C15C0}"/>
              </a:ext>
            </a:extLst>
          </p:cNvPr>
          <p:cNvSpPr>
            <a:spLocks noGrp="1"/>
          </p:cNvSpPr>
          <p:nvPr>
            <p:ph type="title"/>
          </p:nvPr>
        </p:nvSpPr>
        <p:spPr/>
        <p:txBody>
          <a:bodyPr/>
          <a:lstStyle/>
          <a:p>
            <a:r>
              <a:rPr lang="en-US" dirty="0"/>
              <a:t>Markdown Syntax</a:t>
            </a:r>
          </a:p>
        </p:txBody>
      </p:sp>
      <p:sp>
        <p:nvSpPr>
          <p:cNvPr id="3" name="Content Placeholder 2">
            <a:extLst>
              <a:ext uri="{FF2B5EF4-FFF2-40B4-BE49-F238E27FC236}">
                <a16:creationId xmlns:a16="http://schemas.microsoft.com/office/drawing/2014/main" id="{7138C1DA-F14E-4255-8A1E-7EAFACE02CAC}"/>
              </a:ext>
            </a:extLst>
          </p:cNvPr>
          <p:cNvSpPr>
            <a:spLocks noGrp="1"/>
          </p:cNvSpPr>
          <p:nvPr>
            <p:ph idx="1"/>
          </p:nvPr>
        </p:nvSpPr>
        <p:spPr>
          <a:xfrm>
            <a:off x="1160462" y="1911015"/>
            <a:ext cx="8946541" cy="4195481"/>
          </a:xfrm>
        </p:spPr>
        <p:txBody>
          <a:bodyPr/>
          <a:lstStyle/>
          <a:p>
            <a:r>
              <a:rPr lang="en-US" dirty="0"/>
              <a:t>Unordered Lists</a:t>
            </a:r>
          </a:p>
          <a:p>
            <a:endParaRPr lang="en-US" dirty="0"/>
          </a:p>
          <a:p>
            <a:endParaRPr lang="en-US" dirty="0"/>
          </a:p>
          <a:p>
            <a:endParaRPr lang="en-US" dirty="0"/>
          </a:p>
          <a:p>
            <a:endParaRPr lang="en-US" dirty="0"/>
          </a:p>
          <a:p>
            <a:r>
              <a:rPr lang="en-US" dirty="0"/>
              <a:t>Ordered Lists</a:t>
            </a:r>
          </a:p>
        </p:txBody>
      </p:sp>
      <p:sp>
        <p:nvSpPr>
          <p:cNvPr id="4" name="Rectangle 3">
            <a:extLst>
              <a:ext uri="{FF2B5EF4-FFF2-40B4-BE49-F238E27FC236}">
                <a16:creationId xmlns:a16="http://schemas.microsoft.com/office/drawing/2014/main" id="{B3D0E67C-8745-43E4-9FFE-0B0965AD1DED}"/>
              </a:ext>
            </a:extLst>
          </p:cNvPr>
          <p:cNvSpPr/>
          <p:nvPr/>
        </p:nvSpPr>
        <p:spPr>
          <a:xfrm>
            <a:off x="1598083" y="2340864"/>
            <a:ext cx="6096000" cy="923330"/>
          </a:xfrm>
          <a:prstGeom prst="rect">
            <a:avLst/>
          </a:prstGeom>
          <a:solidFill>
            <a:srgbClr val="FFFFFF"/>
          </a:solidFill>
        </p:spPr>
        <p:txBody>
          <a:bodyPr>
            <a:spAutoFit/>
          </a:bodyPr>
          <a:lstStyle/>
          <a:p>
            <a:r>
              <a:rPr lang="en-US" dirty="0">
                <a:solidFill>
                  <a:schemeClr val="accent1">
                    <a:lumMod val="50000"/>
                  </a:schemeClr>
                </a:solidFill>
                <a:latin typeface="Courier New" panose="02070309020205020404" pitchFamily="49" charset="0"/>
                <a:cs typeface="Courier New" panose="02070309020205020404" pitchFamily="49" charset="0"/>
              </a:rPr>
              <a:t>- first item in list</a:t>
            </a:r>
          </a:p>
          <a:p>
            <a:r>
              <a:rPr lang="en-US" dirty="0">
                <a:solidFill>
                  <a:schemeClr val="accent1">
                    <a:lumMod val="50000"/>
                  </a:schemeClr>
                </a:solidFill>
                <a:latin typeface="Courier New" panose="02070309020205020404" pitchFamily="49" charset="0"/>
                <a:cs typeface="Courier New" panose="02070309020205020404" pitchFamily="49" charset="0"/>
              </a:rPr>
              <a:t>- second item in list</a:t>
            </a:r>
          </a:p>
          <a:p>
            <a:r>
              <a:rPr lang="en-US" dirty="0">
                <a:solidFill>
                  <a:schemeClr val="accent1">
                    <a:lumMod val="50000"/>
                  </a:schemeClr>
                </a:solidFill>
                <a:latin typeface="Courier New" panose="02070309020205020404" pitchFamily="49" charset="0"/>
                <a:cs typeface="Courier New" panose="02070309020205020404" pitchFamily="49" charset="0"/>
              </a:rPr>
              <a:t>- third item in list</a:t>
            </a:r>
          </a:p>
        </p:txBody>
      </p:sp>
      <p:sp>
        <p:nvSpPr>
          <p:cNvPr id="5" name="Rectangle 4">
            <a:extLst>
              <a:ext uri="{FF2B5EF4-FFF2-40B4-BE49-F238E27FC236}">
                <a16:creationId xmlns:a16="http://schemas.microsoft.com/office/drawing/2014/main" id="{BC4277FA-716B-4A7B-8F85-6D7FD19A50B7}"/>
              </a:ext>
            </a:extLst>
          </p:cNvPr>
          <p:cNvSpPr/>
          <p:nvPr/>
        </p:nvSpPr>
        <p:spPr>
          <a:xfrm>
            <a:off x="1598083" y="3287097"/>
            <a:ext cx="6096000" cy="923330"/>
          </a:xfrm>
          <a:prstGeom prst="rect">
            <a:avLst/>
          </a:prstGeom>
          <a:solidFill>
            <a:srgbClr val="FFFFFF"/>
          </a:solidFill>
        </p:spPr>
        <p:txBody>
          <a:bodyPr>
            <a:spAutoFit/>
          </a:bodyPr>
          <a:lstStyle/>
          <a:p>
            <a:pPr marL="285750" indent="-285750">
              <a:buFont typeface="Arial" panose="020B0604020202020204" pitchFamily="34" charset="0"/>
              <a:buChar char="•"/>
            </a:pPr>
            <a:r>
              <a:rPr lang="en-US" dirty="0">
                <a:solidFill>
                  <a:schemeClr val="accent1">
                    <a:lumMod val="50000"/>
                  </a:schemeClr>
                </a:solidFill>
                <a:latin typeface="Times New Roman" panose="02020603050405020304" pitchFamily="18" charset="0"/>
                <a:cs typeface="Times New Roman" panose="02020603050405020304" pitchFamily="18" charset="0"/>
              </a:rPr>
              <a:t>first item in list</a:t>
            </a:r>
          </a:p>
          <a:p>
            <a:pPr marL="285750" indent="-285750">
              <a:buFont typeface="Arial" panose="020B0604020202020204" pitchFamily="34" charset="0"/>
              <a:buChar char="•"/>
            </a:pPr>
            <a:r>
              <a:rPr lang="en-US" dirty="0">
                <a:solidFill>
                  <a:schemeClr val="accent1">
                    <a:lumMod val="50000"/>
                  </a:schemeClr>
                </a:solidFill>
                <a:latin typeface="Times New Roman" panose="02020603050405020304" pitchFamily="18" charset="0"/>
                <a:cs typeface="Times New Roman" panose="02020603050405020304" pitchFamily="18" charset="0"/>
              </a:rPr>
              <a:t>second item in list</a:t>
            </a:r>
          </a:p>
          <a:p>
            <a:pPr marL="285750" indent="-285750">
              <a:buFont typeface="Arial" panose="020B0604020202020204" pitchFamily="34" charset="0"/>
              <a:buChar char="•"/>
            </a:pPr>
            <a:r>
              <a:rPr lang="en-US" dirty="0">
                <a:solidFill>
                  <a:schemeClr val="accent1">
                    <a:lumMod val="50000"/>
                  </a:schemeClr>
                </a:solidFill>
                <a:latin typeface="Times New Roman" panose="02020603050405020304" pitchFamily="18" charset="0"/>
                <a:cs typeface="Times New Roman" panose="02020603050405020304" pitchFamily="18" charset="0"/>
              </a:rPr>
              <a:t>third item in list</a:t>
            </a:r>
          </a:p>
        </p:txBody>
      </p:sp>
      <p:sp>
        <p:nvSpPr>
          <p:cNvPr id="7" name="Rectangle 6">
            <a:extLst>
              <a:ext uri="{FF2B5EF4-FFF2-40B4-BE49-F238E27FC236}">
                <a16:creationId xmlns:a16="http://schemas.microsoft.com/office/drawing/2014/main" id="{13544BC3-DB43-4AF1-932B-5CD3B1F47837}"/>
              </a:ext>
            </a:extLst>
          </p:cNvPr>
          <p:cNvSpPr/>
          <p:nvPr/>
        </p:nvSpPr>
        <p:spPr>
          <a:xfrm>
            <a:off x="1598083" y="4680631"/>
            <a:ext cx="6096000" cy="923330"/>
          </a:xfrm>
          <a:prstGeom prst="rect">
            <a:avLst/>
          </a:prstGeom>
          <a:solidFill>
            <a:srgbClr val="FFFFFF"/>
          </a:solidFill>
        </p:spPr>
        <p:txBody>
          <a:bodyPr>
            <a:spAutoFit/>
          </a:bodyPr>
          <a:lstStyle/>
          <a:p>
            <a:r>
              <a:rPr lang="en-US" dirty="0">
                <a:solidFill>
                  <a:schemeClr val="accent1">
                    <a:lumMod val="50000"/>
                  </a:schemeClr>
                </a:solidFill>
                <a:latin typeface="Courier New" panose="02070309020205020404" pitchFamily="49" charset="0"/>
                <a:cs typeface="Courier New" panose="02070309020205020404" pitchFamily="49" charset="0"/>
              </a:rPr>
              <a:t>1. first item in list</a:t>
            </a:r>
          </a:p>
          <a:p>
            <a:r>
              <a:rPr lang="en-US" dirty="0">
                <a:solidFill>
                  <a:schemeClr val="accent1">
                    <a:lumMod val="50000"/>
                  </a:schemeClr>
                </a:solidFill>
                <a:latin typeface="Courier New" panose="02070309020205020404" pitchFamily="49" charset="0"/>
                <a:cs typeface="Courier New" panose="02070309020205020404" pitchFamily="49" charset="0"/>
              </a:rPr>
              <a:t>2. second item in list</a:t>
            </a:r>
          </a:p>
          <a:p>
            <a:r>
              <a:rPr lang="en-US" dirty="0">
                <a:solidFill>
                  <a:schemeClr val="accent1">
                    <a:lumMod val="50000"/>
                  </a:schemeClr>
                </a:solidFill>
                <a:latin typeface="Courier New" panose="02070309020205020404" pitchFamily="49" charset="0"/>
                <a:cs typeface="Courier New" panose="02070309020205020404" pitchFamily="49" charset="0"/>
              </a:rPr>
              <a:t>3. third item in list</a:t>
            </a:r>
          </a:p>
        </p:txBody>
      </p:sp>
      <p:sp>
        <p:nvSpPr>
          <p:cNvPr id="8" name="Rectangle 7">
            <a:extLst>
              <a:ext uri="{FF2B5EF4-FFF2-40B4-BE49-F238E27FC236}">
                <a16:creationId xmlns:a16="http://schemas.microsoft.com/office/drawing/2014/main" id="{3FF855BE-B0FF-4810-B8F4-B511BAAD7770}"/>
              </a:ext>
            </a:extLst>
          </p:cNvPr>
          <p:cNvSpPr/>
          <p:nvPr/>
        </p:nvSpPr>
        <p:spPr>
          <a:xfrm>
            <a:off x="1598083" y="5708605"/>
            <a:ext cx="6096000" cy="923330"/>
          </a:xfrm>
          <a:prstGeom prst="rect">
            <a:avLst/>
          </a:prstGeom>
          <a:solidFill>
            <a:srgbClr val="FFFFFF"/>
          </a:solidFill>
        </p:spPr>
        <p:txBody>
          <a:bodyPr>
            <a:spAutoFit/>
          </a:bodyPr>
          <a:lstStyle/>
          <a:p>
            <a:pPr marL="342900" indent="-342900">
              <a:buFont typeface="+mj-lt"/>
              <a:buAutoNum type="arabicPeriod"/>
            </a:pPr>
            <a:r>
              <a:rPr lang="en-US" dirty="0">
                <a:solidFill>
                  <a:schemeClr val="accent1">
                    <a:lumMod val="50000"/>
                  </a:schemeClr>
                </a:solidFill>
                <a:latin typeface="Times New Roman" panose="02020603050405020304" pitchFamily="18" charset="0"/>
                <a:cs typeface="Times New Roman" panose="02020603050405020304" pitchFamily="18" charset="0"/>
              </a:rPr>
              <a:t>first item in list</a:t>
            </a:r>
          </a:p>
          <a:p>
            <a:pPr marL="342900" indent="-342900">
              <a:buFont typeface="+mj-lt"/>
              <a:buAutoNum type="arabicPeriod"/>
            </a:pPr>
            <a:r>
              <a:rPr lang="en-US" dirty="0">
                <a:solidFill>
                  <a:schemeClr val="accent1">
                    <a:lumMod val="50000"/>
                  </a:schemeClr>
                </a:solidFill>
                <a:latin typeface="Times New Roman" panose="02020603050405020304" pitchFamily="18" charset="0"/>
                <a:cs typeface="Times New Roman" panose="02020603050405020304" pitchFamily="18" charset="0"/>
              </a:rPr>
              <a:t>second item in list</a:t>
            </a:r>
          </a:p>
          <a:p>
            <a:pPr marL="342900" indent="-342900">
              <a:buFont typeface="+mj-lt"/>
              <a:buAutoNum type="arabicPeriod"/>
            </a:pPr>
            <a:r>
              <a:rPr lang="en-US" dirty="0">
                <a:solidFill>
                  <a:schemeClr val="accent1">
                    <a:lumMod val="50000"/>
                  </a:schemeClr>
                </a:solidFill>
                <a:latin typeface="Times New Roman" panose="02020603050405020304" pitchFamily="18" charset="0"/>
                <a:cs typeface="Times New Roman" panose="02020603050405020304" pitchFamily="18" charset="0"/>
              </a:rPr>
              <a:t>third item in list</a:t>
            </a:r>
          </a:p>
        </p:txBody>
      </p:sp>
    </p:spTree>
    <p:extLst>
      <p:ext uri="{BB962C8B-B14F-4D97-AF65-F5344CB8AC3E}">
        <p14:creationId xmlns:p14="http://schemas.microsoft.com/office/powerpoint/2010/main" val="1856020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BCBA5-5CBE-4CD9-B28C-1690931C8705}"/>
              </a:ext>
            </a:extLst>
          </p:cNvPr>
          <p:cNvSpPr>
            <a:spLocks noGrp="1"/>
          </p:cNvSpPr>
          <p:nvPr>
            <p:ph type="title"/>
          </p:nvPr>
        </p:nvSpPr>
        <p:spPr>
          <a:xfrm>
            <a:off x="1024128" y="893641"/>
            <a:ext cx="9720072" cy="1499616"/>
          </a:xfrm>
        </p:spPr>
        <p:txBody>
          <a:bodyPr/>
          <a:lstStyle/>
          <a:p>
            <a:r>
              <a:rPr lang="en-US" dirty="0"/>
              <a:t>Markdown Syntax</a:t>
            </a:r>
            <a:br>
              <a:rPr lang="en-US" dirty="0"/>
            </a:br>
            <a:endParaRPr lang="en-US" dirty="0"/>
          </a:p>
        </p:txBody>
      </p:sp>
      <p:sp>
        <p:nvSpPr>
          <p:cNvPr id="3" name="Content Placeholder 2">
            <a:extLst>
              <a:ext uri="{FF2B5EF4-FFF2-40B4-BE49-F238E27FC236}">
                <a16:creationId xmlns:a16="http://schemas.microsoft.com/office/drawing/2014/main" id="{1F6124EE-34A1-4880-889E-1998868A5367}"/>
              </a:ext>
            </a:extLst>
          </p:cNvPr>
          <p:cNvSpPr>
            <a:spLocks noGrp="1"/>
          </p:cNvSpPr>
          <p:nvPr>
            <p:ph idx="1"/>
          </p:nvPr>
        </p:nvSpPr>
        <p:spPr>
          <a:xfrm>
            <a:off x="600190" y="1906188"/>
            <a:ext cx="8946541" cy="4195481"/>
          </a:xfrm>
        </p:spPr>
        <p:txBody>
          <a:bodyPr>
            <a:normAutofit/>
          </a:bodyPr>
          <a:lstStyle/>
          <a:p>
            <a:pPr marL="0" indent="0">
              <a:buNone/>
            </a:pPr>
            <a:r>
              <a:rPr lang="en-US" b="1" dirty="0"/>
              <a:t>Links</a:t>
            </a:r>
          </a:p>
          <a:p>
            <a:endParaRPr lang="en-US" b="1" dirty="0"/>
          </a:p>
          <a:p>
            <a:endParaRPr lang="en-US" b="1" dirty="0"/>
          </a:p>
          <a:p>
            <a:endParaRPr lang="en-US" b="1" dirty="0"/>
          </a:p>
          <a:p>
            <a:endParaRPr lang="en-US" b="1" dirty="0"/>
          </a:p>
          <a:p>
            <a:endParaRPr lang="en-US" b="1" dirty="0"/>
          </a:p>
          <a:p>
            <a:pPr marL="0" indent="0">
              <a:buNone/>
            </a:pPr>
            <a:r>
              <a:rPr lang="en-US" b="1" dirty="0"/>
              <a:t>Advanced Linking</a:t>
            </a:r>
          </a:p>
          <a:p>
            <a:endParaRPr lang="en-US" b="1" dirty="0"/>
          </a:p>
          <a:p>
            <a:endParaRPr lang="en-US" dirty="0"/>
          </a:p>
        </p:txBody>
      </p:sp>
      <p:sp>
        <p:nvSpPr>
          <p:cNvPr id="5" name="Rectangle 4">
            <a:extLst>
              <a:ext uri="{FF2B5EF4-FFF2-40B4-BE49-F238E27FC236}">
                <a16:creationId xmlns:a16="http://schemas.microsoft.com/office/drawing/2014/main" id="{4E1977E6-5735-4947-80A9-E8579926E5D9}"/>
              </a:ext>
            </a:extLst>
          </p:cNvPr>
          <p:cNvSpPr/>
          <p:nvPr/>
        </p:nvSpPr>
        <p:spPr>
          <a:xfrm>
            <a:off x="898756" y="2334433"/>
            <a:ext cx="11274956" cy="1200329"/>
          </a:xfrm>
          <a:prstGeom prst="rect">
            <a:avLst/>
          </a:prstGeom>
          <a:solidFill>
            <a:srgbClr val="FFFFFF"/>
          </a:solidFill>
        </p:spPr>
        <p:txBody>
          <a:bodyPr wrap="square">
            <a:spAutoFit/>
          </a:bodyPr>
          <a:lstStyle/>
          <a:p>
            <a:r>
              <a:rPr lang="en-US" dirty="0">
                <a:solidFill>
                  <a:schemeClr val="bg2">
                    <a:lumMod val="75000"/>
                  </a:schemeClr>
                </a:solidFill>
                <a:latin typeface="Courier New" panose="02070309020205020404" pitchFamily="49" charset="0"/>
                <a:cs typeface="Courier New" panose="02070309020205020404" pitchFamily="49" charset="0"/>
              </a:rPr>
              <a:t>[</a:t>
            </a:r>
            <a:r>
              <a:rPr lang="en-US" dirty="0">
                <a:solidFill>
                  <a:schemeClr val="accent6">
                    <a:lumMod val="75000"/>
                  </a:schemeClr>
                </a:solidFill>
                <a:latin typeface="Courier New" panose="02070309020205020404" pitchFamily="49" charset="0"/>
                <a:cs typeface="Courier New" panose="02070309020205020404" pitchFamily="49" charset="0"/>
              </a:rPr>
              <a:t>UTSA </a:t>
            </a:r>
            <a:r>
              <a:rPr lang="en-US" dirty="0" err="1">
                <a:solidFill>
                  <a:schemeClr val="accent6">
                    <a:lumMod val="75000"/>
                  </a:schemeClr>
                </a:solidFill>
                <a:latin typeface="Courier New" panose="02070309020205020404" pitchFamily="49" charset="0"/>
                <a:cs typeface="Courier New" panose="02070309020205020404" pitchFamily="49" charset="0"/>
              </a:rPr>
              <a:t>Mgmt</a:t>
            </a:r>
            <a:r>
              <a:rPr lang="en-US" dirty="0">
                <a:solidFill>
                  <a:schemeClr val="accent6">
                    <a:lumMod val="75000"/>
                  </a:schemeClr>
                </a:solidFill>
                <a:latin typeface="Courier New" panose="02070309020205020404" pitchFamily="49" charset="0"/>
                <a:cs typeface="Courier New" panose="02070309020205020404" pitchFamily="49" charset="0"/>
              </a:rPr>
              <a:t> Sci &amp; Stats</a:t>
            </a:r>
            <a:r>
              <a:rPr lang="en-US" dirty="0">
                <a:solidFill>
                  <a:schemeClr val="bg2">
                    <a:lumMod val="75000"/>
                  </a:schemeClr>
                </a:solidFill>
                <a:latin typeface="Courier New" panose="02070309020205020404" pitchFamily="49" charset="0"/>
                <a:cs typeface="Courier New" panose="02070309020205020404" pitchFamily="49" charset="0"/>
              </a:rPr>
              <a:t>](https://business.utsa.edu/management-science-statistics/)</a:t>
            </a:r>
          </a:p>
          <a:p>
            <a:r>
              <a:rPr lang="en-US" dirty="0">
                <a:solidFill>
                  <a:schemeClr val="bg2">
                    <a:lumMod val="75000"/>
                  </a:schemeClr>
                </a:solidFill>
                <a:latin typeface="Courier New" panose="02070309020205020404" pitchFamily="49" charset="0"/>
                <a:cs typeface="Courier New" panose="02070309020205020404" pitchFamily="49" charset="0"/>
              </a:rPr>
              <a:t>[</a:t>
            </a:r>
            <a:r>
              <a:rPr lang="en-US" dirty="0">
                <a:solidFill>
                  <a:schemeClr val="accent6">
                    <a:lumMod val="75000"/>
                  </a:schemeClr>
                </a:solidFill>
                <a:latin typeface="Courier New" panose="02070309020205020404" pitchFamily="49" charset="0"/>
                <a:cs typeface="Courier New" panose="02070309020205020404" pitchFamily="49" charset="0"/>
              </a:rPr>
              <a:t>Download R</a:t>
            </a:r>
            <a:r>
              <a:rPr lang="en-US" dirty="0">
                <a:solidFill>
                  <a:schemeClr val="bg2">
                    <a:lumMod val="75000"/>
                  </a:schemeClr>
                </a:solidFill>
                <a:latin typeface="Courier New" panose="02070309020205020404" pitchFamily="49" charset="0"/>
                <a:cs typeface="Courier New" panose="02070309020205020404" pitchFamily="49" charset="0"/>
              </a:rPr>
              <a:t>](http://www.r-project.org/)</a:t>
            </a:r>
          </a:p>
          <a:p>
            <a:r>
              <a:rPr lang="en-US" dirty="0">
                <a:solidFill>
                  <a:schemeClr val="bg2">
                    <a:lumMod val="75000"/>
                  </a:schemeClr>
                </a:solidFill>
                <a:latin typeface="Courier New" panose="02070309020205020404" pitchFamily="49" charset="0"/>
                <a:cs typeface="Courier New" panose="02070309020205020404" pitchFamily="49" charset="0"/>
              </a:rPr>
              <a:t>[</a:t>
            </a:r>
            <a:r>
              <a:rPr lang="en-US" dirty="0">
                <a:solidFill>
                  <a:schemeClr val="accent6">
                    <a:lumMod val="75000"/>
                  </a:schemeClr>
                </a:solidFill>
                <a:latin typeface="Courier New" panose="02070309020205020404" pitchFamily="49" charset="0"/>
                <a:cs typeface="Courier New" panose="02070309020205020404" pitchFamily="49" charset="0"/>
              </a:rPr>
              <a:t>RStudio</a:t>
            </a:r>
            <a:r>
              <a:rPr lang="en-US" dirty="0">
                <a:solidFill>
                  <a:schemeClr val="bg2">
                    <a:lumMod val="75000"/>
                  </a:schemeClr>
                </a:solidFill>
                <a:latin typeface="Courier New" panose="02070309020205020404" pitchFamily="49" charset="0"/>
                <a:cs typeface="Courier New" panose="02070309020205020404" pitchFamily="49" charset="0"/>
              </a:rPr>
              <a:t>](http://www.rstudio.com/)</a:t>
            </a:r>
          </a:p>
          <a:p>
            <a:r>
              <a:rPr lang="en-US" dirty="0">
                <a:solidFill>
                  <a:schemeClr val="bg2">
                    <a:lumMod val="75000"/>
                  </a:schemeClr>
                </a:solidFill>
                <a:latin typeface="Courier New" panose="02070309020205020404" pitchFamily="49" charset="0"/>
                <a:cs typeface="Courier New" panose="02070309020205020404" pitchFamily="49" charset="0"/>
              </a:rPr>
              <a:t>[</a:t>
            </a:r>
            <a:r>
              <a:rPr lang="en-US" dirty="0">
                <a:solidFill>
                  <a:schemeClr val="accent6">
                    <a:lumMod val="75000"/>
                  </a:schemeClr>
                </a:solidFill>
                <a:latin typeface="Courier New" panose="02070309020205020404" pitchFamily="49" charset="0"/>
                <a:cs typeface="Courier New" panose="02070309020205020404" pitchFamily="49" charset="0"/>
              </a:rPr>
              <a:t>SAS</a:t>
            </a:r>
            <a:r>
              <a:rPr lang="en-US" dirty="0">
                <a:solidFill>
                  <a:schemeClr val="bg2">
                    <a:lumMod val="75000"/>
                  </a:schemeClr>
                </a:solidFill>
                <a:latin typeface="Courier New" panose="02070309020205020404" pitchFamily="49" charset="0"/>
                <a:cs typeface="Courier New" panose="02070309020205020404" pitchFamily="49" charset="0"/>
              </a:rPr>
              <a:t>](http://www.sas.com/)</a:t>
            </a:r>
          </a:p>
        </p:txBody>
      </p:sp>
      <p:sp>
        <p:nvSpPr>
          <p:cNvPr id="6" name="Rectangle 5">
            <a:extLst>
              <a:ext uri="{FF2B5EF4-FFF2-40B4-BE49-F238E27FC236}">
                <a16:creationId xmlns:a16="http://schemas.microsoft.com/office/drawing/2014/main" id="{BCFF5347-0E5D-49D9-9920-7613C4257656}"/>
              </a:ext>
            </a:extLst>
          </p:cNvPr>
          <p:cNvSpPr/>
          <p:nvPr/>
        </p:nvSpPr>
        <p:spPr>
          <a:xfrm>
            <a:off x="965431" y="3534762"/>
            <a:ext cx="6096000" cy="1200329"/>
          </a:xfrm>
          <a:prstGeom prst="rect">
            <a:avLst/>
          </a:prstGeom>
          <a:solidFill>
            <a:srgbClr val="FFFFFF"/>
          </a:solidFill>
        </p:spPr>
        <p:txBody>
          <a:bodyPr>
            <a:spAutoFit/>
          </a:bodyPr>
          <a:lstStyle/>
          <a:p>
            <a:r>
              <a:rPr lang="en-US" dirty="0">
                <a:solidFill>
                  <a:schemeClr val="bg2">
                    <a:lumMod val="75000"/>
                  </a:schemeClr>
                </a:solidFill>
                <a:latin typeface="Times New Roman" panose="02020603050405020304" pitchFamily="18" charset="0"/>
                <a:cs typeface="Times New Roman" panose="02020603050405020304" pitchFamily="18" charset="0"/>
                <a:hlinkClick r:id="rId3"/>
              </a:rPr>
              <a:t>UTSA </a:t>
            </a:r>
            <a:r>
              <a:rPr lang="en-US" dirty="0" err="1">
                <a:solidFill>
                  <a:schemeClr val="bg2">
                    <a:lumMod val="75000"/>
                  </a:schemeClr>
                </a:solidFill>
                <a:latin typeface="Times New Roman" panose="02020603050405020304" pitchFamily="18" charset="0"/>
                <a:cs typeface="Times New Roman" panose="02020603050405020304" pitchFamily="18" charset="0"/>
                <a:hlinkClick r:id="rId3"/>
              </a:rPr>
              <a:t>Mgmt</a:t>
            </a:r>
            <a:r>
              <a:rPr lang="en-US" dirty="0">
                <a:solidFill>
                  <a:schemeClr val="bg2">
                    <a:lumMod val="75000"/>
                  </a:schemeClr>
                </a:solidFill>
                <a:latin typeface="Times New Roman" panose="02020603050405020304" pitchFamily="18" charset="0"/>
                <a:cs typeface="Times New Roman" panose="02020603050405020304" pitchFamily="18" charset="0"/>
                <a:hlinkClick r:id="rId3"/>
              </a:rPr>
              <a:t> Sci &amp; Stat</a:t>
            </a:r>
            <a:endParaRPr lang="en-US" dirty="0">
              <a:solidFill>
                <a:schemeClr val="bg2">
                  <a:lumMod val="75000"/>
                </a:schemeClr>
              </a:solidFill>
              <a:latin typeface="Times New Roman" panose="02020603050405020304" pitchFamily="18" charset="0"/>
              <a:cs typeface="Times New Roman" panose="02020603050405020304" pitchFamily="18" charset="0"/>
            </a:endParaRPr>
          </a:p>
          <a:p>
            <a:r>
              <a:rPr lang="en-US" dirty="0">
                <a:solidFill>
                  <a:schemeClr val="bg2">
                    <a:lumMod val="75000"/>
                  </a:schemeClr>
                </a:solidFill>
                <a:latin typeface="Times New Roman" panose="02020603050405020304" pitchFamily="18" charset="0"/>
                <a:cs typeface="Times New Roman" panose="02020603050405020304" pitchFamily="18" charset="0"/>
                <a:hlinkClick r:id="rId4"/>
              </a:rPr>
              <a:t>Download R</a:t>
            </a:r>
            <a:endParaRPr lang="en-US" dirty="0">
              <a:solidFill>
                <a:schemeClr val="bg2">
                  <a:lumMod val="75000"/>
                </a:schemeClr>
              </a:solidFill>
              <a:latin typeface="Times New Roman" panose="02020603050405020304" pitchFamily="18" charset="0"/>
              <a:cs typeface="Times New Roman" panose="02020603050405020304" pitchFamily="18" charset="0"/>
            </a:endParaRPr>
          </a:p>
          <a:p>
            <a:r>
              <a:rPr lang="en-US" dirty="0" err="1">
                <a:solidFill>
                  <a:schemeClr val="bg2">
                    <a:lumMod val="75000"/>
                  </a:schemeClr>
                </a:solidFill>
                <a:latin typeface="Times New Roman" panose="02020603050405020304" pitchFamily="18" charset="0"/>
                <a:cs typeface="Times New Roman" panose="02020603050405020304" pitchFamily="18" charset="0"/>
                <a:hlinkClick r:id="rId4"/>
              </a:rPr>
              <a:t>Rstudio</a:t>
            </a:r>
            <a:endParaRPr lang="en-US" dirty="0">
              <a:solidFill>
                <a:schemeClr val="bg2">
                  <a:lumMod val="75000"/>
                </a:schemeClr>
              </a:solidFill>
              <a:latin typeface="Times New Roman" panose="02020603050405020304" pitchFamily="18" charset="0"/>
              <a:cs typeface="Times New Roman" panose="02020603050405020304" pitchFamily="18" charset="0"/>
            </a:endParaRPr>
          </a:p>
          <a:p>
            <a:r>
              <a:rPr lang="en-US" dirty="0">
                <a:solidFill>
                  <a:schemeClr val="bg2">
                    <a:lumMod val="75000"/>
                  </a:schemeClr>
                </a:solidFill>
                <a:latin typeface="Times New Roman" panose="02020603050405020304" pitchFamily="18" charset="0"/>
                <a:cs typeface="Times New Roman" panose="02020603050405020304" pitchFamily="18" charset="0"/>
                <a:hlinkClick r:id="rId5"/>
              </a:rPr>
              <a:t>SAS</a:t>
            </a:r>
            <a:endParaRPr lang="en-US" dirty="0">
              <a:solidFill>
                <a:schemeClr val="bg2">
                  <a:lumMod val="75000"/>
                </a:schemeClr>
              </a:solidFill>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922CDBC8-5472-4EB5-BB39-05F42EDC61D6}"/>
              </a:ext>
            </a:extLst>
          </p:cNvPr>
          <p:cNvSpPr/>
          <p:nvPr/>
        </p:nvSpPr>
        <p:spPr>
          <a:xfrm>
            <a:off x="820322" y="5168212"/>
            <a:ext cx="11274956" cy="923330"/>
          </a:xfrm>
          <a:prstGeom prst="rect">
            <a:avLst/>
          </a:prstGeom>
          <a:solidFill>
            <a:srgbClr val="FFFFFF"/>
          </a:solidFill>
        </p:spPr>
        <p:txBody>
          <a:bodyPr wrap="square">
            <a:spAutoFit/>
          </a:bodyPr>
          <a:lstStyle/>
          <a:p>
            <a:r>
              <a:rPr lang="en-US" dirty="0">
                <a:solidFill>
                  <a:schemeClr val="bg2">
                    <a:lumMod val="75000"/>
                  </a:schemeClr>
                </a:solidFill>
                <a:latin typeface="Courier New" panose="02070309020205020404" pitchFamily="49" charset="0"/>
                <a:cs typeface="Courier New" panose="02070309020205020404" pitchFamily="49" charset="0"/>
              </a:rPr>
              <a:t> I spend so much time reading [</a:t>
            </a:r>
            <a:r>
              <a:rPr lang="en-US" dirty="0">
                <a:solidFill>
                  <a:schemeClr val="accent6">
                    <a:lumMod val="75000"/>
                  </a:schemeClr>
                </a:solidFill>
                <a:latin typeface="Courier New" panose="02070309020205020404" pitchFamily="49" charset="0"/>
                <a:cs typeface="Courier New" panose="02070309020205020404" pitchFamily="49" charset="0"/>
              </a:rPr>
              <a:t>R bloggers</a:t>
            </a:r>
            <a:r>
              <a:rPr lang="en-US" dirty="0">
                <a:solidFill>
                  <a:schemeClr val="bg2">
                    <a:lumMod val="75000"/>
                  </a:schemeClr>
                </a:solidFill>
                <a:latin typeface="Courier New" panose="02070309020205020404" pitchFamily="49" charset="0"/>
                <a:cs typeface="Courier New" panose="02070309020205020404" pitchFamily="49" charset="0"/>
              </a:rPr>
              <a:t>][1] and [</a:t>
            </a:r>
            <a:r>
              <a:rPr lang="en-US" dirty="0">
                <a:solidFill>
                  <a:schemeClr val="accent6">
                    <a:lumMod val="75000"/>
                  </a:schemeClr>
                </a:solidFill>
                <a:latin typeface="Courier New" panose="02070309020205020404" pitchFamily="49" charset="0"/>
                <a:cs typeface="Courier New" panose="02070309020205020404" pitchFamily="49" charset="0"/>
              </a:rPr>
              <a:t>Simply Statistics</a:t>
            </a:r>
            <a:r>
              <a:rPr lang="en-US" dirty="0">
                <a:solidFill>
                  <a:schemeClr val="bg2">
                    <a:lumMod val="75000"/>
                  </a:schemeClr>
                </a:solidFill>
                <a:latin typeface="Courier New" panose="02070309020205020404" pitchFamily="49" charset="0"/>
                <a:cs typeface="Courier New" panose="02070309020205020404" pitchFamily="49" charset="0"/>
              </a:rPr>
              <a:t>][2]!  </a:t>
            </a:r>
          </a:p>
          <a:p>
            <a:r>
              <a:rPr lang="en-US" dirty="0">
                <a:solidFill>
                  <a:schemeClr val="bg2">
                    <a:lumMod val="75000"/>
                  </a:schemeClr>
                </a:solidFill>
                <a:latin typeface="Courier New" panose="02070309020205020404" pitchFamily="49" charset="0"/>
                <a:cs typeface="Courier New" panose="02070309020205020404" pitchFamily="49" charset="0"/>
              </a:rPr>
              <a:t>    [1]: http://www.r-bloggers.com/   "R bloggers"  </a:t>
            </a:r>
          </a:p>
          <a:p>
            <a:r>
              <a:rPr lang="en-US" dirty="0">
                <a:solidFill>
                  <a:schemeClr val="bg2">
                    <a:lumMod val="75000"/>
                  </a:schemeClr>
                </a:solidFill>
                <a:latin typeface="Courier New" panose="02070309020205020404" pitchFamily="49" charset="0"/>
                <a:cs typeface="Courier New" panose="02070309020205020404" pitchFamily="49" charset="0"/>
              </a:rPr>
              <a:t>    [2]: http://simplystatistics.org/ "Simply Statistics"</a:t>
            </a:r>
          </a:p>
        </p:txBody>
      </p:sp>
      <p:sp>
        <p:nvSpPr>
          <p:cNvPr id="8" name="Rectangle 7">
            <a:extLst>
              <a:ext uri="{FF2B5EF4-FFF2-40B4-BE49-F238E27FC236}">
                <a16:creationId xmlns:a16="http://schemas.microsoft.com/office/drawing/2014/main" id="{76650549-DA85-427D-914E-67AB1EB35E54}"/>
              </a:ext>
            </a:extLst>
          </p:cNvPr>
          <p:cNvSpPr/>
          <p:nvPr/>
        </p:nvSpPr>
        <p:spPr>
          <a:xfrm>
            <a:off x="965431" y="6250930"/>
            <a:ext cx="6013313" cy="369332"/>
          </a:xfrm>
          <a:prstGeom prst="rect">
            <a:avLst/>
          </a:prstGeom>
          <a:solidFill>
            <a:srgbClr val="FFFFFF"/>
          </a:solidFill>
        </p:spPr>
        <p:txBody>
          <a:bodyPr wrap="none">
            <a:spAutoFit/>
          </a:bodyPr>
          <a:lstStyle/>
          <a:p>
            <a:r>
              <a:rPr lang="en-US" dirty="0">
                <a:solidFill>
                  <a:srgbClr val="24292E"/>
                </a:solidFill>
                <a:latin typeface="Times New Roman" panose="02020603050405020304" pitchFamily="18" charset="0"/>
                <a:cs typeface="Times New Roman" panose="02020603050405020304" pitchFamily="18" charset="0"/>
              </a:rPr>
              <a:t>I spend so much time reading </a:t>
            </a:r>
            <a:r>
              <a:rPr lang="en-US" dirty="0">
                <a:solidFill>
                  <a:srgbClr val="0366D6"/>
                </a:solidFill>
                <a:latin typeface="Times New Roman" panose="02020603050405020304" pitchFamily="18" charset="0"/>
                <a:cs typeface="Times New Roman" panose="02020603050405020304" pitchFamily="18" charset="0"/>
                <a:hlinkClick r:id="rId6" tooltip="R bloggers"/>
              </a:rPr>
              <a:t>R bloggers</a:t>
            </a:r>
            <a:r>
              <a:rPr lang="en-US" dirty="0">
                <a:solidFill>
                  <a:srgbClr val="24292E"/>
                </a:solidFill>
                <a:latin typeface="Times New Roman" panose="02020603050405020304" pitchFamily="18" charset="0"/>
                <a:cs typeface="Times New Roman" panose="02020603050405020304" pitchFamily="18" charset="0"/>
              </a:rPr>
              <a:t> and </a:t>
            </a:r>
            <a:r>
              <a:rPr lang="en-US" dirty="0">
                <a:solidFill>
                  <a:srgbClr val="0366D6"/>
                </a:solidFill>
                <a:latin typeface="Times New Roman" panose="02020603050405020304" pitchFamily="18" charset="0"/>
                <a:cs typeface="Times New Roman" panose="02020603050405020304" pitchFamily="18" charset="0"/>
                <a:hlinkClick r:id="rId7" tooltip="Simply Statistics"/>
              </a:rPr>
              <a:t>Simply Statistics</a:t>
            </a:r>
            <a:r>
              <a:rPr lang="en-US" dirty="0">
                <a:solidFill>
                  <a:srgbClr val="24292E"/>
                </a:solidFill>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0989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08EF3-5E27-4B35-995D-6D501657E1D3}"/>
              </a:ext>
            </a:extLst>
          </p:cNvPr>
          <p:cNvSpPr>
            <a:spLocks noGrp="1"/>
          </p:cNvSpPr>
          <p:nvPr>
            <p:ph type="title"/>
          </p:nvPr>
        </p:nvSpPr>
        <p:spPr>
          <a:xfrm>
            <a:off x="1005840" y="896112"/>
            <a:ext cx="9720072" cy="1499616"/>
          </a:xfrm>
        </p:spPr>
        <p:txBody>
          <a:bodyPr/>
          <a:lstStyle/>
          <a:p>
            <a:r>
              <a:rPr lang="en-US" dirty="0"/>
              <a:t>Markdown Syntax</a:t>
            </a:r>
            <a:br>
              <a:rPr lang="en-US" dirty="0"/>
            </a:br>
            <a:endParaRPr lang="en-US" dirty="0"/>
          </a:p>
        </p:txBody>
      </p:sp>
      <p:sp>
        <p:nvSpPr>
          <p:cNvPr id="3" name="Content Placeholder 2">
            <a:extLst>
              <a:ext uri="{FF2B5EF4-FFF2-40B4-BE49-F238E27FC236}">
                <a16:creationId xmlns:a16="http://schemas.microsoft.com/office/drawing/2014/main" id="{6C526EA7-7928-4B0D-931D-E971CB11EC90}"/>
              </a:ext>
            </a:extLst>
          </p:cNvPr>
          <p:cNvSpPr>
            <a:spLocks noGrp="1"/>
          </p:cNvSpPr>
          <p:nvPr>
            <p:ph idx="1"/>
          </p:nvPr>
        </p:nvSpPr>
        <p:spPr>
          <a:xfrm>
            <a:off x="1085024" y="1923549"/>
            <a:ext cx="8946541" cy="4195481"/>
          </a:xfrm>
        </p:spPr>
        <p:txBody>
          <a:bodyPr/>
          <a:lstStyle/>
          <a:p>
            <a:r>
              <a:rPr lang="en-US" b="1" dirty="0"/>
              <a:t>Newlines</a:t>
            </a:r>
          </a:p>
          <a:p>
            <a:pPr lvl="1"/>
            <a:r>
              <a:rPr lang="en-US" dirty="0"/>
              <a:t>Newlines require a double space after the end of a line.</a:t>
            </a:r>
          </a:p>
          <a:p>
            <a:endParaRPr lang="en-US" dirty="0"/>
          </a:p>
        </p:txBody>
      </p:sp>
      <p:sp>
        <p:nvSpPr>
          <p:cNvPr id="6" name="Rectangle 5">
            <a:extLst>
              <a:ext uri="{FF2B5EF4-FFF2-40B4-BE49-F238E27FC236}">
                <a16:creationId xmlns:a16="http://schemas.microsoft.com/office/drawing/2014/main" id="{BCFD7713-C202-4639-BC9C-D585E45F7153}"/>
              </a:ext>
            </a:extLst>
          </p:cNvPr>
          <p:cNvSpPr/>
          <p:nvPr/>
        </p:nvSpPr>
        <p:spPr>
          <a:xfrm>
            <a:off x="1810512" y="2976465"/>
            <a:ext cx="6096000" cy="646331"/>
          </a:xfrm>
          <a:prstGeom prst="rect">
            <a:avLst/>
          </a:prstGeom>
          <a:solidFill>
            <a:srgbClr val="FFFFFF"/>
          </a:solidFill>
        </p:spPr>
        <p:txBody>
          <a:bodyPr>
            <a:spAutoFit/>
          </a:bodyPr>
          <a:lstStyle/>
          <a:p>
            <a:r>
              <a:rPr lang="en-US" dirty="0">
                <a:solidFill>
                  <a:schemeClr val="accent1">
                    <a:lumMod val="50000"/>
                  </a:schemeClr>
                </a:solidFill>
                <a:latin typeface="Courier New" panose="02070309020205020404" pitchFamily="49" charset="0"/>
                <a:cs typeface="Courier New" panose="02070309020205020404" pitchFamily="49" charset="0"/>
              </a:rPr>
              <a:t>First line </a:t>
            </a:r>
          </a:p>
          <a:p>
            <a:r>
              <a:rPr lang="en-US" dirty="0">
                <a:solidFill>
                  <a:schemeClr val="accent1">
                    <a:lumMod val="50000"/>
                  </a:schemeClr>
                </a:solidFill>
                <a:latin typeface="Courier New" panose="02070309020205020404" pitchFamily="49" charset="0"/>
                <a:cs typeface="Courier New" panose="02070309020205020404" pitchFamily="49" charset="0"/>
              </a:rPr>
              <a:t>Second line</a:t>
            </a:r>
          </a:p>
        </p:txBody>
      </p:sp>
      <p:sp>
        <p:nvSpPr>
          <p:cNvPr id="7" name="Rectangle 6">
            <a:extLst>
              <a:ext uri="{FF2B5EF4-FFF2-40B4-BE49-F238E27FC236}">
                <a16:creationId xmlns:a16="http://schemas.microsoft.com/office/drawing/2014/main" id="{60483465-8BCF-4738-A28F-946C5F2F1371}"/>
              </a:ext>
            </a:extLst>
          </p:cNvPr>
          <p:cNvSpPr/>
          <p:nvPr/>
        </p:nvSpPr>
        <p:spPr>
          <a:xfrm>
            <a:off x="1810512" y="3822466"/>
            <a:ext cx="6096000" cy="369332"/>
          </a:xfrm>
          <a:prstGeom prst="rect">
            <a:avLst/>
          </a:prstGeom>
          <a:solidFill>
            <a:srgbClr val="FFFFFF"/>
          </a:solidFill>
        </p:spPr>
        <p:txBody>
          <a:bodyPr>
            <a:spAutoFit/>
          </a:bodyPr>
          <a:lstStyle/>
          <a:p>
            <a:r>
              <a:rPr lang="en-US" dirty="0">
                <a:solidFill>
                  <a:schemeClr val="accent1">
                    <a:lumMod val="50000"/>
                  </a:schemeClr>
                </a:solidFill>
                <a:latin typeface="Times New Roman" panose="02020603050405020304" pitchFamily="18" charset="0"/>
                <a:cs typeface="Times New Roman" panose="02020603050405020304" pitchFamily="18" charset="0"/>
              </a:rPr>
              <a:t>First line Second line</a:t>
            </a:r>
          </a:p>
        </p:txBody>
      </p:sp>
      <p:sp>
        <p:nvSpPr>
          <p:cNvPr id="8" name="Rectangle 7">
            <a:extLst>
              <a:ext uri="{FF2B5EF4-FFF2-40B4-BE49-F238E27FC236}">
                <a16:creationId xmlns:a16="http://schemas.microsoft.com/office/drawing/2014/main" id="{60B39A3B-F2B7-4BE0-9E45-BD1F5A1003BD}"/>
              </a:ext>
            </a:extLst>
          </p:cNvPr>
          <p:cNvSpPr/>
          <p:nvPr/>
        </p:nvSpPr>
        <p:spPr>
          <a:xfrm>
            <a:off x="1827448" y="4551262"/>
            <a:ext cx="6096000" cy="646331"/>
          </a:xfrm>
          <a:prstGeom prst="rect">
            <a:avLst/>
          </a:prstGeom>
          <a:solidFill>
            <a:srgbClr val="FFFFFF"/>
          </a:solidFill>
        </p:spPr>
        <p:txBody>
          <a:bodyPr>
            <a:spAutoFit/>
          </a:bodyPr>
          <a:lstStyle/>
          <a:p>
            <a:r>
              <a:rPr lang="en-US" dirty="0">
                <a:solidFill>
                  <a:schemeClr val="accent1">
                    <a:lumMod val="50000"/>
                  </a:schemeClr>
                </a:solidFill>
                <a:latin typeface="Courier New" panose="02070309020205020404" pitchFamily="49" charset="0"/>
                <a:cs typeface="Courier New" panose="02070309020205020404" pitchFamily="49" charset="0"/>
              </a:rPr>
              <a:t>First line  </a:t>
            </a:r>
          </a:p>
          <a:p>
            <a:r>
              <a:rPr lang="en-US" dirty="0">
                <a:solidFill>
                  <a:schemeClr val="accent1">
                    <a:lumMod val="50000"/>
                  </a:schemeClr>
                </a:solidFill>
                <a:latin typeface="Courier New" panose="02070309020205020404" pitchFamily="49" charset="0"/>
                <a:cs typeface="Courier New" panose="02070309020205020404" pitchFamily="49" charset="0"/>
              </a:rPr>
              <a:t>Second line</a:t>
            </a:r>
          </a:p>
        </p:txBody>
      </p:sp>
      <p:sp>
        <p:nvSpPr>
          <p:cNvPr id="9" name="Rectangle 8">
            <a:extLst>
              <a:ext uri="{FF2B5EF4-FFF2-40B4-BE49-F238E27FC236}">
                <a16:creationId xmlns:a16="http://schemas.microsoft.com/office/drawing/2014/main" id="{74ADEB34-BB93-45D5-96FC-2589C624CA36}"/>
              </a:ext>
            </a:extLst>
          </p:cNvPr>
          <p:cNvSpPr/>
          <p:nvPr/>
        </p:nvSpPr>
        <p:spPr>
          <a:xfrm>
            <a:off x="1827448" y="5397263"/>
            <a:ext cx="6096000" cy="646331"/>
          </a:xfrm>
          <a:prstGeom prst="rect">
            <a:avLst/>
          </a:prstGeom>
          <a:solidFill>
            <a:srgbClr val="FFFFFF"/>
          </a:solidFill>
        </p:spPr>
        <p:txBody>
          <a:bodyPr>
            <a:spAutoFit/>
          </a:bodyPr>
          <a:lstStyle/>
          <a:p>
            <a:r>
              <a:rPr lang="en-US" dirty="0">
                <a:solidFill>
                  <a:schemeClr val="accent1">
                    <a:lumMod val="50000"/>
                  </a:schemeClr>
                </a:solidFill>
                <a:latin typeface="Times New Roman" panose="02020603050405020304" pitchFamily="18" charset="0"/>
                <a:cs typeface="Times New Roman" panose="02020603050405020304" pitchFamily="18" charset="0"/>
              </a:rPr>
              <a:t>First line </a:t>
            </a:r>
          </a:p>
          <a:p>
            <a:r>
              <a:rPr lang="en-US" dirty="0">
                <a:solidFill>
                  <a:schemeClr val="accent1">
                    <a:lumMod val="50000"/>
                  </a:schemeClr>
                </a:solidFill>
                <a:latin typeface="Times New Roman" panose="02020603050405020304" pitchFamily="18" charset="0"/>
                <a:cs typeface="Times New Roman" panose="02020603050405020304" pitchFamily="18" charset="0"/>
              </a:rPr>
              <a:t>Second line</a:t>
            </a:r>
          </a:p>
        </p:txBody>
      </p:sp>
    </p:spTree>
    <p:extLst>
      <p:ext uri="{BB962C8B-B14F-4D97-AF65-F5344CB8AC3E}">
        <p14:creationId xmlns:p14="http://schemas.microsoft.com/office/powerpoint/2010/main" val="3014606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AE1AC-CFF9-49A9-8130-A811DC417CA3}"/>
              </a:ext>
            </a:extLst>
          </p:cNvPr>
          <p:cNvSpPr>
            <a:spLocks noGrp="1"/>
          </p:cNvSpPr>
          <p:nvPr>
            <p:ph type="title"/>
          </p:nvPr>
        </p:nvSpPr>
        <p:spPr>
          <a:xfrm>
            <a:off x="987552" y="859536"/>
            <a:ext cx="9720072" cy="1499616"/>
          </a:xfrm>
        </p:spPr>
        <p:txBody>
          <a:bodyPr/>
          <a:lstStyle/>
          <a:p>
            <a:r>
              <a:rPr lang="en-US" dirty="0"/>
              <a:t>Markdown Resources</a:t>
            </a:r>
            <a:br>
              <a:rPr lang="en-US" dirty="0"/>
            </a:br>
            <a:endParaRPr lang="en-US" dirty="0"/>
          </a:p>
        </p:txBody>
      </p:sp>
      <p:sp>
        <p:nvSpPr>
          <p:cNvPr id="3" name="Content Placeholder 2">
            <a:extLst>
              <a:ext uri="{FF2B5EF4-FFF2-40B4-BE49-F238E27FC236}">
                <a16:creationId xmlns:a16="http://schemas.microsoft.com/office/drawing/2014/main" id="{C877C967-91F2-42D6-AFED-5D73EBDCD567}"/>
              </a:ext>
            </a:extLst>
          </p:cNvPr>
          <p:cNvSpPr>
            <a:spLocks noGrp="1"/>
          </p:cNvSpPr>
          <p:nvPr>
            <p:ph idx="1"/>
          </p:nvPr>
        </p:nvSpPr>
        <p:spPr>
          <a:xfrm>
            <a:off x="987552" y="2560320"/>
            <a:ext cx="9720073" cy="4023360"/>
          </a:xfrm>
        </p:spPr>
        <p:txBody>
          <a:bodyPr>
            <a:normAutofit/>
          </a:bodyPr>
          <a:lstStyle/>
          <a:p>
            <a:r>
              <a:rPr lang="en-US" sz="2800" dirty="0">
                <a:hlinkClick r:id="rId3"/>
              </a:rPr>
              <a:t>The </a:t>
            </a:r>
            <a:r>
              <a:rPr lang="en-US" sz="2800" dirty="0" err="1">
                <a:hlinkClick r:id="rId3"/>
              </a:rPr>
              <a:t>Offical</a:t>
            </a:r>
            <a:r>
              <a:rPr lang="en-US" sz="2800" dirty="0">
                <a:hlinkClick r:id="rId3"/>
              </a:rPr>
              <a:t> Markdown Documentation</a:t>
            </a:r>
            <a:endParaRPr lang="en-US" sz="2800" dirty="0"/>
          </a:p>
          <a:p>
            <a:r>
              <a:rPr lang="en-US" sz="2800" dirty="0" err="1">
                <a:hlinkClick r:id="rId4"/>
              </a:rPr>
              <a:t>Github's</a:t>
            </a:r>
            <a:r>
              <a:rPr lang="en-US" sz="2800" dirty="0">
                <a:hlinkClick r:id="rId4"/>
              </a:rPr>
              <a:t> Markdown Guide</a:t>
            </a:r>
            <a:endParaRPr lang="en-US" sz="2800" dirty="0"/>
          </a:p>
          <a:p>
            <a:r>
              <a:rPr lang="en-US" sz="2800" dirty="0">
                <a:hlinkClick r:id="rId5"/>
              </a:rPr>
              <a:t>Markdown </a:t>
            </a:r>
            <a:r>
              <a:rPr lang="en-US" sz="2800" dirty="0" err="1">
                <a:hlinkClick r:id="rId5"/>
              </a:rPr>
              <a:t>Cheatsheet</a:t>
            </a:r>
            <a:endParaRPr lang="en-US" sz="2800" dirty="0"/>
          </a:p>
        </p:txBody>
      </p:sp>
    </p:spTree>
    <p:extLst>
      <p:ext uri="{BB962C8B-B14F-4D97-AF65-F5344CB8AC3E}">
        <p14:creationId xmlns:p14="http://schemas.microsoft.com/office/powerpoint/2010/main" val="1201261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508</TotalTime>
  <Words>9679</Words>
  <Application>Microsoft Office PowerPoint</Application>
  <PresentationFormat>Widescreen</PresentationFormat>
  <Paragraphs>401</Paragraphs>
  <Slides>47</Slides>
  <Notes>47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47</vt:i4>
      </vt:variant>
    </vt:vector>
  </HeadingPairs>
  <TitlesOfParts>
    <vt:vector size="57" baseType="lpstr">
      <vt:lpstr>Arial</vt:lpstr>
      <vt:lpstr>Calibri</vt:lpstr>
      <vt:lpstr>Courier</vt:lpstr>
      <vt:lpstr>Courier New</vt:lpstr>
      <vt:lpstr>Times New Roman</vt:lpstr>
      <vt:lpstr>Tw Cen MT</vt:lpstr>
      <vt:lpstr>Tw Cen MT Condensed</vt:lpstr>
      <vt:lpstr>Wingdings</vt:lpstr>
      <vt:lpstr>Wingdings 3</vt:lpstr>
      <vt:lpstr>Integral</vt:lpstr>
      <vt:lpstr>Markdown, Rmarkdown, and knitr</vt:lpstr>
      <vt:lpstr>What is Markdown?</vt:lpstr>
      <vt:lpstr>What is Markdown? </vt:lpstr>
      <vt:lpstr>Markdown Syntax</vt:lpstr>
      <vt:lpstr>Markdown Syntax</vt:lpstr>
      <vt:lpstr>Markdown Syntax</vt:lpstr>
      <vt:lpstr>Markdown Syntax </vt:lpstr>
      <vt:lpstr>Markdown Syntax </vt:lpstr>
      <vt:lpstr>Markdown Resources </vt:lpstr>
      <vt:lpstr>What is R Markdown? </vt:lpstr>
      <vt:lpstr>What is R Markdown? </vt:lpstr>
      <vt:lpstr>Literate Statistical Programming with knitr</vt:lpstr>
      <vt:lpstr>Problems, Problems</vt:lpstr>
      <vt:lpstr>Literate Statistical Programming</vt:lpstr>
      <vt:lpstr>Literate Statistical Programming</vt:lpstr>
      <vt:lpstr>How Do I Make My Work Reproducible?</vt:lpstr>
      <vt:lpstr>Literate Programming</vt:lpstr>
      <vt:lpstr>What is knitr?</vt:lpstr>
      <vt:lpstr>Requirements</vt:lpstr>
      <vt:lpstr>What is Markdown?</vt:lpstr>
      <vt:lpstr>KNITR YES/NO?</vt:lpstr>
      <vt:lpstr>My First knitr Document</vt:lpstr>
      <vt:lpstr>My First knitr Document</vt:lpstr>
      <vt:lpstr>Processing a knitr Document</vt:lpstr>
      <vt:lpstr>More Complicated Way</vt:lpstr>
      <vt:lpstr>HTML Output</vt:lpstr>
      <vt:lpstr>What knitr Produces: Markdown</vt:lpstr>
      <vt:lpstr>A Few Notes</vt:lpstr>
      <vt:lpstr>Processing of knitr Documents (what happens under the hood)</vt:lpstr>
      <vt:lpstr>Another Example</vt:lpstr>
      <vt:lpstr>Output</vt:lpstr>
      <vt:lpstr>Hiding Results</vt:lpstr>
      <vt:lpstr>Output</vt:lpstr>
      <vt:lpstr>Inline Text Computations</vt:lpstr>
      <vt:lpstr>Inline Text Computations</vt:lpstr>
      <vt:lpstr>Incorporating Graphics</vt:lpstr>
      <vt:lpstr>What knitr Produces in HTML</vt:lpstr>
      <vt:lpstr>Incorporating Graphics</vt:lpstr>
      <vt:lpstr>Making Tables with xtable</vt:lpstr>
      <vt:lpstr>Making Tables with xtable</vt:lpstr>
      <vt:lpstr>Setting Global Options</vt:lpstr>
      <vt:lpstr>Setting Global Options</vt:lpstr>
      <vt:lpstr>Setting Global Options</vt:lpstr>
      <vt:lpstr>Some Common Options</vt:lpstr>
      <vt:lpstr>Caching Computations</vt:lpstr>
      <vt:lpstr>Caching Caveats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Markdown, Rmarkdown, and knitr</dc:title>
  <dc:creator>milo_milkshake Campbell</dc:creator>
  <cp:lastModifiedBy>Joey Campbell</cp:lastModifiedBy>
  <cp:revision>50</cp:revision>
  <dcterms:created xsi:type="dcterms:W3CDTF">2018-05-26T21:36:27Z</dcterms:created>
  <dcterms:modified xsi:type="dcterms:W3CDTF">2020-04-17T21:35:34Z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de526664-3bff-40b0-bd6f-79015c67fc61</vt:lpwstr>
  </property>
</Properties>
</file>