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57"/>
  </p:notesMasterIdLst>
  <p:sldIdLst>
    <p:sldId id="359" r:id="rId2"/>
    <p:sldId id="264" r:id="rId3"/>
    <p:sldId id="265" r:id="rId4"/>
    <p:sldId id="313" r:id="rId5"/>
    <p:sldId id="312" r:id="rId6"/>
    <p:sldId id="323" r:id="rId7"/>
    <p:sldId id="293" r:id="rId8"/>
    <p:sldId id="310" r:id="rId9"/>
    <p:sldId id="261" r:id="rId10"/>
    <p:sldId id="274" r:id="rId11"/>
    <p:sldId id="361" r:id="rId12"/>
    <p:sldId id="320" r:id="rId13"/>
    <p:sldId id="319" r:id="rId14"/>
    <p:sldId id="322" r:id="rId15"/>
    <p:sldId id="273" r:id="rId16"/>
    <p:sldId id="272" r:id="rId17"/>
    <p:sldId id="267" r:id="rId18"/>
    <p:sldId id="271" r:id="rId19"/>
    <p:sldId id="268" r:id="rId20"/>
    <p:sldId id="269" r:id="rId21"/>
    <p:sldId id="326" r:id="rId22"/>
    <p:sldId id="325" r:id="rId23"/>
    <p:sldId id="31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60" r:id="rId48"/>
    <p:sldId id="351" r:id="rId49"/>
    <p:sldId id="352" r:id="rId50"/>
    <p:sldId id="353" r:id="rId51"/>
    <p:sldId id="354" r:id="rId52"/>
    <p:sldId id="355" r:id="rId53"/>
    <p:sldId id="356" r:id="rId54"/>
    <p:sldId id="357" r:id="rId55"/>
    <p:sldId id="36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8ED867-E09D-4368-898E-75EB8277E59F}" v="1" dt="2018-05-24T22:14:17.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2242" autoAdjust="0"/>
  </p:normalViewPr>
  <p:slideViewPr>
    <p:cSldViewPr snapToGrid="0">
      <p:cViewPr>
        <p:scale>
          <a:sx n="75" d="100"/>
          <a:sy n="75" d="100"/>
        </p:scale>
        <p:origin x="97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CA8EA-9858-4551-B4F6-4FF28112679E}"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0445A-7CA6-4F02-91D9-CC87B2B56A4A}" type="slidenum">
              <a:rPr lang="en-US" smtClean="0"/>
              <a:t>‹#›</a:t>
            </a:fld>
            <a:endParaRPr lang="en-US"/>
          </a:p>
        </p:txBody>
      </p:sp>
    </p:spTree>
    <p:extLst>
      <p:ext uri="{BB962C8B-B14F-4D97-AF65-F5344CB8AC3E}">
        <p14:creationId xmlns:p14="http://schemas.microsoft.com/office/powerpoint/2010/main" val="1649317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Reproducible Research: Concepts and Ideas (part 1)</a:t>
            </a:r>
          </a:p>
          <a:p>
            <a:endParaRPr lang="en-US" dirty="0"/>
          </a:p>
          <a:p>
            <a:r>
              <a:rPr lang="en-US" dirty="0"/>
              <a:t>Hi, everyone. This lecture will be about reproducible research, and I want to just talk about some concepts and ideas are related to reproducible research and just in case you haven't heard about it or don't know what it is. </a:t>
            </a:r>
          </a:p>
        </p:txBody>
      </p:sp>
      <p:sp>
        <p:nvSpPr>
          <p:cNvPr id="4" name="Slide Number Placeholder 3"/>
          <p:cNvSpPr>
            <a:spLocks noGrp="1"/>
          </p:cNvSpPr>
          <p:nvPr>
            <p:ph type="sldNum" sz="quarter" idx="5"/>
          </p:nvPr>
        </p:nvSpPr>
        <p:spPr/>
        <p:txBody>
          <a:bodyPr/>
          <a:lstStyle/>
          <a:p>
            <a:fld id="{F230445A-7CA6-4F02-91D9-CC87B2B56A4A}" type="slidenum">
              <a:rPr lang="en-US" smtClean="0"/>
              <a:t>1</a:t>
            </a:fld>
            <a:endParaRPr lang="en-US"/>
          </a:p>
        </p:txBody>
      </p:sp>
    </p:spTree>
    <p:extLst>
      <p:ext uri="{BB962C8B-B14F-4D97-AF65-F5344CB8AC3E}">
        <p14:creationId xmlns:p14="http://schemas.microsoft.com/office/powerpoint/2010/main" val="3422937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I call the research pipeline. And you can see here that on the left side here, the author is kind of </a:t>
            </a:r>
            <a:r>
              <a:rPr lang="en-US" b="1" dirty="0"/>
              <a:t>going from left to </a:t>
            </a:r>
            <a:r>
              <a:rPr lang="en-US" dirty="0"/>
              <a:t>right along this research pipeline. And then, us, the reader, is kind of </a:t>
            </a:r>
            <a:r>
              <a:rPr lang="en-US" b="1" dirty="0"/>
              <a:t>going from right to left.</a:t>
            </a:r>
            <a:r>
              <a:rPr lang="en-US" dirty="0"/>
              <a:t> So we read the article, and you want to know more about what happened, where was the data, what method was used here? And so the basic idea behind reproducibility, is to focus on this kind of </a:t>
            </a:r>
            <a:r>
              <a:rPr lang="en-US" b="1" dirty="0"/>
              <a:t>analytic data and this computation</a:t>
            </a:r>
            <a:r>
              <a:rPr lang="en-US" dirty="0"/>
              <a:t>al results box here. Reproducibility allows the author and the reader to kind of meet in the middle so to speak.</a:t>
            </a:r>
          </a:p>
        </p:txBody>
      </p:sp>
      <p:sp>
        <p:nvSpPr>
          <p:cNvPr id="4" name="Slide Number Placeholder 3"/>
          <p:cNvSpPr>
            <a:spLocks noGrp="1"/>
          </p:cNvSpPr>
          <p:nvPr>
            <p:ph type="sldNum" sz="quarter" idx="10"/>
          </p:nvPr>
        </p:nvSpPr>
        <p:spPr/>
        <p:txBody>
          <a:bodyPr/>
          <a:lstStyle/>
          <a:p>
            <a:fld id="{CB258EC7-C42A-2740-9A93-31EDE6B07C7D}" type="slidenum">
              <a:t>10</a:t>
            </a:fld>
            <a:endParaRPr lang="en-US"/>
          </a:p>
        </p:txBody>
      </p:sp>
    </p:spTree>
    <p:extLst>
      <p:ext uri="{BB962C8B-B14F-4D97-AF65-F5344CB8AC3E}">
        <p14:creationId xmlns:p14="http://schemas.microsoft.com/office/powerpoint/2010/main" val="55093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been a lot of discussion of reproducible research in the media and the scientific literature. The, the Journal of Science had a special issue on reproducibility and data replication</a:t>
            </a:r>
          </a:p>
        </p:txBody>
      </p:sp>
      <p:sp>
        <p:nvSpPr>
          <p:cNvPr id="4" name="Slide Number Placeholder 3"/>
          <p:cNvSpPr>
            <a:spLocks noGrp="1"/>
          </p:cNvSpPr>
          <p:nvPr>
            <p:ph type="sldNum" sz="quarter" idx="5"/>
          </p:nvPr>
        </p:nvSpPr>
        <p:spPr/>
        <p:txBody>
          <a:bodyPr/>
          <a:lstStyle/>
          <a:p>
            <a:fld id="{F230445A-7CA6-4F02-91D9-CC87B2B56A4A}" type="slidenum">
              <a:rPr lang="en-US" smtClean="0"/>
              <a:t>11</a:t>
            </a:fld>
            <a:endParaRPr lang="en-US"/>
          </a:p>
        </p:txBody>
      </p:sp>
    </p:spTree>
    <p:extLst>
      <p:ext uri="{BB962C8B-B14F-4D97-AF65-F5344CB8AC3E}">
        <p14:creationId xmlns:p14="http://schemas.microsoft.com/office/powerpoint/2010/main" val="1129575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a recent feature in, on the TV show 60 minutes looking at an incident at Duke University where many results were found to be not reproducible, and this led to the kind of a large controversial series of events, where studies or clinical trials had to be stopped, and a huge investigation, which is still ongoing,. </a:t>
            </a:r>
          </a:p>
        </p:txBody>
      </p:sp>
      <p:sp>
        <p:nvSpPr>
          <p:cNvPr id="4" name="Slide Number Placeholder 3"/>
          <p:cNvSpPr>
            <a:spLocks noGrp="1"/>
          </p:cNvSpPr>
          <p:nvPr>
            <p:ph type="sldNum" sz="quarter" idx="10"/>
          </p:nvPr>
        </p:nvSpPr>
        <p:spPr/>
        <p:txBody>
          <a:bodyPr/>
          <a:lstStyle/>
          <a:p>
            <a:fld id="{CB258EC7-C42A-2740-9A93-31EDE6B07C7D}" type="slidenum">
              <a:t>12</a:t>
            </a:fld>
            <a:endParaRPr lang="en-US"/>
          </a:p>
        </p:txBody>
      </p:sp>
    </p:spTree>
    <p:extLst>
      <p:ext uri="{BB962C8B-B14F-4D97-AF65-F5344CB8AC3E}">
        <p14:creationId xmlns:p14="http://schemas.microsoft.com/office/powerpoint/2010/main" val="3018432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Institute of Medicine, in response to a lot of recent events, involving reproducibility of scientific studies, issued a report kind of saying that best practices, or things that should be done to promote and encourage reproducibility, and particularly in what's called omics space research with these like genomics, proteomics, other types of areas.</a:t>
            </a:r>
          </a:p>
        </p:txBody>
      </p:sp>
      <p:sp>
        <p:nvSpPr>
          <p:cNvPr id="4" name="Slide Number Placeholder 3"/>
          <p:cNvSpPr>
            <a:spLocks noGrp="1"/>
          </p:cNvSpPr>
          <p:nvPr>
            <p:ph type="sldNum" sz="quarter" idx="10"/>
          </p:nvPr>
        </p:nvSpPr>
        <p:spPr/>
        <p:txBody>
          <a:bodyPr/>
          <a:lstStyle/>
          <a:p>
            <a:fld id="{CB258EC7-C42A-2740-9A93-31EDE6B07C7D}" type="slidenum">
              <a:t>13</a:t>
            </a:fld>
            <a:endParaRPr lang="en-US"/>
          </a:p>
        </p:txBody>
      </p:sp>
    </p:spTree>
    <p:extLst>
      <p:ext uri="{BB962C8B-B14F-4D97-AF65-F5344CB8AC3E}">
        <p14:creationId xmlns:p14="http://schemas.microsoft.com/office/powerpoint/2010/main" val="2690441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this was a very important report. And one of the many recommendations that they recommended that things like data and metadata be made available. That computer code be fully specified so that people can examine it to see what happened. And then all the steps of the computational analysis be kind of described so that people can study it and reproduce it.</a:t>
            </a:r>
          </a:p>
        </p:txBody>
      </p:sp>
      <p:sp>
        <p:nvSpPr>
          <p:cNvPr id="4" name="Slide Number Placeholder 3"/>
          <p:cNvSpPr>
            <a:spLocks noGrp="1"/>
          </p:cNvSpPr>
          <p:nvPr>
            <p:ph type="sldNum" sz="quarter" idx="10"/>
          </p:nvPr>
        </p:nvSpPr>
        <p:spPr/>
        <p:txBody>
          <a:bodyPr/>
          <a:lstStyle/>
          <a:p>
            <a:fld id="{CB258EC7-C42A-2740-9A93-31EDE6B07C7D}" type="slidenum">
              <a:t>14</a:t>
            </a:fld>
            <a:endParaRPr lang="en-US"/>
          </a:p>
        </p:txBody>
      </p:sp>
    </p:spTree>
    <p:extLst>
      <p:ext uri="{BB962C8B-B14F-4D97-AF65-F5344CB8AC3E}">
        <p14:creationId xmlns:p14="http://schemas.microsoft.com/office/powerpoint/2010/main" val="3542416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need for reproducible research? So, what is the definition? And I think there's a variety of ways to talk about this, but one basic definition that has come up is that </a:t>
            </a:r>
            <a:r>
              <a:rPr lang="en-US" b="1" dirty="0"/>
              <a:t>analytic data be </a:t>
            </a:r>
            <a:r>
              <a:rPr lang="en-US" dirty="0"/>
              <a:t>available, so the data that were used for the analysis that was presented. This is different from the raw data because very often in a given analysis the raw data are not all used for an analysis but rather some subset.</a:t>
            </a:r>
          </a:p>
          <a:p>
            <a:endParaRPr lang="en-US" dirty="0"/>
          </a:p>
          <a:p>
            <a:r>
              <a:rPr lang="en-US" dirty="0"/>
              <a:t>Now it may be interesting to see the raw data but it may be impractical to actually have it. So the analytic data is key to examining the data analysis. The </a:t>
            </a:r>
            <a:r>
              <a:rPr lang="en-US" b="1" dirty="0"/>
              <a:t>analytic code is also </a:t>
            </a:r>
            <a:r>
              <a:rPr lang="en-US" dirty="0"/>
              <a:t>important. So this may be the code that was applied to the analytic data and produced key results like the regression modeling code or other types of things.</a:t>
            </a:r>
          </a:p>
          <a:p>
            <a:endParaRPr lang="en-US" dirty="0"/>
          </a:p>
          <a:p>
            <a:r>
              <a:rPr lang="en-US" b="1" dirty="0"/>
              <a:t>Documentation</a:t>
            </a:r>
            <a:r>
              <a:rPr lang="en-US" dirty="0"/>
              <a:t> of that code and the data is very important of course. And finally some standard means of </a:t>
            </a:r>
            <a:r>
              <a:rPr lang="en-US" b="1" dirty="0"/>
              <a:t>distribution</a:t>
            </a:r>
            <a:r>
              <a:rPr lang="en-US" dirty="0"/>
              <a:t>, so it has to be easily accessible, all this data in this code.</a:t>
            </a:r>
          </a:p>
        </p:txBody>
      </p:sp>
      <p:sp>
        <p:nvSpPr>
          <p:cNvPr id="4" name="Slide Number Placeholder 3"/>
          <p:cNvSpPr>
            <a:spLocks noGrp="1"/>
          </p:cNvSpPr>
          <p:nvPr>
            <p:ph type="sldNum" sz="quarter" idx="10"/>
          </p:nvPr>
        </p:nvSpPr>
        <p:spPr/>
        <p:txBody>
          <a:bodyPr/>
          <a:lstStyle/>
          <a:p>
            <a:fld id="{CB258EC7-C42A-2740-9A93-31EDE6B07C7D}" type="slidenum">
              <a:t>15</a:t>
            </a:fld>
            <a:endParaRPr lang="en-US"/>
          </a:p>
        </p:txBody>
      </p:sp>
    </p:spTree>
    <p:extLst>
      <p:ext uri="{BB962C8B-B14F-4D97-AF65-F5344CB8AC3E}">
        <p14:creationId xmlns:p14="http://schemas.microsoft.com/office/powerpoint/2010/main" val="3218312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realize that there are multiple players when you talk about reproducibility so there's different types of parties that have different types of interest. So there's, roughly speaking there are </a:t>
            </a:r>
            <a:r>
              <a:rPr lang="en-US" b="1" dirty="0"/>
              <a:t>authors</a:t>
            </a:r>
            <a:r>
              <a:rPr lang="en-US" dirty="0"/>
              <a:t> who produce research and they want to make their research reproducible. And they need tools to kind of, make their lives easier, to make their work reproducible. And there's also </a:t>
            </a:r>
            <a:r>
              <a:rPr lang="en-US" b="1" dirty="0"/>
              <a:t>readers</a:t>
            </a:r>
            <a:r>
              <a:rPr lang="en-US" dirty="0"/>
              <a:t> who are reading research and they want to reproduce that work and they also need tools to kind of make their lives easier. </a:t>
            </a:r>
          </a:p>
        </p:txBody>
      </p:sp>
      <p:sp>
        <p:nvSpPr>
          <p:cNvPr id="4" name="Slide Number Placeholder 3"/>
          <p:cNvSpPr>
            <a:spLocks noGrp="1"/>
          </p:cNvSpPr>
          <p:nvPr>
            <p:ph type="sldNum" sz="quarter" idx="10"/>
          </p:nvPr>
        </p:nvSpPr>
        <p:spPr/>
        <p:txBody>
          <a:bodyPr/>
          <a:lstStyle/>
          <a:p>
            <a:fld id="{CB258EC7-C42A-2740-9A93-31EDE6B07C7D}" type="slidenum">
              <a:t>16</a:t>
            </a:fld>
            <a:endParaRPr lang="en-US"/>
          </a:p>
        </p:txBody>
      </p:sp>
    </p:spTree>
    <p:extLst>
      <p:ext uri="{BB962C8B-B14F-4D97-AF65-F5344CB8AC3E}">
        <p14:creationId xmlns:p14="http://schemas.microsoft.com/office/powerpoint/2010/main" val="153632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some of the challenges that are out there right now is that authors of research have to </a:t>
            </a:r>
            <a:r>
              <a:rPr lang="en-US" b="1" dirty="0"/>
              <a:t>undergo considerable </a:t>
            </a:r>
            <a:r>
              <a:rPr lang="en-US" dirty="0"/>
              <a:t>effort to make their results available on the web. So to publish data, the publish code is not necessarily a, a trivial task and although there are a number of resources available now, that were not re, available even, you know, five years ago. It's still a bit of a challenge to kind of get things out there on the web.</a:t>
            </a:r>
          </a:p>
          <a:p>
            <a:endParaRPr lang="en-US" dirty="0"/>
          </a:p>
          <a:p>
            <a:r>
              <a:rPr lang="en-US" dirty="0"/>
              <a:t>furthermore, once, even if things are out there, </a:t>
            </a:r>
            <a:r>
              <a:rPr lang="en-US" b="1" dirty="0"/>
              <a:t>readers</a:t>
            </a:r>
            <a:r>
              <a:rPr lang="en-US" dirty="0"/>
              <a:t> have to download the data, they have to download, look at the results, they have to download the code, they have to piece things together, usually by hand and it's not always an easy task to put these things together. furthermore, </a:t>
            </a:r>
            <a:r>
              <a:rPr lang="en-US" b="1" dirty="0"/>
              <a:t>readers</a:t>
            </a:r>
            <a:r>
              <a:rPr lang="en-US" dirty="0"/>
              <a:t> may not have the same resources that the original authors did, so if the original authors use an enormous computing cluster, for example, to do their analysis, the readers may not have that same enormous computing cluster at their disposal, so it may be difficult for readers to exactly reproduce the same results. Finally, the </a:t>
            </a:r>
            <a:r>
              <a:rPr lang="en-US" b="1" dirty="0"/>
              <a:t>toolbox</a:t>
            </a:r>
            <a:r>
              <a:rPr lang="en-US" dirty="0"/>
              <a:t> for doing reproducible research is small, although it's definitely growing. But it still, there are a lot of needs.</a:t>
            </a:r>
          </a:p>
        </p:txBody>
      </p:sp>
      <p:sp>
        <p:nvSpPr>
          <p:cNvPr id="4" name="Slide Number Placeholder 3"/>
          <p:cNvSpPr>
            <a:spLocks noGrp="1"/>
          </p:cNvSpPr>
          <p:nvPr>
            <p:ph type="sldNum" sz="quarter" idx="10"/>
          </p:nvPr>
        </p:nvSpPr>
        <p:spPr/>
        <p:txBody>
          <a:bodyPr/>
          <a:lstStyle/>
          <a:p>
            <a:fld id="{CB258EC7-C42A-2740-9A93-31EDE6B07C7D}" type="slidenum">
              <a:t>17</a:t>
            </a:fld>
            <a:endParaRPr lang="en-US"/>
          </a:p>
        </p:txBody>
      </p:sp>
    </p:spTree>
    <p:extLst>
      <p:ext uri="{BB962C8B-B14F-4D97-AF65-F5344CB8AC3E}">
        <p14:creationId xmlns:p14="http://schemas.microsoft.com/office/powerpoint/2010/main" val="1331687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happens, in reality, is that </a:t>
            </a:r>
            <a:r>
              <a:rPr lang="en-US" b="1" dirty="0"/>
              <a:t>authors</a:t>
            </a:r>
            <a:r>
              <a:rPr lang="en-US" dirty="0"/>
              <a:t> just kind of throw things up on the web. There are, there may be journals, supplementary materials that are famously disorganized. And there are only a few central databases that authors can take advantage of to post their data and make their data available. So if you're working in a field that has a kind of central database that everyone uses, that's great. But if you're not, then you're kind of out of luck. furthermore, the </a:t>
            </a:r>
            <a:r>
              <a:rPr lang="en-US" b="1" dirty="0"/>
              <a:t>readers</a:t>
            </a:r>
            <a:r>
              <a:rPr lang="en-US" dirty="0"/>
              <a:t> just end up just kind of downloading the data, putting the code together by hand. And they have to kind of piece together the software and it can be difficult to do.</a:t>
            </a:r>
          </a:p>
          <a:p>
            <a:endParaRPr lang="en-US" b="1" dirty="0"/>
          </a:p>
          <a:p>
            <a:r>
              <a:rPr lang="en-US" b="1" dirty="0"/>
              <a:t>STOP</a:t>
            </a:r>
          </a:p>
        </p:txBody>
      </p:sp>
      <p:sp>
        <p:nvSpPr>
          <p:cNvPr id="4" name="Slide Number Placeholder 3"/>
          <p:cNvSpPr>
            <a:spLocks noGrp="1"/>
          </p:cNvSpPr>
          <p:nvPr>
            <p:ph type="sldNum" sz="quarter" idx="10"/>
          </p:nvPr>
        </p:nvSpPr>
        <p:spPr/>
        <p:txBody>
          <a:bodyPr/>
          <a:lstStyle/>
          <a:p>
            <a:fld id="{CB258EC7-C42A-2740-9A93-31EDE6B07C7D}" type="slidenum">
              <a:t>18</a:t>
            </a:fld>
            <a:endParaRPr lang="en-US"/>
          </a:p>
        </p:txBody>
      </p:sp>
    </p:spTree>
    <p:extLst>
      <p:ext uri="{BB962C8B-B14F-4D97-AF65-F5344CB8AC3E}">
        <p14:creationId xmlns:p14="http://schemas.microsoft.com/office/powerpoint/2010/main" val="3088249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Reproducible Research: Concepts and Ideas (part 3)</a:t>
            </a:r>
          </a:p>
          <a:p>
            <a:endParaRPr lang="en-US" dirty="0"/>
          </a:p>
          <a:p>
            <a:r>
              <a:rPr lang="en-US" dirty="0"/>
              <a:t>One basic tool to make a lot of this stuff easier, is what's known as Literate (Statistical) Programing. And, this comes from the idea of literate programming, in computer programs. </a:t>
            </a:r>
            <a:r>
              <a:rPr lang="en-US" b="1" dirty="0"/>
              <a:t>And so the idea </a:t>
            </a:r>
            <a:r>
              <a:rPr lang="en-US" dirty="0"/>
              <a:t>is to think of the  article, or a publication, or a report, as a stream of text and code. And, so the text is, kind of, readable by people and the code is readable by computers. </a:t>
            </a:r>
            <a:r>
              <a:rPr lang="en-US" b="1" dirty="0"/>
              <a:t>And then the </a:t>
            </a:r>
            <a:r>
              <a:rPr lang="en-US" dirty="0"/>
              <a:t>idea is that the analysis is described in a series of text and code chunks. And each kind of </a:t>
            </a:r>
            <a:r>
              <a:rPr lang="en-US" b="1" dirty="0"/>
              <a:t>code chunk </a:t>
            </a:r>
            <a:r>
              <a:rPr lang="en-US" dirty="0"/>
              <a:t>will do something. It'll load some data and compute results. And each text chunk will kind of relay something in a human readable language. </a:t>
            </a:r>
            <a:r>
              <a:rPr lang="en-US" b="1" dirty="0"/>
              <a:t>And so there </a:t>
            </a:r>
            <a:r>
              <a:rPr lang="en-US" dirty="0"/>
              <a:t>are going to be presentation code, that kind of formats tables and figures. </a:t>
            </a:r>
            <a:r>
              <a:rPr lang="en-US" b="1" dirty="0"/>
              <a:t>There's article </a:t>
            </a:r>
            <a:r>
              <a:rPr lang="en-US" dirty="0"/>
              <a:t>text that explains what's going on around all this code. And the idea is that this stream of text and code is a literate statistical program or literate statistical analysis. </a:t>
            </a:r>
            <a:r>
              <a:rPr lang="en-US" b="1" dirty="0"/>
              <a:t>And t</a:t>
            </a:r>
            <a:r>
              <a:rPr lang="en-US" dirty="0"/>
              <a:t>hese programs can be weaved to produce human readable documents like PDFs or HTML web pages, and they can tangled to produce machine-readable documents, so machine readable code. </a:t>
            </a:r>
          </a:p>
        </p:txBody>
      </p:sp>
      <p:sp>
        <p:nvSpPr>
          <p:cNvPr id="4" name="Slide Number Placeholder 3"/>
          <p:cNvSpPr>
            <a:spLocks noGrp="1"/>
          </p:cNvSpPr>
          <p:nvPr>
            <p:ph type="sldNum" sz="quarter" idx="10"/>
          </p:nvPr>
        </p:nvSpPr>
        <p:spPr/>
        <p:txBody>
          <a:bodyPr/>
          <a:lstStyle/>
          <a:p>
            <a:fld id="{CB258EC7-C42A-2740-9A93-31EDE6B07C7D}" type="slidenum">
              <a:t>19</a:t>
            </a:fld>
            <a:endParaRPr lang="en-US"/>
          </a:p>
        </p:txBody>
      </p:sp>
    </p:spTree>
    <p:extLst>
      <p:ext uri="{BB962C8B-B14F-4D97-AF65-F5344CB8AC3E}">
        <p14:creationId xmlns:p14="http://schemas.microsoft.com/office/powerpoint/2010/main" val="363471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basic idea is replication is the most important element for verifying and validating findings that an analyst discovers. So if you claim that x causes y, or that Vitamin C improves disease, or that this thing causes a problem. What happens is that other scientists that are independent of the original. Will, will try to investigate that same question and see if they come up with the same result. And if lots of different people come up with the same result and replicate the original finding, then we can tend to think that, well, the original was probably true and that this is a real relationship or real finding. So the ultimate standard in strengthening scientific evidence is replication. And the goal is to have independent people to do independent things with different data, different methods, and different laboratories and see if you get the same result. Because if a finding is robust to all these different things then it is more likely to be true and the evidence is stronger in it's favor.</a:t>
            </a:r>
          </a:p>
          <a:p>
            <a:endParaRPr lang="en-US" dirty="0"/>
          </a:p>
          <a:p>
            <a:r>
              <a:rPr lang="en-US" dirty="0"/>
              <a:t>Replication is particularly important in studies that have, kind of had big policy impacts or can influence regulatory types of decisions. </a:t>
            </a:r>
          </a:p>
        </p:txBody>
      </p:sp>
      <p:sp>
        <p:nvSpPr>
          <p:cNvPr id="4" name="Slide Number Placeholder 3"/>
          <p:cNvSpPr>
            <a:spLocks noGrp="1"/>
          </p:cNvSpPr>
          <p:nvPr>
            <p:ph type="sldNum" sz="quarter" idx="10"/>
          </p:nvPr>
        </p:nvSpPr>
        <p:spPr/>
        <p:txBody>
          <a:bodyPr/>
          <a:lstStyle/>
          <a:p>
            <a:fld id="{CB258EC7-C42A-2740-9A93-31EDE6B07C7D}" type="slidenum">
              <a:t>2</a:t>
            </a:fld>
            <a:endParaRPr lang="en-US"/>
          </a:p>
        </p:txBody>
      </p:sp>
    </p:spTree>
    <p:extLst>
      <p:ext uri="{BB962C8B-B14F-4D97-AF65-F5344CB8AC3E}">
        <p14:creationId xmlns:p14="http://schemas.microsoft.com/office/powerpoint/2010/main" val="2184931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the basic idea behind literate programming; is that if you need a </a:t>
            </a:r>
            <a:r>
              <a:rPr lang="en-US" b="1" dirty="0"/>
              <a:t>documentational language</a:t>
            </a:r>
            <a:r>
              <a:rPr lang="en-US" dirty="0"/>
              <a:t>, that's human readable and you need a </a:t>
            </a:r>
            <a:r>
              <a:rPr lang="en-US" b="1" dirty="0"/>
              <a:t>programming language </a:t>
            </a:r>
            <a:r>
              <a:rPr lang="en-US" dirty="0"/>
              <a:t>that's machine readable. And so one of the original system's in R that was designed to do this was called </a:t>
            </a:r>
            <a:r>
              <a:rPr lang="en-US" b="1" dirty="0" err="1"/>
              <a:t>Sweave</a:t>
            </a:r>
            <a:r>
              <a:rPr lang="en-US" dirty="0"/>
              <a:t>. And </a:t>
            </a:r>
            <a:r>
              <a:rPr lang="en-US" dirty="0" err="1"/>
              <a:t>Sweave</a:t>
            </a:r>
            <a:r>
              <a:rPr lang="en-US" dirty="0"/>
              <a:t> uses a documentation program called LaTeX, and a programming language, obviously is R. And it was developed by Fritz </a:t>
            </a:r>
            <a:r>
              <a:rPr lang="en-US" dirty="0" err="1"/>
              <a:t>Leisch</a:t>
            </a:r>
            <a:r>
              <a:rPr lang="en-US" dirty="0"/>
              <a:t> who was a core member of R, and is still maintained by R Core and his website is listed here. </a:t>
            </a:r>
          </a:p>
        </p:txBody>
      </p:sp>
      <p:sp>
        <p:nvSpPr>
          <p:cNvPr id="4" name="Slide Number Placeholder 3"/>
          <p:cNvSpPr>
            <a:spLocks noGrp="1"/>
          </p:cNvSpPr>
          <p:nvPr>
            <p:ph type="sldNum" sz="quarter" idx="10"/>
          </p:nvPr>
        </p:nvSpPr>
        <p:spPr/>
        <p:txBody>
          <a:bodyPr/>
          <a:lstStyle/>
          <a:p>
            <a:fld id="{CB258EC7-C42A-2740-9A93-31EDE6B07C7D}" type="slidenum">
              <a:t>20</a:t>
            </a:fld>
            <a:endParaRPr lang="en-US"/>
          </a:p>
        </p:txBody>
      </p:sp>
    </p:spTree>
    <p:extLst>
      <p:ext uri="{BB962C8B-B14F-4D97-AF65-F5344CB8AC3E}">
        <p14:creationId xmlns:p14="http://schemas.microsoft.com/office/powerpoint/2010/main" val="2185939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are one, there </a:t>
            </a:r>
            <a:r>
              <a:rPr lang="en-US" b="1" dirty="0"/>
              <a:t>are many limitations </a:t>
            </a:r>
            <a:r>
              <a:rPr lang="en-US" dirty="0"/>
              <a:t>to the original </a:t>
            </a:r>
            <a:r>
              <a:rPr lang="en-US" dirty="0" err="1"/>
              <a:t>Sweave</a:t>
            </a:r>
            <a:r>
              <a:rPr lang="en-US" dirty="0"/>
              <a:t> system. One of which is focused </a:t>
            </a:r>
            <a:r>
              <a:rPr lang="en-US" b="1" dirty="0"/>
              <a:t>primarily on LaTeX </a:t>
            </a:r>
            <a:r>
              <a:rPr lang="en-US" dirty="0"/>
              <a:t>which is not a language, a documentation language that many, many people are familiar with. And so it can be difficult to learn this type of markup language if you're not all ready in the field. It </a:t>
            </a:r>
            <a:r>
              <a:rPr lang="en-US" b="1" dirty="0"/>
              <a:t>lacks a lot </a:t>
            </a:r>
            <a:r>
              <a:rPr lang="en-US" dirty="0"/>
              <a:t>of features that kind of people want like caching, and multiple plots per page and mixing programming languages. It’s </a:t>
            </a:r>
            <a:r>
              <a:rPr lang="en-US" b="1" dirty="0"/>
              <a:t>also n</a:t>
            </a:r>
            <a:r>
              <a:rPr lang="en-US" dirty="0"/>
              <a:t>ot as frequently updated or very actively developed.</a:t>
            </a:r>
          </a:p>
        </p:txBody>
      </p:sp>
      <p:sp>
        <p:nvSpPr>
          <p:cNvPr id="4" name="Slide Number Placeholder 3"/>
          <p:cNvSpPr>
            <a:spLocks noGrp="1"/>
          </p:cNvSpPr>
          <p:nvPr>
            <p:ph type="sldNum" sz="quarter" idx="10"/>
          </p:nvPr>
        </p:nvSpPr>
        <p:spPr/>
        <p:txBody>
          <a:bodyPr/>
          <a:lstStyle/>
          <a:p>
            <a:fld id="{CB258EC7-C42A-2740-9A93-31EDE6B07C7D}" type="slidenum">
              <a:t>21</a:t>
            </a:fld>
            <a:endParaRPr lang="en-US"/>
          </a:p>
        </p:txBody>
      </p:sp>
    </p:spTree>
    <p:extLst>
      <p:ext uri="{BB962C8B-B14F-4D97-AF65-F5344CB8AC3E}">
        <p14:creationId xmlns:p14="http://schemas.microsoft.com/office/powerpoint/2010/main" val="3112025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so one of the alternative that has come up in recent times is, is something called </a:t>
            </a:r>
            <a:r>
              <a:rPr lang="en-US" dirty="0" err="1"/>
              <a:t>knitr</a:t>
            </a:r>
            <a:r>
              <a:rPr lang="en-US" dirty="0"/>
              <a:t>. And the </a:t>
            </a:r>
            <a:r>
              <a:rPr lang="en-US" b="1" dirty="0" err="1"/>
              <a:t>knitr</a:t>
            </a:r>
            <a:r>
              <a:rPr lang="en-US" dirty="0"/>
              <a:t> package for R and takes a lot of these ideas of literate programming and kind of updates them and improves upon them. And </a:t>
            </a:r>
            <a:r>
              <a:rPr lang="en-US" b="1" dirty="0"/>
              <a:t>there</a:t>
            </a:r>
            <a:r>
              <a:rPr lang="en-US" dirty="0"/>
              <a:t> are a lot of kind of features that were added on to the </a:t>
            </a:r>
            <a:r>
              <a:rPr lang="en-US" dirty="0" err="1"/>
              <a:t>Sweave</a:t>
            </a:r>
            <a:r>
              <a:rPr lang="en-US" dirty="0"/>
              <a:t> original kind of concept. And so it's still, </a:t>
            </a:r>
            <a:r>
              <a:rPr lang="en-US" b="1" dirty="0" err="1"/>
              <a:t>knitr</a:t>
            </a:r>
            <a:r>
              <a:rPr lang="en-US" dirty="0"/>
              <a:t> still uses R as its programming language, but it allows you to mix  other programming languages in. And you can use a variety of documentation languages now. You can use </a:t>
            </a:r>
            <a:r>
              <a:rPr lang="en-US" dirty="0" err="1"/>
              <a:t>LaTex</a:t>
            </a:r>
            <a:r>
              <a:rPr lang="en-US" dirty="0"/>
              <a:t>, you can also use something called Markdown and you can use HTML. </a:t>
            </a:r>
            <a:r>
              <a:rPr lang="en-US" b="1" dirty="0"/>
              <a:t>And so </a:t>
            </a:r>
            <a:r>
              <a:rPr lang="en-US" b="1" dirty="0" err="1"/>
              <a:t>knitr</a:t>
            </a:r>
            <a:r>
              <a:rPr lang="en-US" b="1" dirty="0"/>
              <a:t> </a:t>
            </a:r>
            <a:r>
              <a:rPr lang="en-US" dirty="0"/>
              <a:t>was developed by </a:t>
            </a:r>
            <a:r>
              <a:rPr lang="en-US" dirty="0" err="1"/>
              <a:t>Yihui</a:t>
            </a:r>
            <a:r>
              <a:rPr lang="en-US" dirty="0"/>
              <a:t> </a:t>
            </a:r>
            <a:r>
              <a:rPr lang="en-US" dirty="0" err="1"/>
              <a:t>Xie</a:t>
            </a:r>
            <a:r>
              <a:rPr lang="en-US" dirty="0"/>
              <a:t> (</a:t>
            </a:r>
            <a:r>
              <a:rPr lang="en-US" dirty="0" err="1"/>
              <a:t>yeeway</a:t>
            </a:r>
            <a:r>
              <a:rPr lang="en-US" dirty="0"/>
              <a:t> see) who was, who was, while he was a graduate student at Iowa State. And it's become a very popular package for doing literate statistical programs. </a:t>
            </a:r>
          </a:p>
        </p:txBody>
      </p:sp>
      <p:sp>
        <p:nvSpPr>
          <p:cNvPr id="4" name="Slide Number Placeholder 3"/>
          <p:cNvSpPr>
            <a:spLocks noGrp="1"/>
          </p:cNvSpPr>
          <p:nvPr>
            <p:ph type="sldNum" sz="quarter" idx="10"/>
          </p:nvPr>
        </p:nvSpPr>
        <p:spPr/>
        <p:txBody>
          <a:bodyPr/>
          <a:lstStyle/>
          <a:p>
            <a:fld id="{CB258EC7-C42A-2740-9A93-31EDE6B07C7D}" type="slidenum">
              <a:t>22</a:t>
            </a:fld>
            <a:endParaRPr lang="en-US"/>
          </a:p>
        </p:txBody>
      </p:sp>
    </p:spTree>
    <p:extLst>
      <p:ext uri="{BB962C8B-B14F-4D97-AF65-F5344CB8AC3E}">
        <p14:creationId xmlns:p14="http://schemas.microsoft.com/office/powerpoint/2010/main" val="3810903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summarize very briefly. </a:t>
            </a:r>
            <a:r>
              <a:rPr lang="en-US" b="1" dirty="0"/>
              <a:t>Reproducible</a:t>
            </a:r>
            <a:r>
              <a:rPr lang="en-US" dirty="0"/>
              <a:t> research is an important minimum standard for, computationally intensive, types of analysis especially where replication is very difficult, if not impossible. We </a:t>
            </a:r>
            <a:r>
              <a:rPr lang="en-US" b="1" dirty="0"/>
              <a:t>still need </a:t>
            </a:r>
            <a:r>
              <a:rPr lang="en-US" dirty="0"/>
              <a:t>quite a bit of infrastructure and tools to kind of create and distribute reproducible documents, and beyond what is currently available. But that's kind of improving everyday. </a:t>
            </a:r>
            <a:r>
              <a:rPr lang="en-US" b="1" dirty="0"/>
              <a:t>There</a:t>
            </a:r>
            <a:r>
              <a:rPr lang="en-US" dirty="0"/>
              <a:t> are lots of new tools kind of coming on the scene. So in the next lecture, I'll talk about some of these tools. In particular I'll talk about </a:t>
            </a:r>
            <a:r>
              <a:rPr lang="en-US" dirty="0" err="1"/>
              <a:t>knitr</a:t>
            </a:r>
            <a:r>
              <a:rPr lang="en-US" dirty="0"/>
              <a:t>. And just to show how you can produce reproducible documents.</a:t>
            </a:r>
          </a:p>
          <a:p>
            <a:r>
              <a:rPr lang="en-US" b="1" dirty="0"/>
              <a:t>STOP</a:t>
            </a:r>
          </a:p>
          <a:p>
            <a:endParaRPr lang="en-US" b="1" dirty="0"/>
          </a:p>
        </p:txBody>
      </p:sp>
      <p:sp>
        <p:nvSpPr>
          <p:cNvPr id="4" name="Slide Number Placeholder 3"/>
          <p:cNvSpPr>
            <a:spLocks noGrp="1"/>
          </p:cNvSpPr>
          <p:nvPr>
            <p:ph type="sldNum" sz="quarter" idx="10"/>
          </p:nvPr>
        </p:nvSpPr>
        <p:spPr/>
        <p:txBody>
          <a:bodyPr/>
          <a:lstStyle/>
          <a:p>
            <a:fld id="{CB258EC7-C42A-2740-9A93-31EDE6B07C7D}" type="slidenum">
              <a:t>23</a:t>
            </a:fld>
            <a:endParaRPr lang="en-US"/>
          </a:p>
        </p:txBody>
      </p:sp>
    </p:spTree>
    <p:extLst>
      <p:ext uri="{BB962C8B-B14F-4D97-AF65-F5344CB8AC3E}">
        <p14:creationId xmlns:p14="http://schemas.microsoft.com/office/powerpoint/2010/main" val="82848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will talk of, about the basic process by which data analysis will unfold. And of course, not every data analysis is the same, and not every data analysis will require the same components. I think this will serve as a useful template for kind of understanding, what are the pieces of a, of a data analysis and how they typically flow together.</a:t>
            </a:r>
          </a:p>
          <a:p>
            <a:endParaRPr lang="en-US" dirty="0"/>
          </a:p>
          <a:p>
            <a:r>
              <a:rPr lang="en-US" b="1" dirty="0"/>
              <a:t>So, if one </a:t>
            </a:r>
            <a:r>
              <a:rPr lang="en-US" dirty="0"/>
              <a:t>were to write down the steps in a data analysis, you might come up with something along these lines. A list just like this one. There may be things that, little things you might want to add or delete. But, most data analysis have some subset of these steps. And so what we're going to talk about in this lecture is defining the question that you're interested in. Defining the ideal data set. Determining what data you actually can access. Obtaining the data and cleaning the data. And then in the next video, we'll talk about the remaining topics.</a:t>
            </a:r>
          </a:p>
        </p:txBody>
      </p:sp>
      <p:sp>
        <p:nvSpPr>
          <p:cNvPr id="4" name="Slide Number Placeholder 3"/>
          <p:cNvSpPr>
            <a:spLocks noGrp="1"/>
          </p:cNvSpPr>
          <p:nvPr>
            <p:ph type="sldNum" sz="quarter" idx="5"/>
          </p:nvPr>
        </p:nvSpPr>
        <p:spPr/>
        <p:txBody>
          <a:bodyPr/>
          <a:lstStyle/>
          <a:p>
            <a:fld id="{F230445A-7CA6-4F02-91D9-CC87B2B56A4A}" type="slidenum">
              <a:rPr lang="en-US" smtClean="0"/>
              <a:t>24</a:t>
            </a:fld>
            <a:endParaRPr lang="en-US"/>
          </a:p>
        </p:txBody>
      </p:sp>
    </p:spTree>
    <p:extLst>
      <p:ext uri="{BB962C8B-B14F-4D97-AF65-F5344CB8AC3E}">
        <p14:creationId xmlns:p14="http://schemas.microsoft.com/office/powerpoint/2010/main" val="4281422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the key challenge in, in pretty much any data analysis was well characterized by Dan Meyer who's a mathematics educator and he taught high school mathematics. In his Ted talk he said ask yourselves what problem have you solved ever, that was worth solving where you knew all the given information in advance. Where you didn't have a surplus of information and have to filter it out. Or you had, insufficient information and had to go find some. A key element of data analysis is you typically don't have all the facts or you have too much information, and you kind of have to go through it, and part of the process  of a data analysis is sorting through all this stuff </a:t>
            </a:r>
          </a:p>
        </p:txBody>
      </p:sp>
      <p:sp>
        <p:nvSpPr>
          <p:cNvPr id="4" name="Slide Number Placeholder 3"/>
          <p:cNvSpPr>
            <a:spLocks noGrp="1"/>
          </p:cNvSpPr>
          <p:nvPr>
            <p:ph type="sldNum" sz="quarter" idx="5"/>
          </p:nvPr>
        </p:nvSpPr>
        <p:spPr/>
        <p:txBody>
          <a:bodyPr/>
          <a:lstStyle/>
          <a:p>
            <a:fld id="{F230445A-7CA6-4F02-91D9-CC87B2B56A4A}" type="slidenum">
              <a:rPr lang="en-US" smtClean="0"/>
              <a:t>25</a:t>
            </a:fld>
            <a:endParaRPr lang="en-US"/>
          </a:p>
        </p:txBody>
      </p:sp>
    </p:spTree>
    <p:extLst>
      <p:ext uri="{BB962C8B-B14F-4D97-AF65-F5344CB8AC3E}">
        <p14:creationId xmlns:p14="http://schemas.microsoft.com/office/powerpoint/2010/main" val="2946713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the first part, a very important part, of data analysis is to define a question. And not every data analysis starts with the very specific or coherent question. But the, the more effort you can put into coming up with a reasonable question, the less effort you'll spend having to filter through a lot of, stuff. And the reason why is that defining a question is the kind of the most powerful dimension reduction tool you can ever employ because if you're interested in a specific variable, like height or weight, then you can remove a lot of other variables that don't really pertain to that at all. And so the idea is if you can narrow down your question as specifically as possible, then that will serve to reduce the kind of junk that you’ll have to sift through when you're going through a potentially very large data set. Now sometimes you just want to look at a data set and see kind of what's inside this data set. And then you'll have to explore all kinds of things in a large data set. But if you can narrow down your interest to a specific type of question, then that can be extremely useful for simplifying your problem. So I encourage you to think about what type of question you're interested in answering before, you go into delving into all the details of your data set. </a:t>
            </a:r>
          </a:p>
          <a:p>
            <a:endParaRPr lang="en-US" dirty="0"/>
          </a:p>
          <a:p>
            <a:r>
              <a:rPr lang="en-US" dirty="0"/>
              <a:t>So, the science, generally speaking, will determine what type of question you're interested in asking. And that will lead you to the data. Which may lead you to applied statistics, which you use to analyze the data. And then if you get really you know, ambitious you might want to think of some theoretical statistics that will kind of generalize the methods that you apply to different types of data. Now of course there are relatively few people who can even, who can do that, and so I, that would not be expected of everyone. So the part that's in the, the red bracket that's number one That's typically referred to as statistical methods development. The part that's in the purple bracket here number two, which is just kind of, the application of statistics to, just to raw data without any sense of science is what I would refer to as the danger zone, and which we, which I kind of, derive here from. A kind of a Venn diagram of data science that's written by Drew Conway. The idea is if you just kind of randomly apply statistical methods to data sets to find an interesting answer. First of all, you will find something interesting almost certainly, but it may not be reproducible and it may not be really meaningful. And so I think the a truly, a proper data analysis has a scientific context, it hopefully has at least some general question that we're trying to. To try and to investigate which will narrow down the kind of dimensionality of the problem. And then we'll apply the appropriate statistical methods to the appropriate data.</a:t>
            </a:r>
          </a:p>
        </p:txBody>
      </p:sp>
      <p:sp>
        <p:nvSpPr>
          <p:cNvPr id="4" name="Slide Number Placeholder 3"/>
          <p:cNvSpPr>
            <a:spLocks noGrp="1"/>
          </p:cNvSpPr>
          <p:nvPr>
            <p:ph type="sldNum" sz="quarter" idx="5"/>
          </p:nvPr>
        </p:nvSpPr>
        <p:spPr/>
        <p:txBody>
          <a:bodyPr/>
          <a:lstStyle/>
          <a:p>
            <a:fld id="{F230445A-7CA6-4F02-91D9-CC87B2B56A4A}" type="slidenum">
              <a:rPr lang="en-US" smtClean="0"/>
              <a:t>26</a:t>
            </a:fld>
            <a:endParaRPr lang="en-US"/>
          </a:p>
        </p:txBody>
      </p:sp>
    </p:spTree>
    <p:extLst>
      <p:ext uri="{BB962C8B-B14F-4D97-AF65-F5344CB8AC3E}">
        <p14:creationId xmlns:p14="http://schemas.microsoft.com/office/powerpoint/2010/main" val="2521892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a simple example question. So a general question might be you know, can I automatically detect emails that are spam? And maybe it doesn’t start with a question, maybe you hear your boss angrily </a:t>
            </a:r>
            <a:r>
              <a:rPr lang="en-US" dirty="0" err="1"/>
              <a:t>expouse</a:t>
            </a:r>
            <a:r>
              <a:rPr lang="en-US" dirty="0"/>
              <a:t> on how she’s missing correspondences from clients cause her inbox in cluttered with unnecessary messages. It’s an important problem. You know, if you use email you want to know which emails you should read, and which you can safely ignore.  And so we might be motivated to turn this into a data analysis problem, and there are many ways that you could answer this question. For example, you could just hire someone to just go through your email and figure out what's spam or not, but that's not really that's not very sustainable. It’s also not particularly efficient. So, if you want to turn this into a data analysis question, you have to make the question a little bit more concrete and translate it by using terms that are specific to data analysis tools. And so a more concrete version of this question might be, can I use quantitative characteristics of the emails themselves to classify them as spam or ham. Okay so now we can start looking at emails and try to think well what are these quantitative characteristics that I want to develop so that I can kind of classify them as spam.</a:t>
            </a:r>
          </a:p>
        </p:txBody>
      </p:sp>
      <p:sp>
        <p:nvSpPr>
          <p:cNvPr id="4" name="Slide Number Placeholder 3"/>
          <p:cNvSpPr>
            <a:spLocks noGrp="1"/>
          </p:cNvSpPr>
          <p:nvPr>
            <p:ph type="sldNum" sz="quarter" idx="5"/>
          </p:nvPr>
        </p:nvSpPr>
        <p:spPr/>
        <p:txBody>
          <a:bodyPr/>
          <a:lstStyle/>
          <a:p>
            <a:fld id="{F230445A-7CA6-4F02-91D9-CC87B2B56A4A}" type="slidenum">
              <a:rPr lang="en-US" smtClean="0"/>
              <a:t>27</a:t>
            </a:fld>
            <a:endParaRPr lang="en-US"/>
          </a:p>
        </p:txBody>
      </p:sp>
    </p:spTree>
    <p:extLst>
      <p:ext uri="{BB962C8B-B14F-4D97-AF65-F5344CB8AC3E}">
        <p14:creationId xmlns:p14="http://schemas.microsoft.com/office/powerpoint/2010/main" val="2369753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know what question to answer, how do I separate out my email into spam and not spam so that way we can get rid of all the spam and just read the usual email. So the first thing you should think about is what the ideal data set for this problem could look like. You know, if you had all the resources in the world, what would you go out to look for? </a:t>
            </a:r>
          </a:p>
          <a:p>
            <a:endParaRPr lang="en-US" dirty="0"/>
          </a:p>
          <a:p>
            <a:r>
              <a:rPr lang="en-US" dirty="0"/>
              <a:t>And there are different types of data sets that you could potentially collect. Depending on the goal and the type of question you're asking. For instance, if you're interested in a describing a phenomenon, you might think about summarizing the a whole population. There’s no need to sample anything. You might want to just get the entire census or population that you're looking for. So all the emails in the universe, for example. If your just trying to explore your question. You might just take a random sample with a bunch of variables measured. If you want to make inference about a problem then you have to be very careful about the sampling mechanism and the definition of the population that you're sampling from because typically when you make an inferential statement, you're drawing from a sample to make a conclusion about a larger population. So the sampling mechanism is very important. If you want to make a prediction, then you're going to need a training set and a test data set from a population that you're interested in, so that you can build a model and test it. If you want to make a causal statement like if I modify this component, then something else happens you're going to need experimental data, and one type of experimental data is from something like a randomized trial or a randomized study. And finally if you want to make mechanistic types of statements, you need data about all the different components of the system that you're trying to describe.</a:t>
            </a:r>
          </a:p>
        </p:txBody>
      </p:sp>
      <p:sp>
        <p:nvSpPr>
          <p:cNvPr id="4" name="Slide Number Placeholder 3"/>
          <p:cNvSpPr>
            <a:spLocks noGrp="1"/>
          </p:cNvSpPr>
          <p:nvPr>
            <p:ph type="sldNum" sz="quarter" idx="5"/>
          </p:nvPr>
        </p:nvSpPr>
        <p:spPr/>
        <p:txBody>
          <a:bodyPr/>
          <a:lstStyle/>
          <a:p>
            <a:fld id="{F230445A-7CA6-4F02-91D9-CC87B2B56A4A}" type="slidenum">
              <a:rPr lang="en-US" smtClean="0"/>
              <a:t>28</a:t>
            </a:fld>
            <a:endParaRPr lang="en-US"/>
          </a:p>
        </p:txBody>
      </p:sp>
    </p:spTree>
    <p:extLst>
      <p:ext uri="{BB962C8B-B14F-4D97-AF65-F5344CB8AC3E}">
        <p14:creationId xmlns:p14="http://schemas.microsoft.com/office/powerpoint/2010/main" val="3255782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our spam problem, one ideal source of data would be the all the emails in the Gmail system stored in Google's data centers, right? So, why don't we just get. All the data in, in Google data centers, all the emails in Google data centers. Right, because that would be a whole population of emails, and then we can just kind of build our classifier based on all this data, and then we wouldn’t really have to worry about sampling, and we'd have a kind of an ideal data set.</a:t>
            </a:r>
          </a:p>
        </p:txBody>
      </p:sp>
      <p:sp>
        <p:nvSpPr>
          <p:cNvPr id="4" name="Slide Number Placeholder 3"/>
          <p:cNvSpPr>
            <a:spLocks noGrp="1"/>
          </p:cNvSpPr>
          <p:nvPr>
            <p:ph type="sldNum" sz="quarter" idx="5"/>
          </p:nvPr>
        </p:nvSpPr>
        <p:spPr/>
        <p:txBody>
          <a:bodyPr/>
          <a:lstStyle/>
          <a:p>
            <a:fld id="{F230445A-7CA6-4F02-91D9-CC87B2B56A4A}" type="slidenum">
              <a:rPr lang="en-US" smtClean="0"/>
              <a:t>29</a:t>
            </a:fld>
            <a:endParaRPr lang="en-US"/>
          </a:p>
        </p:txBody>
      </p:sp>
    </p:spTree>
    <p:extLst>
      <p:ext uri="{BB962C8B-B14F-4D97-AF65-F5344CB8AC3E}">
        <p14:creationId xmlns:p14="http://schemas.microsoft.com/office/powerpoint/2010/main" val="327251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wrong with replication? there's really nothing wrong with it. This is what science has been doing for hundreds of years. And there's nothing wrong with it today. But the problem is that it's becoming more and more challenging to replicate other studies. Part of the reason is because studies are getting bigger and bigger. In order to do big studies you need a lot of money and if you want to do ten versions of the same study, you need ten times as much money and there's not as much money around as there used to be.  Another reason it's difficult to replicate a study is, if the original study took 20 years to do, it's difficult to wait around another 20 years for replication. So that can be a challenge. Some studies are just plain unique. So if you're looking at a unique situation in time or a unique population, you can't readily replicate that situation. Anyway, there are a lot of good reasons why you can't replicate a study. </a:t>
            </a:r>
          </a:p>
        </p:txBody>
      </p:sp>
      <p:sp>
        <p:nvSpPr>
          <p:cNvPr id="4" name="Slide Number Placeholder 3"/>
          <p:cNvSpPr>
            <a:spLocks noGrp="1"/>
          </p:cNvSpPr>
          <p:nvPr>
            <p:ph type="sldNum" sz="quarter" idx="10"/>
          </p:nvPr>
        </p:nvSpPr>
        <p:spPr/>
        <p:txBody>
          <a:bodyPr/>
          <a:lstStyle/>
          <a:p>
            <a:fld id="{CB258EC7-C42A-2740-9A93-31EDE6B07C7D}" type="slidenum">
              <a:t>3</a:t>
            </a:fld>
            <a:endParaRPr lang="en-US"/>
          </a:p>
        </p:txBody>
      </p:sp>
    </p:spTree>
    <p:extLst>
      <p:ext uri="{BB962C8B-B14F-4D97-AF65-F5344CB8AC3E}">
        <p14:creationId xmlns:p14="http://schemas.microsoft.com/office/powerpoint/2010/main" val="2330460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of course, in the real world, you have to think about the data that you can actually access, right? So, maybe someone at Google can actually, can access all the emails that go through Gmail. But, but even in that extreme case, it may be difficult. And furthermore, most people are not going to be able to access that. So, sometimes you, you have to go for something that's not quite the ideal data set. And so you might be able to find free data on the web. You might need to buy some data from a provider And in these kinds of cases, you should be sure to respect the terms of use for the data. So any agreement or contract that you agree, that you've kind of agreed to about the data has to be adhered to.</a:t>
            </a:r>
          </a:p>
          <a:p>
            <a:endParaRPr lang="en-US" dirty="0"/>
          </a:p>
          <a:p>
            <a:r>
              <a:rPr lang="en-US" dirty="0"/>
              <a:t>And if the data simply do not exist out there, you may need to generate the data yourself in some way. </a:t>
            </a:r>
          </a:p>
        </p:txBody>
      </p:sp>
      <p:sp>
        <p:nvSpPr>
          <p:cNvPr id="4" name="Slide Number Placeholder 3"/>
          <p:cNvSpPr>
            <a:spLocks noGrp="1"/>
          </p:cNvSpPr>
          <p:nvPr>
            <p:ph type="sldNum" sz="quarter" idx="5"/>
          </p:nvPr>
        </p:nvSpPr>
        <p:spPr/>
        <p:txBody>
          <a:bodyPr/>
          <a:lstStyle/>
          <a:p>
            <a:fld id="{F230445A-7CA6-4F02-91D9-CC87B2B56A4A}" type="slidenum">
              <a:rPr lang="en-US" smtClean="0"/>
              <a:t>30</a:t>
            </a:fld>
            <a:endParaRPr lang="en-US"/>
          </a:p>
        </p:txBody>
      </p:sp>
    </p:spTree>
    <p:extLst>
      <p:ext uri="{BB962C8B-B14F-4D97-AF65-F5344CB8AC3E}">
        <p14:creationId xmlns:p14="http://schemas.microsoft.com/office/powerpoint/2010/main" val="207854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getting all the data from Google will probably not be possible. I'm guessing their data centers have some very high security, and so we're going to have to go with something else. </a:t>
            </a:r>
          </a:p>
        </p:txBody>
      </p:sp>
      <p:sp>
        <p:nvSpPr>
          <p:cNvPr id="4" name="Slide Number Placeholder 3"/>
          <p:cNvSpPr>
            <a:spLocks noGrp="1"/>
          </p:cNvSpPr>
          <p:nvPr>
            <p:ph type="sldNum" sz="quarter" idx="5"/>
          </p:nvPr>
        </p:nvSpPr>
        <p:spPr/>
        <p:txBody>
          <a:bodyPr/>
          <a:lstStyle/>
          <a:p>
            <a:fld id="{F230445A-7CA6-4F02-91D9-CC87B2B56A4A}" type="slidenum">
              <a:rPr lang="en-US" smtClean="0"/>
              <a:t>31</a:t>
            </a:fld>
            <a:endParaRPr lang="en-US"/>
          </a:p>
        </p:txBody>
      </p:sp>
    </p:spTree>
    <p:extLst>
      <p:ext uri="{BB962C8B-B14F-4D97-AF65-F5344CB8AC3E}">
        <p14:creationId xmlns:p14="http://schemas.microsoft.com/office/powerpoint/2010/main" val="1291307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solution is the spam based data set from the UCI machine learning repository. And this is a collection of data was created by people at Hewlett Packard who </a:t>
            </a:r>
            <a:r>
              <a:rPr lang="en-US"/>
              <a:t>collected  a </a:t>
            </a:r>
            <a:r>
              <a:rPr lang="en-US" dirty="0"/>
              <a:t>couple </a:t>
            </a:r>
            <a:r>
              <a:rPr lang="en-US"/>
              <a:t>thousand spam messages. </a:t>
            </a:r>
            <a:r>
              <a:rPr lang="en-US" dirty="0"/>
              <a:t>Spam and regular messages, and classified them appropriately. </a:t>
            </a:r>
            <a:r>
              <a:rPr lang="en-US"/>
              <a:t>So you </a:t>
            </a:r>
            <a:r>
              <a:rPr lang="en-US" dirty="0"/>
              <a:t>can use this database to explore your problem of how to classify emails into spam or ham.</a:t>
            </a:r>
          </a:p>
        </p:txBody>
      </p:sp>
      <p:sp>
        <p:nvSpPr>
          <p:cNvPr id="4" name="Slide Number Placeholder 3"/>
          <p:cNvSpPr>
            <a:spLocks noGrp="1"/>
          </p:cNvSpPr>
          <p:nvPr>
            <p:ph type="sldNum" sz="quarter" idx="5"/>
          </p:nvPr>
        </p:nvSpPr>
        <p:spPr/>
        <p:txBody>
          <a:bodyPr/>
          <a:lstStyle/>
          <a:p>
            <a:fld id="{F230445A-7CA6-4F02-91D9-CC87B2B56A4A}" type="slidenum">
              <a:rPr lang="en-US" smtClean="0"/>
              <a:t>32</a:t>
            </a:fld>
            <a:endParaRPr lang="en-US"/>
          </a:p>
        </p:txBody>
      </p:sp>
    </p:spTree>
    <p:extLst>
      <p:ext uri="{BB962C8B-B14F-4D97-AF65-F5344CB8AC3E}">
        <p14:creationId xmlns:p14="http://schemas.microsoft.com/office/powerpoint/2010/main" val="15433465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once you identify a potential data source, </a:t>
            </a:r>
            <a:r>
              <a:rPr lang="en-US" b="1" dirty="0"/>
              <a:t>try to obtain </a:t>
            </a:r>
            <a:r>
              <a:rPr lang="en-US" dirty="0"/>
              <a:t>the raw data. For example, from the UCI machine learning repository. </a:t>
            </a:r>
            <a:r>
              <a:rPr lang="en-US" b="1" dirty="0"/>
              <a:t>Be careful to reference </a:t>
            </a:r>
            <a:r>
              <a:rPr lang="en-US" dirty="0"/>
              <a:t>the source. You should always reference wherever you get the data to keep track of where it came from. If you’re trying to get data from another </a:t>
            </a:r>
            <a:r>
              <a:rPr lang="en-US" b="1" dirty="0"/>
              <a:t>person often a very polite </a:t>
            </a:r>
            <a:r>
              <a:rPr lang="en-US" dirty="0"/>
              <a:t>email will go a long way. Even folks that are unfamiliar to you may be willing to share that data with you. If you get the data from an internet source, you should always make sure at the very minimum record the URL which is the website locator of where you got the data and the time and date that you access that. So people have a reference for when that data was available. In the future, the website might go down or the URL may change or may not be available, but at least at that time you got that data you documented how you got it.</a:t>
            </a:r>
          </a:p>
        </p:txBody>
      </p:sp>
      <p:sp>
        <p:nvSpPr>
          <p:cNvPr id="4" name="Slide Number Placeholder 3"/>
          <p:cNvSpPr>
            <a:spLocks noGrp="1"/>
          </p:cNvSpPr>
          <p:nvPr>
            <p:ph type="sldNum" sz="quarter" idx="5"/>
          </p:nvPr>
        </p:nvSpPr>
        <p:spPr/>
        <p:txBody>
          <a:bodyPr/>
          <a:lstStyle/>
          <a:p>
            <a:fld id="{F230445A-7CA6-4F02-91D9-CC87B2B56A4A}" type="slidenum">
              <a:rPr lang="en-US" smtClean="0"/>
              <a:t>33</a:t>
            </a:fld>
            <a:endParaRPr lang="en-US"/>
          </a:p>
        </p:txBody>
      </p:sp>
    </p:spTree>
    <p:extLst>
      <p:ext uri="{BB962C8B-B14F-4D97-AF65-F5344CB8AC3E}">
        <p14:creationId xmlns:p14="http://schemas.microsoft.com/office/powerpoint/2010/main" val="2459991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 set that we're going to talk about in this example since we don't have access to Google's data centers, is the spam in a data set which you can get from the Kern Lab package in R. So it comes with the Kern Lab package and so if you install the Kern Lab package you can load the data set right away.</a:t>
            </a:r>
          </a:p>
          <a:p>
            <a:endParaRPr lang="en-US" dirty="0"/>
          </a:p>
        </p:txBody>
      </p:sp>
      <p:sp>
        <p:nvSpPr>
          <p:cNvPr id="4" name="Slide Number Placeholder 3"/>
          <p:cNvSpPr>
            <a:spLocks noGrp="1"/>
          </p:cNvSpPr>
          <p:nvPr>
            <p:ph type="sldNum" sz="quarter" idx="5"/>
          </p:nvPr>
        </p:nvSpPr>
        <p:spPr/>
        <p:txBody>
          <a:bodyPr/>
          <a:lstStyle/>
          <a:p>
            <a:fld id="{F230445A-7CA6-4F02-91D9-CC87B2B56A4A}" type="slidenum">
              <a:rPr lang="en-US" smtClean="0"/>
              <a:t>34</a:t>
            </a:fld>
            <a:endParaRPr lang="en-US"/>
          </a:p>
        </p:txBody>
      </p:sp>
    </p:spTree>
    <p:extLst>
      <p:ext uri="{BB962C8B-B14F-4D97-AF65-F5344CB8AC3E}">
        <p14:creationId xmlns:p14="http://schemas.microsoft.com/office/powerpoint/2010/main" val="1154865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the data, the first thing </a:t>
            </a:r>
            <a:r>
              <a:rPr lang="en-US" b="1" dirty="0"/>
              <a:t>that you typically </a:t>
            </a:r>
            <a:r>
              <a:rPr lang="en-US" dirty="0"/>
              <a:t>need to do with any data set is to clean it a little bit. Often-raw data you typically need to be processed in some way to get it into a form where you can model it or feed it into a modeling program </a:t>
            </a:r>
            <a:r>
              <a:rPr lang="en-US" b="1" dirty="0"/>
              <a:t>If it's already pre-processed</a:t>
            </a:r>
            <a:r>
              <a:rPr lang="en-US" dirty="0"/>
              <a:t>, it's important that you understand how it was pre-processed so try to get some documentation about what the pre-processing was and how it was done.</a:t>
            </a:r>
          </a:p>
          <a:p>
            <a:endParaRPr lang="en-US" dirty="0"/>
          </a:p>
          <a:p>
            <a:r>
              <a:rPr lang="en-US" b="1" dirty="0"/>
              <a:t>You also </a:t>
            </a:r>
            <a:r>
              <a:rPr lang="en-US" dirty="0"/>
              <a:t>have to understand kind of where the data come from, so for example if it came from a survey, you need to know how the sampling was done. it, was it a convenient sample, or was, did the data come from an observational study, did it come from experiments of, the source of the data is very important. You may need to reformat the data in a certain way to get it to work in a certain type of analysis. If </a:t>
            </a:r>
            <a:r>
              <a:rPr lang="en-US" b="1" dirty="0"/>
              <a:t>the data set is extremely </a:t>
            </a:r>
            <a:r>
              <a:rPr lang="en-US" dirty="0"/>
              <a:t>large you may want to sub-sample the data set to make it more manageable. And so anything you do to clean the data, it is very important that you record these steps and write them down you know, in scripts or whatever is most convenient. Because someone you or someone else is going to have to reproduce these steps if they want to reproduce your findings. And if you don't document all these pre-processing steps, then no one will ever be able to do it again.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accent1"/>
                </a:solidFill>
              </a:rPr>
              <a:t>The whole goal of this exercise is so you can </a:t>
            </a:r>
            <a:r>
              <a:rPr lang="en-US" sz="1200" b="1" dirty="0">
                <a:solidFill>
                  <a:schemeClr val="accent1"/>
                </a:solidFill>
              </a:rPr>
              <a:t>Determine if the data are good enough</a:t>
            </a:r>
            <a:r>
              <a:rPr lang="en-US" sz="1200" dirty="0">
                <a:solidFill>
                  <a:schemeClr val="accent1"/>
                </a:solidFill>
              </a:rPr>
              <a:t> </a:t>
            </a:r>
            <a:r>
              <a:rPr lang="en-US" sz="1200" dirty="0"/>
              <a:t>- if not, quit or change data</a:t>
            </a:r>
          </a:p>
          <a:p>
            <a:endParaRPr lang="en-US" dirty="0"/>
          </a:p>
        </p:txBody>
      </p:sp>
      <p:sp>
        <p:nvSpPr>
          <p:cNvPr id="4" name="Slide Number Placeholder 3"/>
          <p:cNvSpPr>
            <a:spLocks noGrp="1"/>
          </p:cNvSpPr>
          <p:nvPr>
            <p:ph type="sldNum" sz="quarter" idx="5"/>
          </p:nvPr>
        </p:nvSpPr>
        <p:spPr/>
        <p:txBody>
          <a:bodyPr/>
          <a:lstStyle/>
          <a:p>
            <a:fld id="{F230445A-7CA6-4F02-91D9-CC87B2B56A4A}" type="slidenum">
              <a:rPr lang="en-US" smtClean="0"/>
              <a:t>35</a:t>
            </a:fld>
            <a:endParaRPr lang="en-US"/>
          </a:p>
        </p:txBody>
      </p:sp>
    </p:spTree>
    <p:extLst>
      <p:ext uri="{BB962C8B-B14F-4D97-AF65-F5344CB8AC3E}">
        <p14:creationId xmlns:p14="http://schemas.microsoft.com/office/powerpoint/2010/main" val="3809298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our cleaned data set that we're going to use for this example. It's already been cleaned for us, in the Kern Lab package, and I'm just showing you the first five variables here. There are many other variables in the data set but you can see that there's </a:t>
            </a:r>
            <a:r>
              <a:rPr lang="en-US" b="1" dirty="0"/>
              <a:t>4601</a:t>
            </a:r>
            <a:r>
              <a:rPr lang="en-US" dirty="0"/>
              <a:t> observations of the five variables. I put the </a:t>
            </a:r>
            <a:r>
              <a:rPr lang="en-US" b="1" dirty="0"/>
              <a:t>link</a:t>
            </a:r>
            <a:r>
              <a:rPr lang="en-US" dirty="0"/>
              <a:t> here, you can see the help page in turn, it shows you where the data set came from and how it's processed.</a:t>
            </a:r>
          </a:p>
          <a:p>
            <a:endParaRPr lang="en-US" b="1" dirty="0"/>
          </a:p>
          <a:p>
            <a:r>
              <a:rPr lang="en-US" b="1" dirty="0"/>
              <a:t>STOP</a:t>
            </a:r>
          </a:p>
        </p:txBody>
      </p:sp>
      <p:sp>
        <p:nvSpPr>
          <p:cNvPr id="4" name="Slide Number Placeholder 3"/>
          <p:cNvSpPr>
            <a:spLocks noGrp="1"/>
          </p:cNvSpPr>
          <p:nvPr>
            <p:ph type="sldNum" sz="quarter" idx="5"/>
          </p:nvPr>
        </p:nvSpPr>
        <p:spPr/>
        <p:txBody>
          <a:bodyPr/>
          <a:lstStyle/>
          <a:p>
            <a:fld id="{F230445A-7CA6-4F02-91D9-CC87B2B56A4A}" type="slidenum">
              <a:rPr lang="en-US" smtClean="0"/>
              <a:t>36</a:t>
            </a:fld>
            <a:endParaRPr lang="en-US"/>
          </a:p>
        </p:txBody>
      </p:sp>
    </p:spTree>
    <p:extLst>
      <p:ext uri="{BB962C8B-B14F-4D97-AF65-F5344CB8AC3E}">
        <p14:creationId xmlns:p14="http://schemas.microsoft.com/office/powerpoint/2010/main" val="3373962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Structure of a Data Analysis (part 2)</a:t>
            </a:r>
          </a:p>
          <a:p>
            <a:endParaRPr lang="en-US" dirty="0"/>
          </a:p>
          <a:p>
            <a:r>
              <a:rPr lang="en-US" dirty="0"/>
              <a:t>In this video, we're going to continue the data analysis example that we started in part one. so, the first thing that we need to do with this data set if we want to build a model to kind of, classify emails into spam or not. Is that we need to split the data set into test set and a training set. So the idea is that we're going to use part of the data set to build our model, and then we're going to use another part of the data set which is independent of the first part to actually determine how good our model is kind of making a prediction. So </a:t>
            </a:r>
            <a:r>
              <a:rPr lang="en-US" b="1" dirty="0"/>
              <a:t>here</a:t>
            </a:r>
            <a:r>
              <a:rPr lang="en-US" dirty="0"/>
              <a:t> I'm a taking a random half of the data set, I’m basically flipping a coin with the </a:t>
            </a:r>
            <a:r>
              <a:rPr lang="en-US" b="1" dirty="0" err="1"/>
              <a:t>rbinom</a:t>
            </a:r>
            <a:r>
              <a:rPr lang="en-US" dirty="0"/>
              <a:t> function, to generate a random kind of coin flip with </a:t>
            </a:r>
            <a:r>
              <a:rPr lang="en-US" b="1" dirty="0"/>
              <a:t>probability</a:t>
            </a:r>
            <a:r>
              <a:rPr lang="en-US" dirty="0"/>
              <a:t> of half so that'll separate the data set into two pieces. So you can see that </a:t>
            </a:r>
            <a:r>
              <a:rPr lang="en-US" b="1" dirty="0"/>
              <a:t>roughly</a:t>
            </a:r>
            <a:r>
              <a:rPr lang="en-US" dirty="0"/>
              <a:t> 2000, so 2314 are going to be one half and 2287 will be in the other half. And so the </a:t>
            </a:r>
            <a:r>
              <a:rPr lang="en-US" b="1" dirty="0"/>
              <a:t>training</a:t>
            </a:r>
            <a:r>
              <a:rPr lang="en-US" dirty="0"/>
              <a:t> set will be, will be, one set and the test set will be another set of data.</a:t>
            </a:r>
          </a:p>
        </p:txBody>
      </p:sp>
      <p:sp>
        <p:nvSpPr>
          <p:cNvPr id="4" name="Slide Number Placeholder 3"/>
          <p:cNvSpPr>
            <a:spLocks noGrp="1"/>
          </p:cNvSpPr>
          <p:nvPr>
            <p:ph type="sldNum" sz="quarter" idx="5"/>
          </p:nvPr>
        </p:nvSpPr>
        <p:spPr/>
        <p:txBody>
          <a:bodyPr/>
          <a:lstStyle/>
          <a:p>
            <a:fld id="{F230445A-7CA6-4F02-91D9-CC87B2B56A4A}" type="slidenum">
              <a:rPr lang="en-US" smtClean="0"/>
              <a:t>37</a:t>
            </a:fld>
            <a:endParaRPr lang="en-US"/>
          </a:p>
        </p:txBody>
      </p:sp>
    </p:spTree>
    <p:extLst>
      <p:ext uri="{BB962C8B-B14F-4D97-AF65-F5344CB8AC3E}">
        <p14:creationId xmlns:p14="http://schemas.microsoft.com/office/powerpoint/2010/main" val="2554334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do a bit of exploratory data analysis. We have not looked at this data set yet. And so it would be useful to look at kind of what the data look like, what's the distribution of the variables, what are the relationships between the variables, things like that. So we want to look at basic summaries, one dimensional and two dimensional, summaries of the data we want to check for is there are any missing data, maybe understand why the data are missing, and create some exploratory plots. </a:t>
            </a:r>
          </a:p>
        </p:txBody>
      </p:sp>
      <p:sp>
        <p:nvSpPr>
          <p:cNvPr id="4" name="Slide Number Placeholder 3"/>
          <p:cNvSpPr>
            <a:spLocks noGrp="1"/>
          </p:cNvSpPr>
          <p:nvPr>
            <p:ph type="sldNum" sz="quarter" idx="5"/>
          </p:nvPr>
        </p:nvSpPr>
        <p:spPr/>
        <p:txBody>
          <a:bodyPr/>
          <a:lstStyle/>
          <a:p>
            <a:fld id="{F230445A-7CA6-4F02-91D9-CC87B2B56A4A}" type="slidenum">
              <a:rPr lang="en-US" smtClean="0"/>
              <a:t>38</a:t>
            </a:fld>
            <a:endParaRPr lang="en-US"/>
          </a:p>
        </p:txBody>
      </p:sp>
    </p:spTree>
    <p:extLst>
      <p:ext uri="{BB962C8B-B14F-4D97-AF65-F5344CB8AC3E}">
        <p14:creationId xmlns:p14="http://schemas.microsoft.com/office/powerpoint/2010/main" val="4245462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look at the training data set, so that's what we're going to focus on right now as we do our exploratory analysis, as we build our model, all that's going to be done in the training data set. And if you look at the, the column names of the dataset, you can see that they're all just words essentially and</a:t>
            </a:r>
          </a:p>
        </p:txBody>
      </p:sp>
      <p:sp>
        <p:nvSpPr>
          <p:cNvPr id="4" name="Slide Number Placeholder 3"/>
          <p:cNvSpPr>
            <a:spLocks noGrp="1"/>
          </p:cNvSpPr>
          <p:nvPr>
            <p:ph type="sldNum" sz="quarter" idx="5"/>
          </p:nvPr>
        </p:nvSpPr>
        <p:spPr/>
        <p:txBody>
          <a:bodyPr/>
          <a:lstStyle/>
          <a:p>
            <a:fld id="{F230445A-7CA6-4F02-91D9-CC87B2B56A4A}" type="slidenum">
              <a:rPr lang="en-US" smtClean="0"/>
              <a:t>39</a:t>
            </a:fld>
            <a:endParaRPr lang="en-US"/>
          </a:p>
        </p:txBody>
      </p:sp>
    </p:spTree>
    <p:extLst>
      <p:ext uri="{BB962C8B-B14F-4D97-AF65-F5344CB8AC3E}">
        <p14:creationId xmlns:p14="http://schemas.microsoft.com/office/powerpoint/2010/main" val="65698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can't replicate a study or a finding, what’s the alternative? is the alternative just to do nothing, you know let that study stand by itself? </a:t>
            </a:r>
          </a:p>
        </p:txBody>
      </p:sp>
      <p:sp>
        <p:nvSpPr>
          <p:cNvPr id="4" name="Slide Number Placeholder 3"/>
          <p:cNvSpPr>
            <a:spLocks noGrp="1"/>
          </p:cNvSpPr>
          <p:nvPr>
            <p:ph type="sldNum" sz="quarter" idx="10"/>
          </p:nvPr>
        </p:nvSpPr>
        <p:spPr/>
        <p:txBody>
          <a:bodyPr/>
          <a:lstStyle/>
          <a:p>
            <a:fld id="{CB258EC7-C42A-2740-9A93-31EDE6B07C7D}" type="slidenum">
              <a:t>4</a:t>
            </a:fld>
            <a:endParaRPr lang="en-US"/>
          </a:p>
        </p:txBody>
      </p:sp>
    </p:spTree>
    <p:extLst>
      <p:ext uri="{BB962C8B-B14F-4D97-AF65-F5344CB8AC3E}">
        <p14:creationId xmlns:p14="http://schemas.microsoft.com/office/powerpoint/2010/main" val="506073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look at the first five rows, we can see that basically that these are the frequencies at which they occur in a given email. So you can see, you can see the word </a:t>
            </a:r>
            <a:r>
              <a:rPr lang="en-US" b="1" dirty="0"/>
              <a:t>make</a:t>
            </a:r>
            <a:r>
              <a:rPr lang="en-US" dirty="0"/>
              <a:t> does not appear in that first email and, and the word </a:t>
            </a:r>
            <a:r>
              <a:rPr lang="en-US" b="1" dirty="0"/>
              <a:t>mail</a:t>
            </a:r>
            <a:r>
              <a:rPr lang="en-US" dirty="0"/>
              <a:t> does not appear, so things like that. So these are all basically frequency counts, or frequencies of, of words within each of the emails.</a:t>
            </a:r>
          </a:p>
        </p:txBody>
      </p:sp>
      <p:sp>
        <p:nvSpPr>
          <p:cNvPr id="4" name="Slide Number Placeholder 3"/>
          <p:cNvSpPr>
            <a:spLocks noGrp="1"/>
          </p:cNvSpPr>
          <p:nvPr>
            <p:ph type="sldNum" sz="quarter" idx="5"/>
          </p:nvPr>
        </p:nvSpPr>
        <p:spPr/>
        <p:txBody>
          <a:bodyPr/>
          <a:lstStyle/>
          <a:p>
            <a:fld id="{F230445A-7CA6-4F02-91D9-CC87B2B56A4A}" type="slidenum">
              <a:rPr lang="en-US" smtClean="0"/>
              <a:t>40</a:t>
            </a:fld>
            <a:endParaRPr lang="en-US"/>
          </a:p>
        </p:txBody>
      </p:sp>
    </p:spTree>
    <p:extLst>
      <p:ext uri="{BB962C8B-B14F-4D97-AF65-F5344CB8AC3E}">
        <p14:creationId xmlns:p14="http://schemas.microsoft.com/office/powerpoint/2010/main" val="3205349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look at the outcome we see that 906 of the emails are classified as spam. And the other 1381 are classified as non-spam. So these, this is what we're going to use to kind of build our model for predicting the spam emails.</a:t>
            </a:r>
          </a:p>
        </p:txBody>
      </p:sp>
      <p:sp>
        <p:nvSpPr>
          <p:cNvPr id="4" name="Slide Number Placeholder 3"/>
          <p:cNvSpPr>
            <a:spLocks noGrp="1"/>
          </p:cNvSpPr>
          <p:nvPr>
            <p:ph type="sldNum" sz="quarter" idx="5"/>
          </p:nvPr>
        </p:nvSpPr>
        <p:spPr/>
        <p:txBody>
          <a:bodyPr/>
          <a:lstStyle/>
          <a:p>
            <a:fld id="{F230445A-7CA6-4F02-91D9-CC87B2B56A4A}" type="slidenum">
              <a:rPr lang="en-US" smtClean="0"/>
              <a:t>41</a:t>
            </a:fld>
            <a:endParaRPr lang="en-US"/>
          </a:p>
        </p:txBody>
      </p:sp>
    </p:spTree>
    <p:extLst>
      <p:ext uri="{BB962C8B-B14F-4D97-AF65-F5344CB8AC3E}">
        <p14:creationId xmlns:p14="http://schemas.microsoft.com/office/powerpoint/2010/main" val="8970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make some plots and we can compare the frequencies of certain characteristics between the spam and the non spam emails. So, here we're looking at a variable called </a:t>
            </a:r>
            <a:r>
              <a:rPr lang="en-US" b="1" dirty="0"/>
              <a:t>capital </a:t>
            </a:r>
            <a:r>
              <a:rPr lang="en-US" b="1" dirty="0" err="1"/>
              <a:t>ave</a:t>
            </a:r>
            <a:r>
              <a:rPr lang="en-US" dirty="0" err="1"/>
              <a:t>.</a:t>
            </a:r>
            <a:r>
              <a:rPr lang="en-US" dirty="0"/>
              <a:t> So the average number of capital letters. And, you can see that its difficult to look at this picture, because the data are highly skewed. And so, in these kinds of situations it's often useful to just kind of look at the log transformation of the variable. So, </a:t>
            </a:r>
            <a:r>
              <a:rPr lang="en-US" b="1" dirty="0"/>
              <a:t>here</a:t>
            </a:r>
            <a:r>
              <a:rPr lang="en-US" dirty="0"/>
              <a:t> I'm going to take the base ten log of the variable, and compare spam and </a:t>
            </a:r>
            <a:r>
              <a:rPr lang="en-US" dirty="0" err="1"/>
              <a:t>nonspam</a:t>
            </a:r>
            <a:r>
              <a:rPr lang="en-US" dirty="0"/>
              <a:t>. And since there are a lot of zeros in this particular variable, taking the log of zero doesn't really make sense. So we'll just </a:t>
            </a:r>
            <a:r>
              <a:rPr lang="en-US" b="1" dirty="0"/>
              <a:t>add 1 </a:t>
            </a:r>
            <a:r>
              <a:rPr lang="en-US" dirty="0"/>
              <a:t>to that variable, just so we can take the log and kind of get a rough sense of what the data look like. Typically, you don't, you wouldn't want to </a:t>
            </a:r>
            <a:r>
              <a:rPr lang="en-US" b="0" dirty="0"/>
              <a:t>just add 1 </a:t>
            </a:r>
            <a:r>
              <a:rPr lang="en-US" dirty="0"/>
              <a:t>to a variable just because. It's okay to do that here since we're just exploring the data. So here you can see, rather obviously, that, the spam emails have a </a:t>
            </a:r>
            <a:r>
              <a:rPr lang="en-US" b="1" dirty="0"/>
              <a:t>much higher rate </a:t>
            </a:r>
            <a:r>
              <a:rPr lang="en-US" dirty="0"/>
              <a:t>of these, capital letters, than the non spam emails, and of course, if you've ever seen spam emails, you're probably familiar with that phenomenon. And so that's one useful, relationship to see there.</a:t>
            </a:r>
          </a:p>
        </p:txBody>
      </p:sp>
      <p:sp>
        <p:nvSpPr>
          <p:cNvPr id="4" name="Slide Number Placeholder 3"/>
          <p:cNvSpPr>
            <a:spLocks noGrp="1"/>
          </p:cNvSpPr>
          <p:nvPr>
            <p:ph type="sldNum" sz="quarter" idx="5"/>
          </p:nvPr>
        </p:nvSpPr>
        <p:spPr/>
        <p:txBody>
          <a:bodyPr/>
          <a:lstStyle/>
          <a:p>
            <a:fld id="{F230445A-7CA6-4F02-91D9-CC87B2B56A4A}" type="slidenum">
              <a:rPr lang="en-US" smtClean="0"/>
              <a:t>42</a:t>
            </a:fld>
            <a:endParaRPr lang="en-US"/>
          </a:p>
        </p:txBody>
      </p:sp>
    </p:spTree>
    <p:extLst>
      <p:ext uri="{BB962C8B-B14F-4D97-AF65-F5344CB8AC3E}">
        <p14:creationId xmlns:p14="http://schemas.microsoft.com/office/powerpoint/2010/main" val="4206939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look at pairwise relationships between the different variables in the plots. And here I, I've got a pairs plot of a few of the variables, and as this is the log transformation of each of the variables. And you can see that some of them are correlated, some of them are not particularly correlated, and so that's useful to know.</a:t>
            </a:r>
          </a:p>
        </p:txBody>
      </p:sp>
      <p:sp>
        <p:nvSpPr>
          <p:cNvPr id="4" name="Slide Number Placeholder 3"/>
          <p:cNvSpPr>
            <a:spLocks noGrp="1"/>
          </p:cNvSpPr>
          <p:nvPr>
            <p:ph type="sldNum" sz="quarter" idx="5"/>
          </p:nvPr>
        </p:nvSpPr>
        <p:spPr/>
        <p:txBody>
          <a:bodyPr/>
          <a:lstStyle/>
          <a:p>
            <a:fld id="{F230445A-7CA6-4F02-91D9-CC87B2B56A4A}" type="slidenum">
              <a:rPr lang="en-US" smtClean="0"/>
              <a:t>43</a:t>
            </a:fld>
            <a:endParaRPr lang="en-US"/>
          </a:p>
        </p:txBody>
      </p:sp>
    </p:spTree>
    <p:extLst>
      <p:ext uri="{BB962C8B-B14F-4D97-AF65-F5344CB8AC3E}">
        <p14:creationId xmlns:p14="http://schemas.microsoft.com/office/powerpoint/2010/main" val="3012207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explore the predictor space a little bit more by doing a hierarchical cluster analysis and so this is a first cut at trying to do that with the </a:t>
            </a:r>
            <a:r>
              <a:rPr lang="en-US" b="1" dirty="0" err="1"/>
              <a:t>hclust</a:t>
            </a:r>
            <a:r>
              <a:rPr lang="en-US" dirty="0"/>
              <a:t> function in R. And you can see I </a:t>
            </a:r>
            <a:r>
              <a:rPr lang="en-US" b="0" dirty="0"/>
              <a:t>plotted</a:t>
            </a:r>
            <a:r>
              <a:rPr lang="en-US" dirty="0"/>
              <a:t> the </a:t>
            </a:r>
            <a:r>
              <a:rPr lang="en-US" b="1" dirty="0"/>
              <a:t>Dendrogram</a:t>
            </a:r>
            <a:r>
              <a:rPr lang="en-US" dirty="0"/>
              <a:t> just to, to see what predictors or what words or characteristics tend to cluster together. And it's not particularly helpful at this point although it does </a:t>
            </a:r>
            <a:r>
              <a:rPr lang="en-US" b="1" dirty="0"/>
              <a:t>separate</a:t>
            </a:r>
            <a:r>
              <a:rPr lang="en-US" dirty="0"/>
              <a:t> out this one variable capital total. But if you recall that the clustering algorithms can be sensitive to any skewness in the distribution of the individual variables. So it may be useful to redo the clustering analysis after a transformation of the predictor space.</a:t>
            </a:r>
          </a:p>
        </p:txBody>
      </p:sp>
      <p:sp>
        <p:nvSpPr>
          <p:cNvPr id="4" name="Slide Number Placeholder 3"/>
          <p:cNvSpPr>
            <a:spLocks noGrp="1"/>
          </p:cNvSpPr>
          <p:nvPr>
            <p:ph type="sldNum" sz="quarter" idx="5"/>
          </p:nvPr>
        </p:nvSpPr>
        <p:spPr/>
        <p:txBody>
          <a:bodyPr/>
          <a:lstStyle/>
          <a:p>
            <a:fld id="{F230445A-7CA6-4F02-91D9-CC87B2B56A4A}" type="slidenum">
              <a:rPr lang="en-US" smtClean="0"/>
              <a:t>44</a:t>
            </a:fld>
            <a:endParaRPr lang="en-US"/>
          </a:p>
        </p:txBody>
      </p:sp>
    </p:spTree>
    <p:extLst>
      <p:ext uri="{BB962C8B-B14F-4D97-AF65-F5344CB8AC3E}">
        <p14:creationId xmlns:p14="http://schemas.microsoft.com/office/powerpoint/2010/main" val="1213461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I've taken a  </a:t>
            </a:r>
            <a:r>
              <a:rPr lang="en-US" b="1" dirty="0"/>
              <a:t>base 10 log</a:t>
            </a:r>
            <a:r>
              <a:rPr lang="en-US" dirty="0"/>
              <a:t> transformation of the predictors in the training data set, and again, I've </a:t>
            </a:r>
            <a:r>
              <a:rPr lang="en-US" b="1" dirty="0"/>
              <a:t>added</a:t>
            </a:r>
            <a:r>
              <a:rPr lang="en-US" dirty="0"/>
              <a:t> one to each one to avoid taking the log of zero. And now you can see it's a little bit more interesting pattern in the dendrogram. There are a few clusters here, this </a:t>
            </a:r>
            <a:r>
              <a:rPr lang="en-US" b="1" dirty="0"/>
              <a:t>capital average </a:t>
            </a:r>
            <a:r>
              <a:rPr lang="en-US" dirty="0"/>
              <a:t>is one kind of cluster all by itself. There's another cluster that  includes you </a:t>
            </a:r>
            <a:r>
              <a:rPr lang="en-US" b="1" dirty="0"/>
              <a:t>will or your</a:t>
            </a:r>
            <a:r>
              <a:rPr lang="en-US" dirty="0"/>
              <a:t>. And then there are a </a:t>
            </a:r>
            <a:r>
              <a:rPr lang="en-US" b="1" dirty="0"/>
              <a:t>bunch of other </a:t>
            </a:r>
            <a:r>
              <a:rPr lang="en-US" dirty="0"/>
              <a:t>words that kind of lump more ambiguously together. And so this may be something worth exploring a little bit further if you see some particular kind of characteristics that are interesting.</a:t>
            </a:r>
          </a:p>
        </p:txBody>
      </p:sp>
      <p:sp>
        <p:nvSpPr>
          <p:cNvPr id="4" name="Slide Number Placeholder 3"/>
          <p:cNvSpPr>
            <a:spLocks noGrp="1"/>
          </p:cNvSpPr>
          <p:nvPr>
            <p:ph type="sldNum" sz="quarter" idx="5"/>
          </p:nvPr>
        </p:nvSpPr>
        <p:spPr/>
        <p:txBody>
          <a:bodyPr/>
          <a:lstStyle/>
          <a:p>
            <a:fld id="{F230445A-7CA6-4F02-91D9-CC87B2B56A4A}" type="slidenum">
              <a:rPr lang="en-US" smtClean="0"/>
              <a:t>45</a:t>
            </a:fld>
            <a:endParaRPr lang="en-US"/>
          </a:p>
        </p:txBody>
      </p:sp>
    </p:spTree>
    <p:extLst>
      <p:ext uri="{BB962C8B-B14F-4D97-AF65-F5344CB8AC3E}">
        <p14:creationId xmlns:p14="http://schemas.microsoft.com/office/powerpoint/2010/main" val="36863673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once we've done exploratory data analysis, we've looked at some univariate and bivariate plots, we did a little cluster analysis, we can move on to doing a more sophisticated statistical model and making some predictions. And so any statistical modeling that you engage in </a:t>
            </a:r>
            <a:r>
              <a:rPr lang="en-US" b="1" dirty="0"/>
              <a:t>should be informed </a:t>
            </a:r>
            <a:r>
              <a:rPr lang="en-US" dirty="0"/>
              <a:t>by the, kind of question that you're interested in, and the results of any exploratory analysis. </a:t>
            </a:r>
            <a:r>
              <a:rPr lang="en-US" b="1" dirty="0"/>
              <a:t>The</a:t>
            </a:r>
            <a:r>
              <a:rPr lang="en-US" dirty="0"/>
              <a:t> exact methods that you employ will depend on the question of interest.</a:t>
            </a:r>
          </a:p>
          <a:p>
            <a:endParaRPr lang="en-US" dirty="0"/>
          </a:p>
          <a:p>
            <a:r>
              <a:rPr lang="en-US" dirty="0"/>
              <a:t>And when you do a statistical model, you should account for the fact that the data have been </a:t>
            </a:r>
            <a:r>
              <a:rPr lang="en-US" b="1" dirty="0"/>
              <a:t>processed or transformed </a:t>
            </a:r>
            <a:r>
              <a:rPr lang="en-US" dirty="0"/>
              <a:t>if they have, in fact, been so. And when you, as you do statistical modeling, you should always think </a:t>
            </a:r>
            <a:r>
              <a:rPr lang="en-US" b="1" dirty="0"/>
              <a:t>about </a:t>
            </a:r>
            <a:r>
              <a:rPr lang="en-US" dirty="0"/>
              <a:t>the measures of uncertainty as well as the sources of uncertainty in your data set.</a:t>
            </a:r>
          </a:p>
        </p:txBody>
      </p:sp>
      <p:sp>
        <p:nvSpPr>
          <p:cNvPr id="4" name="Slide Number Placeholder 3"/>
          <p:cNvSpPr>
            <a:spLocks noGrp="1"/>
          </p:cNvSpPr>
          <p:nvPr>
            <p:ph type="sldNum" sz="quarter" idx="5"/>
          </p:nvPr>
        </p:nvSpPr>
        <p:spPr/>
        <p:txBody>
          <a:bodyPr/>
          <a:lstStyle/>
          <a:p>
            <a:fld id="{F230445A-7CA6-4F02-91D9-CC87B2B56A4A}" type="slidenum">
              <a:rPr lang="en-US" smtClean="0"/>
              <a:t>46</a:t>
            </a:fld>
            <a:endParaRPr lang="en-US"/>
          </a:p>
        </p:txBody>
      </p:sp>
    </p:spTree>
    <p:extLst>
      <p:ext uri="{BB962C8B-B14F-4D97-AF65-F5344CB8AC3E}">
        <p14:creationId xmlns:p14="http://schemas.microsoft.com/office/powerpoint/2010/main" val="4092268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we're going to just do a very basic statistical model. What we're going to do is we're going to go through each of the variables in the data set and try to fit a generalizing model, in this case a logistic regression, to see if we can predict an email is spam or not by using just a single variable. So here using the </a:t>
            </a:r>
            <a:r>
              <a:rPr lang="en-US" b="1" dirty="0"/>
              <a:t>reformulate</a:t>
            </a:r>
            <a:r>
              <a:rPr lang="en-US" dirty="0"/>
              <a:t> function to create a formula that includes the response, which is just the type, type of email. And one of the variables of the data set, and we're just going to cycle through all the variables in this data set using this f</a:t>
            </a:r>
            <a:r>
              <a:rPr lang="en-US" b="1" dirty="0"/>
              <a:t>or-loop</a:t>
            </a:r>
            <a:r>
              <a:rPr lang="en-US" dirty="0"/>
              <a:t> to build a logistic regression model. and, and then subsequently calculate the </a:t>
            </a:r>
            <a:r>
              <a:rPr lang="en-US" b="1" dirty="0"/>
              <a:t>cross validated error rate </a:t>
            </a:r>
            <a:r>
              <a:rPr lang="en-US" dirty="0"/>
              <a:t>of predicting spam emails from a single, variable. And so, if you run this loop in R, it may take a little bit to run, since it has to loop through all the variables and fit models, but once we've done this, you’ll have an estimate error for the individual variables, be able to tell which one has </a:t>
            </a:r>
            <a:r>
              <a:rPr lang="en-US" dirty="0" err="1"/>
              <a:t>has</a:t>
            </a:r>
            <a:r>
              <a:rPr lang="en-US" dirty="0"/>
              <a:t> the minimum cross validated error rate. And so we can just go, and you can take this vector of results this CV error, and just figure out which one is the </a:t>
            </a:r>
            <a:r>
              <a:rPr lang="en-US" b="1" dirty="0"/>
              <a:t>minimum</a:t>
            </a:r>
            <a:r>
              <a:rPr lang="en-US" dirty="0"/>
              <a:t>. And it turns out that the, the predictor that has the </a:t>
            </a:r>
            <a:r>
              <a:rPr lang="en-US" b="0" dirty="0"/>
              <a:t>minimum</a:t>
            </a:r>
            <a:r>
              <a:rPr lang="en-US" dirty="0"/>
              <a:t> cross validated error rate is this variable called </a:t>
            </a:r>
            <a:r>
              <a:rPr lang="en-US" b="1" dirty="0"/>
              <a:t>char dollar</a:t>
            </a:r>
            <a:r>
              <a:rPr lang="en-US" dirty="0"/>
              <a:t>. This is an indicator of the number of dollar signs in the email.</a:t>
            </a:r>
          </a:p>
          <a:p>
            <a:endParaRPr lang="en-US" dirty="0"/>
          </a:p>
          <a:p>
            <a:r>
              <a:rPr lang="en-US" dirty="0"/>
              <a:t>So, just keep in mind this is a very simple model. Each of these models that we fit only have a single predictor in it. So of course we could maybe think of something more complicated, but this maybe an interesting place to start.</a:t>
            </a:r>
          </a:p>
        </p:txBody>
      </p:sp>
      <p:sp>
        <p:nvSpPr>
          <p:cNvPr id="4" name="Slide Number Placeholder 3"/>
          <p:cNvSpPr>
            <a:spLocks noGrp="1"/>
          </p:cNvSpPr>
          <p:nvPr>
            <p:ph type="sldNum" sz="quarter" idx="5"/>
          </p:nvPr>
        </p:nvSpPr>
        <p:spPr/>
        <p:txBody>
          <a:bodyPr/>
          <a:lstStyle/>
          <a:p>
            <a:fld id="{F230445A-7CA6-4F02-91D9-CC87B2B56A4A}" type="slidenum">
              <a:rPr lang="en-US" smtClean="0"/>
              <a:t>47</a:t>
            </a:fld>
            <a:endParaRPr lang="en-US"/>
          </a:p>
        </p:txBody>
      </p:sp>
    </p:spTree>
    <p:extLst>
      <p:ext uri="{BB962C8B-B14F-4D97-AF65-F5344CB8AC3E}">
        <p14:creationId xmlns:p14="http://schemas.microsoft.com/office/powerpoint/2010/main" val="30567276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take this char dollar variable as the best predictor from our set of 55 possible predictors, and just </a:t>
            </a:r>
            <a:r>
              <a:rPr lang="en-US" b="1" dirty="0"/>
              <a:t>re-fit</a:t>
            </a:r>
            <a:r>
              <a:rPr lang="en-US" dirty="0"/>
              <a:t> the model again right here. This is a logistic regression model. We can actually make </a:t>
            </a:r>
            <a:r>
              <a:rPr lang="en-US" b="1" dirty="0"/>
              <a:t>predictions</a:t>
            </a:r>
            <a:r>
              <a:rPr lang="en-US" dirty="0"/>
              <a:t> now from the model on the test data. And so now we're going to predict the outcome on the test data set to see how well we do. And so, in a logistic regression we don't get we don't get specific predictions classifying each of the messages, we get a probability that a message is going to be spam or not. And so then we have to take this continuous probability, which ranges between 0 and 1, and, and determine at what point, at what </a:t>
            </a:r>
            <a:r>
              <a:rPr lang="en-US" b="1" dirty="0"/>
              <a:t>cutoff</a:t>
            </a:r>
            <a:r>
              <a:rPr lang="en-US" dirty="0"/>
              <a:t>, do we think that the email is spam. And so we're, we're just going to draw the cut off here at 0.5, so if the probability is above 50%, we're just going to call it a spam email.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once we've created our classification, we can take a </a:t>
            </a:r>
            <a:r>
              <a:rPr lang="en-US" b="1" dirty="0"/>
              <a:t>look</a:t>
            </a:r>
            <a:r>
              <a:rPr lang="en-US" dirty="0"/>
              <a:t> at the predicted values for, from our model, and then compare them with the actual values from the test data set, because we know what, which was spam, and which was not. And here's the classification table that we get from the predicted and the real values. And we can, so we can just calculate the </a:t>
            </a:r>
            <a:r>
              <a:rPr lang="en-US" b="1" dirty="0"/>
              <a:t>error rate.</a:t>
            </a:r>
            <a:r>
              <a:rPr lang="en-US" dirty="0"/>
              <a:t> And so the, the mistakes that we made are on the off diagonal elements of this table, so 61 and 458. So, 61 were classified as spam, that were not actually spam, and 458 were classify as non spam but actually were spam. So we calculate this error rate as about 22%. So, now that we've done the analysis, we've calculated some results. We've calculated our kind of our best model. We've looked at the error rate that's produced by that model.</a:t>
            </a:r>
          </a:p>
          <a:p>
            <a:endParaRPr lang="en-US" dirty="0"/>
          </a:p>
        </p:txBody>
      </p:sp>
      <p:sp>
        <p:nvSpPr>
          <p:cNvPr id="4" name="Slide Number Placeholder 3"/>
          <p:cNvSpPr>
            <a:spLocks noGrp="1"/>
          </p:cNvSpPr>
          <p:nvPr>
            <p:ph type="sldNum" sz="quarter" idx="5"/>
          </p:nvPr>
        </p:nvSpPr>
        <p:spPr/>
        <p:txBody>
          <a:bodyPr/>
          <a:lstStyle/>
          <a:p>
            <a:fld id="{F230445A-7CA6-4F02-91D9-CC87B2B56A4A}" type="slidenum">
              <a:rPr lang="en-US" smtClean="0"/>
              <a:t>48</a:t>
            </a:fld>
            <a:endParaRPr lang="en-US"/>
          </a:p>
        </p:txBody>
      </p:sp>
    </p:spTree>
    <p:extLst>
      <p:ext uri="{BB962C8B-B14F-4D97-AF65-F5344CB8AC3E}">
        <p14:creationId xmlns:p14="http://schemas.microsoft.com/office/powerpoint/2010/main" val="1324079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need to interpret our findings and it's important when you interpret your findings to use </a:t>
            </a:r>
            <a:r>
              <a:rPr lang="en-US" b="1" dirty="0"/>
              <a:t>appropriate language</a:t>
            </a:r>
            <a:r>
              <a:rPr lang="en-US" dirty="0"/>
              <a:t>. And to not be to not use language that goes beyond the analysis that you actually did. And so you want to give kind of, if you're in this type of application where we're just looking at some data, we're building a predictive model. You want to use </a:t>
            </a:r>
            <a:r>
              <a:rPr lang="en-US" b="1" dirty="0"/>
              <a:t>words</a:t>
            </a:r>
            <a:r>
              <a:rPr lang="en-US" dirty="0"/>
              <a:t> like, you know, prediction or it correlates with or, or, or certain variables may be associated with the outcome or the analysis is descriptive, and so and so just to think about carefully what kind of language you use to interpret your results. it's, it's good to </a:t>
            </a:r>
            <a:r>
              <a:rPr lang="en-US" b="1" dirty="0"/>
              <a:t>give an explanation</a:t>
            </a:r>
            <a:r>
              <a:rPr lang="en-US" dirty="0"/>
              <a:t>, so if you can think of, you know, why certain models predict better than others, it would be useful to kind of give an explanation of what you think that is. If there are </a:t>
            </a:r>
            <a:r>
              <a:rPr lang="en-US" b="1" dirty="0"/>
              <a:t>coefficients</a:t>
            </a:r>
            <a:r>
              <a:rPr lang="en-US" dirty="0"/>
              <a:t> in the model that you need to interpret it's useful, you can do that here. And in particular it's useful to bring in </a:t>
            </a:r>
            <a:r>
              <a:rPr lang="en-US" b="1" dirty="0"/>
              <a:t>measures of uncertainty</a:t>
            </a:r>
            <a:r>
              <a:rPr lang="en-US" dirty="0"/>
              <a:t>, to kind of calibrate your interpretation of the final results.</a:t>
            </a:r>
          </a:p>
        </p:txBody>
      </p:sp>
      <p:sp>
        <p:nvSpPr>
          <p:cNvPr id="4" name="Slide Number Placeholder 3"/>
          <p:cNvSpPr>
            <a:spLocks noGrp="1"/>
          </p:cNvSpPr>
          <p:nvPr>
            <p:ph type="sldNum" sz="quarter" idx="5"/>
          </p:nvPr>
        </p:nvSpPr>
        <p:spPr/>
        <p:txBody>
          <a:bodyPr/>
          <a:lstStyle/>
          <a:p>
            <a:fld id="{F230445A-7CA6-4F02-91D9-CC87B2B56A4A}" type="slidenum">
              <a:rPr lang="en-US" smtClean="0"/>
              <a:t>49</a:t>
            </a:fld>
            <a:endParaRPr lang="en-US"/>
          </a:p>
        </p:txBody>
      </p:sp>
    </p:spTree>
    <p:extLst>
      <p:ext uri="{BB962C8B-B14F-4D97-AF65-F5344CB8AC3E}">
        <p14:creationId xmlns:p14="http://schemas.microsoft.com/office/powerpoint/2010/main" val="1475181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the idea behind a reproducible research is to create a kind of minimum standard or a middle ground where we won't be replicating the study, but maybe we can do something in between. </a:t>
            </a:r>
          </a:p>
        </p:txBody>
      </p:sp>
      <p:sp>
        <p:nvSpPr>
          <p:cNvPr id="4" name="Slide Number Placeholder 3"/>
          <p:cNvSpPr>
            <a:spLocks noGrp="1"/>
          </p:cNvSpPr>
          <p:nvPr>
            <p:ph type="sldNum" sz="quarter" idx="10"/>
          </p:nvPr>
        </p:nvSpPr>
        <p:spPr/>
        <p:txBody>
          <a:bodyPr/>
          <a:lstStyle/>
          <a:p>
            <a:fld id="{CB258EC7-C42A-2740-9A93-31EDE6B07C7D}" type="slidenum">
              <a:t>5</a:t>
            </a:fld>
            <a:endParaRPr lang="en-US"/>
          </a:p>
        </p:txBody>
      </p:sp>
    </p:spTree>
    <p:extLst>
      <p:ext uri="{BB962C8B-B14F-4D97-AF65-F5344CB8AC3E}">
        <p14:creationId xmlns:p14="http://schemas.microsoft.com/office/powerpoint/2010/main" val="34620321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this example, we might think, you know, that you might think of, of stating that, you know, the </a:t>
            </a:r>
            <a:r>
              <a:rPr lang="en-US" b="1" dirty="0"/>
              <a:t>fraction of characters </a:t>
            </a:r>
            <a:r>
              <a:rPr lang="en-US" dirty="0"/>
              <a:t>that are dollar signs, can be used to predict if an email spam. Maybe we decide that anything more, with more </a:t>
            </a:r>
            <a:r>
              <a:rPr lang="en-US" b="1" dirty="0"/>
              <a:t>than 6.6% </a:t>
            </a:r>
            <a:r>
              <a:rPr lang="en-US" dirty="0"/>
              <a:t>dollar signs is classified as spam. </a:t>
            </a:r>
            <a:r>
              <a:rPr lang="en-US" b="1" dirty="0"/>
              <a:t>More dollar </a:t>
            </a:r>
            <a:r>
              <a:rPr lang="en-US" dirty="0"/>
              <a:t>signs always means more spam under our prediction model. And, and in our for our model in the </a:t>
            </a:r>
            <a:r>
              <a:rPr lang="en-US" b="1" dirty="0"/>
              <a:t>test</a:t>
            </a:r>
            <a:r>
              <a:rPr lang="en-US" dirty="0"/>
              <a:t> data set, the error rate was 22.4%. </a:t>
            </a:r>
          </a:p>
        </p:txBody>
      </p:sp>
      <p:sp>
        <p:nvSpPr>
          <p:cNvPr id="4" name="Slide Number Placeholder 3"/>
          <p:cNvSpPr>
            <a:spLocks noGrp="1"/>
          </p:cNvSpPr>
          <p:nvPr>
            <p:ph type="sldNum" sz="quarter" idx="5"/>
          </p:nvPr>
        </p:nvSpPr>
        <p:spPr/>
        <p:txBody>
          <a:bodyPr/>
          <a:lstStyle/>
          <a:p>
            <a:fld id="{F230445A-7CA6-4F02-91D9-CC87B2B56A4A}" type="slidenum">
              <a:rPr lang="en-US" smtClean="0"/>
              <a:t>50</a:t>
            </a:fld>
            <a:endParaRPr lang="en-US"/>
          </a:p>
        </p:txBody>
      </p:sp>
    </p:spTree>
    <p:extLst>
      <p:ext uri="{BB962C8B-B14F-4D97-AF65-F5344CB8AC3E}">
        <p14:creationId xmlns:p14="http://schemas.microsoft.com/office/powerpoint/2010/main" val="4040519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once you've done your analysis and you've developed your interpretation, it's important that you challenge all the results that you've found. Because if you don't do it, someone else is going to do it once they see your analysis, and so you might as well get one step ahead of everyone by doing it yourself first. And so it's good to challenge </a:t>
            </a:r>
            <a:r>
              <a:rPr lang="en-US" b="1" dirty="0"/>
              <a:t>everything</a:t>
            </a:r>
            <a:r>
              <a:rPr lang="en-US" dirty="0"/>
              <a:t>, every, the whole process by which you gone through this problem. The question itself is that, is the question even a valid question to ask where the data came from, how you got the data, how you processed the data, how you did the analysis and any conclusions that you drew.</a:t>
            </a:r>
          </a:p>
          <a:p>
            <a:endParaRPr lang="en-US" dirty="0"/>
          </a:p>
          <a:p>
            <a:r>
              <a:rPr lang="en-US" dirty="0"/>
              <a:t>If you have </a:t>
            </a:r>
            <a:r>
              <a:rPr lang="en-US" b="1" dirty="0"/>
              <a:t>measures</a:t>
            </a:r>
            <a:r>
              <a:rPr lang="en-US" dirty="0"/>
              <a:t> of uncertainty, are those the appropriate measure of uncertainty. </a:t>
            </a:r>
          </a:p>
          <a:p>
            <a:endParaRPr lang="en-US" dirty="0"/>
          </a:p>
          <a:p>
            <a:r>
              <a:rPr lang="en-US" dirty="0"/>
              <a:t>And if you built </a:t>
            </a:r>
            <a:r>
              <a:rPr lang="en-US" b="1" dirty="0"/>
              <a:t>models</a:t>
            </a:r>
            <a:r>
              <a:rPr lang="en-US" dirty="0"/>
              <a:t>, you know why is your model the best model? Why is it an appropriate model for this problem?</a:t>
            </a:r>
          </a:p>
          <a:p>
            <a:endParaRPr lang="en-US" dirty="0"/>
          </a:p>
          <a:p>
            <a:r>
              <a:rPr lang="en-US" dirty="0"/>
              <a:t>How do </a:t>
            </a:r>
            <a:r>
              <a:rPr lang="en-US" b="0" dirty="0"/>
              <a:t>you</a:t>
            </a:r>
            <a:r>
              <a:rPr lang="en-US" dirty="0"/>
              <a:t> choose the things to include in your model? So all these things are questions that you should ask yourself and should have a reasonable answer to so that when someone else asks you, you can respond in kind.</a:t>
            </a:r>
          </a:p>
          <a:p>
            <a:endParaRPr lang="en-US" dirty="0"/>
          </a:p>
          <a:p>
            <a:r>
              <a:rPr lang="en-US" dirty="0"/>
              <a:t>And also it's useful to think </a:t>
            </a:r>
            <a:r>
              <a:rPr lang="en-US" b="1" dirty="0"/>
              <a:t>potential</a:t>
            </a:r>
            <a:r>
              <a:rPr lang="en-US" dirty="0"/>
              <a:t> alternative analyses that, you know, might be useful it doesn't mean that you have to do those alternative analyses, in the sense that you might stick to your original just because other reasons. But it may be useful to try alternative analyses just in case they may be useful in different ways or may produce better predictions.</a:t>
            </a:r>
          </a:p>
        </p:txBody>
      </p:sp>
      <p:sp>
        <p:nvSpPr>
          <p:cNvPr id="4" name="Slide Number Placeholder 3"/>
          <p:cNvSpPr>
            <a:spLocks noGrp="1"/>
          </p:cNvSpPr>
          <p:nvPr>
            <p:ph type="sldNum" sz="quarter" idx="5"/>
          </p:nvPr>
        </p:nvSpPr>
        <p:spPr/>
        <p:txBody>
          <a:bodyPr/>
          <a:lstStyle/>
          <a:p>
            <a:fld id="{F230445A-7CA6-4F02-91D9-CC87B2B56A4A}" type="slidenum">
              <a:rPr lang="en-US" smtClean="0"/>
              <a:t>51</a:t>
            </a:fld>
            <a:endParaRPr lang="en-US"/>
          </a:p>
        </p:txBody>
      </p:sp>
    </p:spTree>
    <p:extLst>
      <p:ext uri="{BB962C8B-B14F-4D97-AF65-F5344CB8AC3E}">
        <p14:creationId xmlns:p14="http://schemas.microsoft.com/office/powerpoint/2010/main" val="39919014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you've interpreted your results, you've done the analysis, you've interpreted your results, you've drawn some conclusions, you've challenged all your findings you're going to need to synthesize the results and write them up. So synthesis is very important because typically in any data analysis, there are going to be many, many, many things that you did. And when you present them to a, another person or to a group you're going to want to have to whittle it down to the kind of most important aspects in order to tell a coherent story. And so typically you want to </a:t>
            </a:r>
            <a:r>
              <a:rPr lang="en-US" b="1" dirty="0"/>
              <a:t>lead with the </a:t>
            </a:r>
            <a:r>
              <a:rPr lang="en-US" dirty="0"/>
              <a:t>question that you were trying to address. If people understand the question then they can make, they can draw up a context in their mind, and understand, kind of have a better understanding of the framework in which you're operating. And so that will lead to what kinds of data are necessary or appropriate for this question and help decide what kinds of analyses would be appropriate. </a:t>
            </a:r>
          </a:p>
          <a:p>
            <a:endParaRPr lang="en-US" dirty="0"/>
          </a:p>
          <a:p>
            <a:r>
              <a:rPr lang="en-US" dirty="0"/>
              <a:t>So you can </a:t>
            </a:r>
            <a:r>
              <a:rPr lang="en-US" b="1" dirty="0"/>
              <a:t>summarize</a:t>
            </a:r>
            <a:r>
              <a:rPr lang="en-US" dirty="0"/>
              <a:t> the analyses as you're telling the story. It's </a:t>
            </a:r>
            <a:r>
              <a:rPr lang="en-US" b="1" dirty="0"/>
              <a:t>important</a:t>
            </a:r>
            <a:r>
              <a:rPr lang="en-US" dirty="0"/>
              <a:t> that you don't include every analysis that you ever did but only if its needed for kind of telling a coherent story.</a:t>
            </a:r>
          </a:p>
          <a:p>
            <a:endParaRPr lang="en-US" dirty="0"/>
          </a:p>
          <a:p>
            <a:r>
              <a:rPr lang="en-US" dirty="0"/>
              <a:t>It's useful to sometimes keep these analyses in your back pocket though, even if you don't talk about it, because someone may challenge what you've done and it's useful to say well you know we did do that analysis but, it was problematic you know because of whatever the reason may be.</a:t>
            </a:r>
          </a:p>
          <a:p>
            <a:endParaRPr lang="en-US" dirty="0"/>
          </a:p>
          <a:p>
            <a:r>
              <a:rPr lang="en-US" dirty="0"/>
              <a:t>It's important to </a:t>
            </a:r>
            <a:r>
              <a:rPr lang="en-US" b="1" dirty="0"/>
              <a:t>order</a:t>
            </a:r>
            <a:r>
              <a:rPr lang="en-US" dirty="0"/>
              <a:t> the analysis that you did according to the story that you're telling and often that order is not the same as the order in which you actually did the analysis. So, it's usually not that useful to talk about the analysis that you did kind of chronologically, or the order in which you did them, because the order in which you did them is often very scattered and kind of doesn't make sense in retrospect. So talk about the analyses of your data set in the order that's appropriate for the story you're trying to tell.</a:t>
            </a:r>
          </a:p>
          <a:p>
            <a:endParaRPr lang="en-US" dirty="0"/>
          </a:p>
          <a:p>
            <a:r>
              <a:rPr lang="en-US" dirty="0"/>
              <a:t>And when your telling the story or you're presenting to someone or to your group it's, it's useful to include kind of very well done </a:t>
            </a:r>
            <a:r>
              <a:rPr lang="en-US" b="1" dirty="0"/>
              <a:t>figures</a:t>
            </a:r>
            <a:r>
              <a:rPr lang="en-US" dirty="0"/>
              <a:t> so that people can kind of understand what you're trying to say in one picture or two.</a:t>
            </a:r>
          </a:p>
        </p:txBody>
      </p:sp>
      <p:sp>
        <p:nvSpPr>
          <p:cNvPr id="4" name="Slide Number Placeholder 3"/>
          <p:cNvSpPr>
            <a:spLocks noGrp="1"/>
          </p:cNvSpPr>
          <p:nvPr>
            <p:ph type="sldNum" sz="quarter" idx="5"/>
          </p:nvPr>
        </p:nvSpPr>
        <p:spPr/>
        <p:txBody>
          <a:bodyPr/>
          <a:lstStyle/>
          <a:p>
            <a:fld id="{F230445A-7CA6-4F02-91D9-CC87B2B56A4A}" type="slidenum">
              <a:rPr lang="en-US" smtClean="0"/>
              <a:t>52</a:t>
            </a:fld>
            <a:endParaRPr lang="en-US"/>
          </a:p>
        </p:txBody>
      </p:sp>
    </p:spTree>
    <p:extLst>
      <p:ext uri="{BB962C8B-B14F-4D97-AF65-F5344CB8AC3E}">
        <p14:creationId xmlns:p14="http://schemas.microsoft.com/office/powerpoint/2010/main" val="1404834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most useful tools for organizing my thoughts into a story is using Disney Pixar’s story </a:t>
            </a:r>
            <a:r>
              <a:rPr lang="en-US" sz="1200" b="0" i="0" kern="1200" dirty="0" err="1">
                <a:solidFill>
                  <a:schemeClr val="tx1"/>
                </a:solidFill>
                <a:effectLst/>
                <a:latin typeface="+mn-lt"/>
                <a:ea typeface="+mn-ea"/>
                <a:cs typeface="+mn-cs"/>
              </a:rPr>
              <a:t>spint</a:t>
            </a:r>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Once upon a time…</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Whether you use these exact words or not, this opening reminds us that our first responsibility as storytellers is to introduce our characters and setting – i.e., to fix the story in time and space. Instinctively, your audience wants to know: Who is the story about? Where are they, and when is all this taking place? You don’t have to provide every detail, but you must supply enough information, says McDonald, “so the audience has everything it needs to know to understand the story that is to follow.”</a:t>
            </a:r>
          </a:p>
          <a:p>
            <a:r>
              <a:rPr lang="en-US" sz="1200" b="1" i="0" kern="1200" dirty="0">
                <a:solidFill>
                  <a:schemeClr val="tx1"/>
                </a:solidFill>
                <a:effectLst/>
                <a:latin typeface="+mn-lt"/>
                <a:ea typeface="+mn-ea"/>
                <a:cs typeface="+mn-cs"/>
              </a:rPr>
              <a:t>And every day…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 characters and setting established, you can begin to tell the audience what life is like in this world every day. In The Wizard of Oz, for example, the opening scenes establish that Dorothy feels ignored, unloved, and dreams of a better place “over the rainbow.” This is Dorothy’s “world in balance,” and don’t be confused by the term “balance.” It does not imply that all is well – only that this is how things are.</a:t>
            </a:r>
          </a:p>
          <a:p>
            <a:r>
              <a:rPr lang="en-US" sz="1200" b="1" i="0" kern="1200" dirty="0">
                <a:solidFill>
                  <a:schemeClr val="tx1"/>
                </a:solidFill>
                <a:effectLst/>
                <a:latin typeface="+mn-lt"/>
                <a:ea typeface="+mn-ea"/>
                <a:cs typeface="+mn-cs"/>
              </a:rPr>
              <a:t>Until one day…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Something happens that throws the main character’s world out of balance, forcing them to do something, change something, attain something that will either restore the old balance or establish a new equilibrium. In story structure, this moment is referred to as the inciting incident, and it’s the pivotal event that launches the story. In The Wizard of Oz, the tornado provides the inciting incident by apparently transporting Dorothy far, far away from home.</a:t>
            </a:r>
          </a:p>
          <a:p>
            <a:r>
              <a:rPr lang="en-US" sz="1200" b="1" i="0" kern="1200" dirty="0">
                <a:solidFill>
                  <a:schemeClr val="tx1"/>
                </a:solidFill>
                <a:effectLst/>
                <a:latin typeface="+mn-lt"/>
                <a:ea typeface="+mn-ea"/>
                <a:cs typeface="+mn-cs"/>
              </a:rPr>
              <a:t>And because of this…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main character (or “protagonist”) begins the pursuit of his or her goal. In structural terms, this is the beginning of Act II, the main body of the story. After being literally dropped into the Land of Oz, Dorothy desperately wants to return home, but she is told that the only person who can help her lives far away. So she must journey by foot to the Emerald City to meet a mysterious wizard. Along the way she will encounter several obstacles (apple-throwing trees, flying monkeys, etc.) but these only make the narrative more interesting.</a:t>
            </a:r>
          </a:p>
          <a:p>
            <a:r>
              <a:rPr lang="en-US" sz="1200" b="1" i="0" kern="1200" dirty="0">
                <a:solidFill>
                  <a:schemeClr val="tx1"/>
                </a:solidFill>
                <a:effectLst/>
                <a:latin typeface="+mn-lt"/>
                <a:ea typeface="+mn-ea"/>
                <a:cs typeface="+mn-cs"/>
              </a:rPr>
              <a:t>And because of this…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Dorothy achieves her first objective – meeting the Wizard of Oz – but this is not the end of her story. Because of this meeting, she now has another objective: kill the Wicked Witch of the West and deliver her broomstick to the Wizard. “In shorter stories,” says McDonald, “you may have only one ‘because of this,’ but you need at least one.”</a:t>
            </a:r>
          </a:p>
          <a:p>
            <a:r>
              <a:rPr lang="en-US" sz="1200" b="1" i="0" kern="1200" dirty="0">
                <a:solidFill>
                  <a:schemeClr val="tx1"/>
                </a:solidFill>
                <a:effectLst/>
                <a:latin typeface="+mn-lt"/>
                <a:ea typeface="+mn-ea"/>
                <a:cs typeface="+mn-cs"/>
              </a:rPr>
              <a:t>Until finally…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enter Act III and approach the story’s moment of truth. Dorothy succeeds in her task and presents the Wizard with the deceased witch’s broom, so now he must make good on his promise to help her return to Kansas. And this he does, but not quite in the way we initially expect.</a:t>
            </a:r>
          </a:p>
          <a:p>
            <a:r>
              <a:rPr lang="en-US" sz="1200" b="1" i="0" kern="1200" dirty="0">
                <a:solidFill>
                  <a:schemeClr val="tx1"/>
                </a:solidFill>
                <a:effectLst/>
                <a:latin typeface="+mn-lt"/>
                <a:ea typeface="+mn-ea"/>
                <a:cs typeface="+mn-cs"/>
              </a:rPr>
              <a:t>And ever since that day…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Once we know what happened, the closing scenes tell us what the story means for the protagonist, for others in the narrative, and (not least of all) for those of us in the audience. When Dorothy awakens in her own bed and realizes she never actually left Kansas, she learns the lesson of the story: what we’re looking for is often inside us all along.</a:t>
            </a:r>
          </a:p>
          <a:p>
            <a:endParaRPr lang="en-US" dirty="0"/>
          </a:p>
        </p:txBody>
      </p:sp>
      <p:sp>
        <p:nvSpPr>
          <p:cNvPr id="4" name="Slide Number Placeholder 3"/>
          <p:cNvSpPr>
            <a:spLocks noGrp="1"/>
          </p:cNvSpPr>
          <p:nvPr>
            <p:ph type="sldNum" sz="quarter" idx="10"/>
          </p:nvPr>
        </p:nvSpPr>
        <p:spPr/>
        <p:txBody>
          <a:bodyPr/>
          <a:lstStyle/>
          <a:p>
            <a:fld id="{F230445A-7CA6-4F02-91D9-CC87B2B56A4A}" type="slidenum">
              <a:rPr lang="en-US" smtClean="0"/>
              <a:t>53</a:t>
            </a:fld>
            <a:endParaRPr lang="en-US"/>
          </a:p>
        </p:txBody>
      </p:sp>
    </p:spTree>
    <p:extLst>
      <p:ext uri="{BB962C8B-B14F-4D97-AF65-F5344CB8AC3E}">
        <p14:creationId xmlns:p14="http://schemas.microsoft.com/office/powerpoint/2010/main" val="39314764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our example, the basic </a:t>
            </a:r>
            <a:r>
              <a:rPr lang="en-US" b="1" dirty="0"/>
              <a:t>question</a:t>
            </a:r>
            <a:r>
              <a:rPr lang="en-US" dirty="0"/>
              <a:t> was can we build a spam filter. Our </a:t>
            </a:r>
            <a:r>
              <a:rPr lang="en-US" b="1" dirty="0"/>
              <a:t>approach</a:t>
            </a:r>
            <a:r>
              <a:rPr lang="en-US" dirty="0"/>
              <a:t> was to get some data from the UCI </a:t>
            </a:r>
            <a:r>
              <a:rPr lang="en-US" b="1" dirty="0"/>
              <a:t>machine</a:t>
            </a:r>
            <a:r>
              <a:rPr lang="en-US" dirty="0"/>
              <a:t> learning repository and created training and test sets from. We </a:t>
            </a:r>
            <a:r>
              <a:rPr lang="en-US" b="1" dirty="0"/>
              <a:t>explored</a:t>
            </a:r>
            <a:r>
              <a:rPr lang="en-US" dirty="0"/>
              <a:t> some relationships between the various predictors. We decided to use a </a:t>
            </a:r>
            <a:r>
              <a:rPr lang="en-US" b="1" dirty="0"/>
              <a:t>logistic</a:t>
            </a:r>
            <a:r>
              <a:rPr lang="en-US" dirty="0"/>
              <a:t> regression model on the training set and chose a single variable </a:t>
            </a:r>
            <a:r>
              <a:rPr lang="en-US" b="0" dirty="0"/>
              <a:t>predictor</a:t>
            </a:r>
            <a:r>
              <a:rPr lang="en-US" dirty="0"/>
              <a:t> by using cross validation when we applied this </a:t>
            </a:r>
            <a:r>
              <a:rPr lang="en-US" b="1" dirty="0"/>
              <a:t>model</a:t>
            </a:r>
            <a:r>
              <a:rPr lang="en-US" dirty="0"/>
              <a:t> to the test set it was 78% accurate.</a:t>
            </a:r>
          </a:p>
          <a:p>
            <a:endParaRPr lang="en-US" dirty="0"/>
          </a:p>
          <a:p>
            <a:r>
              <a:rPr lang="en-US" dirty="0"/>
              <a:t>Our </a:t>
            </a:r>
            <a:r>
              <a:rPr lang="en-US" b="1" dirty="0"/>
              <a:t>results</a:t>
            </a:r>
            <a:r>
              <a:rPr lang="en-US" dirty="0"/>
              <a:t> basically suggested that more dollar signs seemed to indicate an email was more likely to be a spam, and this seems reasonable. We've all seen emails with you know, lots of dollar signs in them trying to sell you something. And so this is kind of both reasonable and understandable.</a:t>
            </a:r>
          </a:p>
          <a:p>
            <a:endParaRPr lang="en-US" dirty="0"/>
          </a:p>
          <a:p>
            <a:r>
              <a:rPr lang="en-US" dirty="0"/>
              <a:t>Of course, the </a:t>
            </a:r>
            <a:r>
              <a:rPr lang="en-US" b="1" dirty="0"/>
              <a:t>results</a:t>
            </a:r>
            <a:r>
              <a:rPr lang="en-US" dirty="0"/>
              <a:t> were not particularly great as 78% test set accuracy is not that good for most prediction types of algorithms. That we probably could do much better if we </a:t>
            </a:r>
            <a:r>
              <a:rPr lang="en-US" b="1" dirty="0"/>
              <a:t>included</a:t>
            </a:r>
            <a:r>
              <a:rPr lang="en-US" dirty="0"/>
              <a:t> more variables or if we did or we included a more sophisticated model, maybe a non-linear model, for that matter </a:t>
            </a:r>
            <a:r>
              <a:rPr lang="en-US" b="1" dirty="0"/>
              <a:t>why</a:t>
            </a:r>
            <a:r>
              <a:rPr lang="en-US" dirty="0"/>
              <a:t> did we use logistic regression? We could have used a much more sophisticated type of modeling approach. But anyway these are the kinds of things that you want to outline to people as you go through data analysis, and you present it to other people.</a:t>
            </a:r>
          </a:p>
        </p:txBody>
      </p:sp>
      <p:sp>
        <p:nvSpPr>
          <p:cNvPr id="4" name="Slide Number Placeholder 3"/>
          <p:cNvSpPr>
            <a:spLocks noGrp="1"/>
          </p:cNvSpPr>
          <p:nvPr>
            <p:ph type="sldNum" sz="quarter" idx="5"/>
          </p:nvPr>
        </p:nvSpPr>
        <p:spPr/>
        <p:txBody>
          <a:bodyPr/>
          <a:lstStyle/>
          <a:p>
            <a:fld id="{F230445A-7CA6-4F02-91D9-CC87B2B56A4A}" type="slidenum">
              <a:rPr lang="en-US" smtClean="0"/>
              <a:t>54</a:t>
            </a:fld>
            <a:endParaRPr lang="en-US"/>
          </a:p>
        </p:txBody>
      </p:sp>
    </p:spTree>
    <p:extLst>
      <p:ext uri="{BB962C8B-B14F-4D97-AF65-F5344CB8AC3E}">
        <p14:creationId xmlns:p14="http://schemas.microsoft.com/office/powerpoint/2010/main" val="31854427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finally, the, the thing that you want to make sure of is that you, is that you document your analysis as you go. You can use things like tools like R Markdown and </a:t>
            </a:r>
            <a:r>
              <a:rPr lang="en-US" dirty="0" err="1"/>
              <a:t>Knitr</a:t>
            </a:r>
            <a:r>
              <a:rPr lang="en-US" dirty="0"/>
              <a:t> and R Studio to kind of document your analyses as you do them so you can preserve the R code as well as any kind of a written summary of your analysis in a single document. In doing so, all of what you do is reproducible by either yourself or by other people because ultimately that's the standard by which most kind of, big data analysis will be judged. If someone can not reproduce it then the conclusions that you draw won’t be as worthy as worthy as an analysis where the results are reproducible. So try to stay organized. Try to use the tools reproducible research to keep things organized and reproducible, and make the evidence for your conclusions much more powerful.</a:t>
            </a:r>
          </a:p>
        </p:txBody>
      </p:sp>
      <p:sp>
        <p:nvSpPr>
          <p:cNvPr id="4" name="Slide Number Placeholder 3"/>
          <p:cNvSpPr>
            <a:spLocks noGrp="1"/>
          </p:cNvSpPr>
          <p:nvPr>
            <p:ph type="sldNum" sz="quarter" idx="5"/>
          </p:nvPr>
        </p:nvSpPr>
        <p:spPr/>
        <p:txBody>
          <a:bodyPr/>
          <a:lstStyle/>
          <a:p>
            <a:fld id="{F230445A-7CA6-4F02-91D9-CC87B2B56A4A}" type="slidenum">
              <a:rPr lang="en-US" smtClean="0"/>
              <a:t>55</a:t>
            </a:fld>
            <a:endParaRPr lang="en-US"/>
          </a:p>
        </p:txBody>
      </p:sp>
    </p:spTree>
    <p:extLst>
      <p:ext uri="{BB962C8B-B14F-4D97-AF65-F5344CB8AC3E}">
        <p14:creationId xmlns:p14="http://schemas.microsoft.com/office/powerpoint/2010/main" val="1000149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we need this kind of middle ground, which I haven't clearly defined yet, but the basic idea is that you make the data available for the original study, and you make the computational methods available so that other people can look at your data and run the same kind of analysis that you've run. And to kind of come to the same findings that you found. And so a lot of what reproducible research is about is a validation of the data analysis. Because you're not collecting independent data using independent methods, you can, it's a little bit more difficult to validate the question itself that you're asking, but if you can take someone's data and their code and reproduce their findings, then you can in some sense validate the data analysis.</a:t>
            </a:r>
          </a:p>
          <a:p>
            <a:endParaRPr lang="en-US" dirty="0"/>
          </a:p>
          <a:p>
            <a:r>
              <a:rPr lang="en-US" dirty="0"/>
              <a:t>And so this involves having the data and the code because, more likely than not, the analysis will have been done on the computer using some sort of programming language like R. And so you can take their code and their data and reproduce the findings that they come up with, then you can at least have confidence that the analysis was done appropriately. And that the correct methods were done. This reproducibility middle ground between replication and doing nothing is driven by a lot of new technologies on the scene and in many different fields including, biology and chemistry and environmental science, all kinds of areas. These technologies allow us to collect data at a much higher throughput. And so we get these very complex and very high dimensional data sets. Almost instantaneously compared to even just ten years ago. And so, the technology has allowed us to create huge data sets, at a, at essentially the touch of a button. furthermore, we have computing power that allows us to take on existing databases and merge them into, just, even bigger and bigger databases. So we can take data that were previously, maybe, inaccessible and create new data sets out of it. So these new data sets are huge now.</a:t>
            </a:r>
          </a:p>
          <a:p>
            <a:endParaRPr lang="en-US" dirty="0"/>
          </a:p>
          <a:p>
            <a:r>
              <a:rPr lang="en-US" dirty="0"/>
              <a:t>in addition to allowing us to create new very large data sets,  computing power allows us to do more sophisticated analysis. So the analysis themselves, the models that we fit and the algorithms that we run, are much </a:t>
            </a:r>
            <a:r>
              <a:rPr lang="en-US" dirty="0" err="1"/>
              <a:t>much</a:t>
            </a:r>
            <a:r>
              <a:rPr lang="en-US" dirty="0"/>
              <a:t> more complicated than they use to be. And so, having a basic understanding of these algorithms is difficult, even for a sophisticated person. So, understanding what someone did in an analysis of data will require looking at code, looking at the computer programs that people used. And so the, bottom line with all these different trends is that for every field x, there is now computational x. There's computational biology, computational astronomy, computational whatever is you want, there is a computational version of it.</a:t>
            </a:r>
          </a:p>
        </p:txBody>
      </p:sp>
      <p:sp>
        <p:nvSpPr>
          <p:cNvPr id="4" name="Slide Number Placeholder 3"/>
          <p:cNvSpPr>
            <a:spLocks noGrp="1"/>
          </p:cNvSpPr>
          <p:nvPr>
            <p:ph type="sldNum" sz="quarter" idx="10"/>
          </p:nvPr>
        </p:nvSpPr>
        <p:spPr/>
        <p:txBody>
          <a:bodyPr/>
          <a:lstStyle/>
          <a:p>
            <a:fld id="{CB258EC7-C42A-2740-9A93-31EDE6B07C7D}" type="slidenum">
              <a:t>6</a:t>
            </a:fld>
            <a:endParaRPr lang="en-US"/>
          </a:p>
        </p:txBody>
      </p:sp>
    </p:spTree>
    <p:extLst>
      <p:ext uri="{BB962C8B-B14F-4D97-AF65-F5344CB8AC3E}">
        <p14:creationId xmlns:p14="http://schemas.microsoft.com/office/powerpoint/2010/main" val="143760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one example from the area of air pollution and health. Now air pollution and health is a big field and it, and it involves a confluence of features that make reproducibility very important. The first that we're estimating very small, but very important public health effects in the presence of a much stronger signal. So you can think about air pollution as something that's, you know, perhaps harmful but even if it were harmful there are many other things that are going to be more harmful that you have to worry about. So pollution is going to be, not at the very top of the list that's going to harm you.</a:t>
            </a:r>
          </a:p>
          <a:p>
            <a:endParaRPr lang="en-US" dirty="0"/>
          </a:p>
          <a:p>
            <a:r>
              <a:rPr lang="en-US" dirty="0"/>
              <a:t>The results of a lot of air pollution research inform kind of substantial policy decisions. Regulations will be based on scientific research in this area. And so these regulations can affect a lot of stakeholders and, and furthermore, can cost billions of dollars to implement. Finally, we use a lot of complex statistical methods to do a lot of these studies and so, and these statistical methods are subjected to intense scrutiny. So combinations of an, of an inherently small signal large impacts, and complex statistical methods almost require that the research that we do be reproducible. </a:t>
            </a:r>
          </a:p>
        </p:txBody>
      </p:sp>
      <p:sp>
        <p:nvSpPr>
          <p:cNvPr id="4" name="Slide Number Placeholder 3"/>
          <p:cNvSpPr>
            <a:spLocks noGrp="1"/>
          </p:cNvSpPr>
          <p:nvPr>
            <p:ph type="sldNum" sz="quarter" idx="10"/>
          </p:nvPr>
        </p:nvSpPr>
        <p:spPr/>
        <p:txBody>
          <a:bodyPr/>
          <a:lstStyle/>
          <a:p>
            <a:fld id="{CB258EC7-C42A-2740-9A93-31EDE6B07C7D}" type="slidenum">
              <a:t>7</a:t>
            </a:fld>
            <a:endParaRPr lang="en-US"/>
          </a:p>
        </p:txBody>
      </p:sp>
    </p:spTree>
    <p:extLst>
      <p:ext uri="{BB962C8B-B14F-4D97-AF65-F5344CB8AC3E}">
        <p14:creationId xmlns:p14="http://schemas.microsoft.com/office/powerpoint/2010/main" val="56341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one of the things that John's Hopkins University has done is to create what's called the Internet-based Health and Air Pollution Surveillance System. There’s a lot of data made available, a lot of our statistical methods in the form of R code is available so that they can be examined, and the data, and many of the results that are  produced can be reproduced by others. </a:t>
            </a:r>
          </a:p>
          <a:p>
            <a:endParaRPr lang="en-US" b="1" dirty="0"/>
          </a:p>
          <a:p>
            <a:r>
              <a:rPr lang="en-US" b="1" dirty="0"/>
              <a:t>STOP</a:t>
            </a:r>
            <a:endParaRPr lang="en-US" dirty="0"/>
          </a:p>
        </p:txBody>
      </p:sp>
      <p:sp>
        <p:nvSpPr>
          <p:cNvPr id="4" name="Slide Number Placeholder 3"/>
          <p:cNvSpPr>
            <a:spLocks noGrp="1"/>
          </p:cNvSpPr>
          <p:nvPr>
            <p:ph type="sldNum" sz="quarter" idx="10"/>
          </p:nvPr>
        </p:nvSpPr>
        <p:spPr/>
        <p:txBody>
          <a:bodyPr/>
          <a:lstStyle/>
          <a:p>
            <a:fld id="{CB258EC7-C42A-2740-9A93-31EDE6B07C7D}" type="slidenum">
              <a:t>8</a:t>
            </a:fld>
            <a:endParaRPr lang="en-US"/>
          </a:p>
        </p:txBody>
      </p:sp>
    </p:spTree>
    <p:extLst>
      <p:ext uri="{BB962C8B-B14F-4D97-AF65-F5344CB8AC3E}">
        <p14:creationId xmlns:p14="http://schemas.microsoft.com/office/powerpoint/2010/main" val="2917338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Reproducible Research: Concepts and Ideas (part 2)</a:t>
            </a:r>
          </a:p>
          <a:p>
            <a:endParaRPr lang="en-US" dirty="0"/>
          </a:p>
          <a:p>
            <a:r>
              <a:rPr lang="en-US" dirty="0"/>
              <a:t>When you read an article in literature or research article, for the most part what you get is the article and, you as the reader get nothing else but of course you know that behind the scenes there's a lot that went into this article and</a:t>
            </a:r>
          </a:p>
        </p:txBody>
      </p:sp>
      <p:sp>
        <p:nvSpPr>
          <p:cNvPr id="4" name="Slide Number Placeholder 3"/>
          <p:cNvSpPr>
            <a:spLocks noGrp="1"/>
          </p:cNvSpPr>
          <p:nvPr>
            <p:ph type="sldNum" sz="quarter" idx="10"/>
          </p:nvPr>
        </p:nvSpPr>
        <p:spPr/>
        <p:txBody>
          <a:bodyPr/>
          <a:lstStyle/>
          <a:p>
            <a:fld id="{CB258EC7-C42A-2740-9A93-31EDE6B07C7D}" type="slidenum">
              <a:t>9</a:t>
            </a:fld>
            <a:endParaRPr lang="en-US"/>
          </a:p>
        </p:txBody>
      </p:sp>
    </p:spTree>
    <p:extLst>
      <p:ext uri="{BB962C8B-B14F-4D97-AF65-F5344CB8AC3E}">
        <p14:creationId xmlns:p14="http://schemas.microsoft.com/office/powerpoint/2010/main" val="378160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D347D-5ACD-4C99-B74B-A9C85AD731AF}"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5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154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0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953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31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890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444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78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6269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957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9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AD347D-5ACD-4C99-B74B-A9C85AD731AF}" type="datetimeFigureOut">
              <a:rPr lang="en-US" smtClean="0"/>
              <a:t>4/17/2020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02111984F56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03083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hyperlink" Target="https://www.cbsnews.com/news/deception-at-duke-fraud-in-cancer-care/"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at.ethz.ch/R-manual/R-devel/library/utils/doc/Sweave.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yihui.name/knit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hyperlink" Target="http://www.ted.com/talks/dan_meyer_math_curriculum_makeover.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drewconway.com/zia/?p=2378"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google.com/about/datacent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archive.ics.uci.edu/ml/datasets/Spambas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earch.r-project.org/library/kernlab/html/spam.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arch.r-project.org/library/kernlab/html/spam.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aerogrammestudio.com/2013/03/22/the-story-spine-pixars-4th-rule-of-storytelling/"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www.ihapss.jhsph.ed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t>Reproducible research</a:t>
            </a:r>
          </a:p>
        </p:txBody>
      </p:sp>
      <p:sp>
        <p:nvSpPr>
          <p:cNvPr id="3" name="Subtitle 2"/>
          <p:cNvSpPr>
            <a:spLocks noGrp="1"/>
          </p:cNvSpPr>
          <p:nvPr>
            <p:ph type="body" sz="half" idx="2"/>
          </p:nvPr>
        </p:nvSpPr>
        <p:spPr/>
        <p:txBody>
          <a:bodyPr/>
          <a:lstStyle/>
          <a:p>
            <a:r>
              <a:rPr lang="it-IT" dirty="0"/>
              <a:t>STA 4143	 Data Mining</a:t>
            </a:r>
            <a:endParaRPr lang="en-US" dirty="0"/>
          </a:p>
        </p:txBody>
      </p:sp>
      <p:pic>
        <p:nvPicPr>
          <p:cNvPr id="6146" name="Picture 2" descr="http://m.el-dosuky.com/cdn/wp-content/uploads/courses/data-mining.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2490" b="124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62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Pipeline</a:t>
            </a:r>
          </a:p>
        </p:txBody>
      </p:sp>
      <p:sp>
        <p:nvSpPr>
          <p:cNvPr id="3" name="Rectangle 2"/>
          <p:cNvSpPr/>
          <p:nvPr/>
        </p:nvSpPr>
        <p:spPr>
          <a:xfrm>
            <a:off x="1024128" y="3940395"/>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154388" y="3972110"/>
            <a:ext cx="1204908" cy="646331"/>
          </a:xfrm>
          <a:prstGeom prst="rect">
            <a:avLst/>
          </a:prstGeom>
          <a:noFill/>
        </p:spPr>
        <p:txBody>
          <a:bodyPr wrap="square" rtlCol="0">
            <a:spAutoFit/>
          </a:bodyPr>
          <a:lstStyle/>
          <a:p>
            <a:r>
              <a:rPr lang="en-US" dirty="0"/>
              <a:t>Measured Data</a:t>
            </a:r>
          </a:p>
        </p:txBody>
      </p:sp>
      <p:sp>
        <p:nvSpPr>
          <p:cNvPr id="5" name="Rectangle 4"/>
          <p:cNvSpPr/>
          <p:nvPr/>
        </p:nvSpPr>
        <p:spPr>
          <a:xfrm>
            <a:off x="2728796" y="3937895"/>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913331" y="3967100"/>
            <a:ext cx="1063362" cy="646331"/>
          </a:xfrm>
          <a:prstGeom prst="rect">
            <a:avLst/>
          </a:prstGeom>
          <a:noFill/>
        </p:spPr>
        <p:txBody>
          <a:bodyPr wrap="square" rtlCol="0">
            <a:spAutoFit/>
          </a:bodyPr>
          <a:lstStyle/>
          <a:p>
            <a:r>
              <a:rPr lang="en-US" dirty="0"/>
              <a:t>Analytic Data</a:t>
            </a:r>
          </a:p>
        </p:txBody>
      </p:sp>
      <p:sp>
        <p:nvSpPr>
          <p:cNvPr id="7" name="Rectangle 6"/>
          <p:cNvSpPr/>
          <p:nvPr/>
        </p:nvSpPr>
        <p:spPr>
          <a:xfrm>
            <a:off x="4400899" y="3937895"/>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411754" y="3999676"/>
            <a:ext cx="1335168" cy="523220"/>
          </a:xfrm>
          <a:prstGeom prst="rect">
            <a:avLst/>
          </a:prstGeom>
          <a:noFill/>
        </p:spPr>
        <p:txBody>
          <a:bodyPr wrap="square" rtlCol="0">
            <a:spAutoFit/>
          </a:bodyPr>
          <a:lstStyle/>
          <a:p>
            <a:r>
              <a:rPr lang="en-US" sz="1400" dirty="0"/>
              <a:t>Computational Results</a:t>
            </a:r>
          </a:p>
        </p:txBody>
      </p:sp>
      <p:sp>
        <p:nvSpPr>
          <p:cNvPr id="9" name="Rectangle 8"/>
          <p:cNvSpPr/>
          <p:nvPr/>
        </p:nvSpPr>
        <p:spPr>
          <a:xfrm>
            <a:off x="8438107" y="3937895"/>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720337" y="4075668"/>
            <a:ext cx="1012299" cy="369332"/>
          </a:xfrm>
          <a:prstGeom prst="rect">
            <a:avLst/>
          </a:prstGeom>
          <a:noFill/>
        </p:spPr>
        <p:txBody>
          <a:bodyPr wrap="square" rtlCol="0">
            <a:spAutoFit/>
          </a:bodyPr>
          <a:lstStyle/>
          <a:p>
            <a:r>
              <a:rPr lang="en-US" dirty="0"/>
              <a:t>Article</a:t>
            </a:r>
          </a:p>
        </p:txBody>
      </p:sp>
      <p:sp>
        <p:nvSpPr>
          <p:cNvPr id="11" name="Rectangle 10"/>
          <p:cNvSpPr/>
          <p:nvPr/>
        </p:nvSpPr>
        <p:spPr>
          <a:xfrm>
            <a:off x="6616612" y="3937895"/>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898842" y="4079024"/>
            <a:ext cx="855398" cy="646331"/>
          </a:xfrm>
          <a:prstGeom prst="rect">
            <a:avLst/>
          </a:prstGeom>
          <a:noFill/>
        </p:spPr>
        <p:txBody>
          <a:bodyPr wrap="square" rtlCol="0">
            <a:spAutoFit/>
          </a:bodyPr>
          <a:lstStyle/>
          <a:p>
            <a:r>
              <a:rPr lang="en-US" dirty="0"/>
              <a:t>Tables</a:t>
            </a:r>
          </a:p>
        </p:txBody>
      </p:sp>
      <p:sp>
        <p:nvSpPr>
          <p:cNvPr id="13" name="Rectangle 12"/>
          <p:cNvSpPr/>
          <p:nvPr/>
        </p:nvSpPr>
        <p:spPr>
          <a:xfrm>
            <a:off x="6616612" y="2655252"/>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900992" y="2818197"/>
            <a:ext cx="963949" cy="369332"/>
          </a:xfrm>
          <a:prstGeom prst="rect">
            <a:avLst/>
          </a:prstGeom>
          <a:noFill/>
        </p:spPr>
        <p:txBody>
          <a:bodyPr wrap="square" rtlCol="0">
            <a:spAutoFit/>
          </a:bodyPr>
          <a:lstStyle/>
          <a:p>
            <a:r>
              <a:rPr lang="en-US" dirty="0"/>
              <a:t>Figures</a:t>
            </a:r>
          </a:p>
        </p:txBody>
      </p:sp>
      <p:sp>
        <p:nvSpPr>
          <p:cNvPr id="15" name="Rectangle 14"/>
          <p:cNvSpPr/>
          <p:nvPr/>
        </p:nvSpPr>
        <p:spPr>
          <a:xfrm>
            <a:off x="6616612" y="5209653"/>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692597" y="5220500"/>
            <a:ext cx="1335168" cy="923330"/>
          </a:xfrm>
          <a:prstGeom prst="rect">
            <a:avLst/>
          </a:prstGeom>
          <a:noFill/>
        </p:spPr>
        <p:txBody>
          <a:bodyPr wrap="square" rtlCol="0">
            <a:spAutoFit/>
          </a:bodyPr>
          <a:lstStyle/>
          <a:p>
            <a:r>
              <a:rPr lang="en-US" dirty="0"/>
              <a:t>Numerical Summaries</a:t>
            </a:r>
          </a:p>
        </p:txBody>
      </p:sp>
      <p:sp>
        <p:nvSpPr>
          <p:cNvPr id="17" name="Rectangle 16"/>
          <p:cNvSpPr/>
          <p:nvPr/>
        </p:nvSpPr>
        <p:spPr>
          <a:xfrm>
            <a:off x="8438107" y="5212999"/>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864234" y="5383454"/>
            <a:ext cx="770707" cy="369332"/>
          </a:xfrm>
          <a:prstGeom prst="rect">
            <a:avLst/>
          </a:prstGeom>
          <a:noFill/>
        </p:spPr>
        <p:txBody>
          <a:bodyPr wrap="square" rtlCol="0">
            <a:spAutoFit/>
          </a:bodyPr>
          <a:lstStyle/>
          <a:p>
            <a:r>
              <a:rPr lang="en-US" dirty="0"/>
              <a:t>Text</a:t>
            </a:r>
          </a:p>
        </p:txBody>
      </p:sp>
      <p:cxnSp>
        <p:nvCxnSpPr>
          <p:cNvPr id="20" name="Straight Arrow Connector 19"/>
          <p:cNvCxnSpPr>
            <a:stCxn id="3" idx="3"/>
            <a:endCxn id="5" idx="1"/>
          </p:cNvCxnSpPr>
          <p:nvPr/>
        </p:nvCxnSpPr>
        <p:spPr>
          <a:xfrm flipV="1">
            <a:off x="2402716" y="4285273"/>
            <a:ext cx="326080" cy="25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5" idx="3"/>
            <a:endCxn id="7" idx="1"/>
          </p:cNvCxnSpPr>
          <p:nvPr/>
        </p:nvCxnSpPr>
        <p:spPr>
          <a:xfrm>
            <a:off x="4107385" y="4285273"/>
            <a:ext cx="29351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3"/>
            <a:endCxn id="13" idx="1"/>
          </p:cNvCxnSpPr>
          <p:nvPr/>
        </p:nvCxnSpPr>
        <p:spPr>
          <a:xfrm flipV="1">
            <a:off x="5779488" y="3002631"/>
            <a:ext cx="837125" cy="12826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1" idx="1"/>
          </p:cNvCxnSpPr>
          <p:nvPr/>
        </p:nvCxnSpPr>
        <p:spPr>
          <a:xfrm>
            <a:off x="5779488" y="4285273"/>
            <a:ext cx="83712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7" idx="3"/>
            <a:endCxn id="15" idx="1"/>
          </p:cNvCxnSpPr>
          <p:nvPr/>
        </p:nvCxnSpPr>
        <p:spPr>
          <a:xfrm>
            <a:off x="5779488" y="4285273"/>
            <a:ext cx="837125" cy="12717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3" idx="3"/>
            <a:endCxn id="9" idx="1"/>
          </p:cNvCxnSpPr>
          <p:nvPr/>
        </p:nvCxnSpPr>
        <p:spPr>
          <a:xfrm>
            <a:off x="7995201" y="3002631"/>
            <a:ext cx="442907" cy="12826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5" idx="3"/>
            <a:endCxn id="9" idx="1"/>
          </p:cNvCxnSpPr>
          <p:nvPr/>
        </p:nvCxnSpPr>
        <p:spPr>
          <a:xfrm flipV="1">
            <a:off x="7995201" y="4285273"/>
            <a:ext cx="442907" cy="12717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1" idx="3"/>
            <a:endCxn id="9" idx="1"/>
          </p:cNvCxnSpPr>
          <p:nvPr/>
        </p:nvCxnSpPr>
        <p:spPr>
          <a:xfrm>
            <a:off x="7995201" y="4285273"/>
            <a:ext cx="44290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1024129" y="2084832"/>
            <a:ext cx="6328477"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rot="10800000">
            <a:off x="4350117" y="6237864"/>
            <a:ext cx="5466579" cy="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024129" y="1713912"/>
            <a:ext cx="936475" cy="369332"/>
          </a:xfrm>
          <a:prstGeom prst="rect">
            <a:avLst/>
          </a:prstGeom>
          <a:noFill/>
        </p:spPr>
        <p:txBody>
          <a:bodyPr wrap="none" rtlCol="0">
            <a:spAutoFit/>
          </a:bodyPr>
          <a:lstStyle/>
          <a:p>
            <a:r>
              <a:rPr lang="en-US" dirty="0"/>
              <a:t>Author</a:t>
            </a:r>
          </a:p>
        </p:txBody>
      </p:sp>
      <p:sp>
        <p:nvSpPr>
          <p:cNvPr id="65" name="TextBox 64"/>
          <p:cNvSpPr txBox="1"/>
          <p:nvPr/>
        </p:nvSpPr>
        <p:spPr>
          <a:xfrm>
            <a:off x="8968725" y="6281290"/>
            <a:ext cx="1010213" cy="369332"/>
          </a:xfrm>
          <a:prstGeom prst="rect">
            <a:avLst/>
          </a:prstGeom>
          <a:noFill/>
        </p:spPr>
        <p:txBody>
          <a:bodyPr wrap="none" rtlCol="0">
            <a:spAutoFit/>
          </a:bodyPr>
          <a:lstStyle/>
          <a:p>
            <a:r>
              <a:rPr lang="en-US" dirty="0"/>
              <a:t>Reader</a:t>
            </a:r>
          </a:p>
        </p:txBody>
      </p:sp>
      <p:sp>
        <p:nvSpPr>
          <p:cNvPr id="66" name="TextBox 65"/>
          <p:cNvSpPr txBox="1"/>
          <p:nvPr/>
        </p:nvSpPr>
        <p:spPr>
          <a:xfrm>
            <a:off x="1669046" y="2839678"/>
            <a:ext cx="2036135" cy="369332"/>
          </a:xfrm>
          <a:prstGeom prst="rect">
            <a:avLst/>
          </a:prstGeom>
          <a:noFill/>
        </p:spPr>
        <p:txBody>
          <a:bodyPr wrap="none" rtlCol="0">
            <a:spAutoFit/>
          </a:bodyPr>
          <a:lstStyle/>
          <a:p>
            <a:r>
              <a:rPr lang="en-US" dirty="0"/>
              <a:t>Processing code</a:t>
            </a:r>
          </a:p>
        </p:txBody>
      </p:sp>
      <p:sp>
        <p:nvSpPr>
          <p:cNvPr id="67" name="TextBox 66"/>
          <p:cNvSpPr txBox="1"/>
          <p:nvPr/>
        </p:nvSpPr>
        <p:spPr>
          <a:xfrm>
            <a:off x="3525874" y="2839676"/>
            <a:ext cx="1771639" cy="369332"/>
          </a:xfrm>
          <a:prstGeom prst="rect">
            <a:avLst/>
          </a:prstGeom>
          <a:noFill/>
        </p:spPr>
        <p:txBody>
          <a:bodyPr wrap="none" rtlCol="0">
            <a:spAutoFit/>
          </a:bodyPr>
          <a:lstStyle/>
          <a:p>
            <a:r>
              <a:rPr lang="en-US" dirty="0"/>
              <a:t>Analytic code</a:t>
            </a:r>
          </a:p>
        </p:txBody>
      </p:sp>
      <p:sp>
        <p:nvSpPr>
          <p:cNvPr id="68" name="TextBox 67"/>
          <p:cNvSpPr txBox="1"/>
          <p:nvPr/>
        </p:nvSpPr>
        <p:spPr>
          <a:xfrm>
            <a:off x="4921940" y="2220784"/>
            <a:ext cx="2247731" cy="369332"/>
          </a:xfrm>
          <a:prstGeom prst="rect">
            <a:avLst/>
          </a:prstGeom>
          <a:noFill/>
        </p:spPr>
        <p:txBody>
          <a:bodyPr wrap="none" rtlCol="0">
            <a:spAutoFit/>
          </a:bodyPr>
          <a:lstStyle/>
          <a:p>
            <a:r>
              <a:rPr lang="en-US" dirty="0"/>
              <a:t>Presentation code</a:t>
            </a:r>
          </a:p>
        </p:txBody>
      </p:sp>
      <p:cxnSp>
        <p:nvCxnSpPr>
          <p:cNvPr id="69" name="Straight Arrow Connector 68"/>
          <p:cNvCxnSpPr/>
          <p:nvPr/>
        </p:nvCxnSpPr>
        <p:spPr>
          <a:xfrm rot="16200000" flipH="1">
            <a:off x="1950665" y="3747539"/>
            <a:ext cx="1077054" cy="1"/>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rot="5400000">
            <a:off x="3714293" y="3736287"/>
            <a:ext cx="1054552" cy="1"/>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8" idx="2"/>
          </p:cNvCxnSpPr>
          <p:nvPr/>
        </p:nvCxnSpPr>
        <p:spPr>
          <a:xfrm>
            <a:off x="6045805" y="2590116"/>
            <a:ext cx="427544" cy="532278"/>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68" idx="2"/>
          </p:cNvCxnSpPr>
          <p:nvPr/>
        </p:nvCxnSpPr>
        <p:spPr>
          <a:xfrm>
            <a:off x="6045806" y="2590116"/>
            <a:ext cx="427543" cy="1608310"/>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68" idx="2"/>
          </p:cNvCxnSpPr>
          <p:nvPr/>
        </p:nvCxnSpPr>
        <p:spPr>
          <a:xfrm>
            <a:off x="6045806" y="2590116"/>
            <a:ext cx="318993" cy="2478414"/>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7" idx="0"/>
            <a:endCxn id="9" idx="2"/>
          </p:cNvCxnSpPr>
          <p:nvPr/>
        </p:nvCxnSpPr>
        <p:spPr>
          <a:xfrm rot="5400000" flipH="1" flipV="1">
            <a:off x="8837227" y="4922825"/>
            <a:ext cx="580348"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FFCA0E0-BF5C-416A-839B-C3F2DDB79816}"/>
              </a:ext>
            </a:extLst>
          </p:cNvPr>
          <p:cNvSpPr/>
          <p:nvPr/>
        </p:nvSpPr>
        <p:spPr>
          <a:xfrm>
            <a:off x="2788127" y="1605139"/>
            <a:ext cx="5548590" cy="5178553"/>
          </a:xfrm>
          <a:prstGeom prst="ellipse">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43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7"/>
                                        </p:tgtEl>
                                      </p:cBhvr>
                                    </p:animEffect>
                                    <p:animScale>
                                      <p:cBhvr>
                                        <p:cTn id="7" dur="250" autoRev="1" fill="hold"/>
                                        <p:tgtEl>
                                          <p:spTgt spid="5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9"/>
                                        </p:tgtEl>
                                      </p:cBhvr>
                                    </p:animEffect>
                                    <p:animScale>
                                      <p:cBhvr>
                                        <p:cTn id="12" dur="250" autoRev="1" fill="hold"/>
                                        <p:tgtEl>
                                          <p:spTgt spid="59"/>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4DE1FC-B6D8-4AF7-924E-D7DD22216684}"/>
              </a:ext>
            </a:extLst>
          </p:cNvPr>
          <p:cNvPicPr>
            <a:picLocks noChangeAspect="1"/>
          </p:cNvPicPr>
          <p:nvPr/>
        </p:nvPicPr>
        <p:blipFill>
          <a:blip r:embed="rId3"/>
          <a:stretch>
            <a:fillRect/>
          </a:stretch>
        </p:blipFill>
        <p:spPr>
          <a:xfrm>
            <a:off x="643855" y="671106"/>
            <a:ext cx="5454404" cy="2680450"/>
          </a:xfrm>
          <a:prstGeom prst="rect">
            <a:avLst/>
          </a:prstGeom>
          <a:effectLst/>
        </p:spPr>
      </p:pic>
      <p:pic>
        <p:nvPicPr>
          <p:cNvPr id="4" name="Picture 3" descr="F1.medium.gif">
            <a:extLst>
              <a:ext uri="{FF2B5EF4-FFF2-40B4-BE49-F238E27FC236}">
                <a16:creationId xmlns:a16="http://schemas.microsoft.com/office/drawing/2014/main" id="{985CD93D-F21D-4485-8590-20F9F33569EB}"/>
              </a:ext>
            </a:extLst>
          </p:cNvPr>
          <p:cNvPicPr>
            <a:picLocks noChangeAspect="1"/>
          </p:cNvPicPr>
          <p:nvPr/>
        </p:nvPicPr>
        <p:blipFill>
          <a:blip r:embed="rId4"/>
          <a:stretch>
            <a:fillRect/>
          </a:stretch>
        </p:blipFill>
        <p:spPr>
          <a:xfrm>
            <a:off x="2296639" y="3482108"/>
            <a:ext cx="2144986" cy="2727729"/>
          </a:xfrm>
          <a:prstGeom prst="rect">
            <a:avLst/>
          </a:prstGeom>
          <a:effectLst/>
        </p:spPr>
      </p:pic>
      <p:sp>
        <p:nvSpPr>
          <p:cNvPr id="5" name="Title 1">
            <a:extLst>
              <a:ext uri="{FF2B5EF4-FFF2-40B4-BE49-F238E27FC236}">
                <a16:creationId xmlns:a16="http://schemas.microsoft.com/office/drawing/2014/main" id="{79AF4DF9-C3BC-41F2-9781-7BD1C80E3823}"/>
              </a:ext>
            </a:extLst>
          </p:cNvPr>
          <p:cNvSpPr txBox="1">
            <a:spLocks/>
          </p:cNvSpPr>
          <p:nvPr/>
        </p:nvSpPr>
        <p:spPr>
          <a:xfrm>
            <a:off x="7405531" y="1457848"/>
            <a:ext cx="4143375" cy="3097213"/>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nSpc>
                <a:spcPct val="90000"/>
              </a:lnSpc>
            </a:pPr>
            <a:r>
              <a:rPr lang="en-US"/>
              <a:t>Recent Developments in</a:t>
            </a:r>
            <a:br>
              <a:rPr lang="en-US"/>
            </a:br>
            <a:r>
              <a:rPr lang="en-US"/>
              <a:t>Reproducible Research</a:t>
            </a:r>
            <a:endParaRPr lang="en-US" dirty="0"/>
          </a:p>
        </p:txBody>
      </p:sp>
    </p:spTree>
    <p:extLst>
      <p:ext uri="{BB962C8B-B14F-4D97-AF65-F5344CB8AC3E}">
        <p14:creationId xmlns:p14="http://schemas.microsoft.com/office/powerpoint/2010/main" val="88620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Recent Developments in</a:t>
            </a:r>
            <a:br>
              <a:rPr lang="en-US" dirty="0"/>
            </a:br>
            <a:r>
              <a:rPr lang="en-US" dirty="0"/>
              <a:t>Reproducible Research</a:t>
            </a:r>
          </a:p>
        </p:txBody>
      </p:sp>
      <p:pic>
        <p:nvPicPr>
          <p:cNvPr id="3" name="Picture 2" descr="Screen Shot 2012-04-01 at 1.17.32 PM.png">
            <a:hlinkClick r:id="rId3"/>
          </p:cNvPr>
          <p:cNvPicPr>
            <a:picLocks noChangeAspect="1"/>
          </p:cNvPicPr>
          <p:nvPr/>
        </p:nvPicPr>
        <p:blipFill>
          <a:blip r:embed="rId4"/>
          <a:stretch>
            <a:fillRect/>
          </a:stretch>
        </p:blipFill>
        <p:spPr>
          <a:xfrm>
            <a:off x="3822907" y="2112397"/>
            <a:ext cx="4122514" cy="3972931"/>
          </a:xfrm>
          <a:prstGeom prst="rect">
            <a:avLst/>
          </a:prstGeom>
        </p:spPr>
      </p:pic>
      <p:sp>
        <p:nvSpPr>
          <p:cNvPr id="4" name="TextBox 3"/>
          <p:cNvSpPr txBox="1"/>
          <p:nvPr/>
        </p:nvSpPr>
        <p:spPr>
          <a:xfrm>
            <a:off x="4363656" y="6112894"/>
            <a:ext cx="3364491" cy="584775"/>
          </a:xfrm>
          <a:prstGeom prst="rect">
            <a:avLst/>
          </a:prstGeom>
          <a:noFill/>
        </p:spPr>
        <p:txBody>
          <a:bodyPr wrap="square" rtlCol="0">
            <a:spAutoFit/>
          </a:bodyPr>
          <a:lstStyle/>
          <a:p>
            <a:r>
              <a:rPr lang="en-US" sz="3200" dirty="0"/>
              <a:t>The Duke Saga</a:t>
            </a:r>
          </a:p>
        </p:txBody>
      </p:sp>
    </p:spTree>
    <p:extLst>
      <p:ext uri="{BB962C8B-B14F-4D97-AF65-F5344CB8AC3E}">
        <p14:creationId xmlns:p14="http://schemas.microsoft.com/office/powerpoint/2010/main" val="420232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Recent Developments in</a:t>
            </a:r>
            <a:br>
              <a:rPr lang="en-US" dirty="0"/>
            </a:br>
            <a:r>
              <a:rPr lang="en-US" dirty="0"/>
              <a:t>Reproducible Research</a:t>
            </a:r>
          </a:p>
        </p:txBody>
      </p:sp>
      <p:pic>
        <p:nvPicPr>
          <p:cNvPr id="4" name="Picture 3" descr="Screen Shot 2012-03-27 at 9.49.29 AM.png"/>
          <p:cNvPicPr>
            <a:picLocks noChangeAspect="1"/>
          </p:cNvPicPr>
          <p:nvPr/>
        </p:nvPicPr>
        <p:blipFill>
          <a:blip r:embed="rId3"/>
          <a:stretch>
            <a:fillRect/>
          </a:stretch>
        </p:blipFill>
        <p:spPr>
          <a:xfrm>
            <a:off x="1851130" y="1804489"/>
            <a:ext cx="8636000" cy="5053511"/>
          </a:xfrm>
          <a:prstGeom prst="rect">
            <a:avLst/>
          </a:prstGeom>
        </p:spPr>
      </p:pic>
    </p:spTree>
    <p:extLst>
      <p:ext uri="{BB962C8B-B14F-4D97-AF65-F5344CB8AC3E}">
        <p14:creationId xmlns:p14="http://schemas.microsoft.com/office/powerpoint/2010/main" val="113241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IOM Report</a:t>
            </a:r>
          </a:p>
        </p:txBody>
      </p:sp>
      <p:sp>
        <p:nvSpPr>
          <p:cNvPr id="3" name="Content Placeholder 2"/>
          <p:cNvSpPr>
            <a:spLocks noGrp="1"/>
          </p:cNvSpPr>
          <p:nvPr>
            <p:ph idx="1"/>
          </p:nvPr>
        </p:nvSpPr>
        <p:spPr>
          <a:xfrm>
            <a:off x="1024128" y="1892353"/>
            <a:ext cx="9720072" cy="4965647"/>
          </a:xfrm>
        </p:spPr>
        <p:txBody>
          <a:bodyPr>
            <a:normAutofit/>
          </a:bodyPr>
          <a:lstStyle/>
          <a:p>
            <a:pPr>
              <a:buNone/>
            </a:pPr>
            <a:r>
              <a:rPr lang="en-US" sz="2400" dirty="0"/>
              <a:t>In the Discovery/Test Validation stage of </a:t>
            </a:r>
            <a:r>
              <a:rPr lang="en-US" sz="2400" dirty="0" err="1"/>
              <a:t>omics</a:t>
            </a:r>
            <a:r>
              <a:rPr lang="en-US" sz="2400" dirty="0"/>
              <a:t>-based tests:</a:t>
            </a:r>
          </a:p>
          <a:p>
            <a:r>
              <a:rPr lang="en-US" sz="2400" b="1" dirty="0"/>
              <a:t>Data/metadata </a:t>
            </a:r>
            <a:r>
              <a:rPr lang="en-US" sz="2400" dirty="0"/>
              <a:t>used to develop test should be made publicly available</a:t>
            </a:r>
          </a:p>
          <a:p>
            <a:r>
              <a:rPr lang="en-US" sz="2400" dirty="0"/>
              <a:t>The </a:t>
            </a:r>
            <a:r>
              <a:rPr lang="en-US" sz="2400" b="1" dirty="0"/>
              <a:t>computer code </a:t>
            </a:r>
            <a:r>
              <a:rPr lang="en-US" sz="2400" dirty="0"/>
              <a:t>and fully specified computational procedures used for development of the candidate </a:t>
            </a:r>
            <a:r>
              <a:rPr lang="en-US" sz="2400" dirty="0" err="1"/>
              <a:t>omics</a:t>
            </a:r>
            <a:r>
              <a:rPr lang="en-US" sz="2400" dirty="0"/>
              <a:t>-based test should be made sustainably available</a:t>
            </a:r>
          </a:p>
          <a:p>
            <a:r>
              <a:rPr lang="en-US" sz="2400" dirty="0"/>
              <a:t>“Ideally, the computer code that is released will </a:t>
            </a:r>
            <a:r>
              <a:rPr lang="en-US" sz="2400" b="1" dirty="0"/>
              <a:t>encompass all of the steps of computational analysis</a:t>
            </a:r>
            <a:r>
              <a:rPr lang="en-US" sz="2400" dirty="0"/>
              <a:t>, including all data preprocessing steps, that have been described in this chapter. All aspects of the analysis need to be transparently reported.”</a:t>
            </a:r>
          </a:p>
          <a:p>
            <a:pPr>
              <a:buNone/>
            </a:pPr>
            <a:endParaRPr lang="en-US" sz="2400" dirty="0"/>
          </a:p>
        </p:txBody>
      </p:sp>
    </p:spTree>
    <p:extLst>
      <p:ext uri="{BB962C8B-B14F-4D97-AF65-F5344CB8AC3E}">
        <p14:creationId xmlns:p14="http://schemas.microsoft.com/office/powerpoint/2010/main" val="95507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We Need?</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Analytic data are available</a:t>
            </a:r>
          </a:p>
          <a:p>
            <a:pPr marL="514350" indent="-514350">
              <a:buFont typeface="+mj-lt"/>
              <a:buAutoNum type="arabicPeriod"/>
            </a:pPr>
            <a:r>
              <a:rPr lang="en-US" sz="2800" dirty="0"/>
              <a:t>Analytic code are available</a:t>
            </a:r>
          </a:p>
          <a:p>
            <a:pPr marL="514350" indent="-514350">
              <a:buFont typeface="+mj-lt"/>
              <a:buAutoNum type="arabicPeriod"/>
            </a:pPr>
            <a:r>
              <a:rPr lang="en-US" sz="2800" dirty="0"/>
              <a:t>Documentation of code and data</a:t>
            </a:r>
          </a:p>
          <a:p>
            <a:pPr marL="514350" indent="-514350">
              <a:buFont typeface="+mj-lt"/>
              <a:buAutoNum type="arabicPeriod"/>
            </a:pPr>
            <a:r>
              <a:rPr lang="en-US" sz="2800" dirty="0"/>
              <a:t>Standard means of distribution</a:t>
            </a:r>
          </a:p>
        </p:txBody>
      </p:sp>
    </p:spTree>
    <p:extLst>
      <p:ext uri="{BB962C8B-B14F-4D97-AF65-F5344CB8AC3E}">
        <p14:creationId xmlns:p14="http://schemas.microsoft.com/office/powerpoint/2010/main" val="273645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the Players?</a:t>
            </a:r>
          </a:p>
        </p:txBody>
      </p:sp>
      <p:sp>
        <p:nvSpPr>
          <p:cNvPr id="3" name="Content Placeholder 2"/>
          <p:cNvSpPr>
            <a:spLocks noGrp="1"/>
          </p:cNvSpPr>
          <p:nvPr>
            <p:ph idx="1"/>
          </p:nvPr>
        </p:nvSpPr>
        <p:spPr>
          <a:xfrm>
            <a:off x="1024128" y="1853248"/>
            <a:ext cx="9720072" cy="4395151"/>
          </a:xfrm>
        </p:spPr>
        <p:txBody>
          <a:bodyPr>
            <a:normAutofit/>
          </a:bodyPr>
          <a:lstStyle/>
          <a:p>
            <a:r>
              <a:rPr lang="en-US" sz="3200" dirty="0"/>
              <a:t>Authors</a:t>
            </a:r>
          </a:p>
          <a:p>
            <a:pPr marL="466725" lvl="1" indent="-338138"/>
            <a:r>
              <a:rPr lang="en-US" sz="2800" dirty="0"/>
              <a:t>Want to make their research reproducible</a:t>
            </a:r>
          </a:p>
          <a:p>
            <a:pPr marL="466725" lvl="1" indent="-338138"/>
            <a:r>
              <a:rPr lang="en-US" sz="2800" dirty="0"/>
              <a:t>Want tools for RR to make their lives easier (or at least not much harder)</a:t>
            </a:r>
          </a:p>
          <a:p>
            <a:r>
              <a:rPr lang="en-US" sz="3200" dirty="0"/>
              <a:t>Readers</a:t>
            </a:r>
          </a:p>
          <a:p>
            <a:pPr marL="466725" lvl="1" indent="-338138"/>
            <a:r>
              <a:rPr lang="en-US" sz="2800" dirty="0"/>
              <a:t>Want to reproduce (and perhaps expand upon) interesting findings</a:t>
            </a:r>
          </a:p>
          <a:p>
            <a:pPr marL="466725" lvl="1" indent="-338138"/>
            <a:r>
              <a:rPr lang="en-US" sz="2800" dirty="0"/>
              <a:t>Want tools for RR to make their lives easier</a:t>
            </a:r>
          </a:p>
        </p:txBody>
      </p:sp>
    </p:spTree>
    <p:extLst>
      <p:ext uri="{BB962C8B-B14F-4D97-AF65-F5344CB8AC3E}">
        <p14:creationId xmlns:p14="http://schemas.microsoft.com/office/powerpoint/2010/main" val="273323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1024128" y="1945054"/>
            <a:ext cx="9720072" cy="4584699"/>
          </a:xfrm>
        </p:spPr>
        <p:txBody>
          <a:bodyPr>
            <a:normAutofit/>
          </a:bodyPr>
          <a:lstStyle/>
          <a:p>
            <a:pPr marL="231775" indent="-231775">
              <a:buFont typeface="Arial" panose="020B0604020202020204" pitchFamily="34" charset="0"/>
              <a:buChar char="•"/>
            </a:pPr>
            <a:r>
              <a:rPr lang="en-US" sz="2800" dirty="0"/>
              <a:t>Authors must undertake considerable effort to put data/results on the web (may not have resources like a web server)</a:t>
            </a:r>
          </a:p>
          <a:p>
            <a:pPr marL="231775" indent="-231775">
              <a:buFont typeface="Arial" panose="020B0604020202020204" pitchFamily="34" charset="0"/>
              <a:buChar char="•"/>
            </a:pPr>
            <a:r>
              <a:rPr lang="en-US" sz="2800" dirty="0"/>
              <a:t>Readers must download data/results individually and piece together which data go with which code sections, etc.</a:t>
            </a:r>
          </a:p>
          <a:p>
            <a:pPr marL="231775" indent="-231775">
              <a:buFont typeface="Arial" panose="020B0604020202020204" pitchFamily="34" charset="0"/>
              <a:buChar char="•"/>
            </a:pPr>
            <a:r>
              <a:rPr lang="en-US" sz="2800" dirty="0"/>
              <a:t>Readers may not have the same resources as authors</a:t>
            </a:r>
          </a:p>
          <a:p>
            <a:pPr marL="231775" indent="-231775">
              <a:buFont typeface="Arial" panose="020B0604020202020204" pitchFamily="34" charset="0"/>
              <a:buChar char="•"/>
            </a:pPr>
            <a:r>
              <a:rPr lang="en-US" sz="2800" dirty="0"/>
              <a:t>Few tools to help authors/readers (although toolbox is growing!)</a:t>
            </a:r>
          </a:p>
        </p:txBody>
      </p:sp>
    </p:spTree>
    <p:extLst>
      <p:ext uri="{BB962C8B-B14F-4D97-AF65-F5344CB8AC3E}">
        <p14:creationId xmlns:p14="http://schemas.microsoft.com/office/powerpoint/2010/main" val="231915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Reality…</a:t>
            </a:r>
          </a:p>
        </p:txBody>
      </p:sp>
      <p:sp>
        <p:nvSpPr>
          <p:cNvPr id="3" name="Content Placeholder 2"/>
          <p:cNvSpPr>
            <a:spLocks noGrp="1"/>
          </p:cNvSpPr>
          <p:nvPr>
            <p:ph idx="1"/>
          </p:nvPr>
        </p:nvSpPr>
        <p:spPr>
          <a:xfrm>
            <a:off x="1024128" y="1840802"/>
            <a:ext cx="9818043" cy="4698999"/>
          </a:xfrm>
        </p:spPr>
        <p:txBody>
          <a:bodyPr>
            <a:normAutofit/>
          </a:bodyPr>
          <a:lstStyle/>
          <a:p>
            <a:r>
              <a:rPr lang="en-US" sz="3200" dirty="0"/>
              <a:t>Authors</a:t>
            </a:r>
          </a:p>
          <a:p>
            <a:pPr marL="466725" lvl="1" indent="-338138"/>
            <a:r>
              <a:rPr lang="en-US" sz="2800" dirty="0"/>
              <a:t>Just put stuff on the web</a:t>
            </a:r>
          </a:p>
          <a:p>
            <a:pPr marL="466725" lvl="1" indent="-338138"/>
            <a:r>
              <a:rPr lang="en-US" sz="2800" dirty="0"/>
              <a:t>(Infamous) Journal supplementary materials</a:t>
            </a:r>
          </a:p>
          <a:p>
            <a:pPr marL="466725" lvl="1" indent="-338138"/>
            <a:r>
              <a:rPr lang="en-US" sz="2800" dirty="0"/>
              <a:t>There are some central databases for various fields (e.g. biology, ICPSR)</a:t>
            </a:r>
          </a:p>
          <a:p>
            <a:r>
              <a:rPr lang="en-US" sz="3200" dirty="0"/>
              <a:t>Readers</a:t>
            </a:r>
          </a:p>
          <a:p>
            <a:pPr marL="466725" lvl="1" indent="-338138"/>
            <a:r>
              <a:rPr lang="en-US" sz="2800" dirty="0"/>
              <a:t>Just download the data and (try to) figure it out</a:t>
            </a:r>
          </a:p>
          <a:p>
            <a:pPr marL="466725" lvl="1" indent="-338138"/>
            <a:r>
              <a:rPr lang="en-US" sz="2800" dirty="0"/>
              <a:t>Piece together the software and run it</a:t>
            </a:r>
          </a:p>
        </p:txBody>
      </p:sp>
    </p:spTree>
    <p:extLst>
      <p:ext uri="{BB962C8B-B14F-4D97-AF65-F5344CB8AC3E}">
        <p14:creationId xmlns:p14="http://schemas.microsoft.com/office/powerpoint/2010/main" val="365890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Literate (Statistical) Programming</a:t>
            </a:r>
          </a:p>
        </p:txBody>
      </p:sp>
      <p:sp>
        <p:nvSpPr>
          <p:cNvPr id="3" name="Content Placeholder 2"/>
          <p:cNvSpPr>
            <a:spLocks noGrp="1"/>
          </p:cNvSpPr>
          <p:nvPr>
            <p:ph idx="1"/>
          </p:nvPr>
        </p:nvSpPr>
        <p:spPr>
          <a:xfrm>
            <a:off x="1024128" y="2084832"/>
            <a:ext cx="9720072" cy="4711700"/>
          </a:xfrm>
        </p:spPr>
        <p:txBody>
          <a:bodyPr>
            <a:normAutofit/>
          </a:bodyPr>
          <a:lstStyle/>
          <a:p>
            <a:pPr marL="350838" indent="-350838">
              <a:buFont typeface="Arial" panose="020B0604020202020204" pitchFamily="34" charset="0"/>
              <a:buChar char="•"/>
            </a:pPr>
            <a:r>
              <a:rPr lang="en-US" sz="2800" dirty="0"/>
              <a:t>An article is a stream of </a:t>
            </a:r>
            <a:r>
              <a:rPr lang="en-US" sz="2800" b="1" dirty="0">
                <a:solidFill>
                  <a:schemeClr val="accent1"/>
                </a:solidFill>
              </a:rPr>
              <a:t>text</a:t>
            </a:r>
            <a:r>
              <a:rPr lang="en-US" sz="2800" b="1" dirty="0"/>
              <a:t> </a:t>
            </a:r>
            <a:r>
              <a:rPr lang="en-US" sz="2800" dirty="0"/>
              <a:t>and </a:t>
            </a:r>
            <a:r>
              <a:rPr lang="en-US" sz="2800" b="1" dirty="0">
                <a:solidFill>
                  <a:schemeClr val="accent1"/>
                </a:solidFill>
              </a:rPr>
              <a:t>code</a:t>
            </a:r>
          </a:p>
          <a:p>
            <a:pPr marL="350838" indent="-350838">
              <a:buFont typeface="Arial" panose="020B0604020202020204" pitchFamily="34" charset="0"/>
              <a:buChar char="•"/>
            </a:pPr>
            <a:r>
              <a:rPr lang="en-US" sz="2800" dirty="0"/>
              <a:t>Analysis code is divided into text and code “chunks”</a:t>
            </a:r>
          </a:p>
          <a:p>
            <a:pPr marL="350838" indent="-350838">
              <a:buFont typeface="Arial" panose="020B0604020202020204" pitchFamily="34" charset="0"/>
              <a:buChar char="•"/>
            </a:pPr>
            <a:r>
              <a:rPr lang="en-US" sz="2800" dirty="0"/>
              <a:t>Each code chunk loads data and computes results</a:t>
            </a:r>
          </a:p>
          <a:p>
            <a:pPr marL="350838" indent="-350838">
              <a:buFont typeface="Arial" panose="020B0604020202020204" pitchFamily="34" charset="0"/>
              <a:buChar char="•"/>
            </a:pPr>
            <a:r>
              <a:rPr lang="en-US" sz="2800" dirty="0"/>
              <a:t>Presentation code formats results (tables, figures, etc.)</a:t>
            </a:r>
          </a:p>
          <a:p>
            <a:pPr marL="350838" indent="-350838">
              <a:buFont typeface="Arial" panose="020B0604020202020204" pitchFamily="34" charset="0"/>
              <a:buChar char="•"/>
            </a:pPr>
            <a:r>
              <a:rPr lang="en-US" sz="2800" dirty="0"/>
              <a:t>Article text explains what is going on</a:t>
            </a:r>
          </a:p>
          <a:p>
            <a:pPr marL="350838" indent="-350838">
              <a:buFont typeface="Arial" panose="020B0604020202020204" pitchFamily="34" charset="0"/>
              <a:buChar char="•"/>
            </a:pPr>
            <a:r>
              <a:rPr lang="en-US" sz="2800" dirty="0"/>
              <a:t>Literate programs can be </a:t>
            </a:r>
            <a:r>
              <a:rPr lang="en-US" sz="2800" b="1" dirty="0">
                <a:solidFill>
                  <a:schemeClr val="accent1"/>
                </a:solidFill>
              </a:rPr>
              <a:t>weaved</a:t>
            </a:r>
            <a:r>
              <a:rPr lang="en-US" sz="2800" b="1" dirty="0"/>
              <a:t> </a:t>
            </a:r>
            <a:r>
              <a:rPr lang="en-US" sz="2800" dirty="0"/>
              <a:t>to produce human-readable documents and </a:t>
            </a:r>
            <a:r>
              <a:rPr lang="en-US" sz="2800" b="1" dirty="0">
                <a:solidFill>
                  <a:schemeClr val="accent1"/>
                </a:solidFill>
              </a:rPr>
              <a:t>tangled</a:t>
            </a:r>
            <a:r>
              <a:rPr lang="en-US" sz="2800" b="1" dirty="0"/>
              <a:t> </a:t>
            </a:r>
            <a:r>
              <a:rPr lang="en-US" sz="2800" dirty="0"/>
              <a:t>to produce machine-readable documents</a:t>
            </a:r>
          </a:p>
        </p:txBody>
      </p:sp>
    </p:spTree>
    <p:extLst>
      <p:ext uri="{BB962C8B-B14F-4D97-AF65-F5344CB8AC3E}">
        <p14:creationId xmlns:p14="http://schemas.microsoft.com/office/powerpoint/2010/main" val="89775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a:t>
            </a:r>
          </a:p>
        </p:txBody>
      </p:sp>
      <p:sp>
        <p:nvSpPr>
          <p:cNvPr id="3" name="Content Placeholder 2"/>
          <p:cNvSpPr>
            <a:spLocks noGrp="1"/>
          </p:cNvSpPr>
          <p:nvPr>
            <p:ph idx="1"/>
          </p:nvPr>
        </p:nvSpPr>
        <p:spPr>
          <a:xfrm>
            <a:off x="1024128" y="2084832"/>
            <a:ext cx="9720072" cy="4945703"/>
          </a:xfrm>
        </p:spPr>
        <p:txBody>
          <a:bodyPr>
            <a:normAutofit/>
          </a:bodyPr>
          <a:lstStyle/>
          <a:p>
            <a:pPr marL="0" indent="0">
              <a:buNone/>
            </a:pPr>
            <a:r>
              <a:rPr lang="en-US" sz="2800" dirty="0"/>
              <a:t>The ultimate standard for strengthening scientific evidence is replication of findings and conducting studies with independent</a:t>
            </a:r>
          </a:p>
          <a:p>
            <a:pPr marL="466725" lvl="1" indent="-338138"/>
            <a:r>
              <a:rPr lang="en-US" sz="2400" dirty="0"/>
              <a:t>Investigators	</a:t>
            </a:r>
          </a:p>
          <a:p>
            <a:pPr marL="466725" lvl="1" indent="-338138"/>
            <a:r>
              <a:rPr lang="en-US" sz="2400" dirty="0"/>
              <a:t>Data</a:t>
            </a:r>
          </a:p>
          <a:p>
            <a:pPr marL="466725" lvl="1" indent="-338138"/>
            <a:r>
              <a:rPr lang="en-US" sz="2400" dirty="0"/>
              <a:t>Analytical methods</a:t>
            </a:r>
          </a:p>
          <a:p>
            <a:pPr marL="466725" lvl="1" indent="-338138"/>
            <a:r>
              <a:rPr lang="en-US" sz="2400" dirty="0"/>
              <a:t>Laboratories</a:t>
            </a:r>
          </a:p>
          <a:p>
            <a:pPr marL="466725" lvl="1" indent="-338138"/>
            <a:r>
              <a:rPr lang="en-US" sz="2400" dirty="0"/>
              <a:t>Instruments</a:t>
            </a:r>
          </a:p>
          <a:p>
            <a:pPr marL="0" indent="0">
              <a:buNone/>
            </a:pPr>
            <a:r>
              <a:rPr lang="en-US" sz="2800" dirty="0"/>
              <a:t>Replication is particularly important in studies that can impact broad policy or regulatory decisions</a:t>
            </a:r>
          </a:p>
          <a:p>
            <a:endParaRPr lang="en-US" sz="2800" dirty="0"/>
          </a:p>
        </p:txBody>
      </p:sp>
    </p:spTree>
    <p:extLst>
      <p:ext uri="{BB962C8B-B14F-4D97-AF65-F5344CB8AC3E}">
        <p14:creationId xmlns:p14="http://schemas.microsoft.com/office/powerpoint/2010/main" val="3647211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Literate (Statistical) Programming</a:t>
            </a:r>
          </a:p>
        </p:txBody>
      </p:sp>
      <p:sp>
        <p:nvSpPr>
          <p:cNvPr id="3" name="Content Placeholder 2"/>
          <p:cNvSpPr>
            <a:spLocks noGrp="1"/>
          </p:cNvSpPr>
          <p:nvPr>
            <p:ph idx="1"/>
          </p:nvPr>
        </p:nvSpPr>
        <p:spPr>
          <a:xfrm>
            <a:off x="1024128" y="1871506"/>
            <a:ext cx="9720072" cy="4902200"/>
          </a:xfrm>
        </p:spPr>
        <p:txBody>
          <a:bodyPr>
            <a:normAutofit/>
          </a:bodyPr>
          <a:lstStyle/>
          <a:p>
            <a:r>
              <a:rPr lang="en-US" sz="2800" dirty="0"/>
              <a:t>Literate programming is a general concept that requires</a:t>
            </a:r>
          </a:p>
          <a:p>
            <a:pPr marL="971550" lvl="1" indent="-514350">
              <a:buFont typeface="+mj-lt"/>
              <a:buAutoNum type="arabicPeriod"/>
            </a:pPr>
            <a:r>
              <a:rPr lang="en-US" sz="2400" dirty="0"/>
              <a:t>A documentation language (human readable)</a:t>
            </a:r>
          </a:p>
          <a:p>
            <a:pPr marL="971550" lvl="1" indent="-514350">
              <a:buFont typeface="+mj-lt"/>
              <a:buAutoNum type="arabicPeriod"/>
            </a:pPr>
            <a:r>
              <a:rPr lang="en-US" sz="2400" dirty="0"/>
              <a:t>A programming language (machine readable)</a:t>
            </a:r>
          </a:p>
          <a:p>
            <a:pPr marL="571500" indent="-514350"/>
            <a:r>
              <a:rPr lang="en-US" sz="2800" dirty="0" err="1"/>
              <a:t>Sweave</a:t>
            </a:r>
            <a:r>
              <a:rPr lang="en-US" sz="2800" dirty="0"/>
              <a:t> uses L</a:t>
            </a:r>
            <a:r>
              <a:rPr lang="en-US" sz="2800" baseline="30000" dirty="0"/>
              <a:t>A</a:t>
            </a:r>
            <a:r>
              <a:rPr lang="en-US" sz="2800" dirty="0"/>
              <a:t>T</a:t>
            </a:r>
            <a:r>
              <a:rPr lang="en-US" sz="2800" baseline="-25000" dirty="0"/>
              <a:t>E</a:t>
            </a:r>
            <a:r>
              <a:rPr lang="en-US" sz="2800" dirty="0"/>
              <a:t>X and R as the documentation and programming languages</a:t>
            </a:r>
          </a:p>
          <a:p>
            <a:pPr marL="571500" indent="-514350"/>
            <a:r>
              <a:rPr lang="en-US" sz="2800" dirty="0" err="1"/>
              <a:t>Sweave</a:t>
            </a:r>
            <a:r>
              <a:rPr lang="en-US" sz="2800" dirty="0"/>
              <a:t> was developed by Friedrich </a:t>
            </a:r>
            <a:r>
              <a:rPr lang="en-US" sz="2800" dirty="0" err="1"/>
              <a:t>Leisch</a:t>
            </a:r>
            <a:r>
              <a:rPr lang="en-US" sz="2800" dirty="0"/>
              <a:t> (member of the R Core) and is maintained by R core</a:t>
            </a:r>
          </a:p>
          <a:p>
            <a:pPr marL="571500" indent="-514350"/>
            <a:r>
              <a:rPr lang="en-US" sz="2800" dirty="0"/>
              <a:t>User manual: </a:t>
            </a:r>
            <a:r>
              <a:rPr lang="en-US" sz="2400" dirty="0">
                <a:solidFill>
                  <a:schemeClr val="accent1"/>
                </a:solidFill>
                <a:latin typeface="Courier New"/>
                <a:cs typeface="Courier New"/>
                <a:hlinkClick r:id="rId3"/>
              </a:rPr>
              <a:t>http://stat.ethz.ch/R-manual/R-devel/library/utils/doc/Sweave.pdf</a:t>
            </a:r>
            <a:endParaRPr lang="en-US" sz="2800" dirty="0">
              <a:solidFill>
                <a:schemeClr val="accent1"/>
              </a:solidFill>
              <a:latin typeface="Courier New"/>
              <a:cs typeface="Courier New"/>
            </a:endParaRPr>
          </a:p>
        </p:txBody>
      </p:sp>
    </p:spTree>
    <p:extLst>
      <p:ext uri="{BB962C8B-B14F-4D97-AF65-F5344CB8AC3E}">
        <p14:creationId xmlns:p14="http://schemas.microsoft.com/office/powerpoint/2010/main" val="356187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Sweave</a:t>
            </a:r>
            <a:r>
              <a:rPr lang="en-US" dirty="0"/>
              <a:t> Limitations</a:t>
            </a:r>
          </a:p>
        </p:txBody>
      </p:sp>
      <p:sp>
        <p:nvSpPr>
          <p:cNvPr id="3" name="Content Placeholder 2"/>
          <p:cNvSpPr>
            <a:spLocks noGrp="1"/>
          </p:cNvSpPr>
          <p:nvPr>
            <p:ph idx="1"/>
          </p:nvPr>
        </p:nvSpPr>
        <p:spPr>
          <a:xfrm>
            <a:off x="1024127" y="1924260"/>
            <a:ext cx="9720073" cy="4023360"/>
          </a:xfrm>
        </p:spPr>
        <p:txBody>
          <a:bodyPr>
            <a:normAutofit/>
          </a:bodyPr>
          <a:lstStyle/>
          <a:p>
            <a:pPr marL="231775" indent="-231775">
              <a:buFont typeface="Arial" panose="020B0604020202020204" pitchFamily="34" charset="0"/>
              <a:buChar char="•"/>
            </a:pPr>
            <a:r>
              <a:rPr lang="en-US" sz="2800" dirty="0" err="1"/>
              <a:t>Sweave</a:t>
            </a:r>
            <a:r>
              <a:rPr lang="en-US" sz="2800" dirty="0"/>
              <a:t> has many limitations</a:t>
            </a:r>
          </a:p>
          <a:p>
            <a:pPr marL="231775" indent="-231775">
              <a:buFont typeface="Arial" panose="020B0604020202020204" pitchFamily="34" charset="0"/>
              <a:buChar char="•"/>
            </a:pPr>
            <a:r>
              <a:rPr lang="en-US" sz="2800" dirty="0"/>
              <a:t>Focused primarily on </a:t>
            </a:r>
            <a:r>
              <a:rPr lang="en-US" sz="2800" dirty="0" err="1"/>
              <a:t>LaTeX</a:t>
            </a:r>
            <a:r>
              <a:rPr lang="en-US" sz="2800" dirty="0"/>
              <a:t>, a difficult to learn markup language used only by </a:t>
            </a:r>
            <a:r>
              <a:rPr lang="en-US" sz="2800" dirty="0" err="1"/>
              <a:t>weirdos</a:t>
            </a:r>
            <a:endParaRPr lang="en-US" sz="2800" dirty="0"/>
          </a:p>
          <a:p>
            <a:pPr marL="231775" indent="-231775">
              <a:buFont typeface="Arial" panose="020B0604020202020204" pitchFamily="34" charset="0"/>
              <a:buChar char="•"/>
            </a:pPr>
            <a:r>
              <a:rPr lang="en-US" sz="2800" dirty="0"/>
              <a:t>Lacks features like caching, multiple plots per chunk, mixing programming languages and many other technical items</a:t>
            </a:r>
          </a:p>
          <a:p>
            <a:pPr marL="231775" indent="-231775">
              <a:buFont typeface="Arial" panose="020B0604020202020204" pitchFamily="34" charset="0"/>
              <a:buChar char="•"/>
            </a:pPr>
            <a:r>
              <a:rPr lang="en-US" sz="2800" dirty="0"/>
              <a:t>Not frequently updated or very actively developed</a:t>
            </a:r>
          </a:p>
        </p:txBody>
      </p:sp>
    </p:spTree>
    <p:extLst>
      <p:ext uri="{BB962C8B-B14F-4D97-AF65-F5344CB8AC3E}">
        <p14:creationId xmlns:p14="http://schemas.microsoft.com/office/powerpoint/2010/main" val="316175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Literate (Statistical) Programming</a:t>
            </a:r>
          </a:p>
        </p:txBody>
      </p:sp>
      <p:sp>
        <p:nvSpPr>
          <p:cNvPr id="3" name="Content Placeholder 2"/>
          <p:cNvSpPr>
            <a:spLocks noGrp="1"/>
          </p:cNvSpPr>
          <p:nvPr>
            <p:ph idx="1"/>
          </p:nvPr>
        </p:nvSpPr>
        <p:spPr>
          <a:xfrm>
            <a:off x="1024128" y="1944356"/>
            <a:ext cx="9720073" cy="4023360"/>
          </a:xfrm>
        </p:spPr>
        <p:txBody>
          <a:bodyPr>
            <a:normAutofit/>
          </a:bodyPr>
          <a:lstStyle/>
          <a:p>
            <a:pPr marL="231775" indent="-231775">
              <a:buFont typeface="Arial" panose="020B0604020202020204" pitchFamily="34" charset="0"/>
              <a:buChar char="•"/>
            </a:pPr>
            <a:r>
              <a:rPr lang="en-US" sz="2400" dirty="0" err="1"/>
              <a:t>knitr</a:t>
            </a:r>
            <a:r>
              <a:rPr lang="en-US" sz="2400" dirty="0"/>
              <a:t> is an alternative (more recent) package</a:t>
            </a:r>
          </a:p>
          <a:p>
            <a:pPr marL="231775" indent="-231775">
              <a:buFont typeface="Arial" panose="020B0604020202020204" pitchFamily="34" charset="0"/>
              <a:buChar char="•"/>
            </a:pPr>
            <a:r>
              <a:rPr lang="en-US" sz="2400" dirty="0"/>
              <a:t>Brings together many features added on to </a:t>
            </a:r>
            <a:r>
              <a:rPr lang="en-US" sz="2400" dirty="0" err="1"/>
              <a:t>Sweave</a:t>
            </a:r>
            <a:r>
              <a:rPr lang="en-US" sz="2400" dirty="0"/>
              <a:t> to address limitations</a:t>
            </a:r>
          </a:p>
          <a:p>
            <a:pPr marL="231775" indent="-231775">
              <a:buFont typeface="Arial" panose="020B0604020202020204" pitchFamily="34" charset="0"/>
              <a:buChar char="•"/>
            </a:pPr>
            <a:r>
              <a:rPr lang="en-US" sz="2400" dirty="0" err="1"/>
              <a:t>knitr</a:t>
            </a:r>
            <a:r>
              <a:rPr lang="en-US" sz="2400" dirty="0"/>
              <a:t> uses R as the programming language (although others are allowed) and variety of documentation languages</a:t>
            </a:r>
          </a:p>
          <a:p>
            <a:pPr marL="405511" lvl="1" indent="-231775">
              <a:buFont typeface="Arial" panose="020B0604020202020204" pitchFamily="34" charset="0"/>
              <a:buChar char="•"/>
            </a:pPr>
            <a:r>
              <a:rPr lang="en-US" dirty="0" err="1"/>
              <a:t>LaTeX</a:t>
            </a:r>
            <a:r>
              <a:rPr lang="en-US" dirty="0"/>
              <a:t>, Markdown, HTML</a:t>
            </a:r>
          </a:p>
          <a:p>
            <a:pPr marL="231775" indent="-231775">
              <a:buFont typeface="Arial" panose="020B0604020202020204" pitchFamily="34" charset="0"/>
              <a:buChar char="•"/>
            </a:pPr>
            <a:r>
              <a:rPr lang="en-US" sz="2400" dirty="0" err="1"/>
              <a:t>knitr</a:t>
            </a:r>
            <a:r>
              <a:rPr lang="en-US" sz="2400" dirty="0"/>
              <a:t> was developed by </a:t>
            </a:r>
            <a:r>
              <a:rPr lang="en-US" sz="2400" dirty="0" err="1"/>
              <a:t>Yihui</a:t>
            </a:r>
            <a:r>
              <a:rPr lang="en-US" sz="2400" dirty="0"/>
              <a:t> </a:t>
            </a:r>
            <a:r>
              <a:rPr lang="en-US" sz="2400" dirty="0" err="1"/>
              <a:t>Xie</a:t>
            </a:r>
            <a:r>
              <a:rPr lang="en-US" sz="2400" dirty="0"/>
              <a:t> (while a graduate student in statistics at Iowa State)</a:t>
            </a:r>
          </a:p>
          <a:p>
            <a:pPr marL="231775" indent="-231775">
              <a:buFont typeface="Arial" panose="020B0604020202020204" pitchFamily="34" charset="0"/>
              <a:buChar char="•"/>
            </a:pPr>
            <a:r>
              <a:rPr lang="en-US" sz="2400" dirty="0"/>
              <a:t>See </a:t>
            </a:r>
            <a:r>
              <a:rPr lang="en-US" sz="2400" dirty="0">
                <a:hlinkClick r:id="rId3"/>
              </a:rPr>
              <a:t>http://yihui.name/knitr/</a:t>
            </a:r>
            <a:r>
              <a:rPr lang="en-US" sz="2400" dirty="0"/>
              <a:t>	</a:t>
            </a:r>
          </a:p>
        </p:txBody>
      </p:sp>
    </p:spTree>
    <p:extLst>
      <p:ext uri="{BB962C8B-B14F-4D97-AF65-F5344CB8AC3E}">
        <p14:creationId xmlns:p14="http://schemas.microsoft.com/office/powerpoint/2010/main" val="39810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024127" y="2084832"/>
            <a:ext cx="9720073" cy="4940300"/>
          </a:xfrm>
        </p:spPr>
        <p:txBody>
          <a:bodyPr>
            <a:normAutofit/>
          </a:bodyPr>
          <a:lstStyle/>
          <a:p>
            <a:pPr marL="231775" indent="-231775">
              <a:buFont typeface="Arial" panose="020B0604020202020204" pitchFamily="34" charset="0"/>
              <a:buChar char="•"/>
            </a:pPr>
            <a:r>
              <a:rPr lang="en-US" sz="2800" dirty="0"/>
              <a:t>Reproducible research is important as a </a:t>
            </a:r>
            <a:r>
              <a:rPr lang="en-US" sz="2800" b="1" dirty="0">
                <a:solidFill>
                  <a:schemeClr val="accent1"/>
                </a:solidFill>
              </a:rPr>
              <a:t>minimum standard</a:t>
            </a:r>
            <a:r>
              <a:rPr lang="en-US" sz="2800" dirty="0"/>
              <a:t>, particularly for studies that are difficult to replicate</a:t>
            </a:r>
          </a:p>
          <a:p>
            <a:pPr marL="231775" indent="-231775">
              <a:buFont typeface="Arial" panose="020B0604020202020204" pitchFamily="34" charset="0"/>
              <a:buChar char="•"/>
            </a:pPr>
            <a:r>
              <a:rPr lang="en-US" sz="2800" dirty="0"/>
              <a:t>Infrastructure is needed for </a:t>
            </a:r>
            <a:r>
              <a:rPr lang="en-US" sz="2800" b="1" dirty="0">
                <a:solidFill>
                  <a:schemeClr val="accent1"/>
                </a:solidFill>
              </a:rPr>
              <a:t>creating</a:t>
            </a:r>
            <a:r>
              <a:rPr lang="en-US" sz="2800" b="1" dirty="0"/>
              <a:t> </a:t>
            </a:r>
            <a:r>
              <a:rPr lang="en-US" sz="2800" dirty="0"/>
              <a:t>and </a:t>
            </a:r>
            <a:r>
              <a:rPr lang="en-US" sz="2800" b="1" dirty="0">
                <a:solidFill>
                  <a:schemeClr val="accent1"/>
                </a:solidFill>
              </a:rPr>
              <a:t>distributing</a:t>
            </a:r>
            <a:r>
              <a:rPr lang="en-US" sz="2800" b="1" dirty="0"/>
              <a:t> </a:t>
            </a:r>
            <a:r>
              <a:rPr lang="en-US" sz="2800" dirty="0"/>
              <a:t>reproducible documents, beyond what is currently available</a:t>
            </a:r>
          </a:p>
          <a:p>
            <a:pPr marL="231775" indent="-231775">
              <a:buFont typeface="Arial" panose="020B0604020202020204" pitchFamily="34" charset="0"/>
              <a:buChar char="•"/>
            </a:pPr>
            <a:r>
              <a:rPr lang="en-US" sz="2800" dirty="0"/>
              <a:t>There is a growing number of tools for creating reproducible documents</a:t>
            </a:r>
          </a:p>
        </p:txBody>
      </p:sp>
    </p:spTree>
    <p:extLst>
      <p:ext uri="{BB962C8B-B14F-4D97-AF65-F5344CB8AC3E}">
        <p14:creationId xmlns:p14="http://schemas.microsoft.com/office/powerpoint/2010/main" val="130773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5DC9-E98D-4FD6-A183-60E028D50427}"/>
              </a:ext>
            </a:extLst>
          </p:cNvPr>
          <p:cNvSpPr>
            <a:spLocks noGrp="1"/>
          </p:cNvSpPr>
          <p:nvPr>
            <p:ph type="title"/>
          </p:nvPr>
        </p:nvSpPr>
        <p:spPr/>
        <p:txBody>
          <a:bodyPr/>
          <a:lstStyle/>
          <a:p>
            <a:r>
              <a:rPr lang="en-US" dirty="0"/>
              <a:t>Steps in a data analysis</a:t>
            </a:r>
          </a:p>
        </p:txBody>
      </p:sp>
      <p:sp>
        <p:nvSpPr>
          <p:cNvPr id="3" name="Content Placeholder 2">
            <a:extLst>
              <a:ext uri="{FF2B5EF4-FFF2-40B4-BE49-F238E27FC236}">
                <a16:creationId xmlns:a16="http://schemas.microsoft.com/office/drawing/2014/main" id="{60BD070A-5392-4668-8EDC-040EB118793E}"/>
              </a:ext>
            </a:extLst>
          </p:cNvPr>
          <p:cNvSpPr>
            <a:spLocks noGrp="1"/>
          </p:cNvSpPr>
          <p:nvPr>
            <p:ph idx="1"/>
          </p:nvPr>
        </p:nvSpPr>
        <p:spPr>
          <a:xfrm>
            <a:off x="1024128" y="1793003"/>
            <a:ext cx="8946541" cy="4967721"/>
          </a:xfrm>
        </p:spPr>
        <p:txBody>
          <a:bodyPr>
            <a:normAutofit fontScale="92500" lnSpcReduction="10000"/>
          </a:bodyPr>
          <a:lstStyle/>
          <a:p>
            <a:pPr marL="457200" indent="-457200">
              <a:buFont typeface="+mj-lt"/>
              <a:buAutoNum type="arabicPeriod"/>
            </a:pPr>
            <a:r>
              <a:rPr lang="en-US" sz="2400" dirty="0"/>
              <a:t>Define the question</a:t>
            </a:r>
          </a:p>
          <a:p>
            <a:pPr marL="457200" indent="-457200">
              <a:buFont typeface="+mj-lt"/>
              <a:buAutoNum type="arabicPeriod"/>
            </a:pPr>
            <a:r>
              <a:rPr lang="en-US" sz="2400" dirty="0"/>
              <a:t>Define the ideal data set</a:t>
            </a:r>
          </a:p>
          <a:p>
            <a:pPr marL="457200" indent="-457200">
              <a:buFont typeface="+mj-lt"/>
              <a:buAutoNum type="arabicPeriod"/>
            </a:pPr>
            <a:r>
              <a:rPr lang="en-US" sz="2400" dirty="0"/>
              <a:t>Determine what data you can access</a:t>
            </a:r>
          </a:p>
          <a:p>
            <a:pPr marL="457200" indent="-457200">
              <a:buFont typeface="+mj-lt"/>
              <a:buAutoNum type="arabicPeriod"/>
            </a:pPr>
            <a:r>
              <a:rPr lang="en-US" sz="2400" dirty="0"/>
              <a:t>Obtain the data</a:t>
            </a:r>
          </a:p>
          <a:p>
            <a:pPr marL="457200" indent="-457200">
              <a:buFont typeface="+mj-lt"/>
              <a:buAutoNum type="arabicPeriod"/>
            </a:pPr>
            <a:r>
              <a:rPr lang="en-US" sz="2400" dirty="0"/>
              <a:t>Clean the data</a:t>
            </a:r>
          </a:p>
          <a:p>
            <a:pPr marL="457200" indent="-457200">
              <a:buFont typeface="+mj-lt"/>
              <a:buAutoNum type="arabicPeriod"/>
            </a:pPr>
            <a:r>
              <a:rPr lang="en-US" sz="2400" dirty="0"/>
              <a:t>Exploratory data analysis</a:t>
            </a:r>
          </a:p>
          <a:p>
            <a:pPr marL="457200" indent="-457200">
              <a:buFont typeface="+mj-lt"/>
              <a:buAutoNum type="arabicPeriod"/>
            </a:pPr>
            <a:r>
              <a:rPr lang="en-US" sz="2400" dirty="0"/>
              <a:t>Statistical prediction/modeling</a:t>
            </a:r>
          </a:p>
          <a:p>
            <a:pPr marL="457200" indent="-457200">
              <a:buFont typeface="+mj-lt"/>
              <a:buAutoNum type="arabicPeriod"/>
            </a:pPr>
            <a:r>
              <a:rPr lang="en-US" sz="2400" dirty="0"/>
              <a:t>Interpret results</a:t>
            </a:r>
          </a:p>
          <a:p>
            <a:pPr marL="457200" indent="-457200">
              <a:buFont typeface="+mj-lt"/>
              <a:buAutoNum type="arabicPeriod"/>
            </a:pPr>
            <a:r>
              <a:rPr lang="en-US" sz="2400" dirty="0"/>
              <a:t>Challenge results</a:t>
            </a:r>
          </a:p>
          <a:p>
            <a:pPr marL="457200" indent="-457200">
              <a:buFont typeface="+mj-lt"/>
              <a:buAutoNum type="arabicPeriod"/>
            </a:pPr>
            <a:r>
              <a:rPr lang="en-US" sz="2400" dirty="0"/>
              <a:t>Synthesize/write up results</a:t>
            </a:r>
          </a:p>
          <a:p>
            <a:pPr marL="457200" indent="-457200">
              <a:buFont typeface="+mj-lt"/>
              <a:buAutoNum type="arabicPeriod"/>
            </a:pPr>
            <a:r>
              <a:rPr lang="en-US" sz="2400" dirty="0"/>
              <a:t>Create reproducible code</a:t>
            </a:r>
          </a:p>
        </p:txBody>
      </p:sp>
    </p:spTree>
    <p:extLst>
      <p:ext uri="{BB962C8B-B14F-4D97-AF65-F5344CB8AC3E}">
        <p14:creationId xmlns:p14="http://schemas.microsoft.com/office/powerpoint/2010/main" val="225978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100" fill="hold"/>
                                        <p:tgtEl>
                                          <p:spTgt spid="3">
                                            <p:txEl>
                                              <p:pRg st="0" end="0"/>
                                            </p:txEl>
                                          </p:spTgt>
                                        </p:tgtEl>
                                        <p:attrNameLst>
                                          <p:attrName>style.color</p:attrName>
                                        </p:attrNameLst>
                                      </p:cBhvr>
                                      <p:to>
                                        <a:srgbClr val="27CED7"/>
                                      </p:to>
                                    </p:animClr>
                                  </p:childTnLst>
                                </p:cTn>
                              </p:par>
                              <p:par>
                                <p:cTn id="31" presetID="3" presetClass="emph" presetSubtype="2" fill="hold" nodeType="withEffect">
                                  <p:stCondLst>
                                    <p:cond delay="0"/>
                                  </p:stCondLst>
                                  <p:childTnLst>
                                    <p:animClr clrSpc="rgb" dir="cw">
                                      <p:cBhvr override="childStyle">
                                        <p:cTn id="32" dur="100" fill="hold"/>
                                        <p:tgtEl>
                                          <p:spTgt spid="3">
                                            <p:txEl>
                                              <p:pRg st="1" end="1"/>
                                            </p:txEl>
                                          </p:spTgt>
                                        </p:tgtEl>
                                        <p:attrNameLst>
                                          <p:attrName>style.color</p:attrName>
                                        </p:attrNameLst>
                                      </p:cBhvr>
                                      <p:to>
                                        <a:srgbClr val="27CED7"/>
                                      </p:to>
                                    </p:animClr>
                                  </p:childTnLst>
                                </p:cTn>
                              </p:par>
                              <p:par>
                                <p:cTn id="33" presetID="3" presetClass="emph" presetSubtype="2" fill="hold" nodeType="withEffect">
                                  <p:stCondLst>
                                    <p:cond delay="0"/>
                                  </p:stCondLst>
                                  <p:childTnLst>
                                    <p:animClr clrSpc="rgb" dir="cw">
                                      <p:cBhvr override="childStyle">
                                        <p:cTn id="34" dur="100" fill="hold"/>
                                        <p:tgtEl>
                                          <p:spTgt spid="3">
                                            <p:txEl>
                                              <p:pRg st="2" end="2"/>
                                            </p:txEl>
                                          </p:spTgt>
                                        </p:tgtEl>
                                        <p:attrNameLst>
                                          <p:attrName>style.color</p:attrName>
                                        </p:attrNameLst>
                                      </p:cBhvr>
                                      <p:to>
                                        <a:srgbClr val="27CED7"/>
                                      </p:to>
                                    </p:animClr>
                                  </p:childTnLst>
                                </p:cTn>
                              </p:par>
                              <p:par>
                                <p:cTn id="35" presetID="3" presetClass="emph" presetSubtype="2" fill="hold" nodeType="withEffect">
                                  <p:stCondLst>
                                    <p:cond delay="0"/>
                                  </p:stCondLst>
                                  <p:childTnLst>
                                    <p:animClr clrSpc="rgb" dir="cw">
                                      <p:cBhvr override="childStyle">
                                        <p:cTn id="36" dur="100" fill="hold"/>
                                        <p:tgtEl>
                                          <p:spTgt spid="3">
                                            <p:txEl>
                                              <p:pRg st="3" end="3"/>
                                            </p:txEl>
                                          </p:spTgt>
                                        </p:tgtEl>
                                        <p:attrNameLst>
                                          <p:attrName>style.color</p:attrName>
                                        </p:attrNameLst>
                                      </p:cBhvr>
                                      <p:to>
                                        <a:srgbClr val="27CED7"/>
                                      </p:to>
                                    </p:animClr>
                                  </p:childTnLst>
                                </p:cTn>
                              </p:par>
                              <p:par>
                                <p:cTn id="37" presetID="3" presetClass="emph" presetSubtype="2" fill="hold" nodeType="withEffect">
                                  <p:stCondLst>
                                    <p:cond delay="0"/>
                                  </p:stCondLst>
                                  <p:childTnLst>
                                    <p:animClr clrSpc="rgb" dir="cw">
                                      <p:cBhvr override="childStyle">
                                        <p:cTn id="38" dur="100" fill="hold"/>
                                        <p:tgtEl>
                                          <p:spTgt spid="3">
                                            <p:txEl>
                                              <p:pRg st="4" end="4"/>
                                            </p:txEl>
                                          </p:spTgt>
                                        </p:tgtEl>
                                        <p:attrNameLst>
                                          <p:attrName>style.color</p:attrName>
                                        </p:attrNameLst>
                                      </p:cBhvr>
                                      <p:to>
                                        <a:srgbClr val="27CED7"/>
                                      </p:to>
                                    </p:animClr>
                                  </p:childTnLst>
                                </p:cTn>
                              </p:par>
                              <p:par>
                                <p:cTn id="39" presetID="19" presetClass="emph" presetSubtype="0" fill="hold" nodeType="withEffect">
                                  <p:stCondLst>
                                    <p:cond delay="0"/>
                                  </p:stCondLst>
                                  <p:childTnLst>
                                    <p:animClr clrSpc="rgb" dir="cw">
                                      <p:cBhvr override="childStyle">
                                        <p:cTn id="40" dur="100" fill="hold"/>
                                        <p:tgtEl>
                                          <p:spTgt spid="3">
                                            <p:txEl>
                                              <p:pRg st="5" end="5"/>
                                            </p:txEl>
                                          </p:spTgt>
                                        </p:tgtEl>
                                        <p:attrNameLst>
                                          <p:attrName>style.color</p:attrName>
                                        </p:attrNameLst>
                                      </p:cBhvr>
                                      <p:to>
                                        <a:srgbClr val="DFE3E5"/>
                                      </p:to>
                                    </p:animClr>
                                    <p:animClr clrSpc="rgb" dir="cw">
                                      <p:cBhvr>
                                        <p:cTn id="41" dur="100" fill="hold"/>
                                        <p:tgtEl>
                                          <p:spTgt spid="3">
                                            <p:txEl>
                                              <p:pRg st="5" end="5"/>
                                            </p:txEl>
                                          </p:spTgt>
                                        </p:tgtEl>
                                        <p:attrNameLst>
                                          <p:attrName>fillcolor</p:attrName>
                                        </p:attrNameLst>
                                      </p:cBhvr>
                                      <p:to>
                                        <a:srgbClr val="DFE3E5"/>
                                      </p:to>
                                    </p:animClr>
                                    <p:set>
                                      <p:cBhvr>
                                        <p:cTn id="42" dur="100" fill="hold"/>
                                        <p:tgtEl>
                                          <p:spTgt spid="3">
                                            <p:txEl>
                                              <p:pRg st="5" end="5"/>
                                            </p:txEl>
                                          </p:spTgt>
                                        </p:tgtEl>
                                        <p:attrNameLst>
                                          <p:attrName>fill.type</p:attrName>
                                        </p:attrNameLst>
                                      </p:cBhvr>
                                      <p:to>
                                        <p:strVal val="solid"/>
                                      </p:to>
                                    </p:set>
                                    <p:set>
                                      <p:cBhvr>
                                        <p:cTn id="43" dur="100" fill="hold"/>
                                        <p:tgtEl>
                                          <p:spTgt spid="3">
                                            <p:txEl>
                                              <p:pRg st="5" end="5"/>
                                            </p:txEl>
                                          </p:spTgt>
                                        </p:tgtEl>
                                        <p:attrNameLst>
                                          <p:attrName>fill.on</p:attrName>
                                        </p:attrNameLst>
                                      </p:cBhvr>
                                      <p:to>
                                        <p:strVal val="true"/>
                                      </p:to>
                                    </p:set>
                                  </p:childTnLst>
                                </p:cTn>
                              </p:par>
                              <p:par>
                                <p:cTn id="44" presetID="19" presetClass="emph" presetSubtype="0" fill="hold" nodeType="withEffect">
                                  <p:stCondLst>
                                    <p:cond delay="0"/>
                                  </p:stCondLst>
                                  <p:childTnLst>
                                    <p:animClr clrSpc="rgb" dir="cw">
                                      <p:cBhvr override="childStyle">
                                        <p:cTn id="45" dur="100" fill="hold"/>
                                        <p:tgtEl>
                                          <p:spTgt spid="3">
                                            <p:txEl>
                                              <p:pRg st="6" end="6"/>
                                            </p:txEl>
                                          </p:spTgt>
                                        </p:tgtEl>
                                        <p:attrNameLst>
                                          <p:attrName>style.color</p:attrName>
                                        </p:attrNameLst>
                                      </p:cBhvr>
                                      <p:to>
                                        <a:srgbClr val="DFE3E5"/>
                                      </p:to>
                                    </p:animClr>
                                    <p:animClr clrSpc="rgb" dir="cw">
                                      <p:cBhvr>
                                        <p:cTn id="46" dur="100" fill="hold"/>
                                        <p:tgtEl>
                                          <p:spTgt spid="3">
                                            <p:txEl>
                                              <p:pRg st="6" end="6"/>
                                            </p:txEl>
                                          </p:spTgt>
                                        </p:tgtEl>
                                        <p:attrNameLst>
                                          <p:attrName>fillcolor</p:attrName>
                                        </p:attrNameLst>
                                      </p:cBhvr>
                                      <p:to>
                                        <a:srgbClr val="DFE3E5"/>
                                      </p:to>
                                    </p:animClr>
                                    <p:set>
                                      <p:cBhvr>
                                        <p:cTn id="47" dur="100" fill="hold"/>
                                        <p:tgtEl>
                                          <p:spTgt spid="3">
                                            <p:txEl>
                                              <p:pRg st="6" end="6"/>
                                            </p:txEl>
                                          </p:spTgt>
                                        </p:tgtEl>
                                        <p:attrNameLst>
                                          <p:attrName>fill.type</p:attrName>
                                        </p:attrNameLst>
                                      </p:cBhvr>
                                      <p:to>
                                        <p:strVal val="solid"/>
                                      </p:to>
                                    </p:set>
                                    <p:set>
                                      <p:cBhvr>
                                        <p:cTn id="48" dur="100" fill="hold"/>
                                        <p:tgtEl>
                                          <p:spTgt spid="3">
                                            <p:txEl>
                                              <p:pRg st="6" end="6"/>
                                            </p:txEl>
                                          </p:spTgt>
                                        </p:tgtEl>
                                        <p:attrNameLst>
                                          <p:attrName>fill.on</p:attrName>
                                        </p:attrNameLst>
                                      </p:cBhvr>
                                      <p:to>
                                        <p:strVal val="true"/>
                                      </p:to>
                                    </p:set>
                                  </p:childTnLst>
                                </p:cTn>
                              </p:par>
                              <p:par>
                                <p:cTn id="49" presetID="19" presetClass="emph" presetSubtype="0" fill="hold" nodeType="withEffect">
                                  <p:stCondLst>
                                    <p:cond delay="0"/>
                                  </p:stCondLst>
                                  <p:childTnLst>
                                    <p:animClr clrSpc="rgb" dir="cw">
                                      <p:cBhvr override="childStyle">
                                        <p:cTn id="50" dur="100" fill="hold"/>
                                        <p:tgtEl>
                                          <p:spTgt spid="3">
                                            <p:txEl>
                                              <p:pRg st="7" end="7"/>
                                            </p:txEl>
                                          </p:spTgt>
                                        </p:tgtEl>
                                        <p:attrNameLst>
                                          <p:attrName>style.color</p:attrName>
                                        </p:attrNameLst>
                                      </p:cBhvr>
                                      <p:to>
                                        <a:srgbClr val="DFE3E5"/>
                                      </p:to>
                                    </p:animClr>
                                    <p:animClr clrSpc="rgb" dir="cw">
                                      <p:cBhvr>
                                        <p:cTn id="51" dur="100" fill="hold"/>
                                        <p:tgtEl>
                                          <p:spTgt spid="3">
                                            <p:txEl>
                                              <p:pRg st="7" end="7"/>
                                            </p:txEl>
                                          </p:spTgt>
                                        </p:tgtEl>
                                        <p:attrNameLst>
                                          <p:attrName>fillcolor</p:attrName>
                                        </p:attrNameLst>
                                      </p:cBhvr>
                                      <p:to>
                                        <a:srgbClr val="DFE3E5"/>
                                      </p:to>
                                    </p:animClr>
                                    <p:set>
                                      <p:cBhvr>
                                        <p:cTn id="52" dur="100" fill="hold"/>
                                        <p:tgtEl>
                                          <p:spTgt spid="3">
                                            <p:txEl>
                                              <p:pRg st="7" end="7"/>
                                            </p:txEl>
                                          </p:spTgt>
                                        </p:tgtEl>
                                        <p:attrNameLst>
                                          <p:attrName>fill.type</p:attrName>
                                        </p:attrNameLst>
                                      </p:cBhvr>
                                      <p:to>
                                        <p:strVal val="solid"/>
                                      </p:to>
                                    </p:set>
                                    <p:set>
                                      <p:cBhvr>
                                        <p:cTn id="53" dur="100" fill="hold"/>
                                        <p:tgtEl>
                                          <p:spTgt spid="3">
                                            <p:txEl>
                                              <p:pRg st="7" end="7"/>
                                            </p:txEl>
                                          </p:spTgt>
                                        </p:tgtEl>
                                        <p:attrNameLst>
                                          <p:attrName>fill.on</p:attrName>
                                        </p:attrNameLst>
                                      </p:cBhvr>
                                      <p:to>
                                        <p:strVal val="true"/>
                                      </p:to>
                                    </p:set>
                                  </p:childTnLst>
                                </p:cTn>
                              </p:par>
                              <p:par>
                                <p:cTn id="54" presetID="19" presetClass="emph" presetSubtype="0" fill="hold" nodeType="withEffect">
                                  <p:stCondLst>
                                    <p:cond delay="0"/>
                                  </p:stCondLst>
                                  <p:childTnLst>
                                    <p:animClr clrSpc="rgb" dir="cw">
                                      <p:cBhvr override="childStyle">
                                        <p:cTn id="55" dur="100" fill="hold"/>
                                        <p:tgtEl>
                                          <p:spTgt spid="3">
                                            <p:txEl>
                                              <p:pRg st="8" end="8"/>
                                            </p:txEl>
                                          </p:spTgt>
                                        </p:tgtEl>
                                        <p:attrNameLst>
                                          <p:attrName>style.color</p:attrName>
                                        </p:attrNameLst>
                                      </p:cBhvr>
                                      <p:to>
                                        <a:srgbClr val="DFE3E5"/>
                                      </p:to>
                                    </p:animClr>
                                    <p:animClr clrSpc="rgb" dir="cw">
                                      <p:cBhvr>
                                        <p:cTn id="56" dur="100" fill="hold"/>
                                        <p:tgtEl>
                                          <p:spTgt spid="3">
                                            <p:txEl>
                                              <p:pRg st="8" end="8"/>
                                            </p:txEl>
                                          </p:spTgt>
                                        </p:tgtEl>
                                        <p:attrNameLst>
                                          <p:attrName>fillcolor</p:attrName>
                                        </p:attrNameLst>
                                      </p:cBhvr>
                                      <p:to>
                                        <a:srgbClr val="DFE3E5"/>
                                      </p:to>
                                    </p:animClr>
                                    <p:set>
                                      <p:cBhvr>
                                        <p:cTn id="57" dur="100" fill="hold"/>
                                        <p:tgtEl>
                                          <p:spTgt spid="3">
                                            <p:txEl>
                                              <p:pRg st="8" end="8"/>
                                            </p:txEl>
                                          </p:spTgt>
                                        </p:tgtEl>
                                        <p:attrNameLst>
                                          <p:attrName>fill.type</p:attrName>
                                        </p:attrNameLst>
                                      </p:cBhvr>
                                      <p:to>
                                        <p:strVal val="solid"/>
                                      </p:to>
                                    </p:set>
                                    <p:set>
                                      <p:cBhvr>
                                        <p:cTn id="58" dur="100" fill="hold"/>
                                        <p:tgtEl>
                                          <p:spTgt spid="3">
                                            <p:txEl>
                                              <p:pRg st="8" end="8"/>
                                            </p:txEl>
                                          </p:spTgt>
                                        </p:tgtEl>
                                        <p:attrNameLst>
                                          <p:attrName>fill.on</p:attrName>
                                        </p:attrNameLst>
                                      </p:cBhvr>
                                      <p:to>
                                        <p:strVal val="true"/>
                                      </p:to>
                                    </p:set>
                                  </p:childTnLst>
                                </p:cTn>
                              </p:par>
                              <p:par>
                                <p:cTn id="59" presetID="19" presetClass="emph" presetSubtype="0" fill="hold" nodeType="withEffect">
                                  <p:stCondLst>
                                    <p:cond delay="0"/>
                                  </p:stCondLst>
                                  <p:childTnLst>
                                    <p:animClr clrSpc="rgb" dir="cw">
                                      <p:cBhvr override="childStyle">
                                        <p:cTn id="60" dur="100" fill="hold"/>
                                        <p:tgtEl>
                                          <p:spTgt spid="3">
                                            <p:txEl>
                                              <p:pRg st="9" end="9"/>
                                            </p:txEl>
                                          </p:spTgt>
                                        </p:tgtEl>
                                        <p:attrNameLst>
                                          <p:attrName>style.color</p:attrName>
                                        </p:attrNameLst>
                                      </p:cBhvr>
                                      <p:to>
                                        <a:srgbClr val="DFE3E5"/>
                                      </p:to>
                                    </p:animClr>
                                    <p:animClr clrSpc="rgb" dir="cw">
                                      <p:cBhvr>
                                        <p:cTn id="61" dur="100" fill="hold"/>
                                        <p:tgtEl>
                                          <p:spTgt spid="3">
                                            <p:txEl>
                                              <p:pRg st="9" end="9"/>
                                            </p:txEl>
                                          </p:spTgt>
                                        </p:tgtEl>
                                        <p:attrNameLst>
                                          <p:attrName>fillcolor</p:attrName>
                                        </p:attrNameLst>
                                      </p:cBhvr>
                                      <p:to>
                                        <a:srgbClr val="DFE3E5"/>
                                      </p:to>
                                    </p:animClr>
                                    <p:set>
                                      <p:cBhvr>
                                        <p:cTn id="62" dur="100" fill="hold"/>
                                        <p:tgtEl>
                                          <p:spTgt spid="3">
                                            <p:txEl>
                                              <p:pRg st="9" end="9"/>
                                            </p:txEl>
                                          </p:spTgt>
                                        </p:tgtEl>
                                        <p:attrNameLst>
                                          <p:attrName>fill.type</p:attrName>
                                        </p:attrNameLst>
                                      </p:cBhvr>
                                      <p:to>
                                        <p:strVal val="solid"/>
                                      </p:to>
                                    </p:set>
                                    <p:set>
                                      <p:cBhvr>
                                        <p:cTn id="63" dur="100" fill="hold"/>
                                        <p:tgtEl>
                                          <p:spTgt spid="3">
                                            <p:txEl>
                                              <p:pRg st="9" end="9"/>
                                            </p:txEl>
                                          </p:spTgt>
                                        </p:tgtEl>
                                        <p:attrNameLst>
                                          <p:attrName>fill.on</p:attrName>
                                        </p:attrNameLst>
                                      </p:cBhvr>
                                      <p:to>
                                        <p:strVal val="true"/>
                                      </p:to>
                                    </p:set>
                                  </p:childTnLst>
                                </p:cTn>
                              </p:par>
                              <p:par>
                                <p:cTn id="64" presetID="19" presetClass="emph" presetSubtype="0" fill="hold" nodeType="withEffect">
                                  <p:stCondLst>
                                    <p:cond delay="0"/>
                                  </p:stCondLst>
                                  <p:childTnLst>
                                    <p:animClr clrSpc="rgb" dir="cw">
                                      <p:cBhvr override="childStyle">
                                        <p:cTn id="65" dur="100" fill="hold"/>
                                        <p:tgtEl>
                                          <p:spTgt spid="3">
                                            <p:txEl>
                                              <p:pRg st="10" end="10"/>
                                            </p:txEl>
                                          </p:spTgt>
                                        </p:tgtEl>
                                        <p:attrNameLst>
                                          <p:attrName>style.color</p:attrName>
                                        </p:attrNameLst>
                                      </p:cBhvr>
                                      <p:to>
                                        <a:srgbClr val="DFE3E5"/>
                                      </p:to>
                                    </p:animClr>
                                    <p:animClr clrSpc="rgb" dir="cw">
                                      <p:cBhvr>
                                        <p:cTn id="66" dur="100" fill="hold"/>
                                        <p:tgtEl>
                                          <p:spTgt spid="3">
                                            <p:txEl>
                                              <p:pRg st="10" end="10"/>
                                            </p:txEl>
                                          </p:spTgt>
                                        </p:tgtEl>
                                        <p:attrNameLst>
                                          <p:attrName>fillcolor</p:attrName>
                                        </p:attrNameLst>
                                      </p:cBhvr>
                                      <p:to>
                                        <a:srgbClr val="DFE3E5"/>
                                      </p:to>
                                    </p:animClr>
                                    <p:set>
                                      <p:cBhvr>
                                        <p:cTn id="67" dur="100" fill="hold"/>
                                        <p:tgtEl>
                                          <p:spTgt spid="3">
                                            <p:txEl>
                                              <p:pRg st="10" end="10"/>
                                            </p:txEl>
                                          </p:spTgt>
                                        </p:tgtEl>
                                        <p:attrNameLst>
                                          <p:attrName>fill.type</p:attrName>
                                        </p:attrNameLst>
                                      </p:cBhvr>
                                      <p:to>
                                        <p:strVal val="solid"/>
                                      </p:to>
                                    </p:set>
                                    <p:set>
                                      <p:cBhvr>
                                        <p:cTn id="68" dur="100" fill="hold"/>
                                        <p:tgtEl>
                                          <p:spTgt spid="3">
                                            <p:txEl>
                                              <p:pRg st="10" end="1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eyer.jpg">
            <a:extLst>
              <a:ext uri="{FF2B5EF4-FFF2-40B4-BE49-F238E27FC236}">
                <a16:creationId xmlns:a16="http://schemas.microsoft.com/office/drawing/2014/main" id="{11A8C9E9-9BA3-4EDD-BDCC-D46CE08083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644" r="13682" b="-1"/>
          <a:stretch/>
        </p:blipFill>
        <p:spPr bwMode="auto">
          <a:xfrm>
            <a:off x="7433011" y="697940"/>
            <a:ext cx="3759281" cy="5562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500202-E14C-443B-824A-B47812C1956D}"/>
              </a:ext>
            </a:extLst>
          </p:cNvPr>
          <p:cNvSpPr>
            <a:spLocks noGrp="1"/>
          </p:cNvSpPr>
          <p:nvPr>
            <p:ph type="title"/>
          </p:nvPr>
        </p:nvSpPr>
        <p:spPr>
          <a:xfrm>
            <a:off x="897290" y="697940"/>
            <a:ext cx="6170492" cy="1737360"/>
          </a:xfrm>
        </p:spPr>
        <p:txBody>
          <a:bodyPr>
            <a:normAutofit/>
          </a:bodyPr>
          <a:lstStyle/>
          <a:p>
            <a:pPr>
              <a:lnSpc>
                <a:spcPct val="90000"/>
              </a:lnSpc>
            </a:pPr>
            <a:r>
              <a:rPr lang="en-US" sz="3600" dirty="0">
                <a:solidFill>
                  <a:schemeClr val="tx1"/>
                </a:solidFill>
              </a:rPr>
              <a:t>The key challenge in data analysis</a:t>
            </a:r>
            <a:br>
              <a:rPr lang="en-US" sz="3600" dirty="0">
                <a:solidFill>
                  <a:schemeClr val="tx1"/>
                </a:solidFill>
              </a:rPr>
            </a:br>
            <a:endParaRPr lang="en-US" sz="3600" dirty="0">
              <a:solidFill>
                <a:schemeClr val="tx1"/>
              </a:solidFill>
            </a:endParaRPr>
          </a:p>
        </p:txBody>
      </p:sp>
      <p:sp>
        <p:nvSpPr>
          <p:cNvPr id="3" name="Content Placeholder 2">
            <a:extLst>
              <a:ext uri="{FF2B5EF4-FFF2-40B4-BE49-F238E27FC236}">
                <a16:creationId xmlns:a16="http://schemas.microsoft.com/office/drawing/2014/main" id="{806CCE08-76C0-4308-B431-65986A53FA1A}"/>
              </a:ext>
            </a:extLst>
          </p:cNvPr>
          <p:cNvSpPr>
            <a:spLocks noGrp="1"/>
          </p:cNvSpPr>
          <p:nvPr>
            <p:ph idx="1"/>
          </p:nvPr>
        </p:nvSpPr>
        <p:spPr>
          <a:xfrm>
            <a:off x="1143324" y="1986200"/>
            <a:ext cx="5678424" cy="5184648"/>
          </a:xfrm>
        </p:spPr>
        <p:txBody>
          <a:bodyPr>
            <a:normAutofit/>
          </a:bodyPr>
          <a:lstStyle/>
          <a:p>
            <a:r>
              <a:rPr lang="en-US" dirty="0">
                <a:solidFill>
                  <a:schemeClr val="tx1">
                    <a:lumMod val="75000"/>
                    <a:lumOff val="25000"/>
                  </a:schemeClr>
                </a:solidFill>
              </a:rPr>
              <a:t>"Ask yourselves, what problem have you solved, ever, that was worth solving, where you knew all of the given information in advance? Where you didn’t have a surplus of information and have to filter it out, or you had insufficient information and have to go find some?“</a:t>
            </a:r>
          </a:p>
          <a:p>
            <a:pPr marL="0" indent="0">
              <a:buNone/>
            </a:pPr>
            <a:endParaRPr lang="en-US" dirty="0">
              <a:solidFill>
                <a:srgbClr val="FFFFFF"/>
              </a:solidFill>
            </a:endParaRPr>
          </a:p>
          <a:p>
            <a:pPr marL="0" indent="0">
              <a:buNone/>
            </a:pPr>
            <a:r>
              <a:rPr lang="en-US" u="sng" dirty="0">
                <a:solidFill>
                  <a:srgbClr val="FFFFFF"/>
                </a:solidFill>
                <a:hlinkClick r:id="rId4"/>
              </a:rPr>
              <a:t>Dan Myer, Mathematics Educator</a:t>
            </a:r>
            <a:endParaRPr lang="en-US" dirty="0">
              <a:solidFill>
                <a:srgbClr val="FFFFFF"/>
              </a:solidFill>
            </a:endParaRPr>
          </a:p>
        </p:txBody>
      </p:sp>
    </p:spTree>
    <p:extLst>
      <p:ext uri="{BB962C8B-B14F-4D97-AF65-F5344CB8AC3E}">
        <p14:creationId xmlns:p14="http://schemas.microsoft.com/office/powerpoint/2010/main" val="143292234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stat-projects.jpg">
            <a:extLst>
              <a:ext uri="{FF2B5EF4-FFF2-40B4-BE49-F238E27FC236}">
                <a16:creationId xmlns:a16="http://schemas.microsoft.com/office/drawing/2014/main" id="{492ACD55-A7F6-4210-B5CD-3872EF6DA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382" y="1017350"/>
            <a:ext cx="4297109" cy="5562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40A53E-FD02-402E-9241-F49E0FC47413}"/>
              </a:ext>
            </a:extLst>
          </p:cNvPr>
          <p:cNvSpPr>
            <a:spLocks noGrp="1"/>
          </p:cNvSpPr>
          <p:nvPr>
            <p:ph type="title"/>
          </p:nvPr>
        </p:nvSpPr>
        <p:spPr>
          <a:xfrm>
            <a:off x="799656" y="702543"/>
            <a:ext cx="4166510" cy="1622321"/>
          </a:xfrm>
        </p:spPr>
        <p:txBody>
          <a:bodyPr>
            <a:normAutofit/>
          </a:bodyPr>
          <a:lstStyle/>
          <a:p>
            <a:pPr>
              <a:lnSpc>
                <a:spcPct val="90000"/>
              </a:lnSpc>
            </a:pPr>
            <a:r>
              <a:rPr lang="en-US" sz="3600" dirty="0">
                <a:solidFill>
                  <a:schemeClr val="tx1"/>
                </a:solidFill>
              </a:rPr>
              <a:t>Defining a question</a:t>
            </a:r>
            <a:br>
              <a:rPr lang="en-US" sz="3600" dirty="0">
                <a:solidFill>
                  <a:schemeClr val="tx1"/>
                </a:solidFill>
              </a:rPr>
            </a:br>
            <a:endParaRPr lang="en-US" sz="3600" dirty="0">
              <a:solidFill>
                <a:schemeClr val="tx1"/>
              </a:solidFill>
            </a:endParaRPr>
          </a:p>
        </p:txBody>
      </p:sp>
      <p:sp>
        <p:nvSpPr>
          <p:cNvPr id="3" name="Content Placeholder 2">
            <a:extLst>
              <a:ext uri="{FF2B5EF4-FFF2-40B4-BE49-F238E27FC236}">
                <a16:creationId xmlns:a16="http://schemas.microsoft.com/office/drawing/2014/main" id="{415BF049-E151-4D5E-ADD8-B75F9ED8A6F6}"/>
              </a:ext>
            </a:extLst>
          </p:cNvPr>
          <p:cNvSpPr>
            <a:spLocks noGrp="1"/>
          </p:cNvSpPr>
          <p:nvPr>
            <p:ph idx="1"/>
          </p:nvPr>
        </p:nvSpPr>
        <p:spPr>
          <a:xfrm>
            <a:off x="799656" y="2136949"/>
            <a:ext cx="5134216" cy="3785419"/>
          </a:xfrm>
        </p:spPr>
        <p:txBody>
          <a:bodyPr>
            <a:normAutofit/>
          </a:bodyPr>
          <a:lstStyle/>
          <a:p>
            <a:pPr marL="457200" indent="-457200">
              <a:buFont typeface="+mj-lt"/>
              <a:buAutoNum type="arabicPeriod"/>
            </a:pPr>
            <a:r>
              <a:rPr lang="en-US" sz="2800" dirty="0">
                <a:solidFill>
                  <a:schemeClr val="tx1">
                    <a:lumMod val="75000"/>
                    <a:lumOff val="25000"/>
                  </a:schemeClr>
                </a:solidFill>
              </a:rPr>
              <a:t>Statistical methods development</a:t>
            </a:r>
          </a:p>
          <a:p>
            <a:pPr marL="457200" indent="-457200">
              <a:buFont typeface="+mj-lt"/>
              <a:buAutoNum type="arabicPeriod"/>
            </a:pPr>
            <a:r>
              <a:rPr lang="en-US" sz="2800" dirty="0">
                <a:solidFill>
                  <a:schemeClr val="tx1">
                    <a:lumMod val="75000"/>
                    <a:lumOff val="25000"/>
                  </a:schemeClr>
                </a:solidFill>
                <a:hlinkClick r:id="rId4"/>
              </a:rPr>
              <a:t>Danger zone!!!</a:t>
            </a:r>
            <a:endParaRPr lang="en-US" sz="2800" dirty="0">
              <a:solidFill>
                <a:schemeClr val="tx1">
                  <a:lumMod val="75000"/>
                  <a:lumOff val="25000"/>
                </a:schemeClr>
              </a:solidFill>
            </a:endParaRPr>
          </a:p>
          <a:p>
            <a:pPr marL="457200" indent="-457200">
              <a:buFont typeface="+mj-lt"/>
              <a:buAutoNum type="arabicPeriod"/>
            </a:pPr>
            <a:r>
              <a:rPr lang="en-US" sz="2800" dirty="0">
                <a:solidFill>
                  <a:schemeClr val="tx1">
                    <a:lumMod val="75000"/>
                    <a:lumOff val="25000"/>
                  </a:schemeClr>
                </a:solidFill>
              </a:rPr>
              <a:t>Proper data analysis</a:t>
            </a:r>
          </a:p>
        </p:txBody>
      </p:sp>
    </p:spTree>
    <p:extLst>
      <p:ext uri="{BB962C8B-B14F-4D97-AF65-F5344CB8AC3E}">
        <p14:creationId xmlns:p14="http://schemas.microsoft.com/office/powerpoint/2010/main" val="206499098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073-CFEF-4EE5-939C-0EC51B508372}"/>
              </a:ext>
            </a:extLst>
          </p:cNvPr>
          <p:cNvSpPr>
            <a:spLocks noGrp="1"/>
          </p:cNvSpPr>
          <p:nvPr>
            <p:ph type="title"/>
          </p:nvPr>
        </p:nvSpPr>
        <p:spPr>
          <a:xfrm>
            <a:off x="1024128" y="876618"/>
            <a:ext cx="9720072" cy="1499616"/>
          </a:xfrm>
        </p:spPr>
        <p:txBody>
          <a:bodyPr/>
          <a:lstStyle/>
          <a:p>
            <a:r>
              <a:rPr lang="en-US" dirty="0"/>
              <a:t>An example</a:t>
            </a:r>
            <a:br>
              <a:rPr lang="en-US" dirty="0"/>
            </a:br>
            <a:endParaRPr lang="en-US" dirty="0"/>
          </a:p>
        </p:txBody>
      </p:sp>
      <p:sp>
        <p:nvSpPr>
          <p:cNvPr id="3" name="Content Placeholder 2">
            <a:extLst>
              <a:ext uri="{FF2B5EF4-FFF2-40B4-BE49-F238E27FC236}">
                <a16:creationId xmlns:a16="http://schemas.microsoft.com/office/drawing/2014/main" id="{06FC1F7A-06A3-4532-875B-A65A93CEB158}"/>
              </a:ext>
            </a:extLst>
          </p:cNvPr>
          <p:cNvSpPr>
            <a:spLocks noGrp="1"/>
          </p:cNvSpPr>
          <p:nvPr>
            <p:ph idx="1"/>
          </p:nvPr>
        </p:nvSpPr>
        <p:spPr/>
        <p:txBody>
          <a:bodyPr>
            <a:normAutofit/>
          </a:bodyPr>
          <a:lstStyle/>
          <a:p>
            <a:r>
              <a:rPr lang="en-US" sz="3200" b="1" dirty="0"/>
              <a:t>Start with a general question</a:t>
            </a:r>
            <a:endParaRPr lang="en-US" sz="3200" dirty="0"/>
          </a:p>
          <a:p>
            <a:pPr marL="350838" lvl="1" indent="-222250"/>
            <a:r>
              <a:rPr lang="en-US" sz="2800" dirty="0"/>
              <a:t>Can I automatically detect emails that are SPAM that are not?</a:t>
            </a:r>
          </a:p>
          <a:p>
            <a:r>
              <a:rPr lang="en-US" sz="3200" b="1" dirty="0"/>
              <a:t>Make it concrete</a:t>
            </a:r>
            <a:endParaRPr lang="en-US" sz="3200" dirty="0"/>
          </a:p>
          <a:p>
            <a:pPr marL="350838" lvl="1" indent="-222250"/>
            <a:r>
              <a:rPr lang="en-US" sz="2800" dirty="0"/>
              <a:t>Can I use the rate at which words appear in an email to classify them as SPAM/HAM?</a:t>
            </a:r>
          </a:p>
        </p:txBody>
      </p:sp>
    </p:spTree>
    <p:extLst>
      <p:ext uri="{BB962C8B-B14F-4D97-AF65-F5344CB8AC3E}">
        <p14:creationId xmlns:p14="http://schemas.microsoft.com/office/powerpoint/2010/main" val="1241148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43AE-31DA-4D75-AC50-2E2C046D8C9B}"/>
              </a:ext>
            </a:extLst>
          </p:cNvPr>
          <p:cNvSpPr>
            <a:spLocks noGrp="1"/>
          </p:cNvSpPr>
          <p:nvPr>
            <p:ph type="title"/>
          </p:nvPr>
        </p:nvSpPr>
        <p:spPr/>
        <p:txBody>
          <a:bodyPr/>
          <a:lstStyle/>
          <a:p>
            <a:r>
              <a:rPr lang="en-US" dirty="0"/>
              <a:t>Define the ideal data set</a:t>
            </a:r>
          </a:p>
        </p:txBody>
      </p:sp>
      <p:sp>
        <p:nvSpPr>
          <p:cNvPr id="3" name="Content Placeholder 2">
            <a:extLst>
              <a:ext uri="{FF2B5EF4-FFF2-40B4-BE49-F238E27FC236}">
                <a16:creationId xmlns:a16="http://schemas.microsoft.com/office/drawing/2014/main" id="{267E0B6E-0EEB-4A51-8CA9-1130BD5168B2}"/>
              </a:ext>
            </a:extLst>
          </p:cNvPr>
          <p:cNvSpPr>
            <a:spLocks noGrp="1"/>
          </p:cNvSpPr>
          <p:nvPr>
            <p:ph idx="1"/>
          </p:nvPr>
        </p:nvSpPr>
        <p:spPr>
          <a:xfrm>
            <a:off x="1024129" y="2084832"/>
            <a:ext cx="9720072" cy="4023360"/>
          </a:xfrm>
        </p:spPr>
        <p:txBody>
          <a:bodyPr>
            <a:normAutofit/>
          </a:bodyPr>
          <a:lstStyle/>
          <a:p>
            <a:r>
              <a:rPr lang="en-US" sz="2800" dirty="0"/>
              <a:t>The data set may depend on your goal</a:t>
            </a:r>
          </a:p>
          <a:p>
            <a:pPr marL="350838" lvl="1" indent="-222250"/>
            <a:r>
              <a:rPr lang="en-US" sz="2400" dirty="0"/>
              <a:t>Descriptive - a whole population</a:t>
            </a:r>
          </a:p>
          <a:p>
            <a:pPr marL="350838" lvl="1" indent="-222250"/>
            <a:r>
              <a:rPr lang="en-US" sz="2400" dirty="0"/>
              <a:t>Exploratory - a random sample with many variables measured</a:t>
            </a:r>
          </a:p>
          <a:p>
            <a:pPr marL="350838" lvl="1" indent="-222250"/>
            <a:r>
              <a:rPr lang="en-US" sz="2400" dirty="0"/>
              <a:t>Inferential - the right population, randomly sampled</a:t>
            </a:r>
          </a:p>
          <a:p>
            <a:pPr marL="350838" lvl="1" indent="-222250"/>
            <a:r>
              <a:rPr lang="en-US" sz="2400" dirty="0"/>
              <a:t>Predictive - a training and test data set from the same population</a:t>
            </a:r>
          </a:p>
          <a:p>
            <a:pPr marL="350838" lvl="1" indent="-222250"/>
            <a:r>
              <a:rPr lang="en-US" sz="2400" dirty="0"/>
              <a:t>Causal - data from a randomized study</a:t>
            </a:r>
          </a:p>
          <a:p>
            <a:pPr marL="350838" lvl="1" indent="-222250"/>
            <a:r>
              <a:rPr lang="en-US" sz="2400" dirty="0"/>
              <a:t>Mechanistic - data about all components of the system</a:t>
            </a:r>
          </a:p>
          <a:p>
            <a:endParaRPr lang="en-US" sz="2800" dirty="0"/>
          </a:p>
        </p:txBody>
      </p:sp>
    </p:spTree>
    <p:extLst>
      <p:ext uri="{BB962C8B-B14F-4D97-AF65-F5344CB8AC3E}">
        <p14:creationId xmlns:p14="http://schemas.microsoft.com/office/powerpoint/2010/main" val="2445862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F6AB-2787-43D1-ADBA-5382B5919DF9}"/>
              </a:ext>
            </a:extLst>
          </p:cNvPr>
          <p:cNvSpPr>
            <a:spLocks noGrp="1"/>
          </p:cNvSpPr>
          <p:nvPr>
            <p:ph type="title"/>
          </p:nvPr>
        </p:nvSpPr>
        <p:spPr>
          <a:xfrm>
            <a:off x="1024128" y="846473"/>
            <a:ext cx="9720072" cy="1499616"/>
          </a:xfrm>
        </p:spPr>
        <p:txBody>
          <a:bodyPr/>
          <a:lstStyle/>
          <a:p>
            <a:r>
              <a:rPr lang="en-US" dirty="0"/>
              <a:t>Our example</a:t>
            </a:r>
            <a:br>
              <a:rPr lang="en-US" dirty="0"/>
            </a:br>
            <a:endParaRPr lang="en-US" dirty="0"/>
          </a:p>
        </p:txBody>
      </p:sp>
      <p:pic>
        <p:nvPicPr>
          <p:cNvPr id="3074" name="Picture 2" descr="https://github.com/bcaffo/courses/raw/master/assets/img/datacenter.png">
            <a:extLst>
              <a:ext uri="{FF2B5EF4-FFF2-40B4-BE49-F238E27FC236}">
                <a16:creationId xmlns:a16="http://schemas.microsoft.com/office/drawing/2014/main" id="{55752EF9-0E79-4C7D-9BE2-5D990BD6C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927" y="1893291"/>
            <a:ext cx="7390474" cy="45119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34F4E75-8F49-4B35-AFBA-206C1014572C}"/>
              </a:ext>
            </a:extLst>
          </p:cNvPr>
          <p:cNvSpPr/>
          <p:nvPr/>
        </p:nvSpPr>
        <p:spPr>
          <a:xfrm>
            <a:off x="6270324" y="6220616"/>
            <a:ext cx="5394425" cy="369332"/>
          </a:xfrm>
          <a:prstGeom prst="rect">
            <a:avLst/>
          </a:prstGeom>
        </p:spPr>
        <p:txBody>
          <a:bodyPr wrap="none">
            <a:spAutoFit/>
          </a:bodyPr>
          <a:lstStyle/>
          <a:p>
            <a:r>
              <a:rPr lang="en-US" dirty="0">
                <a:hlinkClick r:id="rId4"/>
              </a:rPr>
              <a:t>https://www.google.com/about/datacenters/</a:t>
            </a:r>
            <a:endParaRPr lang="en-US" dirty="0"/>
          </a:p>
        </p:txBody>
      </p:sp>
    </p:spTree>
    <p:extLst>
      <p:ext uri="{BB962C8B-B14F-4D97-AF65-F5344CB8AC3E}">
        <p14:creationId xmlns:p14="http://schemas.microsoft.com/office/powerpoint/2010/main" val="208505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Wrong with Replication?</a:t>
            </a:r>
          </a:p>
        </p:txBody>
      </p:sp>
      <p:sp>
        <p:nvSpPr>
          <p:cNvPr id="3" name="Content Placeholder 2"/>
          <p:cNvSpPr>
            <a:spLocks noGrp="1"/>
          </p:cNvSpPr>
          <p:nvPr>
            <p:ph idx="1"/>
          </p:nvPr>
        </p:nvSpPr>
        <p:spPr>
          <a:xfrm>
            <a:off x="1024128" y="2084832"/>
            <a:ext cx="9720073" cy="4023360"/>
          </a:xfrm>
        </p:spPr>
        <p:txBody>
          <a:bodyPr>
            <a:normAutofit/>
          </a:bodyPr>
          <a:lstStyle/>
          <a:p>
            <a:r>
              <a:rPr lang="en-US" sz="3200" dirty="0"/>
              <a:t>Some studies cannot be replicated</a:t>
            </a:r>
          </a:p>
          <a:p>
            <a:pPr marL="466725" lvl="1" indent="-338138"/>
            <a:r>
              <a:rPr lang="en-US" sz="2800" dirty="0"/>
              <a:t>No time, opportunistic</a:t>
            </a:r>
          </a:p>
          <a:p>
            <a:pPr marL="466725" lvl="1" indent="-338138"/>
            <a:r>
              <a:rPr lang="en-US" sz="2800" dirty="0"/>
              <a:t>No money</a:t>
            </a:r>
          </a:p>
          <a:p>
            <a:pPr marL="466725" lvl="1" indent="-338138"/>
            <a:r>
              <a:rPr lang="en-US" sz="2800" dirty="0"/>
              <a:t>Unique</a:t>
            </a:r>
          </a:p>
          <a:p>
            <a:r>
              <a:rPr lang="en-US" sz="3200" dirty="0"/>
              <a:t>Reproducible Research: Make analytic data and code available so that others may reproduce findings</a:t>
            </a:r>
          </a:p>
        </p:txBody>
      </p:sp>
    </p:spTree>
    <p:extLst>
      <p:ext uri="{BB962C8B-B14F-4D97-AF65-F5344CB8AC3E}">
        <p14:creationId xmlns:p14="http://schemas.microsoft.com/office/powerpoint/2010/main" val="743988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D493-2C6D-4210-9768-16F7D0346570}"/>
              </a:ext>
            </a:extLst>
          </p:cNvPr>
          <p:cNvSpPr>
            <a:spLocks noGrp="1"/>
          </p:cNvSpPr>
          <p:nvPr>
            <p:ph type="title"/>
          </p:nvPr>
        </p:nvSpPr>
        <p:spPr>
          <a:xfrm>
            <a:off x="1024128" y="936908"/>
            <a:ext cx="9720072" cy="1499616"/>
          </a:xfrm>
        </p:spPr>
        <p:txBody>
          <a:bodyPr/>
          <a:lstStyle/>
          <a:p>
            <a:r>
              <a:rPr lang="en-US" dirty="0"/>
              <a:t>Determine what data you can access</a:t>
            </a:r>
            <a:br>
              <a:rPr lang="en-US" dirty="0"/>
            </a:br>
            <a:endParaRPr lang="en-US" dirty="0"/>
          </a:p>
        </p:txBody>
      </p:sp>
      <p:sp>
        <p:nvSpPr>
          <p:cNvPr id="3" name="Content Placeholder 2">
            <a:extLst>
              <a:ext uri="{FF2B5EF4-FFF2-40B4-BE49-F238E27FC236}">
                <a16:creationId xmlns:a16="http://schemas.microsoft.com/office/drawing/2014/main" id="{F303C329-FD08-40B5-B400-6DB9E7924FD1}"/>
              </a:ext>
            </a:extLst>
          </p:cNvPr>
          <p:cNvSpPr>
            <a:spLocks noGrp="1"/>
          </p:cNvSpPr>
          <p:nvPr>
            <p:ph idx="1"/>
          </p:nvPr>
        </p:nvSpPr>
        <p:spPr/>
        <p:txBody>
          <a:bodyPr>
            <a:normAutofit/>
          </a:bodyPr>
          <a:lstStyle/>
          <a:p>
            <a:pPr marL="231775" indent="-231775">
              <a:buFont typeface="Arial" panose="020B0604020202020204" pitchFamily="34" charset="0"/>
              <a:buChar char="•"/>
            </a:pPr>
            <a:r>
              <a:rPr lang="en-US" sz="2800" dirty="0"/>
              <a:t>Sometimes you can find data free on the web</a:t>
            </a:r>
          </a:p>
          <a:p>
            <a:pPr marL="231775" indent="-231775">
              <a:buFont typeface="Arial" panose="020B0604020202020204" pitchFamily="34" charset="0"/>
              <a:buChar char="•"/>
            </a:pPr>
            <a:r>
              <a:rPr lang="en-US" sz="2800" dirty="0"/>
              <a:t>Other times you may need to buy the data</a:t>
            </a:r>
          </a:p>
          <a:p>
            <a:pPr marL="231775" indent="-231775">
              <a:buFont typeface="Arial" panose="020B0604020202020204" pitchFamily="34" charset="0"/>
              <a:buChar char="•"/>
            </a:pPr>
            <a:r>
              <a:rPr lang="en-US" sz="2800" dirty="0"/>
              <a:t>Be sure to respect the terms of use</a:t>
            </a:r>
          </a:p>
          <a:p>
            <a:pPr marL="231775" indent="-231775">
              <a:buFont typeface="Arial" panose="020B0604020202020204" pitchFamily="34" charset="0"/>
              <a:buChar char="•"/>
            </a:pPr>
            <a:r>
              <a:rPr lang="en-US" sz="2800" dirty="0"/>
              <a:t>If the data don't exist, you may need to generate it yourself</a:t>
            </a:r>
          </a:p>
          <a:p>
            <a:pPr marL="231775" indent="-231775">
              <a:buFont typeface="Arial" panose="020B0604020202020204" pitchFamily="34" charset="0"/>
              <a:buChar char="•"/>
            </a:pPr>
            <a:endParaRPr lang="en-US" sz="2800" dirty="0"/>
          </a:p>
        </p:txBody>
      </p:sp>
    </p:spTree>
    <p:extLst>
      <p:ext uri="{BB962C8B-B14F-4D97-AF65-F5344CB8AC3E}">
        <p14:creationId xmlns:p14="http://schemas.microsoft.com/office/powerpoint/2010/main" val="3616884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https://github.com/bcaffo/courses/raw/master/assets/img/security.png">
            <a:extLst>
              <a:ext uri="{FF2B5EF4-FFF2-40B4-BE49-F238E27FC236}">
                <a16:creationId xmlns:a16="http://schemas.microsoft.com/office/drawing/2014/main" id="{FD1B2847-FC02-41A7-AE29-934240638875}"/>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t="7025"/>
          <a:stretch/>
        </p:blipFill>
        <p:spPr bwMode="auto">
          <a:xfrm>
            <a:off x="-3346315" y="-1843394"/>
            <a:ext cx="15538315" cy="87403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070FEB-1D41-48A3-8910-541463847BFF}"/>
              </a:ext>
            </a:extLst>
          </p:cNvPr>
          <p:cNvSpPr>
            <a:spLocks noGrp="1"/>
          </p:cNvSpPr>
          <p:nvPr>
            <p:ph type="title"/>
          </p:nvPr>
        </p:nvSpPr>
        <p:spPr>
          <a:xfrm>
            <a:off x="0" y="-272374"/>
            <a:ext cx="12347642" cy="7169284"/>
          </a:xfrm>
          <a:solidFill>
            <a:srgbClr val="FFFFFF">
              <a:alpha val="50196"/>
            </a:srgbClr>
          </a:solidFill>
        </p:spPr>
        <p:txBody>
          <a:bodyPr vert="horz" lIns="91440" tIns="45720" rIns="91440" bIns="45720" rtlCol="0" anchor="t">
            <a:normAutofit/>
          </a:bodyPr>
          <a:lstStyle/>
          <a:p>
            <a:pPr>
              <a:lnSpc>
                <a:spcPct val="90000"/>
              </a:lnSpc>
            </a:pPr>
            <a:r>
              <a:rPr lang="en-US" sz="7200" dirty="0">
                <a:solidFill>
                  <a:schemeClr val="tx1"/>
                </a:solidFill>
              </a:rPr>
              <a:t>    </a:t>
            </a:r>
            <a:br>
              <a:rPr lang="en-US" sz="7200" dirty="0">
                <a:solidFill>
                  <a:schemeClr val="tx1"/>
                </a:solidFill>
              </a:rPr>
            </a:br>
            <a:r>
              <a:rPr lang="en-US" sz="7200" dirty="0">
                <a:solidFill>
                  <a:schemeClr val="tx1"/>
                </a:solidFill>
              </a:rPr>
              <a:t>    Back to our example</a:t>
            </a:r>
            <a:br>
              <a:rPr lang="en-US" sz="7200" dirty="0">
                <a:solidFill>
                  <a:schemeClr val="tx1"/>
                </a:solidFill>
              </a:rPr>
            </a:br>
            <a:endParaRPr lang="en-US" sz="7200" dirty="0">
              <a:solidFill>
                <a:schemeClr val="tx1"/>
              </a:solidFill>
            </a:endParaRPr>
          </a:p>
        </p:txBody>
      </p:sp>
    </p:spTree>
    <p:extLst>
      <p:ext uri="{BB962C8B-B14F-4D97-AF65-F5344CB8AC3E}">
        <p14:creationId xmlns:p14="http://schemas.microsoft.com/office/powerpoint/2010/main" val="403568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446A-F414-45EE-996A-5EFEEA12FB90}"/>
              </a:ext>
            </a:extLst>
          </p:cNvPr>
          <p:cNvSpPr>
            <a:spLocks noGrp="1"/>
          </p:cNvSpPr>
          <p:nvPr>
            <p:ph type="title"/>
          </p:nvPr>
        </p:nvSpPr>
        <p:spPr>
          <a:xfrm>
            <a:off x="1070583" y="886666"/>
            <a:ext cx="9720072" cy="1499616"/>
          </a:xfrm>
        </p:spPr>
        <p:txBody>
          <a:bodyPr/>
          <a:lstStyle/>
          <a:p>
            <a:r>
              <a:rPr lang="en-US" dirty="0"/>
              <a:t>A possible solution</a:t>
            </a:r>
            <a:br>
              <a:rPr lang="en-US" dirty="0"/>
            </a:br>
            <a:endParaRPr lang="en-US" dirty="0"/>
          </a:p>
        </p:txBody>
      </p:sp>
      <p:pic>
        <p:nvPicPr>
          <p:cNvPr id="5122" name="Picture 2" descr="https://github.com/bcaffo/courses/raw/master/assets/img/uci.png">
            <a:extLst>
              <a:ext uri="{FF2B5EF4-FFF2-40B4-BE49-F238E27FC236}">
                <a16:creationId xmlns:a16="http://schemas.microsoft.com/office/drawing/2014/main" id="{ECF5D2DB-9BFC-444E-A9F3-954F45127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583" y="1755251"/>
            <a:ext cx="10050834" cy="47584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7BCB96-FE4E-45E9-AC58-C1FAA15E33B8}"/>
              </a:ext>
            </a:extLst>
          </p:cNvPr>
          <p:cNvSpPr/>
          <p:nvPr/>
        </p:nvSpPr>
        <p:spPr>
          <a:xfrm>
            <a:off x="5759925" y="6329027"/>
            <a:ext cx="5739072" cy="369332"/>
          </a:xfrm>
          <a:prstGeom prst="rect">
            <a:avLst/>
          </a:prstGeom>
        </p:spPr>
        <p:txBody>
          <a:bodyPr wrap="none">
            <a:spAutoFit/>
          </a:bodyPr>
          <a:lstStyle/>
          <a:p>
            <a:r>
              <a:rPr lang="en-US" dirty="0">
                <a:hlinkClick r:id="rId4"/>
              </a:rPr>
              <a:t>http://archive.ics.uci.edu/ml/datasets/Spambase</a:t>
            </a:r>
            <a:endParaRPr lang="en-US" dirty="0"/>
          </a:p>
        </p:txBody>
      </p:sp>
    </p:spTree>
    <p:extLst>
      <p:ext uri="{BB962C8B-B14F-4D97-AF65-F5344CB8AC3E}">
        <p14:creationId xmlns:p14="http://schemas.microsoft.com/office/powerpoint/2010/main" val="225682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8F82-B013-4A1D-A8E5-F4711A3E6D69}"/>
              </a:ext>
            </a:extLst>
          </p:cNvPr>
          <p:cNvSpPr>
            <a:spLocks noGrp="1"/>
          </p:cNvSpPr>
          <p:nvPr>
            <p:ph type="title"/>
          </p:nvPr>
        </p:nvSpPr>
        <p:spPr>
          <a:xfrm>
            <a:off x="1024129" y="866771"/>
            <a:ext cx="9720072" cy="1499616"/>
          </a:xfrm>
        </p:spPr>
        <p:txBody>
          <a:bodyPr/>
          <a:lstStyle/>
          <a:p>
            <a:r>
              <a:rPr lang="en-US" dirty="0"/>
              <a:t>Obtain the data</a:t>
            </a:r>
            <a:br>
              <a:rPr lang="en-US" dirty="0"/>
            </a:br>
            <a:endParaRPr lang="en-US" dirty="0"/>
          </a:p>
        </p:txBody>
      </p:sp>
      <p:sp>
        <p:nvSpPr>
          <p:cNvPr id="3" name="Content Placeholder 2">
            <a:extLst>
              <a:ext uri="{FF2B5EF4-FFF2-40B4-BE49-F238E27FC236}">
                <a16:creationId xmlns:a16="http://schemas.microsoft.com/office/drawing/2014/main" id="{FA03A453-362D-4D2B-A826-5CB12C99823B}"/>
              </a:ext>
            </a:extLst>
          </p:cNvPr>
          <p:cNvSpPr>
            <a:spLocks noGrp="1"/>
          </p:cNvSpPr>
          <p:nvPr>
            <p:ph idx="1"/>
          </p:nvPr>
        </p:nvSpPr>
        <p:spPr/>
        <p:txBody>
          <a:bodyPr>
            <a:normAutofit/>
          </a:bodyPr>
          <a:lstStyle/>
          <a:p>
            <a:pPr marL="350838" indent="-350838">
              <a:buFont typeface="Arial" panose="020B0604020202020204" pitchFamily="34" charset="0"/>
              <a:buChar char="•"/>
            </a:pPr>
            <a:r>
              <a:rPr lang="en-US" sz="3200" dirty="0"/>
              <a:t>Try to obtain the raw data</a:t>
            </a:r>
          </a:p>
          <a:p>
            <a:pPr marL="350838" indent="-350838">
              <a:buFont typeface="Arial" panose="020B0604020202020204" pitchFamily="34" charset="0"/>
              <a:buChar char="•"/>
            </a:pPr>
            <a:r>
              <a:rPr lang="en-US" sz="3200" dirty="0"/>
              <a:t>Be sure to reference the source</a:t>
            </a:r>
          </a:p>
          <a:p>
            <a:pPr marL="350838" indent="-350838">
              <a:buFont typeface="Arial" panose="020B0604020202020204" pitchFamily="34" charset="0"/>
              <a:buChar char="•"/>
            </a:pPr>
            <a:r>
              <a:rPr lang="en-US" sz="3200" dirty="0"/>
              <a:t>Polite emails go a long way</a:t>
            </a:r>
          </a:p>
          <a:p>
            <a:pPr marL="350838" indent="-350838">
              <a:buFont typeface="Arial" panose="020B0604020202020204" pitchFamily="34" charset="0"/>
              <a:buChar char="•"/>
            </a:pPr>
            <a:r>
              <a:rPr lang="en-US" sz="3200" dirty="0"/>
              <a:t>If you will load the data from an internet source, record the </a:t>
            </a:r>
            <a:r>
              <a:rPr lang="en-US" sz="3200" dirty="0" err="1"/>
              <a:t>url</a:t>
            </a:r>
            <a:r>
              <a:rPr lang="en-US" sz="3200" dirty="0"/>
              <a:t> and time accessed</a:t>
            </a:r>
          </a:p>
          <a:p>
            <a:pPr marL="350838" indent="-350838">
              <a:buFont typeface="Arial" panose="020B0604020202020204" pitchFamily="34" charset="0"/>
              <a:buChar char="•"/>
            </a:pPr>
            <a:endParaRPr lang="en-US" sz="3200" dirty="0"/>
          </a:p>
        </p:txBody>
      </p:sp>
    </p:spTree>
    <p:extLst>
      <p:ext uri="{BB962C8B-B14F-4D97-AF65-F5344CB8AC3E}">
        <p14:creationId xmlns:p14="http://schemas.microsoft.com/office/powerpoint/2010/main" val="26858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BF4E-78F5-421F-9478-455E48C0A6DE}"/>
              </a:ext>
            </a:extLst>
          </p:cNvPr>
          <p:cNvSpPr>
            <a:spLocks noGrp="1"/>
          </p:cNvSpPr>
          <p:nvPr>
            <p:ph type="title"/>
          </p:nvPr>
        </p:nvSpPr>
        <p:spPr>
          <a:xfrm>
            <a:off x="1024127" y="866570"/>
            <a:ext cx="9720072" cy="1499616"/>
          </a:xfrm>
        </p:spPr>
        <p:txBody>
          <a:bodyPr/>
          <a:lstStyle/>
          <a:p>
            <a:r>
              <a:rPr lang="en-US" dirty="0"/>
              <a:t>Our data set</a:t>
            </a:r>
            <a:br>
              <a:rPr lang="en-US" dirty="0"/>
            </a:br>
            <a:endParaRPr lang="en-US" dirty="0"/>
          </a:p>
        </p:txBody>
      </p:sp>
      <p:pic>
        <p:nvPicPr>
          <p:cNvPr id="6146" name="Picture 2" descr="https://github.com/bcaffo/courses/raw/master/assets/img/spamR.png">
            <a:extLst>
              <a:ext uri="{FF2B5EF4-FFF2-40B4-BE49-F238E27FC236}">
                <a16:creationId xmlns:a16="http://schemas.microsoft.com/office/drawing/2014/main" id="{A21EBC19-B1FA-4F5E-B592-2D0F9F4A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752" y="1631250"/>
            <a:ext cx="6429125" cy="5290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92149C-E62F-4457-8678-25CAE6EBF243}"/>
              </a:ext>
            </a:extLst>
          </p:cNvPr>
          <p:cNvSpPr/>
          <p:nvPr/>
        </p:nvSpPr>
        <p:spPr>
          <a:xfrm>
            <a:off x="8290308" y="6596390"/>
            <a:ext cx="3597460" cy="261610"/>
          </a:xfrm>
          <a:prstGeom prst="rect">
            <a:avLst/>
          </a:prstGeom>
        </p:spPr>
        <p:txBody>
          <a:bodyPr wrap="none">
            <a:spAutoFit/>
          </a:bodyPr>
          <a:lstStyle/>
          <a:p>
            <a:r>
              <a:rPr lang="en-US" sz="1100" u="sng" dirty="0">
                <a:solidFill>
                  <a:srgbClr val="0366D6"/>
                </a:solidFill>
                <a:latin typeface="-apple-system"/>
                <a:hlinkClick r:id="rId4"/>
              </a:rPr>
              <a:t>http://search.r-project.org/library/kernlab/html/spam.html</a:t>
            </a:r>
            <a:endParaRPr lang="en-US" sz="1100" dirty="0"/>
          </a:p>
        </p:txBody>
      </p:sp>
    </p:spTree>
    <p:extLst>
      <p:ext uri="{BB962C8B-B14F-4D97-AF65-F5344CB8AC3E}">
        <p14:creationId xmlns:p14="http://schemas.microsoft.com/office/powerpoint/2010/main" val="3737648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C154-CB8A-43E3-958D-555D42DC2322}"/>
              </a:ext>
            </a:extLst>
          </p:cNvPr>
          <p:cNvSpPr>
            <a:spLocks noGrp="1"/>
          </p:cNvSpPr>
          <p:nvPr>
            <p:ph type="title"/>
          </p:nvPr>
        </p:nvSpPr>
        <p:spPr>
          <a:xfrm>
            <a:off x="1024129" y="876619"/>
            <a:ext cx="9720072" cy="1499616"/>
          </a:xfrm>
        </p:spPr>
        <p:txBody>
          <a:bodyPr/>
          <a:lstStyle/>
          <a:p>
            <a:r>
              <a:rPr lang="en-US" dirty="0"/>
              <a:t>Clean the data</a:t>
            </a:r>
            <a:br>
              <a:rPr lang="en-US" dirty="0"/>
            </a:br>
            <a:endParaRPr lang="en-US" dirty="0"/>
          </a:p>
        </p:txBody>
      </p:sp>
      <p:sp>
        <p:nvSpPr>
          <p:cNvPr id="3" name="Content Placeholder 2">
            <a:extLst>
              <a:ext uri="{FF2B5EF4-FFF2-40B4-BE49-F238E27FC236}">
                <a16:creationId xmlns:a16="http://schemas.microsoft.com/office/drawing/2014/main" id="{1EE53A33-1C7C-4E02-B4DA-14181C5346A3}"/>
              </a:ext>
            </a:extLst>
          </p:cNvPr>
          <p:cNvSpPr>
            <a:spLocks noGrp="1"/>
          </p:cNvSpPr>
          <p:nvPr>
            <p:ph idx="1"/>
          </p:nvPr>
        </p:nvSpPr>
        <p:spPr>
          <a:xfrm>
            <a:off x="1024128" y="1994397"/>
            <a:ext cx="9720073" cy="4023360"/>
          </a:xfrm>
        </p:spPr>
        <p:txBody>
          <a:bodyPr>
            <a:normAutofit/>
          </a:bodyPr>
          <a:lstStyle/>
          <a:p>
            <a:pPr marL="350838" indent="-350838">
              <a:buFont typeface="Arial" panose="020B0604020202020204" pitchFamily="34" charset="0"/>
              <a:buChar char="•"/>
            </a:pPr>
            <a:r>
              <a:rPr lang="en-US" sz="3200" dirty="0"/>
              <a:t>Raw data often needs to be processed</a:t>
            </a:r>
          </a:p>
          <a:p>
            <a:pPr marL="350838" indent="-350838">
              <a:buFont typeface="Arial" panose="020B0604020202020204" pitchFamily="34" charset="0"/>
              <a:buChar char="•"/>
            </a:pPr>
            <a:r>
              <a:rPr lang="en-US" sz="3200" dirty="0"/>
              <a:t>If it is pre-processed, make sure you understand how</a:t>
            </a:r>
          </a:p>
          <a:p>
            <a:pPr marL="350838" indent="-350838">
              <a:buFont typeface="Arial" panose="020B0604020202020204" pitchFamily="34" charset="0"/>
              <a:buChar char="•"/>
            </a:pPr>
            <a:r>
              <a:rPr lang="en-US" sz="3200" dirty="0"/>
              <a:t>Understand the source of the data (census, sample, convenience sample, etc.)</a:t>
            </a:r>
          </a:p>
          <a:p>
            <a:pPr marL="350838" indent="-350838">
              <a:buFont typeface="Arial" panose="020B0604020202020204" pitchFamily="34" charset="0"/>
              <a:buChar char="•"/>
            </a:pPr>
            <a:r>
              <a:rPr lang="en-US" sz="3200" dirty="0"/>
              <a:t>May need reformatting, subsampling - record these steps</a:t>
            </a:r>
          </a:p>
          <a:p>
            <a:pPr marL="350838" indent="-350838">
              <a:buFont typeface="Arial" panose="020B0604020202020204" pitchFamily="34" charset="0"/>
              <a:buChar char="•"/>
            </a:pPr>
            <a:r>
              <a:rPr lang="en-US" sz="3200" b="1" dirty="0">
                <a:solidFill>
                  <a:schemeClr val="accent1"/>
                </a:solidFill>
              </a:rPr>
              <a:t>Determine if the data are good enough</a:t>
            </a:r>
            <a:r>
              <a:rPr lang="en-US" sz="3200" dirty="0">
                <a:solidFill>
                  <a:schemeClr val="accent1"/>
                </a:solidFill>
              </a:rPr>
              <a:t> </a:t>
            </a:r>
            <a:r>
              <a:rPr lang="en-US" sz="3200" dirty="0"/>
              <a:t>- if not, quit or change data</a:t>
            </a:r>
          </a:p>
          <a:p>
            <a:pPr marL="350838" indent="-350838">
              <a:buFont typeface="Arial" panose="020B0604020202020204" pitchFamily="34" charset="0"/>
              <a:buChar char="•"/>
            </a:pPr>
            <a:endParaRPr lang="en-US" sz="3200" dirty="0"/>
          </a:p>
        </p:txBody>
      </p:sp>
    </p:spTree>
    <p:extLst>
      <p:ext uri="{BB962C8B-B14F-4D97-AF65-F5344CB8AC3E}">
        <p14:creationId xmlns:p14="http://schemas.microsoft.com/office/powerpoint/2010/main" val="263192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F425-3174-42CA-969E-6C4DA1DD5078}"/>
              </a:ext>
            </a:extLst>
          </p:cNvPr>
          <p:cNvSpPr>
            <a:spLocks noGrp="1"/>
          </p:cNvSpPr>
          <p:nvPr>
            <p:ph type="title"/>
          </p:nvPr>
        </p:nvSpPr>
        <p:spPr>
          <a:xfrm>
            <a:off x="1024128" y="876619"/>
            <a:ext cx="9720072" cy="1499616"/>
          </a:xfrm>
        </p:spPr>
        <p:txBody>
          <a:bodyPr/>
          <a:lstStyle/>
          <a:p>
            <a:r>
              <a:rPr lang="en-US" dirty="0"/>
              <a:t>Our cleaned data set</a:t>
            </a:r>
            <a:br>
              <a:rPr lang="en-US" dirty="0"/>
            </a:br>
            <a:endParaRPr lang="en-US" dirty="0"/>
          </a:p>
        </p:txBody>
      </p:sp>
      <p:sp>
        <p:nvSpPr>
          <p:cNvPr id="4" name="Rectangle 3">
            <a:extLst>
              <a:ext uri="{FF2B5EF4-FFF2-40B4-BE49-F238E27FC236}">
                <a16:creationId xmlns:a16="http://schemas.microsoft.com/office/drawing/2014/main" id="{8A5CAB58-574E-45A5-81CE-D2B940604CC4}"/>
              </a:ext>
            </a:extLst>
          </p:cNvPr>
          <p:cNvSpPr/>
          <p:nvPr/>
        </p:nvSpPr>
        <p:spPr>
          <a:xfrm>
            <a:off x="1024128" y="2282938"/>
            <a:ext cx="9909593" cy="1477328"/>
          </a:xfrm>
          <a:prstGeom prst="rect">
            <a:avLst/>
          </a:prstGeom>
          <a:solidFill>
            <a:schemeClr val="bg1">
              <a:lumMod val="95000"/>
              <a:alpha val="60000"/>
            </a:schemeClr>
          </a:solidFill>
          <a:ln>
            <a:solidFill>
              <a:schemeClr val="bg1"/>
            </a:solidFill>
          </a:ln>
        </p:spPr>
        <p:txBody>
          <a:bodyPr wrap="square">
            <a:spAutoFit/>
          </a:bodyPr>
          <a:lstStyle/>
          <a:p>
            <a:r>
              <a:rPr lang="en-US" dirty="0">
                <a:solidFill>
                  <a:schemeClr val="accent5"/>
                </a:solidFill>
                <a:latin typeface="Courier New" panose="02070309020205020404" pitchFamily="49" charset="0"/>
                <a:cs typeface="Courier New" panose="02070309020205020404" pitchFamily="49" charset="0"/>
              </a:rPr>
              <a:t># If it isn't installed, install the </a:t>
            </a:r>
            <a:r>
              <a:rPr lang="en-US" dirty="0" err="1">
                <a:solidFill>
                  <a:schemeClr val="accent5"/>
                </a:solidFill>
                <a:latin typeface="Courier New" panose="02070309020205020404" pitchFamily="49" charset="0"/>
                <a:cs typeface="Courier New" panose="02070309020205020404" pitchFamily="49" charset="0"/>
              </a:rPr>
              <a:t>kernlab</a:t>
            </a:r>
            <a:r>
              <a:rPr lang="en-US" dirty="0">
                <a:solidFill>
                  <a:schemeClr val="accent5"/>
                </a:solidFill>
                <a:latin typeface="Courier New" panose="02070309020205020404" pitchFamily="49" charset="0"/>
                <a:cs typeface="Courier New" panose="02070309020205020404" pitchFamily="49" charset="0"/>
              </a:rPr>
              <a:t> package with </a:t>
            </a:r>
            <a:r>
              <a:rPr lang="en-US" dirty="0" err="1">
                <a:solidFill>
                  <a:schemeClr val="tx2"/>
                </a:solidFill>
                <a:latin typeface="Courier New" panose="02070309020205020404" pitchFamily="49" charset="0"/>
                <a:cs typeface="Courier New" panose="02070309020205020404" pitchFamily="49" charset="0"/>
              </a:rPr>
              <a:t>install.packages</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dirty="0">
                <a:solidFill>
                  <a:schemeClr val="tx2"/>
                </a:solidFill>
                <a:latin typeface="Courier New" panose="02070309020205020404" pitchFamily="49" charset="0"/>
                <a:cs typeface="Courier New" panose="02070309020205020404" pitchFamily="49" charset="0"/>
              </a:rPr>
              <a:t>library</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kernlab</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dirty="0">
                <a:solidFill>
                  <a:schemeClr val="tx2"/>
                </a:solidFill>
                <a:latin typeface="Courier New" panose="02070309020205020404" pitchFamily="49" charset="0"/>
                <a:cs typeface="Courier New" panose="02070309020205020404" pitchFamily="49" charset="0"/>
              </a:rPr>
              <a:t>data</a:t>
            </a:r>
            <a:r>
              <a:rPr lang="en-US" dirty="0">
                <a:solidFill>
                  <a:schemeClr val="tx1">
                    <a:lumMod val="65000"/>
                    <a:lumOff val="35000"/>
                  </a:schemeClr>
                </a:solidFill>
                <a:latin typeface="Courier New" panose="02070309020205020404" pitchFamily="49" charset="0"/>
                <a:cs typeface="Courier New" panose="02070309020205020404" pitchFamily="49" charset="0"/>
              </a:rPr>
              <a:t>(spam)</a:t>
            </a:r>
          </a:p>
          <a:p>
            <a:r>
              <a:rPr lang="en-US" dirty="0">
                <a:solidFill>
                  <a:schemeClr val="tx2"/>
                </a:solidFill>
                <a:latin typeface="Courier New" panose="02070309020205020404" pitchFamily="49" charset="0"/>
                <a:cs typeface="Courier New" panose="02070309020205020404" pitchFamily="49" charset="0"/>
              </a:rPr>
              <a:t>str</a:t>
            </a:r>
            <a:r>
              <a:rPr lang="en-US" dirty="0">
                <a:solidFill>
                  <a:schemeClr val="tx1">
                    <a:lumMod val="65000"/>
                    <a:lumOff val="35000"/>
                  </a:schemeClr>
                </a:solidFill>
                <a:latin typeface="Courier New" panose="02070309020205020404" pitchFamily="49" charset="0"/>
                <a:cs typeface="Courier New" panose="02070309020205020404" pitchFamily="49" charset="0"/>
              </a:rPr>
              <a:t>(spam[, </a:t>
            </a:r>
            <a:r>
              <a:rPr lang="en-US" b="1" dirty="0">
                <a:solidFill>
                  <a:srgbClr val="FFC000"/>
                </a:solidFill>
                <a:latin typeface="Courier New" panose="02070309020205020404" pitchFamily="49" charset="0"/>
                <a:cs typeface="Courier New" panose="02070309020205020404" pitchFamily="49" charset="0"/>
              </a:rPr>
              <a:t>1</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b="1" dirty="0">
                <a:solidFill>
                  <a:srgbClr val="FFC000"/>
                </a:solidFill>
                <a:latin typeface="Courier New" panose="02070309020205020404" pitchFamily="49" charset="0"/>
                <a:cs typeface="Courier New" panose="02070309020205020404" pitchFamily="49" charset="0"/>
              </a:rPr>
              <a:t>5</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39AEAD72-6C05-4920-8385-72A7A766D519}"/>
              </a:ext>
            </a:extLst>
          </p:cNvPr>
          <p:cNvSpPr/>
          <p:nvPr/>
        </p:nvSpPr>
        <p:spPr>
          <a:xfrm>
            <a:off x="1024129" y="4018223"/>
            <a:ext cx="9909594" cy="1754326"/>
          </a:xfrm>
          <a:prstGeom prst="rect">
            <a:avLst/>
          </a:prstGeom>
          <a:solidFill>
            <a:schemeClr val="bg1">
              <a:lumMod val="95000"/>
              <a:alpha val="60000"/>
            </a:schemeClr>
          </a:solidFill>
          <a:ln>
            <a:solidFill>
              <a:schemeClr val="bg1"/>
            </a:solidFill>
          </a:ln>
        </p:spPr>
        <p:txBody>
          <a:bodyPr wrap="square">
            <a:spAutoFit/>
          </a:bodyPr>
          <a:lstStyle/>
          <a:p>
            <a:r>
              <a:rPr lang="en-US" i="1" dirty="0">
                <a:solidFill>
                  <a:schemeClr val="tx1">
                    <a:lumMod val="65000"/>
                    <a:lumOff val="35000"/>
                  </a:schemeClr>
                </a:solidFill>
                <a:latin typeface="Courier New" panose="02070309020205020404" pitchFamily="49" charset="0"/>
                <a:cs typeface="Courier New" panose="02070309020205020404" pitchFamily="49" charset="0"/>
              </a:rPr>
              <a:t>'</a:t>
            </a:r>
            <a:r>
              <a:rPr lang="en-US" i="1" dirty="0" err="1">
                <a:solidFill>
                  <a:schemeClr val="tx1">
                    <a:lumMod val="65000"/>
                    <a:lumOff val="35000"/>
                  </a:schemeClr>
                </a:solidFill>
                <a:latin typeface="Courier New" panose="02070309020205020404" pitchFamily="49" charset="0"/>
                <a:cs typeface="Courier New" panose="02070309020205020404" pitchFamily="49" charset="0"/>
              </a:rPr>
              <a:t>data.frame</a:t>
            </a:r>
            <a:r>
              <a:rPr lang="en-US" i="1" dirty="0">
                <a:solidFill>
                  <a:schemeClr val="tx1">
                    <a:lumMod val="65000"/>
                    <a:lumOff val="35000"/>
                  </a:schemeClr>
                </a:solidFill>
                <a:latin typeface="Courier New" panose="02070309020205020404" pitchFamily="49" charset="0"/>
                <a:cs typeface="Courier New" panose="02070309020205020404" pitchFamily="49" charset="0"/>
              </a:rPr>
              <a:t>':	4601 obs. of  5 variables:</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 make   : num  0 0.21 0.06 0 0 0 0 0 0.15 0.06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 address: num  0.64 0.28 0 0 0 0 0 0 0 0.12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 all    : num  0.64 0.5 0.71 0 0 0 0 0 0.46 0.77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 num3d  : num  0 0 0 0 0 0 0 0 0 0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 our    : num  0.32 0.14 1.23 0.63 0.63 1.85 1.92 1.88 0.61 0.19 ...</a:t>
            </a:r>
          </a:p>
        </p:txBody>
      </p:sp>
      <p:sp>
        <p:nvSpPr>
          <p:cNvPr id="6" name="Rectangle 5">
            <a:extLst>
              <a:ext uri="{FF2B5EF4-FFF2-40B4-BE49-F238E27FC236}">
                <a16:creationId xmlns:a16="http://schemas.microsoft.com/office/drawing/2014/main" id="{7E3372CD-D218-441F-93DE-6A258B5B0EB5}"/>
              </a:ext>
            </a:extLst>
          </p:cNvPr>
          <p:cNvSpPr/>
          <p:nvPr/>
        </p:nvSpPr>
        <p:spPr>
          <a:xfrm>
            <a:off x="5831452" y="6220616"/>
            <a:ext cx="5758821" cy="369332"/>
          </a:xfrm>
          <a:prstGeom prst="rect">
            <a:avLst/>
          </a:prstGeom>
        </p:spPr>
        <p:txBody>
          <a:bodyPr wrap="none">
            <a:spAutoFit/>
          </a:bodyPr>
          <a:lstStyle/>
          <a:p>
            <a:r>
              <a:rPr lang="en-US" dirty="0">
                <a:solidFill>
                  <a:srgbClr val="0366D6"/>
                </a:solidFill>
                <a:latin typeface="-apple-system"/>
                <a:hlinkClick r:id="rId3"/>
              </a:rPr>
              <a:t>http://search.r-project.org/library/kernlab/html/spam.html</a:t>
            </a:r>
            <a:endParaRPr lang="en-US" dirty="0"/>
          </a:p>
        </p:txBody>
      </p:sp>
      <p:sp>
        <p:nvSpPr>
          <p:cNvPr id="3" name="Rectangle 2">
            <a:extLst>
              <a:ext uri="{FF2B5EF4-FFF2-40B4-BE49-F238E27FC236}">
                <a16:creationId xmlns:a16="http://schemas.microsoft.com/office/drawing/2014/main" id="{161B482E-7F7D-4DC4-AB10-A568C1A98108}"/>
              </a:ext>
            </a:extLst>
          </p:cNvPr>
          <p:cNvSpPr/>
          <p:nvPr/>
        </p:nvSpPr>
        <p:spPr>
          <a:xfrm>
            <a:off x="2914650" y="4018223"/>
            <a:ext cx="3486150" cy="353752"/>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69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CDAD-ECCD-40FE-B51E-B6645F38D4A3}"/>
              </a:ext>
            </a:extLst>
          </p:cNvPr>
          <p:cNvSpPr>
            <a:spLocks noGrp="1"/>
          </p:cNvSpPr>
          <p:nvPr>
            <p:ph type="title"/>
          </p:nvPr>
        </p:nvSpPr>
        <p:spPr/>
        <p:txBody>
          <a:bodyPr/>
          <a:lstStyle/>
          <a:p>
            <a:r>
              <a:rPr lang="en-US" dirty="0"/>
              <a:t>Subsampling our data set</a:t>
            </a:r>
            <a:br>
              <a:rPr lang="en-US" dirty="0"/>
            </a:br>
            <a:endParaRPr lang="en-US" dirty="0"/>
          </a:p>
        </p:txBody>
      </p:sp>
      <p:sp>
        <p:nvSpPr>
          <p:cNvPr id="3" name="Content Placeholder 2">
            <a:extLst>
              <a:ext uri="{FF2B5EF4-FFF2-40B4-BE49-F238E27FC236}">
                <a16:creationId xmlns:a16="http://schemas.microsoft.com/office/drawing/2014/main" id="{54DC96A9-E828-4EF0-B27D-3BF56F8FB265}"/>
              </a:ext>
            </a:extLst>
          </p:cNvPr>
          <p:cNvSpPr>
            <a:spLocks noGrp="1"/>
          </p:cNvSpPr>
          <p:nvPr>
            <p:ph idx="1"/>
          </p:nvPr>
        </p:nvSpPr>
        <p:spPr>
          <a:xfrm>
            <a:off x="1103311" y="1879523"/>
            <a:ext cx="8946541" cy="513819"/>
          </a:xfrm>
        </p:spPr>
        <p:txBody>
          <a:bodyPr/>
          <a:lstStyle/>
          <a:p>
            <a:r>
              <a:rPr lang="en-US" dirty="0"/>
              <a:t>We need to generate a test and training set (prediction)</a:t>
            </a:r>
          </a:p>
        </p:txBody>
      </p:sp>
      <p:sp>
        <p:nvSpPr>
          <p:cNvPr id="4" name="Rectangle 3">
            <a:extLst>
              <a:ext uri="{FF2B5EF4-FFF2-40B4-BE49-F238E27FC236}">
                <a16:creationId xmlns:a16="http://schemas.microsoft.com/office/drawing/2014/main" id="{4FD3F860-8E08-41C0-BBB6-409514E647C6}"/>
              </a:ext>
            </a:extLst>
          </p:cNvPr>
          <p:cNvSpPr/>
          <p:nvPr/>
        </p:nvSpPr>
        <p:spPr>
          <a:xfrm>
            <a:off x="1103311" y="2327492"/>
            <a:ext cx="7302751" cy="2031325"/>
          </a:xfrm>
          <a:prstGeom prst="rect">
            <a:avLst/>
          </a:prstGeom>
          <a:solidFill>
            <a:schemeClr val="bg1">
              <a:lumMod val="95000"/>
            </a:schemeClr>
          </a:solidFill>
          <a:ln>
            <a:solidFill>
              <a:schemeClr val="bg2"/>
            </a:solidFill>
          </a:ln>
        </p:spPr>
        <p:txBody>
          <a:bodyPr wrap="square">
            <a:spAutoFit/>
          </a:bodyPr>
          <a:lstStyle/>
          <a:p>
            <a:r>
              <a:rPr lang="en-US" dirty="0">
                <a:solidFill>
                  <a:schemeClr val="accent5"/>
                </a:solidFill>
                <a:latin typeface="Courier New" panose="02070309020205020404" pitchFamily="49" charset="0"/>
                <a:cs typeface="Courier New" panose="02070309020205020404" pitchFamily="49" charset="0"/>
              </a:rPr>
              <a:t># If it isn't installed, install the </a:t>
            </a:r>
            <a:r>
              <a:rPr lang="en-US" dirty="0" err="1">
                <a:solidFill>
                  <a:schemeClr val="accent5"/>
                </a:solidFill>
                <a:latin typeface="Courier New" panose="02070309020205020404" pitchFamily="49" charset="0"/>
                <a:cs typeface="Courier New" panose="02070309020205020404" pitchFamily="49" charset="0"/>
              </a:rPr>
              <a:t>kernlab</a:t>
            </a:r>
            <a:r>
              <a:rPr lang="en-US" dirty="0">
                <a:solidFill>
                  <a:schemeClr val="accent5"/>
                </a:solidFill>
                <a:latin typeface="Courier New" panose="02070309020205020404" pitchFamily="49" charset="0"/>
                <a:cs typeface="Courier New" panose="02070309020205020404" pitchFamily="49" charset="0"/>
              </a:rPr>
              <a:t> package</a:t>
            </a:r>
          </a:p>
          <a:p>
            <a:r>
              <a:rPr lang="en-US" dirty="0">
                <a:solidFill>
                  <a:schemeClr val="tx2"/>
                </a:solidFill>
                <a:latin typeface="Courier New" panose="02070309020205020404" pitchFamily="49" charset="0"/>
                <a:cs typeface="Courier New" panose="02070309020205020404" pitchFamily="49" charset="0"/>
              </a:rPr>
              <a:t>library</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kernlab</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dirty="0">
                <a:solidFill>
                  <a:schemeClr val="tx2"/>
                </a:solidFill>
                <a:latin typeface="Courier New" panose="02070309020205020404" pitchFamily="49" charset="0"/>
                <a:cs typeface="Courier New" panose="02070309020205020404" pitchFamily="49" charset="0"/>
              </a:rPr>
              <a:t>data</a:t>
            </a:r>
            <a:r>
              <a:rPr lang="en-US" dirty="0">
                <a:solidFill>
                  <a:schemeClr val="tx1">
                    <a:lumMod val="65000"/>
                    <a:lumOff val="35000"/>
                  </a:schemeClr>
                </a:solidFill>
                <a:latin typeface="Courier New" panose="02070309020205020404" pitchFamily="49" charset="0"/>
                <a:cs typeface="Courier New" panose="02070309020205020404" pitchFamily="49" charset="0"/>
              </a:rPr>
              <a:t>(spam)</a:t>
            </a:r>
          </a:p>
          <a:p>
            <a:r>
              <a:rPr lang="en-US" dirty="0">
                <a:solidFill>
                  <a:schemeClr val="accent5"/>
                </a:solidFill>
                <a:latin typeface="Courier New" panose="02070309020205020404" pitchFamily="49" charset="0"/>
                <a:cs typeface="Courier New" panose="02070309020205020404" pitchFamily="49" charset="0"/>
              </a:rPr>
              <a:t># Perform the subsampling</a:t>
            </a:r>
          </a:p>
          <a:p>
            <a:r>
              <a:rPr lang="en-US" dirty="0" err="1">
                <a:solidFill>
                  <a:schemeClr val="tx2"/>
                </a:solidFill>
                <a:latin typeface="Courier New" panose="02070309020205020404" pitchFamily="49" charset="0"/>
                <a:cs typeface="Courier New" panose="02070309020205020404" pitchFamily="49" charset="0"/>
              </a:rPr>
              <a:t>set.seed</a:t>
            </a:r>
            <a:r>
              <a:rPr lang="en-US" dirty="0">
                <a:solidFill>
                  <a:schemeClr val="tx1">
                    <a:lumMod val="65000"/>
                    <a:lumOff val="35000"/>
                  </a:schemeClr>
                </a:solidFill>
                <a:latin typeface="Courier New" panose="02070309020205020404" pitchFamily="49" charset="0"/>
                <a:cs typeface="Courier New" panose="02070309020205020404" pitchFamily="49" charset="0"/>
              </a:rPr>
              <a:t>(3435)</a:t>
            </a:r>
          </a:p>
          <a:p>
            <a:r>
              <a:rPr lang="en-US" dirty="0" err="1">
                <a:solidFill>
                  <a:schemeClr val="tx1">
                    <a:lumMod val="65000"/>
                    <a:lumOff val="35000"/>
                  </a:schemeClr>
                </a:solidFill>
                <a:latin typeface="Courier New" panose="02070309020205020404" pitchFamily="49" charset="0"/>
                <a:cs typeface="Courier New" panose="02070309020205020404" pitchFamily="49" charset="0"/>
              </a:rPr>
              <a:t>trainIndicator</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dirty="0" err="1">
                <a:solidFill>
                  <a:schemeClr val="tx2"/>
                </a:solidFill>
                <a:latin typeface="Courier New" panose="02070309020205020404" pitchFamily="49" charset="0"/>
                <a:cs typeface="Courier New" panose="02070309020205020404" pitchFamily="49" charset="0"/>
              </a:rPr>
              <a:t>rbinom</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b="1" dirty="0">
                <a:solidFill>
                  <a:srgbClr val="FFC000"/>
                </a:solidFill>
                <a:latin typeface="Courier New" panose="02070309020205020404" pitchFamily="49" charset="0"/>
                <a:cs typeface="Courier New" panose="02070309020205020404" pitchFamily="49" charset="0"/>
              </a:rPr>
              <a:t>4601</a:t>
            </a:r>
            <a:r>
              <a:rPr lang="en-US" dirty="0">
                <a:solidFill>
                  <a:schemeClr val="tx1">
                    <a:lumMod val="65000"/>
                    <a:lumOff val="35000"/>
                  </a:schemeClr>
                </a:solidFill>
                <a:latin typeface="Courier New" panose="02070309020205020404" pitchFamily="49" charset="0"/>
                <a:cs typeface="Courier New" panose="02070309020205020404" pitchFamily="49" charset="0"/>
              </a:rPr>
              <a:t>, size = </a:t>
            </a:r>
            <a:r>
              <a:rPr lang="en-US" b="1" dirty="0">
                <a:solidFill>
                  <a:srgbClr val="FFC000"/>
                </a:solidFill>
                <a:latin typeface="Courier New" panose="02070309020205020404" pitchFamily="49" charset="0"/>
                <a:cs typeface="Courier New" panose="02070309020205020404" pitchFamily="49" charset="0"/>
              </a:rPr>
              <a:t>1</a:t>
            </a:r>
            <a:r>
              <a:rPr lang="en-US" dirty="0">
                <a:solidFill>
                  <a:schemeClr val="tx1">
                    <a:lumMod val="65000"/>
                    <a:lumOff val="35000"/>
                  </a:schemeClr>
                </a:solidFill>
                <a:latin typeface="Courier New" panose="02070309020205020404" pitchFamily="49" charset="0"/>
                <a:cs typeface="Courier New" panose="02070309020205020404" pitchFamily="49" charset="0"/>
              </a:rPr>
              <a:t>, prob = </a:t>
            </a:r>
            <a:r>
              <a:rPr lang="en-US" b="1" dirty="0">
                <a:solidFill>
                  <a:srgbClr val="FFC000"/>
                </a:solidFill>
                <a:latin typeface="Courier New" panose="02070309020205020404" pitchFamily="49" charset="0"/>
                <a:cs typeface="Courier New" panose="02070309020205020404" pitchFamily="49" charset="0"/>
              </a:rPr>
              <a:t>0.5</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dirty="0">
                <a:solidFill>
                  <a:schemeClr val="tx2"/>
                </a:solidFill>
                <a:latin typeface="Courier New" panose="02070309020205020404" pitchFamily="49" charset="0"/>
                <a:cs typeface="Courier New" panose="02070309020205020404" pitchFamily="49" charset="0"/>
              </a:rPr>
              <a:t>table</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trainIndicator</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CCEA4D1D-CFD5-47AC-9AA0-8E0E51C9C9C5}"/>
              </a:ext>
            </a:extLst>
          </p:cNvPr>
          <p:cNvSpPr/>
          <p:nvPr/>
        </p:nvSpPr>
        <p:spPr>
          <a:xfrm>
            <a:off x="1103312" y="4549876"/>
            <a:ext cx="7302750" cy="923330"/>
          </a:xfrm>
          <a:prstGeom prst="rect">
            <a:avLst/>
          </a:prstGeom>
          <a:solidFill>
            <a:schemeClr val="bg1">
              <a:lumMod val="95000"/>
            </a:schemeClr>
          </a:solidFill>
          <a:ln>
            <a:solidFill>
              <a:schemeClr val="bg2"/>
            </a:solidFill>
          </a:ln>
        </p:spPr>
        <p:txBody>
          <a:bodyPr wrap="square">
            <a:spAutoFit/>
          </a:bodyPr>
          <a:lstStyle/>
          <a:p>
            <a:r>
              <a:rPr lang="en-US" i="1" dirty="0">
                <a:solidFill>
                  <a:schemeClr val="tx1">
                    <a:lumMod val="65000"/>
                    <a:lumOff val="35000"/>
                  </a:schemeClr>
                </a:solidFill>
                <a:latin typeface="Courier New" panose="02070309020205020404" pitchFamily="49" charset="0"/>
                <a:cs typeface="Courier New" panose="02070309020205020404" pitchFamily="49" charset="0"/>
              </a:rPr>
              <a:t>## </a:t>
            </a:r>
            <a:r>
              <a:rPr lang="en-US" i="1" dirty="0" err="1">
                <a:solidFill>
                  <a:schemeClr val="tx1">
                    <a:lumMod val="65000"/>
                    <a:lumOff val="35000"/>
                  </a:schemeClr>
                </a:solidFill>
                <a:latin typeface="Courier New" panose="02070309020205020404" pitchFamily="49" charset="0"/>
                <a:cs typeface="Courier New" panose="02070309020205020404" pitchFamily="49" charset="0"/>
              </a:rPr>
              <a:t>trainIndicator</a:t>
            </a:r>
            <a:endParaRPr lang="en-US" i="1" dirty="0">
              <a:solidFill>
                <a:schemeClr val="tx1">
                  <a:lumMod val="65000"/>
                  <a:lumOff val="35000"/>
                </a:schemeClr>
              </a:solidFill>
              <a:latin typeface="Courier New" panose="02070309020205020404" pitchFamily="49" charset="0"/>
              <a:cs typeface="Courier New" panose="02070309020205020404" pitchFamily="49" charset="0"/>
            </a:endParaRPr>
          </a:p>
          <a:p>
            <a:r>
              <a:rPr lang="en-US" i="1" dirty="0">
                <a:solidFill>
                  <a:schemeClr val="tx1">
                    <a:lumMod val="65000"/>
                    <a:lumOff val="35000"/>
                  </a:schemeClr>
                </a:solidFill>
                <a:latin typeface="Courier New" panose="02070309020205020404" pitchFamily="49" charset="0"/>
                <a:cs typeface="Courier New" panose="02070309020205020404" pitchFamily="49" charset="0"/>
              </a:rPr>
              <a:t>##    0    1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2314 2287</a:t>
            </a:r>
          </a:p>
        </p:txBody>
      </p:sp>
      <p:sp>
        <p:nvSpPr>
          <p:cNvPr id="7" name="Rectangle 6">
            <a:extLst>
              <a:ext uri="{FF2B5EF4-FFF2-40B4-BE49-F238E27FC236}">
                <a16:creationId xmlns:a16="http://schemas.microsoft.com/office/drawing/2014/main" id="{45EF5B40-CD5B-4FED-B8B9-54DFF023410B}"/>
              </a:ext>
            </a:extLst>
          </p:cNvPr>
          <p:cNvSpPr/>
          <p:nvPr/>
        </p:nvSpPr>
        <p:spPr>
          <a:xfrm>
            <a:off x="1103312" y="5664265"/>
            <a:ext cx="7302750" cy="646331"/>
          </a:xfrm>
          <a:prstGeom prst="rect">
            <a:avLst/>
          </a:prstGeom>
          <a:solidFill>
            <a:schemeClr val="bg1">
              <a:lumMod val="95000"/>
            </a:schemeClr>
          </a:solidFill>
          <a:ln>
            <a:solidFill>
              <a:schemeClr val="bg2"/>
            </a:solidFill>
          </a:ln>
        </p:spPr>
        <p:txBody>
          <a:bodyPr wrap="square">
            <a:spAutoFit/>
          </a:bodyPr>
          <a:lstStyle/>
          <a:p>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 = spam[</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trainIndicator</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b="1" dirty="0">
                <a:solidFill>
                  <a:srgbClr val="FFC000"/>
                </a:solidFill>
                <a:latin typeface="Courier New" panose="02070309020205020404" pitchFamily="49" charset="0"/>
                <a:cs typeface="Courier New" panose="02070309020205020404" pitchFamily="49" charset="0"/>
              </a:rPr>
              <a:t>1</a:t>
            </a:r>
            <a:r>
              <a:rPr lang="en-US"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dirty="0" err="1">
                <a:solidFill>
                  <a:schemeClr val="tx1">
                    <a:lumMod val="65000"/>
                    <a:lumOff val="35000"/>
                  </a:schemeClr>
                </a:solidFill>
                <a:latin typeface="Courier New" panose="02070309020205020404" pitchFamily="49" charset="0"/>
                <a:cs typeface="Courier New" panose="02070309020205020404" pitchFamily="49" charset="0"/>
              </a:rPr>
              <a:t>testSpam</a:t>
            </a:r>
            <a:r>
              <a:rPr lang="en-US" dirty="0">
                <a:solidFill>
                  <a:schemeClr val="tx1">
                    <a:lumMod val="65000"/>
                    <a:lumOff val="35000"/>
                  </a:schemeClr>
                </a:solidFill>
                <a:latin typeface="Courier New" panose="02070309020205020404" pitchFamily="49" charset="0"/>
                <a:cs typeface="Courier New" panose="02070309020205020404" pitchFamily="49" charset="0"/>
              </a:rPr>
              <a:t> = spam[</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trainIndicator</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b="1" dirty="0">
                <a:solidFill>
                  <a:srgbClr val="FFC000"/>
                </a:solidFill>
                <a:latin typeface="Courier New" panose="02070309020205020404" pitchFamily="49" charset="0"/>
                <a:cs typeface="Courier New" panose="02070309020205020404" pitchFamily="49" charset="0"/>
              </a:rPr>
              <a:t>0</a:t>
            </a:r>
            <a:r>
              <a:rPr lang="en-US" dirty="0">
                <a:solidFill>
                  <a:schemeClr val="tx1">
                    <a:lumMod val="65000"/>
                    <a:lumOff val="35000"/>
                  </a:schemeClr>
                </a:solidFill>
                <a:latin typeface="Courier New" panose="02070309020205020404" pitchFamily="49" charset="0"/>
                <a:cs typeface="Courier New" panose="02070309020205020404" pitchFamily="49" charset="0"/>
              </a:rPr>
              <a:t>, ]</a:t>
            </a:r>
          </a:p>
        </p:txBody>
      </p:sp>
      <p:sp>
        <p:nvSpPr>
          <p:cNvPr id="8" name="Rectangle 7">
            <a:extLst>
              <a:ext uri="{FF2B5EF4-FFF2-40B4-BE49-F238E27FC236}">
                <a16:creationId xmlns:a16="http://schemas.microsoft.com/office/drawing/2014/main" id="{250DEDFF-7DF0-40BC-9958-748246DCA2B7}"/>
              </a:ext>
            </a:extLst>
          </p:cNvPr>
          <p:cNvSpPr/>
          <p:nvPr/>
        </p:nvSpPr>
        <p:spPr>
          <a:xfrm>
            <a:off x="1131887" y="3704629"/>
            <a:ext cx="7112002" cy="353752"/>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F1BA4F-41ED-4F32-88E1-D7EBD396B17B}"/>
              </a:ext>
            </a:extLst>
          </p:cNvPr>
          <p:cNvSpPr/>
          <p:nvPr/>
        </p:nvSpPr>
        <p:spPr>
          <a:xfrm>
            <a:off x="3455987" y="3697672"/>
            <a:ext cx="930276" cy="353752"/>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8AFF16-B2BA-46B4-A5F3-B4FD38DC0123}"/>
              </a:ext>
            </a:extLst>
          </p:cNvPr>
          <p:cNvSpPr/>
          <p:nvPr/>
        </p:nvSpPr>
        <p:spPr>
          <a:xfrm>
            <a:off x="6580187" y="3714885"/>
            <a:ext cx="1520826" cy="353752"/>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52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8" grpId="1" animBg="1"/>
      <p:bldP spid="9" grpId="0" animBg="1"/>
      <p:bldP spid="9" grpId="1" animBg="1"/>
      <p:bldP spid="10" grpId="0" animBg="1"/>
      <p:bldP spid="1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A787-7112-4AF5-B253-7AAB758FF822}"/>
              </a:ext>
            </a:extLst>
          </p:cNvPr>
          <p:cNvSpPr>
            <a:spLocks noGrp="1"/>
          </p:cNvSpPr>
          <p:nvPr>
            <p:ph type="title"/>
          </p:nvPr>
        </p:nvSpPr>
        <p:spPr>
          <a:xfrm>
            <a:off x="1024129" y="866570"/>
            <a:ext cx="9720072" cy="1499616"/>
          </a:xfrm>
        </p:spPr>
        <p:txBody>
          <a:bodyPr/>
          <a:lstStyle/>
          <a:p>
            <a:r>
              <a:rPr lang="en-US" dirty="0"/>
              <a:t>Exploratory data analysis</a:t>
            </a:r>
            <a:br>
              <a:rPr lang="en-US" dirty="0"/>
            </a:br>
            <a:endParaRPr lang="en-US" dirty="0"/>
          </a:p>
        </p:txBody>
      </p:sp>
      <p:sp>
        <p:nvSpPr>
          <p:cNvPr id="3" name="Content Placeholder 2">
            <a:extLst>
              <a:ext uri="{FF2B5EF4-FFF2-40B4-BE49-F238E27FC236}">
                <a16:creationId xmlns:a16="http://schemas.microsoft.com/office/drawing/2014/main" id="{B14532E5-6D1C-4BC7-AD94-A0C565A8BA93}"/>
              </a:ext>
            </a:extLst>
          </p:cNvPr>
          <p:cNvSpPr>
            <a:spLocks noGrp="1"/>
          </p:cNvSpPr>
          <p:nvPr>
            <p:ph idx="1"/>
          </p:nvPr>
        </p:nvSpPr>
        <p:spPr/>
        <p:txBody>
          <a:bodyPr>
            <a:normAutofit/>
          </a:bodyPr>
          <a:lstStyle/>
          <a:p>
            <a:pPr marL="350838" indent="-350838">
              <a:buFont typeface="Arial" panose="020B0604020202020204" pitchFamily="34" charset="0"/>
              <a:buChar char="•"/>
            </a:pPr>
            <a:r>
              <a:rPr lang="en-US" sz="3200" dirty="0"/>
              <a:t>Look at summaries of the data</a:t>
            </a:r>
          </a:p>
          <a:p>
            <a:pPr marL="350838" indent="-350838">
              <a:buFont typeface="Arial" panose="020B0604020202020204" pitchFamily="34" charset="0"/>
              <a:buChar char="•"/>
            </a:pPr>
            <a:r>
              <a:rPr lang="en-US" sz="3200" dirty="0"/>
              <a:t>Check for missing data</a:t>
            </a:r>
          </a:p>
          <a:p>
            <a:pPr marL="350838" indent="-350838">
              <a:buFont typeface="Arial" panose="020B0604020202020204" pitchFamily="34" charset="0"/>
              <a:buChar char="•"/>
            </a:pPr>
            <a:r>
              <a:rPr lang="en-US" sz="3200" dirty="0"/>
              <a:t>Create exploratory plots</a:t>
            </a:r>
          </a:p>
          <a:p>
            <a:pPr marL="350838" indent="-350838">
              <a:buFont typeface="Arial" panose="020B0604020202020204" pitchFamily="34" charset="0"/>
              <a:buChar char="•"/>
            </a:pPr>
            <a:r>
              <a:rPr lang="en-US" sz="3200" dirty="0"/>
              <a:t>Perform exploratory analyses (e.g. clustering)</a:t>
            </a:r>
          </a:p>
          <a:p>
            <a:pPr marL="350838" indent="-350838">
              <a:buFont typeface="Arial" panose="020B0604020202020204" pitchFamily="34" charset="0"/>
              <a:buChar char="•"/>
            </a:pPr>
            <a:endParaRPr lang="en-US" sz="3200" dirty="0"/>
          </a:p>
        </p:txBody>
      </p:sp>
    </p:spTree>
    <p:extLst>
      <p:ext uri="{BB962C8B-B14F-4D97-AF65-F5344CB8AC3E}">
        <p14:creationId xmlns:p14="http://schemas.microsoft.com/office/powerpoint/2010/main" val="377606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3DBE-8E71-4C93-BC1D-F75E4ECE9803}"/>
              </a:ext>
            </a:extLst>
          </p:cNvPr>
          <p:cNvSpPr>
            <a:spLocks noGrp="1"/>
          </p:cNvSpPr>
          <p:nvPr>
            <p:ph type="title"/>
          </p:nvPr>
        </p:nvSpPr>
        <p:spPr>
          <a:xfrm>
            <a:off x="1024128" y="889033"/>
            <a:ext cx="9720072" cy="1499616"/>
          </a:xfrm>
        </p:spPr>
        <p:txBody>
          <a:bodyPr/>
          <a:lstStyle/>
          <a:p>
            <a:r>
              <a:rPr lang="en-US" dirty="0"/>
              <a:t>Names</a:t>
            </a:r>
            <a:br>
              <a:rPr lang="en-US" dirty="0"/>
            </a:br>
            <a:endParaRPr lang="en-US" dirty="0"/>
          </a:p>
        </p:txBody>
      </p:sp>
      <p:sp>
        <p:nvSpPr>
          <p:cNvPr id="5" name="Rectangle 4">
            <a:extLst>
              <a:ext uri="{FF2B5EF4-FFF2-40B4-BE49-F238E27FC236}">
                <a16:creationId xmlns:a16="http://schemas.microsoft.com/office/drawing/2014/main" id="{F63BFF07-4695-4DB2-9AC8-1393FD3F0290}"/>
              </a:ext>
            </a:extLst>
          </p:cNvPr>
          <p:cNvSpPr/>
          <p:nvPr/>
        </p:nvSpPr>
        <p:spPr>
          <a:xfrm>
            <a:off x="1024129" y="2019317"/>
            <a:ext cx="9404722" cy="369332"/>
          </a:xfrm>
          <a:prstGeom prst="rect">
            <a:avLst/>
          </a:prstGeom>
          <a:solidFill>
            <a:schemeClr val="bg1">
              <a:lumMod val="95000"/>
              <a:alpha val="60000"/>
            </a:schemeClr>
          </a:solidFill>
          <a:ln>
            <a:solidFill>
              <a:schemeClr val="bg1"/>
            </a:solidFill>
          </a:ln>
        </p:spPr>
        <p:txBody>
          <a:bodyPr wrap="square">
            <a:spAutoFit/>
          </a:bodyPr>
          <a:lstStyle/>
          <a:p>
            <a:r>
              <a:rPr lang="en-US" dirty="0">
                <a:solidFill>
                  <a:schemeClr val="tx2"/>
                </a:solidFill>
                <a:latin typeface="Courier New" panose="02070309020205020404" pitchFamily="49" charset="0"/>
                <a:cs typeface="Courier New" panose="02070309020205020404" pitchFamily="49" charset="0"/>
              </a:rPr>
              <a:t>names</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615BB6CB-2563-4BDC-AC57-79355642B768}"/>
              </a:ext>
            </a:extLst>
          </p:cNvPr>
          <p:cNvSpPr/>
          <p:nvPr/>
        </p:nvSpPr>
        <p:spPr>
          <a:xfrm>
            <a:off x="1024128" y="2703461"/>
            <a:ext cx="9404723" cy="2585323"/>
          </a:xfrm>
          <a:prstGeom prst="rect">
            <a:avLst/>
          </a:prstGeom>
          <a:solidFill>
            <a:schemeClr val="bg1">
              <a:lumMod val="95000"/>
              <a:alpha val="60000"/>
            </a:schemeClr>
          </a:solidFill>
          <a:ln>
            <a:solidFill>
              <a:schemeClr val="bg1"/>
            </a:solidFill>
          </a:ln>
        </p:spPr>
        <p:txBody>
          <a:bodyPr wrap="square">
            <a:spAutoFit/>
          </a:bodyPr>
          <a:lstStyle/>
          <a:p>
            <a:r>
              <a:rPr lang="en-US" i="1" dirty="0">
                <a:solidFill>
                  <a:schemeClr val="tx1">
                    <a:lumMod val="65000"/>
                    <a:lumOff val="35000"/>
                  </a:schemeClr>
                </a:solidFill>
                <a:latin typeface="Courier New" panose="02070309020205020404" pitchFamily="49" charset="0"/>
                <a:cs typeface="Courier New" panose="02070309020205020404" pitchFamily="49" charset="0"/>
              </a:rPr>
              <a:t>##  [1] "make"              "address"           "all"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[4] "num3d"             "our"               "over"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[7] "remove"            "internet"          "order"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[10] "mail"              "receive"           "will"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[13] "people"            "report"            "addresses"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[16] "free"              "business"          "email"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[19] "you"               "credit"            "your"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[22] "font"              "num000"            "money"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[25] "hp"                "</a:t>
            </a:r>
            <a:r>
              <a:rPr lang="en-US" i="1" dirty="0" err="1">
                <a:solidFill>
                  <a:schemeClr val="tx1">
                    <a:lumMod val="65000"/>
                    <a:lumOff val="35000"/>
                  </a:schemeClr>
                </a:solidFill>
                <a:latin typeface="Courier New" panose="02070309020205020404" pitchFamily="49" charset="0"/>
                <a:cs typeface="Courier New" panose="02070309020205020404" pitchFamily="49" charset="0"/>
              </a:rPr>
              <a:t>hpl</a:t>
            </a:r>
            <a:r>
              <a:rPr lang="en-US" i="1" dirty="0">
                <a:solidFill>
                  <a:schemeClr val="tx1">
                    <a:lumMod val="65000"/>
                    <a:lumOff val="35000"/>
                  </a:schemeClr>
                </a:solidFill>
                <a:latin typeface="Courier New" panose="02070309020205020404" pitchFamily="49" charset="0"/>
                <a:cs typeface="Courier New" panose="02070309020205020404" pitchFamily="49" charset="0"/>
              </a:rPr>
              <a:t>"               "</a:t>
            </a:r>
            <a:r>
              <a:rPr lang="en-US" i="1" dirty="0" err="1">
                <a:solidFill>
                  <a:schemeClr val="tx1">
                    <a:lumMod val="65000"/>
                    <a:lumOff val="35000"/>
                  </a:schemeClr>
                </a:solidFill>
                <a:latin typeface="Courier New" panose="02070309020205020404" pitchFamily="49" charset="0"/>
                <a:cs typeface="Courier New" panose="02070309020205020404" pitchFamily="49" charset="0"/>
              </a:rPr>
              <a:t>george</a:t>
            </a:r>
            <a:r>
              <a:rPr lang="en-US" i="1" dirty="0">
                <a:solidFill>
                  <a:schemeClr val="tx1">
                    <a:lumMod val="65000"/>
                    <a:lumOff val="35000"/>
                  </a:schemeClr>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4976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Bridge the Gap?</a:t>
            </a:r>
          </a:p>
        </p:txBody>
      </p:sp>
      <p:sp>
        <p:nvSpPr>
          <p:cNvPr id="3" name="TextBox 2"/>
          <p:cNvSpPr txBox="1"/>
          <p:nvPr/>
        </p:nvSpPr>
        <p:spPr>
          <a:xfrm>
            <a:off x="4217497" y="2084832"/>
            <a:ext cx="4045868" cy="923330"/>
          </a:xfrm>
          <a:prstGeom prst="rect">
            <a:avLst/>
          </a:prstGeom>
          <a:noFill/>
          <a:ln>
            <a:solidFill>
              <a:schemeClr val="tx1"/>
            </a:solidFill>
          </a:ln>
        </p:spPr>
        <p:txBody>
          <a:bodyPr wrap="square" rtlCol="0">
            <a:spAutoFit/>
          </a:bodyPr>
          <a:lstStyle/>
          <a:p>
            <a:pPr algn="ctr"/>
            <a:r>
              <a:rPr lang="en-US" sz="5400" dirty="0"/>
              <a:t>Replication</a:t>
            </a:r>
            <a:endParaRPr lang="en-US" dirty="0"/>
          </a:p>
        </p:txBody>
      </p:sp>
      <p:sp>
        <p:nvSpPr>
          <p:cNvPr id="5" name="TextBox 4"/>
          <p:cNvSpPr txBox="1"/>
          <p:nvPr/>
        </p:nvSpPr>
        <p:spPr>
          <a:xfrm>
            <a:off x="4573243" y="5597798"/>
            <a:ext cx="3334376" cy="923330"/>
          </a:xfrm>
          <a:prstGeom prst="rect">
            <a:avLst/>
          </a:prstGeom>
          <a:noFill/>
          <a:ln>
            <a:solidFill>
              <a:schemeClr val="tx1"/>
            </a:solidFill>
          </a:ln>
        </p:spPr>
        <p:txBody>
          <a:bodyPr wrap="square" rtlCol="0">
            <a:spAutoFit/>
          </a:bodyPr>
          <a:lstStyle/>
          <a:p>
            <a:pPr algn="ctr"/>
            <a:r>
              <a:rPr lang="en-US" sz="5400" dirty="0"/>
              <a:t>Nothing</a:t>
            </a:r>
            <a:endParaRPr lang="en-US" dirty="0"/>
          </a:p>
        </p:txBody>
      </p:sp>
      <p:sp>
        <p:nvSpPr>
          <p:cNvPr id="9" name="TextBox 8"/>
          <p:cNvSpPr txBox="1"/>
          <p:nvPr/>
        </p:nvSpPr>
        <p:spPr>
          <a:xfrm>
            <a:off x="6373658" y="3949037"/>
            <a:ext cx="514833" cy="707886"/>
          </a:xfrm>
          <a:prstGeom prst="rect">
            <a:avLst/>
          </a:prstGeom>
          <a:noFill/>
        </p:spPr>
        <p:txBody>
          <a:bodyPr wrap="square" rtlCol="0">
            <a:spAutoFit/>
          </a:bodyPr>
          <a:lstStyle/>
          <a:p>
            <a:r>
              <a:rPr lang="en-US" sz="4000" dirty="0"/>
              <a:t>?</a:t>
            </a:r>
          </a:p>
        </p:txBody>
      </p:sp>
      <p:cxnSp>
        <p:nvCxnSpPr>
          <p:cNvPr id="7" name="Straight Arrow Connector 6"/>
          <p:cNvCxnSpPr>
            <a:cxnSpLocks/>
            <a:stCxn id="3" idx="2"/>
            <a:endCxn id="5" idx="0"/>
          </p:cNvCxnSpPr>
          <p:nvPr/>
        </p:nvCxnSpPr>
        <p:spPr>
          <a:xfrm>
            <a:off x="6240431" y="3008162"/>
            <a:ext cx="0" cy="258963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2702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6669-10FF-4D30-99D0-44447E74903E}"/>
              </a:ext>
            </a:extLst>
          </p:cNvPr>
          <p:cNvSpPr>
            <a:spLocks noGrp="1"/>
          </p:cNvSpPr>
          <p:nvPr>
            <p:ph type="title"/>
          </p:nvPr>
        </p:nvSpPr>
        <p:spPr>
          <a:xfrm>
            <a:off x="993983" y="876619"/>
            <a:ext cx="9720072" cy="1499616"/>
          </a:xfrm>
        </p:spPr>
        <p:txBody>
          <a:bodyPr/>
          <a:lstStyle/>
          <a:p>
            <a:r>
              <a:rPr lang="en-US" dirty="0"/>
              <a:t>Head</a:t>
            </a:r>
            <a:br>
              <a:rPr lang="en-US" dirty="0"/>
            </a:br>
            <a:endParaRPr lang="en-US" dirty="0"/>
          </a:p>
        </p:txBody>
      </p:sp>
      <p:sp>
        <p:nvSpPr>
          <p:cNvPr id="5" name="Rectangle 4">
            <a:extLst>
              <a:ext uri="{FF2B5EF4-FFF2-40B4-BE49-F238E27FC236}">
                <a16:creationId xmlns:a16="http://schemas.microsoft.com/office/drawing/2014/main" id="{A8BDC57F-007A-4956-93DB-3A7820CFE8F3}"/>
              </a:ext>
            </a:extLst>
          </p:cNvPr>
          <p:cNvSpPr/>
          <p:nvPr/>
        </p:nvSpPr>
        <p:spPr>
          <a:xfrm>
            <a:off x="646111" y="1798507"/>
            <a:ext cx="10661892" cy="369332"/>
          </a:xfrm>
          <a:prstGeom prst="rect">
            <a:avLst/>
          </a:prstGeom>
          <a:solidFill>
            <a:schemeClr val="bg1">
              <a:lumMod val="95000"/>
              <a:alpha val="60000"/>
            </a:schemeClr>
          </a:solidFill>
          <a:ln>
            <a:solidFill>
              <a:schemeClr val="bg2"/>
            </a:solidFill>
          </a:ln>
        </p:spPr>
        <p:txBody>
          <a:bodyPr wrap="square">
            <a:spAutoFit/>
          </a:bodyPr>
          <a:lstStyle/>
          <a:p>
            <a:r>
              <a:rPr lang="en-US" dirty="0">
                <a:solidFill>
                  <a:schemeClr val="tx2"/>
                </a:solidFill>
                <a:latin typeface="Courier New" panose="02070309020205020404" pitchFamily="49" charset="0"/>
                <a:cs typeface="Courier New" panose="02070309020205020404" pitchFamily="49" charset="0"/>
              </a:rPr>
              <a:t>head</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16A5F027-5D93-4E2B-ABFB-5CD3101C6152}"/>
              </a:ext>
            </a:extLst>
          </p:cNvPr>
          <p:cNvSpPr/>
          <p:nvPr/>
        </p:nvSpPr>
        <p:spPr>
          <a:xfrm>
            <a:off x="646111" y="2249613"/>
            <a:ext cx="10661893" cy="3970318"/>
          </a:xfrm>
          <a:prstGeom prst="rect">
            <a:avLst/>
          </a:prstGeom>
          <a:solidFill>
            <a:schemeClr val="bg1">
              <a:lumMod val="95000"/>
              <a:alpha val="60000"/>
            </a:schemeClr>
          </a:solidFill>
          <a:ln>
            <a:solidFill>
              <a:schemeClr val="bg2"/>
            </a:solidFill>
          </a:ln>
        </p:spPr>
        <p:txBody>
          <a:bodyPr wrap="none">
            <a:spAutoFit/>
          </a:bodyPr>
          <a:lstStyle/>
          <a:p>
            <a:r>
              <a:rPr lang="en-US" i="1" dirty="0">
                <a:solidFill>
                  <a:schemeClr val="tx1">
                    <a:lumMod val="65000"/>
                    <a:lumOff val="35000"/>
                  </a:schemeClr>
                </a:solidFill>
                <a:latin typeface="Courier New" panose="02070309020205020404" pitchFamily="49" charset="0"/>
                <a:cs typeface="Courier New" panose="02070309020205020404" pitchFamily="49" charset="0"/>
              </a:rPr>
              <a:t>##    make address  all num3d  our over remove internet order mail receive</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  0.00    0.64 0.64     0 0.32 0.00   0.00        0  0.00 0.00    0.00</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7  0.00    0.00 0.00     0 1.92 0.00   0.00        0  0.00 0.64    0.96</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9  0.15    0.00 0.46     0 0.61 0.00   0.30        0  0.92 0.76    0.76</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12 0.00    0.00 0.25     0 0.38 0.25   0.25        0  0.00 0.00    0.12</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14 0.00    0.00 0.00     0 0.90 0.00   0.90        0  0.00 0.90    0.90</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16 0.00    0.42 0.42     0 1.27 0.00   0.42        0  0.00 1.27    0.00</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will people report addresses free business email  you credit your font</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  0.64   0.00      0         0 0.32        0  1.29 1.93   0.00 0.96    0</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7  1.28   0.00      0         0 0.96        0  0.32 3.85   0.00 0.64    0</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9  0.92   0.00      0         0 0.00        0  0.15 1.23   3.53 2.00    0</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12 0.12   0.12      0         0 0.00        0  0.00 1.16   0.00 0.77    0</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14 0.00   0.90      0         0 0.00        0  0.00 2.72   0.00 0.90    0</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16 0.00   0.00      0         0 1.27        0  0.00 1.70   0.42 1.27    0</a:t>
            </a:r>
          </a:p>
        </p:txBody>
      </p:sp>
      <p:sp>
        <p:nvSpPr>
          <p:cNvPr id="7" name="Rectangle 6">
            <a:extLst>
              <a:ext uri="{FF2B5EF4-FFF2-40B4-BE49-F238E27FC236}">
                <a16:creationId xmlns:a16="http://schemas.microsoft.com/office/drawing/2014/main" id="{96271AFA-A358-4FBD-A359-E68CCAADB5C0}"/>
              </a:ext>
            </a:extLst>
          </p:cNvPr>
          <p:cNvSpPr/>
          <p:nvPr/>
        </p:nvSpPr>
        <p:spPr>
          <a:xfrm>
            <a:off x="1355725" y="2249613"/>
            <a:ext cx="930276" cy="579313"/>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40DC3C7-9859-421D-9AF1-C115CBB1C18D}"/>
              </a:ext>
            </a:extLst>
          </p:cNvPr>
          <p:cNvSpPr/>
          <p:nvPr/>
        </p:nvSpPr>
        <p:spPr>
          <a:xfrm>
            <a:off x="9109075" y="2244851"/>
            <a:ext cx="749300" cy="579313"/>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513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D2F8-5726-4FB0-81E7-D9BF4B83DD5E}"/>
              </a:ext>
            </a:extLst>
          </p:cNvPr>
          <p:cNvSpPr>
            <a:spLocks noGrp="1"/>
          </p:cNvSpPr>
          <p:nvPr>
            <p:ph type="title"/>
          </p:nvPr>
        </p:nvSpPr>
        <p:spPr>
          <a:xfrm>
            <a:off x="1004031" y="916811"/>
            <a:ext cx="9720072" cy="1499616"/>
          </a:xfrm>
        </p:spPr>
        <p:txBody>
          <a:bodyPr/>
          <a:lstStyle/>
          <a:p>
            <a:r>
              <a:rPr lang="en-US" dirty="0"/>
              <a:t>Summaries</a:t>
            </a:r>
            <a:br>
              <a:rPr lang="en-US" dirty="0"/>
            </a:br>
            <a:endParaRPr lang="en-US" dirty="0"/>
          </a:p>
        </p:txBody>
      </p:sp>
      <p:sp>
        <p:nvSpPr>
          <p:cNvPr id="5" name="Rectangle 4">
            <a:extLst>
              <a:ext uri="{FF2B5EF4-FFF2-40B4-BE49-F238E27FC236}">
                <a16:creationId xmlns:a16="http://schemas.microsoft.com/office/drawing/2014/main" id="{07E8E08C-D0B2-4CE7-88B9-12B0E0CDDD6B}"/>
              </a:ext>
            </a:extLst>
          </p:cNvPr>
          <p:cNvSpPr/>
          <p:nvPr/>
        </p:nvSpPr>
        <p:spPr>
          <a:xfrm>
            <a:off x="897319" y="2416427"/>
            <a:ext cx="3079689" cy="369332"/>
          </a:xfrm>
          <a:prstGeom prst="rect">
            <a:avLst/>
          </a:prstGeom>
          <a:solidFill>
            <a:schemeClr val="bg1">
              <a:lumMod val="95000"/>
              <a:alpha val="60000"/>
            </a:schemeClr>
          </a:solidFill>
          <a:ln>
            <a:solidFill>
              <a:schemeClr val="bg2"/>
            </a:solidFill>
          </a:ln>
        </p:spPr>
        <p:txBody>
          <a:bodyPr wrap="none">
            <a:spAutoFit/>
          </a:bodyPr>
          <a:lstStyle/>
          <a:p>
            <a:r>
              <a:rPr lang="en-US" dirty="0">
                <a:solidFill>
                  <a:schemeClr val="tx2"/>
                </a:solidFill>
                <a:latin typeface="Courier New" panose="02070309020205020404" pitchFamily="49" charset="0"/>
                <a:cs typeface="Courier New" panose="02070309020205020404" pitchFamily="49" charset="0"/>
              </a:rPr>
              <a:t>table</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trainSpam$type</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EDEC3764-23D8-4BC5-9A56-077941F15B8C}"/>
              </a:ext>
            </a:extLst>
          </p:cNvPr>
          <p:cNvSpPr/>
          <p:nvPr/>
        </p:nvSpPr>
        <p:spPr>
          <a:xfrm>
            <a:off x="897318" y="3117339"/>
            <a:ext cx="3079689" cy="923330"/>
          </a:xfrm>
          <a:prstGeom prst="rect">
            <a:avLst/>
          </a:prstGeom>
          <a:solidFill>
            <a:schemeClr val="bg1">
              <a:lumMod val="95000"/>
              <a:alpha val="60000"/>
            </a:schemeClr>
          </a:solidFill>
          <a:ln>
            <a:solidFill>
              <a:schemeClr val="bg2"/>
            </a:solidFill>
          </a:ln>
        </p:spPr>
        <p:txBody>
          <a:bodyPr wrap="square">
            <a:spAutoFit/>
          </a:bodyPr>
          <a:lstStyle/>
          <a:p>
            <a:r>
              <a:rPr lang="en-US" i="1"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a:t>
            </a:r>
            <a:r>
              <a:rPr lang="en-US" i="1" dirty="0" err="1">
                <a:solidFill>
                  <a:schemeClr val="tx1">
                    <a:lumMod val="65000"/>
                    <a:lumOff val="35000"/>
                  </a:schemeClr>
                </a:solidFill>
                <a:latin typeface="Courier New" panose="02070309020205020404" pitchFamily="49" charset="0"/>
                <a:cs typeface="Courier New" panose="02070309020205020404" pitchFamily="49" charset="0"/>
              </a:rPr>
              <a:t>nonspam</a:t>
            </a:r>
            <a:r>
              <a:rPr lang="en-US" i="1" dirty="0">
                <a:solidFill>
                  <a:schemeClr val="tx1">
                    <a:lumMod val="65000"/>
                    <a:lumOff val="35000"/>
                  </a:schemeClr>
                </a:solidFill>
                <a:latin typeface="Courier New" panose="02070309020205020404" pitchFamily="49" charset="0"/>
                <a:cs typeface="Courier New" panose="02070309020205020404" pitchFamily="49" charset="0"/>
              </a:rPr>
              <a:t>    spam </a:t>
            </a:r>
          </a:p>
          <a:p>
            <a:r>
              <a:rPr lang="en-US" i="1" dirty="0">
                <a:solidFill>
                  <a:schemeClr val="tx1">
                    <a:lumMod val="65000"/>
                    <a:lumOff val="35000"/>
                  </a:schemeClr>
                </a:solidFill>
                <a:latin typeface="Courier New" panose="02070309020205020404" pitchFamily="49" charset="0"/>
                <a:cs typeface="Courier New" panose="02070309020205020404" pitchFamily="49" charset="0"/>
              </a:rPr>
              <a:t>##    1381     906</a:t>
            </a:r>
          </a:p>
        </p:txBody>
      </p:sp>
      <p:cxnSp>
        <p:nvCxnSpPr>
          <p:cNvPr id="4" name="Straight Arrow Connector 3">
            <a:extLst>
              <a:ext uri="{FF2B5EF4-FFF2-40B4-BE49-F238E27FC236}">
                <a16:creationId xmlns:a16="http://schemas.microsoft.com/office/drawing/2014/main" id="{45F47D46-1588-414F-8033-5C2A901CE205}"/>
              </a:ext>
            </a:extLst>
          </p:cNvPr>
          <p:cNvCxnSpPr/>
          <p:nvPr/>
        </p:nvCxnSpPr>
        <p:spPr>
          <a:xfrm flipV="1">
            <a:off x="3271838" y="4040669"/>
            <a:ext cx="0" cy="13171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C1CCB0A-FAAB-4B45-AED5-005974394AF5}"/>
              </a:ext>
            </a:extLst>
          </p:cNvPr>
          <p:cNvCxnSpPr/>
          <p:nvPr/>
        </p:nvCxnSpPr>
        <p:spPr>
          <a:xfrm flipV="1">
            <a:off x="2081213" y="4040669"/>
            <a:ext cx="0" cy="13171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86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282C-C5EE-4D63-B56A-FB59E4663FE9}"/>
              </a:ext>
            </a:extLst>
          </p:cNvPr>
          <p:cNvSpPr>
            <a:spLocks noGrp="1"/>
          </p:cNvSpPr>
          <p:nvPr>
            <p:ph type="title"/>
          </p:nvPr>
        </p:nvSpPr>
        <p:spPr/>
        <p:txBody>
          <a:bodyPr/>
          <a:lstStyle/>
          <a:p>
            <a:r>
              <a:rPr lang="en-US" dirty="0"/>
              <a:t>Plots</a:t>
            </a:r>
          </a:p>
        </p:txBody>
      </p:sp>
      <p:sp>
        <p:nvSpPr>
          <p:cNvPr id="4" name="Text Placeholder 3">
            <a:extLst>
              <a:ext uri="{FF2B5EF4-FFF2-40B4-BE49-F238E27FC236}">
                <a16:creationId xmlns:a16="http://schemas.microsoft.com/office/drawing/2014/main" id="{3CEBBAD6-87E9-414B-9CE8-C72D4FF5C061}"/>
              </a:ext>
            </a:extLst>
          </p:cNvPr>
          <p:cNvSpPr>
            <a:spLocks noGrp="1"/>
          </p:cNvSpPr>
          <p:nvPr>
            <p:ph type="body" idx="1"/>
          </p:nvPr>
        </p:nvSpPr>
        <p:spPr>
          <a:xfrm>
            <a:off x="1129284" y="1772444"/>
            <a:ext cx="4754880" cy="822960"/>
          </a:xfrm>
          <a:solidFill>
            <a:srgbClr val="FFFFFF">
              <a:alpha val="60000"/>
            </a:srgbClr>
          </a:solidFill>
        </p:spPr>
        <p:txBody>
          <a:bodyPr/>
          <a:lstStyle/>
          <a:p>
            <a:r>
              <a:rPr lang="en-US" sz="1800" dirty="0">
                <a:solidFill>
                  <a:schemeClr val="tx1">
                    <a:lumMod val="65000"/>
                    <a:lumOff val="35000"/>
                  </a:schemeClr>
                </a:solidFill>
                <a:latin typeface="Courier New" panose="02070309020205020404" pitchFamily="49" charset="0"/>
                <a:cs typeface="Courier New" panose="02070309020205020404" pitchFamily="49" charset="0"/>
              </a:rPr>
              <a:t>plot(</a:t>
            </a:r>
            <a:r>
              <a:rPr lang="en-US" sz="1800" dirty="0" err="1">
                <a:solidFill>
                  <a:schemeClr val="tx1">
                    <a:lumMod val="65000"/>
                    <a:lumOff val="35000"/>
                  </a:schemeClr>
                </a:solidFill>
                <a:latin typeface="Courier New" panose="02070309020205020404" pitchFamily="49" charset="0"/>
                <a:cs typeface="Courier New" panose="02070309020205020404" pitchFamily="49" charset="0"/>
              </a:rPr>
              <a:t>trainSpam$capitalAve</a:t>
            </a:r>
            <a:r>
              <a:rPr lang="en-US" sz="18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800" dirty="0" err="1">
                <a:solidFill>
                  <a:schemeClr val="tx1">
                    <a:lumMod val="65000"/>
                    <a:lumOff val="35000"/>
                  </a:schemeClr>
                </a:solidFill>
                <a:latin typeface="Courier New" panose="02070309020205020404" pitchFamily="49" charset="0"/>
                <a:cs typeface="Courier New" panose="02070309020205020404" pitchFamily="49" charset="0"/>
              </a:rPr>
              <a:t>trainSpam$type</a:t>
            </a:r>
            <a:r>
              <a:rPr lang="en-US" sz="1800" dirty="0">
                <a:solidFill>
                  <a:schemeClr val="tx1">
                    <a:lumMod val="65000"/>
                    <a:lumOff val="35000"/>
                  </a:schemeClr>
                </a:solidFill>
                <a:latin typeface="Courier New" panose="02070309020205020404" pitchFamily="49" charset="0"/>
                <a:cs typeface="Courier New" panose="02070309020205020404" pitchFamily="49" charset="0"/>
              </a:rPr>
              <a:t>)</a:t>
            </a:r>
          </a:p>
        </p:txBody>
      </p:sp>
      <p:pic>
        <p:nvPicPr>
          <p:cNvPr id="11268" name="Picture 4" descr="plot of chunk unnamed-chunk-6">
            <a:extLst>
              <a:ext uri="{FF2B5EF4-FFF2-40B4-BE49-F238E27FC236}">
                <a16:creationId xmlns:a16="http://schemas.microsoft.com/office/drawing/2014/main" id="{10B67DDB-2F0B-4174-9DF9-825090B7114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18937" y="2514600"/>
            <a:ext cx="3429000"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266" name="Picture 2" descr="plot of chunk unnamed-chunk-5">
            <a:extLst>
              <a:ext uri="{FF2B5EF4-FFF2-40B4-BE49-F238E27FC236}">
                <a16:creationId xmlns:a16="http://schemas.microsoft.com/office/drawing/2014/main" id="{09EF59CF-69D4-4D88-A421-78B01D3C9B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580" y="2514600"/>
            <a:ext cx="3429000"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Placeholder 3">
            <a:extLst>
              <a:ext uri="{FF2B5EF4-FFF2-40B4-BE49-F238E27FC236}">
                <a16:creationId xmlns:a16="http://schemas.microsoft.com/office/drawing/2014/main" id="{818D0B47-D608-474B-B19F-F2A5711ABDC0}"/>
              </a:ext>
            </a:extLst>
          </p:cNvPr>
          <p:cNvSpPr txBox="1">
            <a:spLocks/>
          </p:cNvSpPr>
          <p:nvPr/>
        </p:nvSpPr>
        <p:spPr>
          <a:xfrm>
            <a:off x="5654495" y="1895793"/>
            <a:ext cx="5157884" cy="576262"/>
          </a:xfrm>
          <a:prstGeom prst="rect">
            <a:avLst/>
          </a:prstGeom>
          <a:solidFill>
            <a:srgbClr val="FFFFFF">
              <a:alpha val="60000"/>
            </a:srgbClr>
          </a:solidFill>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sz="1800" dirty="0">
                <a:solidFill>
                  <a:schemeClr val="tx1">
                    <a:lumMod val="65000"/>
                    <a:lumOff val="35000"/>
                  </a:schemeClr>
                </a:solidFill>
                <a:latin typeface="Courier New" panose="02070309020205020404" pitchFamily="49" charset="0"/>
                <a:cs typeface="Courier New" panose="02070309020205020404" pitchFamily="49" charset="0"/>
              </a:rPr>
              <a:t>plot(log10(</a:t>
            </a:r>
            <a:r>
              <a:rPr lang="en-US" sz="1800" dirty="0" err="1">
                <a:solidFill>
                  <a:schemeClr val="tx1">
                    <a:lumMod val="65000"/>
                    <a:lumOff val="35000"/>
                  </a:schemeClr>
                </a:solidFill>
                <a:latin typeface="Courier New" panose="02070309020205020404" pitchFamily="49" charset="0"/>
                <a:cs typeface="Courier New" panose="02070309020205020404" pitchFamily="49" charset="0"/>
              </a:rPr>
              <a:t>trainSpam$capitalAve</a:t>
            </a:r>
            <a:r>
              <a:rPr lang="en-US" sz="1800" dirty="0">
                <a:solidFill>
                  <a:schemeClr val="tx1">
                    <a:lumMod val="65000"/>
                    <a:lumOff val="35000"/>
                  </a:schemeClr>
                </a:solidFill>
                <a:latin typeface="Courier New" panose="02070309020205020404" pitchFamily="49" charset="0"/>
                <a:cs typeface="Courier New" panose="02070309020205020404" pitchFamily="49" charset="0"/>
              </a:rPr>
              <a:t> + 1) ~ </a:t>
            </a:r>
            <a:r>
              <a:rPr lang="en-US" sz="1800" dirty="0" err="1">
                <a:solidFill>
                  <a:schemeClr val="tx1">
                    <a:lumMod val="65000"/>
                    <a:lumOff val="35000"/>
                  </a:schemeClr>
                </a:solidFill>
                <a:latin typeface="Courier New" panose="02070309020205020404" pitchFamily="49" charset="0"/>
                <a:cs typeface="Courier New" panose="02070309020205020404" pitchFamily="49" charset="0"/>
              </a:rPr>
              <a:t>trainSpam$type</a:t>
            </a:r>
            <a:r>
              <a:rPr lang="en-US" sz="1800"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096ED31F-20D6-43A9-A01A-8446B2E83392}"/>
              </a:ext>
            </a:extLst>
          </p:cNvPr>
          <p:cNvSpPr/>
          <p:nvPr/>
        </p:nvSpPr>
        <p:spPr>
          <a:xfrm>
            <a:off x="1855788" y="1895793"/>
            <a:ext cx="2868792" cy="288131"/>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96A7F5E-503B-4188-AA91-BBADFCFA36F3}"/>
              </a:ext>
            </a:extLst>
          </p:cNvPr>
          <p:cNvSpPr/>
          <p:nvPr/>
        </p:nvSpPr>
        <p:spPr>
          <a:xfrm>
            <a:off x="9947936" y="1846247"/>
            <a:ext cx="796263" cy="337677"/>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2A35BE4-FF9C-48D6-B7C2-AD8ADA21E4AF}"/>
              </a:ext>
            </a:extLst>
          </p:cNvPr>
          <p:cNvSpPr txBox="1"/>
          <p:nvPr/>
        </p:nvSpPr>
        <p:spPr>
          <a:xfrm>
            <a:off x="8128000" y="4635500"/>
            <a:ext cx="349250" cy="523220"/>
          </a:xfrm>
          <a:prstGeom prst="rect">
            <a:avLst/>
          </a:prstGeom>
          <a:noFill/>
          <a:ln>
            <a:noFill/>
          </a:ln>
        </p:spPr>
        <p:txBody>
          <a:bodyPr wrap="square" rtlCol="0">
            <a:spAutoFit/>
          </a:bodyPr>
          <a:lstStyle/>
          <a:p>
            <a:pPr algn="ctr"/>
            <a:r>
              <a:rPr lang="en-US" sz="2800" b="1" dirty="0">
                <a:solidFill>
                  <a:schemeClr val="accent3">
                    <a:lumMod val="60000"/>
                    <a:lumOff val="40000"/>
                  </a:schemeClr>
                </a:solidFill>
              </a:rPr>
              <a:t>&lt;</a:t>
            </a:r>
          </a:p>
        </p:txBody>
      </p:sp>
    </p:spTree>
    <p:extLst>
      <p:ext uri="{BB962C8B-B14F-4D97-AF65-F5344CB8AC3E}">
        <p14:creationId xmlns:p14="http://schemas.microsoft.com/office/powerpoint/2010/main" val="178777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7" grpId="1" animBg="1"/>
      <p:bldP spid="8" grpId="0" animBg="1"/>
      <p:bldP spid="8" grpId="1" animBg="1"/>
      <p:bldP spid="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C98E72-9964-4D7F-A1D1-D1E5671AEB15}"/>
              </a:ext>
            </a:extLst>
          </p:cNvPr>
          <p:cNvSpPr>
            <a:spLocks noGrp="1"/>
          </p:cNvSpPr>
          <p:nvPr>
            <p:ph type="title"/>
          </p:nvPr>
        </p:nvSpPr>
        <p:spPr>
          <a:xfrm>
            <a:off x="1014080" y="906763"/>
            <a:ext cx="9720072" cy="1499616"/>
          </a:xfrm>
        </p:spPr>
        <p:txBody>
          <a:bodyPr/>
          <a:lstStyle/>
          <a:p>
            <a:r>
              <a:rPr lang="en-US" dirty="0"/>
              <a:t>Relationships between predictors</a:t>
            </a:r>
            <a:br>
              <a:rPr lang="en-US" dirty="0"/>
            </a:br>
            <a:endParaRPr lang="en-US" dirty="0"/>
          </a:p>
        </p:txBody>
      </p:sp>
      <p:sp>
        <p:nvSpPr>
          <p:cNvPr id="7" name="Rectangle 6">
            <a:extLst>
              <a:ext uri="{FF2B5EF4-FFF2-40B4-BE49-F238E27FC236}">
                <a16:creationId xmlns:a16="http://schemas.microsoft.com/office/drawing/2014/main" id="{CA7B1C6F-E780-4FBB-8E54-EF4BB1BB1ABF}"/>
              </a:ext>
            </a:extLst>
          </p:cNvPr>
          <p:cNvSpPr/>
          <p:nvPr/>
        </p:nvSpPr>
        <p:spPr>
          <a:xfrm>
            <a:off x="1014080" y="2037047"/>
            <a:ext cx="4733988" cy="369332"/>
          </a:xfrm>
          <a:prstGeom prst="rect">
            <a:avLst/>
          </a:prstGeom>
          <a:solidFill>
            <a:srgbClr val="FFFFFF">
              <a:alpha val="60000"/>
            </a:srgbClr>
          </a:solidFill>
          <a:ln>
            <a:solidFill>
              <a:schemeClr val="bg2"/>
            </a:solidFill>
          </a:ln>
        </p:spPr>
        <p:txBody>
          <a:bodyPr wrap="none">
            <a:spAutoFit/>
          </a:bodyPr>
          <a:lstStyle/>
          <a:p>
            <a:r>
              <a:rPr lang="en-US" dirty="0">
                <a:solidFill>
                  <a:schemeClr val="tx1">
                    <a:lumMod val="65000"/>
                    <a:lumOff val="35000"/>
                  </a:schemeClr>
                </a:solidFill>
                <a:latin typeface="Courier New" panose="02070309020205020404" pitchFamily="49" charset="0"/>
                <a:cs typeface="Courier New" panose="02070309020205020404" pitchFamily="49" charset="0"/>
              </a:rPr>
              <a:t>plot(log10(</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 1:4] + 1))</a:t>
            </a:r>
          </a:p>
        </p:txBody>
      </p:sp>
      <p:pic>
        <p:nvPicPr>
          <p:cNvPr id="12292" name="Picture 4" descr="unnamed-chunk-7.png">
            <a:extLst>
              <a:ext uri="{FF2B5EF4-FFF2-40B4-BE49-F238E27FC236}">
                <a16:creationId xmlns:a16="http://schemas.microsoft.com/office/drawing/2014/main" id="{F7C1208B-1303-4510-833B-20F0314E6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452" y="2597521"/>
            <a:ext cx="3429000"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47311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0A77-09C1-4D21-BD93-146A7751062A}"/>
              </a:ext>
            </a:extLst>
          </p:cNvPr>
          <p:cNvSpPr>
            <a:spLocks noGrp="1"/>
          </p:cNvSpPr>
          <p:nvPr>
            <p:ph type="title"/>
          </p:nvPr>
        </p:nvSpPr>
        <p:spPr>
          <a:xfrm>
            <a:off x="1024128" y="856521"/>
            <a:ext cx="9720072" cy="1499616"/>
          </a:xfrm>
        </p:spPr>
        <p:txBody>
          <a:bodyPr/>
          <a:lstStyle/>
          <a:p>
            <a:r>
              <a:rPr lang="en-US" dirty="0"/>
              <a:t>Clustering</a:t>
            </a:r>
            <a:br>
              <a:rPr lang="en-US" dirty="0"/>
            </a:br>
            <a:endParaRPr lang="en-US" dirty="0"/>
          </a:p>
        </p:txBody>
      </p:sp>
      <p:sp>
        <p:nvSpPr>
          <p:cNvPr id="5" name="Rectangle 4">
            <a:extLst>
              <a:ext uri="{FF2B5EF4-FFF2-40B4-BE49-F238E27FC236}">
                <a16:creationId xmlns:a16="http://schemas.microsoft.com/office/drawing/2014/main" id="{1C4B60AF-997C-4D8A-9F7C-2D005A5625C3}"/>
              </a:ext>
            </a:extLst>
          </p:cNvPr>
          <p:cNvSpPr/>
          <p:nvPr/>
        </p:nvSpPr>
        <p:spPr>
          <a:xfrm>
            <a:off x="1024128" y="1932293"/>
            <a:ext cx="7005973" cy="646331"/>
          </a:xfrm>
          <a:prstGeom prst="rect">
            <a:avLst/>
          </a:prstGeom>
          <a:solidFill>
            <a:srgbClr val="FFFFFF">
              <a:alpha val="60000"/>
            </a:srgbClr>
          </a:solidFill>
          <a:ln>
            <a:solidFill>
              <a:schemeClr val="bg2"/>
            </a:solidFill>
          </a:ln>
        </p:spPr>
        <p:txBody>
          <a:bodyPr wrap="square">
            <a:spAutoFit/>
          </a:bodyPr>
          <a:lstStyle/>
          <a:p>
            <a:r>
              <a:rPr lang="en-US" dirty="0" err="1">
                <a:solidFill>
                  <a:schemeClr val="tx1">
                    <a:lumMod val="65000"/>
                    <a:lumOff val="35000"/>
                  </a:schemeClr>
                </a:solidFill>
                <a:latin typeface="Courier New" panose="02070309020205020404" pitchFamily="49" charset="0"/>
                <a:cs typeface="Courier New" panose="02070309020205020404" pitchFamily="49" charset="0"/>
              </a:rPr>
              <a:t>hCluster</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dirty="0" err="1">
                <a:solidFill>
                  <a:schemeClr val="tx1">
                    <a:lumMod val="65000"/>
                    <a:lumOff val="35000"/>
                  </a:schemeClr>
                </a:solidFill>
                <a:latin typeface="Courier New" panose="02070309020205020404" pitchFamily="49" charset="0"/>
                <a:cs typeface="Courier New" panose="02070309020205020404" pitchFamily="49" charset="0"/>
              </a:rPr>
              <a:t>hclust</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dist</a:t>
            </a:r>
            <a:r>
              <a:rPr lang="en-US" dirty="0">
                <a:solidFill>
                  <a:schemeClr val="tx1">
                    <a:lumMod val="65000"/>
                    <a:lumOff val="35000"/>
                  </a:schemeClr>
                </a:solidFill>
                <a:latin typeface="Courier New" panose="02070309020205020404" pitchFamily="49" charset="0"/>
                <a:cs typeface="Courier New" panose="02070309020205020404" pitchFamily="49" charset="0"/>
              </a:rPr>
              <a:t>(t(</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 1:57])))</a:t>
            </a:r>
          </a:p>
          <a:p>
            <a:r>
              <a:rPr lang="en-US" dirty="0">
                <a:solidFill>
                  <a:schemeClr val="tx1">
                    <a:lumMod val="65000"/>
                    <a:lumOff val="35000"/>
                  </a:schemeClr>
                </a:solidFill>
                <a:latin typeface="Courier New" panose="02070309020205020404" pitchFamily="49" charset="0"/>
                <a:cs typeface="Courier New" panose="02070309020205020404" pitchFamily="49" charset="0"/>
              </a:rPr>
              <a:t>plot(</a:t>
            </a:r>
            <a:r>
              <a:rPr lang="en-US" dirty="0" err="1">
                <a:solidFill>
                  <a:schemeClr val="tx1">
                    <a:lumMod val="65000"/>
                    <a:lumOff val="35000"/>
                  </a:schemeClr>
                </a:solidFill>
                <a:latin typeface="Courier New" panose="02070309020205020404" pitchFamily="49" charset="0"/>
                <a:cs typeface="Courier New" panose="02070309020205020404" pitchFamily="49" charset="0"/>
              </a:rPr>
              <a:t>hCluster</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p:txBody>
      </p:sp>
      <p:pic>
        <p:nvPicPr>
          <p:cNvPr id="13315" name="Picture 3" descr="plot of chunk unnamed-chunk-9">
            <a:extLst>
              <a:ext uri="{FF2B5EF4-FFF2-40B4-BE49-F238E27FC236}">
                <a16:creationId xmlns:a16="http://schemas.microsoft.com/office/drawing/2014/main" id="{A23CAD68-ABE0-4D4E-8598-45D72DAD5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315" y="2696144"/>
            <a:ext cx="4389521" cy="3762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43BD0288-749F-47EA-900B-E5ED67BBFAD8}"/>
              </a:ext>
            </a:extLst>
          </p:cNvPr>
          <p:cNvSpPr/>
          <p:nvPr/>
        </p:nvSpPr>
        <p:spPr>
          <a:xfrm>
            <a:off x="2531136" y="1955881"/>
            <a:ext cx="974064" cy="337677"/>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4F90FAF-0995-4C0C-A472-ECA9FE882BB2}"/>
              </a:ext>
            </a:extLst>
          </p:cNvPr>
          <p:cNvCxnSpPr>
            <a:cxnSpLocks/>
          </p:cNvCxnSpPr>
          <p:nvPr/>
        </p:nvCxnSpPr>
        <p:spPr>
          <a:xfrm flipH="1">
            <a:off x="4826000" y="3761269"/>
            <a:ext cx="1397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61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7F95-B37D-4561-A437-4B4002474D27}"/>
              </a:ext>
            </a:extLst>
          </p:cNvPr>
          <p:cNvSpPr>
            <a:spLocks noGrp="1"/>
          </p:cNvSpPr>
          <p:nvPr>
            <p:ph type="title"/>
          </p:nvPr>
        </p:nvSpPr>
        <p:spPr/>
        <p:txBody>
          <a:bodyPr/>
          <a:lstStyle/>
          <a:p>
            <a:r>
              <a:rPr lang="en-US" dirty="0"/>
              <a:t>Clustering: Try again</a:t>
            </a:r>
          </a:p>
        </p:txBody>
      </p:sp>
      <p:sp>
        <p:nvSpPr>
          <p:cNvPr id="5" name="Rectangle 4">
            <a:extLst>
              <a:ext uri="{FF2B5EF4-FFF2-40B4-BE49-F238E27FC236}">
                <a16:creationId xmlns:a16="http://schemas.microsoft.com/office/drawing/2014/main" id="{63521309-1BD3-4400-9053-9183FE55B41F}"/>
              </a:ext>
            </a:extLst>
          </p:cNvPr>
          <p:cNvSpPr/>
          <p:nvPr/>
        </p:nvSpPr>
        <p:spPr>
          <a:xfrm>
            <a:off x="806885" y="1843759"/>
            <a:ext cx="8914984" cy="646331"/>
          </a:xfrm>
          <a:prstGeom prst="rect">
            <a:avLst/>
          </a:prstGeom>
          <a:solidFill>
            <a:srgbClr val="FFFFFF">
              <a:alpha val="60000"/>
            </a:srgbClr>
          </a:solidFill>
          <a:ln>
            <a:solidFill>
              <a:schemeClr val="bg2"/>
            </a:solidFill>
          </a:ln>
        </p:spPr>
        <p:txBody>
          <a:bodyPr wrap="square">
            <a:spAutoFit/>
          </a:bodyPr>
          <a:lstStyle/>
          <a:p>
            <a:r>
              <a:rPr lang="en-US" dirty="0" err="1">
                <a:solidFill>
                  <a:schemeClr val="tx1">
                    <a:lumMod val="65000"/>
                    <a:lumOff val="35000"/>
                  </a:schemeClr>
                </a:solidFill>
                <a:latin typeface="Courier New" panose="02070309020205020404" pitchFamily="49" charset="0"/>
                <a:cs typeface="Courier New" panose="02070309020205020404" pitchFamily="49" charset="0"/>
              </a:rPr>
              <a:t>hClusterUpdated</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dirty="0" err="1">
                <a:solidFill>
                  <a:schemeClr val="tx1">
                    <a:lumMod val="65000"/>
                    <a:lumOff val="35000"/>
                  </a:schemeClr>
                </a:solidFill>
                <a:latin typeface="Courier New" panose="02070309020205020404" pitchFamily="49" charset="0"/>
                <a:cs typeface="Courier New" panose="02070309020205020404" pitchFamily="49" charset="0"/>
              </a:rPr>
              <a:t>hclust</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dist</a:t>
            </a:r>
            <a:r>
              <a:rPr lang="en-US" dirty="0">
                <a:solidFill>
                  <a:schemeClr val="tx1">
                    <a:lumMod val="65000"/>
                    <a:lumOff val="35000"/>
                  </a:schemeClr>
                </a:solidFill>
                <a:latin typeface="Courier New" panose="02070309020205020404" pitchFamily="49" charset="0"/>
                <a:cs typeface="Courier New" panose="02070309020205020404" pitchFamily="49" charset="0"/>
              </a:rPr>
              <a:t>(t(log10(</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 1:55] + 1))))</a:t>
            </a:r>
          </a:p>
          <a:p>
            <a:r>
              <a:rPr lang="en-US" dirty="0">
                <a:solidFill>
                  <a:schemeClr val="tx1">
                    <a:lumMod val="65000"/>
                    <a:lumOff val="35000"/>
                  </a:schemeClr>
                </a:solidFill>
                <a:latin typeface="Courier New" panose="02070309020205020404" pitchFamily="49" charset="0"/>
                <a:cs typeface="Courier New" panose="02070309020205020404" pitchFamily="49" charset="0"/>
              </a:rPr>
              <a:t>plot(</a:t>
            </a:r>
            <a:r>
              <a:rPr lang="en-US" dirty="0" err="1">
                <a:solidFill>
                  <a:schemeClr val="tx1">
                    <a:lumMod val="65000"/>
                    <a:lumOff val="35000"/>
                  </a:schemeClr>
                </a:solidFill>
                <a:latin typeface="Courier New" panose="02070309020205020404" pitchFamily="49" charset="0"/>
                <a:cs typeface="Courier New" panose="02070309020205020404" pitchFamily="49" charset="0"/>
              </a:rPr>
              <a:t>hClusterUpdated</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p:txBody>
      </p:sp>
      <p:pic>
        <p:nvPicPr>
          <p:cNvPr id="14339" name="Picture 3" descr="plot of chunk unnamed-chunk-10">
            <a:extLst>
              <a:ext uri="{FF2B5EF4-FFF2-40B4-BE49-F238E27FC236}">
                <a16:creationId xmlns:a16="http://schemas.microsoft.com/office/drawing/2014/main" id="{F7608737-B58F-42F7-B415-25C5F7632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885" y="2618427"/>
            <a:ext cx="4800600"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1F6A1C65-C395-48A1-882C-4BD1CE6BD469}"/>
              </a:ext>
            </a:extLst>
          </p:cNvPr>
          <p:cNvSpPr/>
          <p:nvPr/>
        </p:nvSpPr>
        <p:spPr>
          <a:xfrm>
            <a:off x="5121936" y="1850092"/>
            <a:ext cx="974064" cy="337677"/>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2CBA1B-286E-4C88-9622-578E5F2759F1}"/>
              </a:ext>
            </a:extLst>
          </p:cNvPr>
          <p:cNvSpPr/>
          <p:nvPr/>
        </p:nvSpPr>
        <p:spPr>
          <a:xfrm>
            <a:off x="8432484" y="1880198"/>
            <a:ext cx="698815" cy="337677"/>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51327AD-F9DA-4599-B3F2-6E96246E2713}"/>
              </a:ext>
            </a:extLst>
          </p:cNvPr>
          <p:cNvSpPr/>
          <p:nvPr/>
        </p:nvSpPr>
        <p:spPr>
          <a:xfrm>
            <a:off x="3937000" y="3343374"/>
            <a:ext cx="736600" cy="809525"/>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BB1AA54-637E-4781-8382-C6561B51ABF8}"/>
              </a:ext>
            </a:extLst>
          </p:cNvPr>
          <p:cNvSpPr/>
          <p:nvPr/>
        </p:nvSpPr>
        <p:spPr>
          <a:xfrm>
            <a:off x="7518402" y="3748136"/>
            <a:ext cx="914082" cy="1039764"/>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AD8FAFC-A3D6-4E15-B200-09FF1042BAB1}"/>
              </a:ext>
            </a:extLst>
          </p:cNvPr>
          <p:cNvSpPr/>
          <p:nvPr/>
        </p:nvSpPr>
        <p:spPr>
          <a:xfrm>
            <a:off x="4178300" y="4292600"/>
            <a:ext cx="3657600" cy="162500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62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A044-A2AA-49E6-85A0-7F17B50D7D5E}"/>
              </a:ext>
            </a:extLst>
          </p:cNvPr>
          <p:cNvSpPr>
            <a:spLocks noGrp="1"/>
          </p:cNvSpPr>
          <p:nvPr>
            <p:ph type="title"/>
          </p:nvPr>
        </p:nvSpPr>
        <p:spPr>
          <a:xfrm>
            <a:off x="1024129" y="876619"/>
            <a:ext cx="9720072" cy="1499616"/>
          </a:xfrm>
        </p:spPr>
        <p:txBody>
          <a:bodyPr/>
          <a:lstStyle/>
          <a:p>
            <a:r>
              <a:rPr lang="en-US" dirty="0"/>
              <a:t>Statistical prediction/modeling</a:t>
            </a:r>
            <a:br>
              <a:rPr lang="en-US" dirty="0"/>
            </a:br>
            <a:endParaRPr lang="en-US" dirty="0"/>
          </a:p>
        </p:txBody>
      </p:sp>
      <p:sp>
        <p:nvSpPr>
          <p:cNvPr id="3" name="Content Placeholder 2">
            <a:extLst>
              <a:ext uri="{FF2B5EF4-FFF2-40B4-BE49-F238E27FC236}">
                <a16:creationId xmlns:a16="http://schemas.microsoft.com/office/drawing/2014/main" id="{3EA58EB3-17D9-43C7-9B70-082E9C1BC666}"/>
              </a:ext>
            </a:extLst>
          </p:cNvPr>
          <p:cNvSpPr>
            <a:spLocks noGrp="1"/>
          </p:cNvSpPr>
          <p:nvPr>
            <p:ph idx="1"/>
          </p:nvPr>
        </p:nvSpPr>
        <p:spPr/>
        <p:txBody>
          <a:bodyPr>
            <a:normAutofit/>
          </a:bodyPr>
          <a:lstStyle/>
          <a:p>
            <a:pPr marL="350838" indent="-350838">
              <a:buFont typeface="Arial" panose="020B0604020202020204" pitchFamily="34" charset="0"/>
              <a:buChar char="•"/>
            </a:pPr>
            <a:r>
              <a:rPr lang="en-US" sz="3200" dirty="0"/>
              <a:t>Should be informed by the results of your exploratory analysis</a:t>
            </a:r>
          </a:p>
          <a:p>
            <a:pPr marL="350838" indent="-350838">
              <a:buFont typeface="Arial" panose="020B0604020202020204" pitchFamily="34" charset="0"/>
              <a:buChar char="•"/>
            </a:pPr>
            <a:r>
              <a:rPr lang="en-US" sz="3200" dirty="0"/>
              <a:t>Exact methods depend on the question of interest</a:t>
            </a:r>
          </a:p>
          <a:p>
            <a:pPr marL="350838" indent="-350838">
              <a:buFont typeface="Arial" panose="020B0604020202020204" pitchFamily="34" charset="0"/>
              <a:buChar char="•"/>
            </a:pPr>
            <a:r>
              <a:rPr lang="en-US" sz="3200" dirty="0"/>
              <a:t>Transformations/processing should be accounted for when necessary</a:t>
            </a:r>
          </a:p>
          <a:p>
            <a:pPr marL="350838" indent="-350838">
              <a:buFont typeface="Arial" panose="020B0604020202020204" pitchFamily="34" charset="0"/>
              <a:buChar char="•"/>
            </a:pPr>
            <a:r>
              <a:rPr lang="en-US" sz="3200" dirty="0"/>
              <a:t>Measures of uncertainty should be reported</a:t>
            </a:r>
          </a:p>
          <a:p>
            <a:pPr marL="350838" indent="-350838">
              <a:buFont typeface="Arial" panose="020B0604020202020204" pitchFamily="34" charset="0"/>
              <a:buChar char="•"/>
            </a:pPr>
            <a:endParaRPr lang="en-US" sz="3200" dirty="0"/>
          </a:p>
        </p:txBody>
      </p:sp>
    </p:spTree>
    <p:extLst>
      <p:ext uri="{BB962C8B-B14F-4D97-AF65-F5344CB8AC3E}">
        <p14:creationId xmlns:p14="http://schemas.microsoft.com/office/powerpoint/2010/main" val="81263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A044-A2AA-49E6-85A0-7F17B50D7D5E}"/>
              </a:ext>
            </a:extLst>
          </p:cNvPr>
          <p:cNvSpPr>
            <a:spLocks noGrp="1"/>
          </p:cNvSpPr>
          <p:nvPr>
            <p:ph type="title"/>
          </p:nvPr>
        </p:nvSpPr>
        <p:spPr>
          <a:xfrm>
            <a:off x="1024129" y="876619"/>
            <a:ext cx="9720072" cy="1499616"/>
          </a:xfrm>
        </p:spPr>
        <p:txBody>
          <a:bodyPr/>
          <a:lstStyle/>
          <a:p>
            <a:r>
              <a:rPr lang="en-US" dirty="0"/>
              <a:t>Statistical prediction/modeling</a:t>
            </a:r>
            <a:br>
              <a:rPr lang="en-US" dirty="0"/>
            </a:br>
            <a:endParaRPr lang="en-US" dirty="0"/>
          </a:p>
        </p:txBody>
      </p:sp>
      <p:sp>
        <p:nvSpPr>
          <p:cNvPr id="6" name="Rectangle 5">
            <a:extLst>
              <a:ext uri="{FF2B5EF4-FFF2-40B4-BE49-F238E27FC236}">
                <a16:creationId xmlns:a16="http://schemas.microsoft.com/office/drawing/2014/main" id="{ABB5F02E-FE35-4F70-962E-72CEFB6DB71E}"/>
              </a:ext>
            </a:extLst>
          </p:cNvPr>
          <p:cNvSpPr/>
          <p:nvPr/>
        </p:nvSpPr>
        <p:spPr>
          <a:xfrm>
            <a:off x="834189" y="1889857"/>
            <a:ext cx="9753600" cy="3416320"/>
          </a:xfrm>
          <a:prstGeom prst="rect">
            <a:avLst/>
          </a:prstGeom>
          <a:solidFill>
            <a:schemeClr val="bg1">
              <a:lumMod val="95000"/>
              <a:alpha val="60000"/>
            </a:schemeClr>
          </a:solidFill>
          <a:ln>
            <a:noFill/>
          </a:ln>
        </p:spPr>
        <p:txBody>
          <a:bodyPr wrap="square">
            <a:spAutoFit/>
          </a:bodyPr>
          <a:lstStyle/>
          <a:p>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trainSpam$numType</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dirty="0" err="1">
                <a:solidFill>
                  <a:schemeClr val="tx2"/>
                </a:solidFill>
                <a:latin typeface="Courier New" panose="02070309020205020404" pitchFamily="49" charset="0"/>
                <a:cs typeface="Courier New" panose="02070309020205020404" pitchFamily="49" charset="0"/>
              </a:rPr>
              <a:t>as.numeric</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trainSpam$type</a:t>
            </a:r>
            <a:r>
              <a:rPr lang="en-US" dirty="0">
                <a:solidFill>
                  <a:schemeClr val="tx1">
                    <a:lumMod val="65000"/>
                    <a:lumOff val="35000"/>
                  </a:schemeClr>
                </a:solidFill>
                <a:latin typeface="Courier New" panose="02070309020205020404" pitchFamily="49" charset="0"/>
                <a:cs typeface="Courier New" panose="02070309020205020404" pitchFamily="49" charset="0"/>
              </a:rPr>
              <a:t>) - 1</a:t>
            </a:r>
          </a:p>
          <a:p>
            <a:r>
              <a:rPr lang="en-US" dirty="0" err="1">
                <a:solidFill>
                  <a:schemeClr val="tx1">
                    <a:lumMod val="65000"/>
                    <a:lumOff val="35000"/>
                  </a:schemeClr>
                </a:solidFill>
                <a:latin typeface="Courier New" panose="02070309020205020404" pitchFamily="49" charset="0"/>
                <a:cs typeface="Courier New" panose="02070309020205020404" pitchFamily="49" charset="0"/>
              </a:rPr>
              <a:t>costFunction</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dirty="0">
                <a:solidFill>
                  <a:schemeClr val="tx2"/>
                </a:solidFill>
                <a:latin typeface="Courier New" panose="02070309020205020404" pitchFamily="49" charset="0"/>
                <a:cs typeface="Courier New" panose="02070309020205020404" pitchFamily="49" charset="0"/>
              </a:rPr>
              <a:t>function</a:t>
            </a:r>
            <a:r>
              <a:rPr lang="en-US" dirty="0">
                <a:solidFill>
                  <a:schemeClr val="tx1">
                    <a:lumMod val="65000"/>
                    <a:lumOff val="35000"/>
                  </a:schemeClr>
                </a:solidFill>
                <a:latin typeface="Courier New" panose="02070309020205020404" pitchFamily="49" charset="0"/>
                <a:cs typeface="Courier New" panose="02070309020205020404" pitchFamily="49" charset="0"/>
              </a:rPr>
              <a:t>(x, y) </a:t>
            </a:r>
            <a:r>
              <a:rPr lang="en-US" dirty="0">
                <a:solidFill>
                  <a:schemeClr val="tx2"/>
                </a:solidFill>
                <a:latin typeface="Courier New" panose="02070309020205020404" pitchFamily="49" charset="0"/>
                <a:cs typeface="Courier New" panose="02070309020205020404" pitchFamily="49" charset="0"/>
              </a:rPr>
              <a:t>sum</a:t>
            </a:r>
            <a:r>
              <a:rPr lang="en-US" dirty="0">
                <a:solidFill>
                  <a:schemeClr val="tx1">
                    <a:lumMod val="65000"/>
                    <a:lumOff val="35000"/>
                  </a:schemeClr>
                </a:solidFill>
                <a:latin typeface="Courier New" panose="02070309020205020404" pitchFamily="49" charset="0"/>
                <a:cs typeface="Courier New" panose="02070309020205020404" pitchFamily="49" charset="0"/>
              </a:rPr>
              <a:t>(x != (y &gt; </a:t>
            </a:r>
            <a:r>
              <a:rPr lang="en-US" b="1" dirty="0">
                <a:solidFill>
                  <a:srgbClr val="FFC000"/>
                </a:solidFill>
                <a:latin typeface="Courier New" panose="02070309020205020404" pitchFamily="49" charset="0"/>
                <a:cs typeface="Courier New" panose="02070309020205020404" pitchFamily="49" charset="0"/>
              </a:rPr>
              <a:t>0.5</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dirty="0" err="1">
                <a:solidFill>
                  <a:schemeClr val="tx1">
                    <a:lumMod val="65000"/>
                    <a:lumOff val="35000"/>
                  </a:schemeClr>
                </a:solidFill>
                <a:latin typeface="Courier New" panose="02070309020205020404" pitchFamily="49" charset="0"/>
                <a:cs typeface="Courier New" panose="02070309020205020404" pitchFamily="49" charset="0"/>
              </a:rPr>
              <a:t>cvError</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dirty="0">
                <a:solidFill>
                  <a:schemeClr val="tx2"/>
                </a:solidFill>
                <a:latin typeface="Courier New" panose="02070309020205020404" pitchFamily="49" charset="0"/>
                <a:cs typeface="Courier New" panose="02070309020205020404" pitchFamily="49" charset="0"/>
              </a:rPr>
              <a:t>rep</a:t>
            </a:r>
            <a:r>
              <a:rPr lang="en-US" dirty="0">
                <a:solidFill>
                  <a:schemeClr val="tx1">
                    <a:lumMod val="65000"/>
                    <a:lumOff val="35000"/>
                  </a:schemeClr>
                </a:solidFill>
                <a:latin typeface="Courier New" panose="02070309020205020404" pitchFamily="49" charset="0"/>
                <a:cs typeface="Courier New" panose="02070309020205020404" pitchFamily="49" charset="0"/>
              </a:rPr>
              <a:t>(NA, </a:t>
            </a:r>
            <a:r>
              <a:rPr lang="en-US" b="1" dirty="0">
                <a:solidFill>
                  <a:srgbClr val="FFC000"/>
                </a:solidFill>
                <a:latin typeface="Courier New" panose="02070309020205020404" pitchFamily="49" charset="0"/>
                <a:cs typeface="Courier New" panose="02070309020205020404" pitchFamily="49" charset="0"/>
              </a:rPr>
              <a:t>55</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dirty="0">
                <a:solidFill>
                  <a:schemeClr val="tx2"/>
                </a:solidFill>
                <a:latin typeface="Courier New" panose="02070309020205020404" pitchFamily="49" charset="0"/>
                <a:cs typeface="Courier New" panose="02070309020205020404" pitchFamily="49" charset="0"/>
              </a:rPr>
              <a:t>library</a:t>
            </a:r>
            <a:r>
              <a:rPr lang="en-US" dirty="0">
                <a:solidFill>
                  <a:schemeClr val="tx1">
                    <a:lumMod val="65000"/>
                    <a:lumOff val="35000"/>
                  </a:schemeClr>
                </a:solidFill>
                <a:latin typeface="Courier New" panose="02070309020205020404" pitchFamily="49" charset="0"/>
                <a:cs typeface="Courier New" panose="02070309020205020404" pitchFamily="49" charset="0"/>
              </a:rPr>
              <a:t>(boot)</a:t>
            </a:r>
          </a:p>
          <a:p>
            <a:r>
              <a:rPr lang="en-US" dirty="0">
                <a:solidFill>
                  <a:schemeClr val="tx1">
                    <a:lumMod val="65000"/>
                    <a:lumOff val="35000"/>
                  </a:schemeClr>
                </a:solidFill>
                <a:latin typeface="Courier New" panose="02070309020205020404" pitchFamily="49" charset="0"/>
                <a:cs typeface="Courier New" panose="02070309020205020404" pitchFamily="49" charset="0"/>
              </a:rPr>
              <a:t>for (</a:t>
            </a:r>
            <a:r>
              <a:rPr lang="en-US" dirty="0" err="1">
                <a:solidFill>
                  <a:schemeClr val="tx1">
                    <a:lumMod val="65000"/>
                    <a:lumOff val="35000"/>
                  </a:schemeClr>
                </a:solidFill>
                <a:latin typeface="Courier New" panose="02070309020205020404" pitchFamily="49" charset="0"/>
                <a:cs typeface="Courier New" panose="02070309020205020404" pitchFamily="49" charset="0"/>
              </a:rPr>
              <a:t>i</a:t>
            </a:r>
            <a:r>
              <a:rPr lang="en-US" dirty="0">
                <a:solidFill>
                  <a:schemeClr val="tx1">
                    <a:lumMod val="65000"/>
                    <a:lumOff val="35000"/>
                  </a:schemeClr>
                </a:solidFill>
                <a:latin typeface="Courier New" panose="02070309020205020404" pitchFamily="49" charset="0"/>
                <a:cs typeface="Courier New" panose="02070309020205020404" pitchFamily="49" charset="0"/>
              </a:rPr>
              <a:t> in </a:t>
            </a:r>
            <a:r>
              <a:rPr lang="en-US" b="1" dirty="0">
                <a:solidFill>
                  <a:srgbClr val="FFC000"/>
                </a:solidFill>
                <a:latin typeface="Courier New" panose="02070309020205020404" pitchFamily="49" charset="0"/>
                <a:cs typeface="Courier New" panose="02070309020205020404" pitchFamily="49" charset="0"/>
              </a:rPr>
              <a:t>1</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b="1" dirty="0">
                <a:solidFill>
                  <a:srgbClr val="FFC000"/>
                </a:solidFill>
                <a:latin typeface="Courier New" panose="02070309020205020404" pitchFamily="49" charset="0"/>
                <a:cs typeface="Courier New" panose="02070309020205020404" pitchFamily="49" charset="0"/>
              </a:rPr>
              <a:t>55</a:t>
            </a:r>
            <a:r>
              <a:rPr lang="en-US"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dirty="0">
                <a:solidFill>
                  <a:schemeClr val="tx1">
                    <a:lumMod val="65000"/>
                    <a:lumOff val="35000"/>
                  </a:schemeClr>
                </a:solidFill>
                <a:latin typeface="Courier New" panose="02070309020205020404" pitchFamily="49" charset="0"/>
                <a:cs typeface="Courier New" panose="02070309020205020404" pitchFamily="49" charset="0"/>
              </a:rPr>
              <a:t>    </a:t>
            </a:r>
            <a:r>
              <a:rPr lang="en-US" dirty="0" err="1">
                <a:solidFill>
                  <a:schemeClr val="tx1">
                    <a:lumMod val="65000"/>
                    <a:lumOff val="35000"/>
                  </a:schemeClr>
                </a:solidFill>
                <a:latin typeface="Courier New" panose="02070309020205020404" pitchFamily="49" charset="0"/>
                <a:cs typeface="Courier New" panose="02070309020205020404" pitchFamily="49" charset="0"/>
              </a:rPr>
              <a:t>lmFormula</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dirty="0">
                <a:solidFill>
                  <a:schemeClr val="tx2"/>
                </a:solidFill>
                <a:latin typeface="Courier New" panose="02070309020205020404" pitchFamily="49" charset="0"/>
                <a:cs typeface="Courier New" panose="02070309020205020404" pitchFamily="49" charset="0"/>
              </a:rPr>
              <a:t>reformulate</a:t>
            </a:r>
            <a:r>
              <a:rPr lang="en-US" dirty="0">
                <a:solidFill>
                  <a:schemeClr val="tx1">
                    <a:lumMod val="65000"/>
                    <a:lumOff val="35000"/>
                  </a:schemeClr>
                </a:solidFill>
                <a:latin typeface="Courier New" panose="02070309020205020404" pitchFamily="49" charset="0"/>
                <a:cs typeface="Courier New" panose="02070309020205020404" pitchFamily="49" charset="0"/>
              </a:rPr>
              <a:t>(names(</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i</a:t>
            </a:r>
            <a:r>
              <a:rPr lang="en-US" dirty="0">
                <a:solidFill>
                  <a:schemeClr val="tx1">
                    <a:lumMod val="65000"/>
                    <a:lumOff val="35000"/>
                  </a:schemeClr>
                </a:solidFill>
                <a:latin typeface="Courier New" panose="02070309020205020404" pitchFamily="49" charset="0"/>
                <a:cs typeface="Courier New" panose="02070309020205020404" pitchFamily="49" charset="0"/>
              </a:rPr>
              <a:t>], response = "</a:t>
            </a:r>
            <a:r>
              <a:rPr lang="en-US" dirty="0" err="1">
                <a:solidFill>
                  <a:schemeClr val="tx1">
                    <a:lumMod val="65000"/>
                    <a:lumOff val="35000"/>
                  </a:schemeClr>
                </a:solidFill>
                <a:latin typeface="Courier New" panose="02070309020205020404" pitchFamily="49" charset="0"/>
                <a:cs typeface="Courier New" panose="02070309020205020404" pitchFamily="49" charset="0"/>
              </a:rPr>
              <a:t>numType</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dirty="0">
                <a:solidFill>
                  <a:schemeClr val="tx1">
                    <a:lumMod val="65000"/>
                    <a:lumOff val="35000"/>
                  </a:schemeClr>
                </a:solidFill>
                <a:latin typeface="Courier New" panose="02070309020205020404" pitchFamily="49" charset="0"/>
                <a:cs typeface="Courier New" panose="02070309020205020404" pitchFamily="49" charset="0"/>
              </a:rPr>
              <a:t>    </a:t>
            </a:r>
            <a:r>
              <a:rPr lang="en-US" dirty="0" err="1">
                <a:solidFill>
                  <a:schemeClr val="tx1">
                    <a:lumMod val="65000"/>
                    <a:lumOff val="35000"/>
                  </a:schemeClr>
                </a:solidFill>
                <a:latin typeface="Courier New" panose="02070309020205020404" pitchFamily="49" charset="0"/>
                <a:cs typeface="Courier New" panose="02070309020205020404" pitchFamily="49" charset="0"/>
              </a:rPr>
              <a:t>glmFit</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dirty="0" err="1">
                <a:solidFill>
                  <a:schemeClr val="tx2"/>
                </a:solidFill>
                <a:latin typeface="Courier New" panose="02070309020205020404" pitchFamily="49" charset="0"/>
                <a:cs typeface="Courier New" panose="02070309020205020404" pitchFamily="49" charset="0"/>
              </a:rPr>
              <a:t>glm</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lmFormula</a:t>
            </a:r>
            <a:r>
              <a:rPr lang="en-US" dirty="0">
                <a:solidFill>
                  <a:schemeClr val="tx1">
                    <a:lumMod val="65000"/>
                    <a:lumOff val="35000"/>
                  </a:schemeClr>
                </a:solidFill>
                <a:latin typeface="Courier New" panose="02070309020205020404" pitchFamily="49" charset="0"/>
                <a:cs typeface="Courier New" panose="02070309020205020404" pitchFamily="49" charset="0"/>
              </a:rPr>
              <a:t>, family = "binomial", data = </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dirty="0">
                <a:solidFill>
                  <a:schemeClr val="tx1">
                    <a:lumMod val="65000"/>
                    <a:lumOff val="35000"/>
                  </a:schemeClr>
                </a:solidFill>
                <a:latin typeface="Courier New" panose="02070309020205020404" pitchFamily="49" charset="0"/>
                <a:cs typeface="Courier New" panose="02070309020205020404" pitchFamily="49" charset="0"/>
              </a:rPr>
              <a:t>    </a:t>
            </a:r>
            <a:r>
              <a:rPr lang="en-US" dirty="0" err="1">
                <a:solidFill>
                  <a:schemeClr val="tx1">
                    <a:lumMod val="65000"/>
                    <a:lumOff val="35000"/>
                  </a:schemeClr>
                </a:solidFill>
                <a:latin typeface="Courier New" panose="02070309020205020404" pitchFamily="49" charset="0"/>
                <a:cs typeface="Courier New" panose="02070309020205020404" pitchFamily="49" charset="0"/>
              </a:rPr>
              <a:t>cvError</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i</a:t>
            </a:r>
            <a:r>
              <a:rPr lang="en-US" dirty="0">
                <a:solidFill>
                  <a:schemeClr val="tx1">
                    <a:lumMod val="65000"/>
                    <a:lumOff val="35000"/>
                  </a:schemeClr>
                </a:solidFill>
                <a:latin typeface="Courier New" panose="02070309020205020404" pitchFamily="49" charset="0"/>
                <a:cs typeface="Courier New" panose="02070309020205020404" pitchFamily="49" charset="0"/>
              </a:rPr>
              <a:t>] = </a:t>
            </a:r>
            <a:r>
              <a:rPr lang="en-US" dirty="0" err="1">
                <a:solidFill>
                  <a:schemeClr val="tx2"/>
                </a:solidFill>
                <a:latin typeface="Courier New" panose="02070309020205020404" pitchFamily="49" charset="0"/>
                <a:cs typeface="Courier New" panose="02070309020205020404" pitchFamily="49" charset="0"/>
              </a:rPr>
              <a:t>cv.glm</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 </a:t>
            </a:r>
            <a:r>
              <a:rPr lang="en-US" dirty="0" err="1">
                <a:solidFill>
                  <a:schemeClr val="tx1">
                    <a:lumMod val="65000"/>
                    <a:lumOff val="35000"/>
                  </a:schemeClr>
                </a:solidFill>
                <a:latin typeface="Courier New" panose="02070309020205020404" pitchFamily="49" charset="0"/>
                <a:cs typeface="Courier New" panose="02070309020205020404" pitchFamily="49" charset="0"/>
              </a:rPr>
              <a:t>glmFit</a:t>
            </a:r>
            <a:r>
              <a:rPr lang="en-US" dirty="0">
                <a:solidFill>
                  <a:schemeClr val="tx1">
                    <a:lumMod val="65000"/>
                    <a:lumOff val="35000"/>
                  </a:schemeClr>
                </a:solidFill>
                <a:latin typeface="Courier New" panose="02070309020205020404" pitchFamily="49" charset="0"/>
                <a:cs typeface="Courier New" panose="02070309020205020404" pitchFamily="49" charset="0"/>
              </a:rPr>
              <a:t>, </a:t>
            </a:r>
            <a:r>
              <a:rPr lang="en-US" dirty="0" err="1">
                <a:solidFill>
                  <a:schemeClr val="tx1">
                    <a:lumMod val="65000"/>
                    <a:lumOff val="35000"/>
                  </a:schemeClr>
                </a:solidFill>
                <a:latin typeface="Courier New" panose="02070309020205020404" pitchFamily="49" charset="0"/>
                <a:cs typeface="Courier New" panose="02070309020205020404" pitchFamily="49" charset="0"/>
              </a:rPr>
              <a:t>costFunction</a:t>
            </a:r>
            <a:r>
              <a:rPr lang="en-US" dirty="0">
                <a:solidFill>
                  <a:schemeClr val="tx1">
                    <a:lumMod val="65000"/>
                    <a:lumOff val="35000"/>
                  </a:schemeClr>
                </a:solidFill>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2</a:t>
            </a:r>
            <a:r>
              <a:rPr lang="en-US" dirty="0">
                <a:solidFill>
                  <a:schemeClr val="tx1">
                    <a:lumMod val="65000"/>
                    <a:lumOff val="35000"/>
                  </a:schemeClr>
                </a:solidFill>
                <a:latin typeface="Courier New" panose="02070309020205020404" pitchFamily="49" charset="0"/>
                <a:cs typeface="Courier New" panose="02070309020205020404" pitchFamily="49" charset="0"/>
              </a:rPr>
              <a:t>)$delta[</a:t>
            </a:r>
            <a:r>
              <a:rPr lang="en-US" b="1" dirty="0">
                <a:solidFill>
                  <a:srgbClr val="FFC000"/>
                </a:solidFill>
                <a:latin typeface="Courier New" panose="02070309020205020404" pitchFamily="49" charset="0"/>
                <a:cs typeface="Courier New" panose="02070309020205020404" pitchFamily="49" charset="0"/>
              </a:rPr>
              <a:t>2</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dirty="0">
                <a:solidFill>
                  <a:schemeClr val="tx1">
                    <a:lumMod val="65000"/>
                    <a:lumOff val="35000"/>
                  </a:schemeClr>
                </a:solidFill>
                <a:latin typeface="Courier New" panose="02070309020205020404" pitchFamily="49" charset="0"/>
                <a:cs typeface="Courier New" panose="02070309020205020404" pitchFamily="49" charset="0"/>
              </a:rPr>
              <a:t>}</a:t>
            </a:r>
          </a:p>
          <a:p>
            <a:endParaRPr lang="en-US" dirty="0">
              <a:solidFill>
                <a:schemeClr val="tx1">
                  <a:lumMod val="65000"/>
                  <a:lumOff val="35000"/>
                </a:schemeClr>
              </a:solidFill>
              <a:latin typeface="Courier New" panose="02070309020205020404" pitchFamily="49" charset="0"/>
              <a:cs typeface="Courier New" panose="02070309020205020404" pitchFamily="49" charset="0"/>
            </a:endParaRPr>
          </a:p>
          <a:p>
            <a:r>
              <a:rPr lang="en-US" dirty="0">
                <a:solidFill>
                  <a:schemeClr val="accent5"/>
                </a:solidFill>
                <a:latin typeface="Courier New" panose="02070309020205020404" pitchFamily="49" charset="0"/>
                <a:cs typeface="Courier New" panose="02070309020205020404" pitchFamily="49" charset="0"/>
              </a:rPr>
              <a:t>## Which predictor has minimum cross-validated error?</a:t>
            </a:r>
          </a:p>
          <a:p>
            <a:r>
              <a:rPr lang="en-US" dirty="0">
                <a:solidFill>
                  <a:schemeClr val="tx2"/>
                </a:solidFill>
                <a:latin typeface="Courier New" panose="02070309020205020404" pitchFamily="49" charset="0"/>
                <a:cs typeface="Courier New" panose="02070309020205020404" pitchFamily="49" charset="0"/>
              </a:rPr>
              <a:t>names</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2"/>
                </a:solidFill>
                <a:latin typeface="Courier New" panose="02070309020205020404" pitchFamily="49" charset="0"/>
                <a:cs typeface="Courier New" panose="02070309020205020404" pitchFamily="49" charset="0"/>
              </a:rPr>
              <a:t>which.min</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r>
              <a:rPr lang="en-US" dirty="0" err="1">
                <a:solidFill>
                  <a:schemeClr val="tx1">
                    <a:lumMod val="65000"/>
                    <a:lumOff val="35000"/>
                  </a:schemeClr>
                </a:solidFill>
                <a:latin typeface="Courier New" panose="02070309020205020404" pitchFamily="49" charset="0"/>
                <a:cs typeface="Courier New" panose="02070309020205020404" pitchFamily="49" charset="0"/>
              </a:rPr>
              <a:t>cvError</a:t>
            </a:r>
            <a:r>
              <a:rPr lang="en-US"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F855C027-9F89-4E72-947E-A7CD294313BA}"/>
              </a:ext>
            </a:extLst>
          </p:cNvPr>
          <p:cNvSpPr/>
          <p:nvPr/>
        </p:nvSpPr>
        <p:spPr>
          <a:xfrm>
            <a:off x="834189" y="5413138"/>
            <a:ext cx="9753600" cy="369332"/>
          </a:xfrm>
          <a:prstGeom prst="rect">
            <a:avLst/>
          </a:prstGeom>
          <a:solidFill>
            <a:schemeClr val="bg1">
              <a:lumMod val="95000"/>
              <a:alpha val="60000"/>
            </a:schemeClr>
          </a:solidFill>
          <a:ln>
            <a:noFill/>
          </a:ln>
        </p:spPr>
        <p:txBody>
          <a:bodyPr wrap="square">
            <a:spAutoFit/>
          </a:bodyPr>
          <a:lstStyle/>
          <a:p>
            <a:r>
              <a:rPr lang="en-US" i="1" dirty="0">
                <a:solidFill>
                  <a:schemeClr val="tx1">
                    <a:lumMod val="65000"/>
                    <a:lumOff val="35000"/>
                  </a:schemeClr>
                </a:solidFill>
                <a:latin typeface="Courier New" panose="02070309020205020404" pitchFamily="49" charset="0"/>
                <a:cs typeface="Courier New" panose="02070309020205020404" pitchFamily="49" charset="0"/>
              </a:rPr>
              <a:t>## [1] "</a:t>
            </a:r>
            <a:r>
              <a:rPr lang="en-US" i="1" dirty="0" err="1">
                <a:solidFill>
                  <a:schemeClr val="tx1">
                    <a:lumMod val="65000"/>
                    <a:lumOff val="35000"/>
                  </a:schemeClr>
                </a:solidFill>
                <a:latin typeface="Courier New" panose="02070309020205020404" pitchFamily="49" charset="0"/>
                <a:cs typeface="Courier New" panose="02070309020205020404" pitchFamily="49" charset="0"/>
              </a:rPr>
              <a:t>charDollar</a:t>
            </a:r>
            <a:r>
              <a:rPr lang="en-US" i="1" dirty="0">
                <a:solidFill>
                  <a:schemeClr val="tx1">
                    <a:lumMod val="65000"/>
                    <a:lumOff val="35000"/>
                  </a:schemeClr>
                </a:soli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5ABD8FB2-D123-4568-8F89-F4690E300B2E}"/>
              </a:ext>
            </a:extLst>
          </p:cNvPr>
          <p:cNvSpPr/>
          <p:nvPr/>
        </p:nvSpPr>
        <p:spPr>
          <a:xfrm>
            <a:off x="3102636" y="3260340"/>
            <a:ext cx="1570964" cy="337677"/>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C79F915-680B-4762-B8A1-419A804010BF}"/>
              </a:ext>
            </a:extLst>
          </p:cNvPr>
          <p:cNvSpPr/>
          <p:nvPr/>
        </p:nvSpPr>
        <p:spPr>
          <a:xfrm>
            <a:off x="818728" y="3022601"/>
            <a:ext cx="2283907" cy="358090"/>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BF2404E-82AC-4C9E-B778-076965161ADF}"/>
              </a:ext>
            </a:extLst>
          </p:cNvPr>
          <p:cNvSpPr/>
          <p:nvPr/>
        </p:nvSpPr>
        <p:spPr>
          <a:xfrm>
            <a:off x="1339428" y="3806299"/>
            <a:ext cx="8884072" cy="358090"/>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CB0AED-B979-4EBF-B8EA-480871B28A1D}"/>
              </a:ext>
            </a:extLst>
          </p:cNvPr>
          <p:cNvSpPr/>
          <p:nvPr/>
        </p:nvSpPr>
        <p:spPr>
          <a:xfrm>
            <a:off x="834189" y="4884672"/>
            <a:ext cx="5172911" cy="358090"/>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9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5" grpId="1" animBg="1"/>
      <p:bldP spid="8" grpId="0" animBg="1"/>
      <p:bldP spid="8" grpId="1" animBg="1"/>
      <p:bldP spid="9" grpId="0" animBg="1"/>
      <p:bldP spid="9" grpId="1" animBg="1"/>
      <p:bldP spid="10" grpId="0" animBg="1"/>
      <p:bldP spid="1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AAD8C-A309-4DAE-A5C9-127BC1668A92}"/>
              </a:ext>
            </a:extLst>
          </p:cNvPr>
          <p:cNvSpPr>
            <a:spLocks noGrp="1"/>
          </p:cNvSpPr>
          <p:nvPr>
            <p:ph type="title"/>
          </p:nvPr>
        </p:nvSpPr>
        <p:spPr>
          <a:xfrm>
            <a:off x="923644" y="906764"/>
            <a:ext cx="9720072" cy="1499616"/>
          </a:xfrm>
        </p:spPr>
        <p:txBody>
          <a:bodyPr/>
          <a:lstStyle/>
          <a:p>
            <a:r>
              <a:rPr lang="en-US" dirty="0"/>
              <a:t>Get a measure of uncertainty</a:t>
            </a:r>
            <a:br>
              <a:rPr lang="en-US" dirty="0"/>
            </a:br>
            <a:endParaRPr lang="en-US" dirty="0"/>
          </a:p>
        </p:txBody>
      </p:sp>
      <p:sp>
        <p:nvSpPr>
          <p:cNvPr id="4" name="Rectangle 3">
            <a:extLst>
              <a:ext uri="{FF2B5EF4-FFF2-40B4-BE49-F238E27FC236}">
                <a16:creationId xmlns:a16="http://schemas.microsoft.com/office/drawing/2014/main" id="{78C4F988-CBEF-48A8-8810-8725940147FD}"/>
              </a:ext>
            </a:extLst>
          </p:cNvPr>
          <p:cNvSpPr/>
          <p:nvPr/>
        </p:nvSpPr>
        <p:spPr>
          <a:xfrm>
            <a:off x="513689" y="2094037"/>
            <a:ext cx="11405937" cy="2031325"/>
          </a:xfrm>
          <a:prstGeom prst="rect">
            <a:avLst/>
          </a:prstGeom>
          <a:solidFill>
            <a:schemeClr val="bg1">
              <a:lumMod val="95000"/>
              <a:alpha val="60000"/>
            </a:schemeClr>
          </a:solidFill>
          <a:ln>
            <a:noFill/>
          </a:ln>
        </p:spPr>
        <p:txBody>
          <a:bodyPr wrap="square">
            <a:spAutoFit/>
          </a:bodyPr>
          <a:lstStyle/>
          <a:p>
            <a:r>
              <a:rPr lang="en-US" sz="1400" dirty="0">
                <a:solidFill>
                  <a:schemeClr val="accent5"/>
                </a:solidFill>
                <a:latin typeface="Courier New" panose="02070309020205020404" pitchFamily="49" charset="0"/>
                <a:cs typeface="Courier New" panose="02070309020205020404" pitchFamily="49" charset="0"/>
              </a:rPr>
              <a:t>## Use the best model from the group</a:t>
            </a:r>
          </a:p>
          <a:p>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predictionModel</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dirty="0" err="1">
                <a:solidFill>
                  <a:schemeClr val="tx2"/>
                </a:solidFill>
                <a:latin typeface="Courier New" panose="02070309020205020404" pitchFamily="49" charset="0"/>
                <a:cs typeface="Courier New" panose="02070309020205020404" pitchFamily="49" charset="0"/>
              </a:rPr>
              <a:t>glm</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numType</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charDollar</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a:t>
            </a:r>
            <a:r>
              <a:rPr lang="en-US" sz="1400" dirty="0">
                <a:solidFill>
                  <a:schemeClr val="tx2"/>
                </a:solidFill>
                <a:latin typeface="Courier New" panose="02070309020205020404" pitchFamily="49" charset="0"/>
                <a:cs typeface="Courier New" panose="02070309020205020404" pitchFamily="49" charset="0"/>
              </a:rPr>
              <a:t>family</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dirty="0">
                <a:solidFill>
                  <a:srgbClr val="7030A0"/>
                </a:solidFill>
                <a:latin typeface="Courier New" panose="02070309020205020404" pitchFamily="49" charset="0"/>
                <a:cs typeface="Courier New" panose="02070309020205020404" pitchFamily="49" charset="0"/>
              </a:rPr>
              <a:t>"binomial"</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a:t>
            </a:r>
            <a:r>
              <a:rPr lang="en-US" sz="1400" dirty="0">
                <a:solidFill>
                  <a:schemeClr val="tx2"/>
                </a:solidFill>
                <a:latin typeface="Courier New" panose="02070309020205020404" pitchFamily="49" charset="0"/>
                <a:cs typeface="Courier New" panose="02070309020205020404" pitchFamily="49" charset="0"/>
              </a:rPr>
              <a:t>data</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trainSpam</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p>
          <a:p>
            <a:endParaRPr lang="en-US" sz="14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sz="1400" dirty="0">
                <a:solidFill>
                  <a:schemeClr val="accent5"/>
                </a:solidFill>
                <a:latin typeface="Courier New" panose="02070309020205020404" pitchFamily="49" charset="0"/>
                <a:cs typeface="Courier New" panose="02070309020205020404" pitchFamily="49" charset="0"/>
              </a:rPr>
              <a:t>## Get predictions on the test set</a:t>
            </a:r>
          </a:p>
          <a:p>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predictionTest</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dirty="0">
                <a:solidFill>
                  <a:schemeClr val="tx2"/>
                </a:solidFill>
                <a:latin typeface="Courier New" panose="02070309020205020404" pitchFamily="49" charset="0"/>
                <a:cs typeface="Courier New" panose="02070309020205020404" pitchFamily="49" charset="0"/>
              </a:rPr>
              <a:t>predict</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predictionModel</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testSpam</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predictedSpam</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dirty="0">
                <a:solidFill>
                  <a:schemeClr val="tx2"/>
                </a:solidFill>
                <a:latin typeface="Courier New" panose="02070309020205020404" pitchFamily="49" charset="0"/>
                <a:cs typeface="Courier New" panose="02070309020205020404" pitchFamily="49" charset="0"/>
              </a:rPr>
              <a:t>rep</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nonspam</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dim(</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testSpam</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r>
              <a:rPr lang="en-US" sz="1400" b="1" dirty="0">
                <a:solidFill>
                  <a:srgbClr val="FFC000"/>
                </a:solidFill>
                <a:latin typeface="Courier New" panose="02070309020205020404" pitchFamily="49" charset="0"/>
                <a:cs typeface="Courier New" panose="02070309020205020404" pitchFamily="49" charset="0"/>
              </a:rPr>
              <a:t>1</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p>
          <a:p>
            <a:endParaRPr lang="en-US" sz="14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sz="1400" dirty="0">
                <a:solidFill>
                  <a:schemeClr val="accent5"/>
                </a:solidFill>
                <a:latin typeface="Courier New" panose="02070309020205020404" pitchFamily="49" charset="0"/>
                <a:cs typeface="Courier New" panose="02070309020205020404" pitchFamily="49" charset="0"/>
              </a:rPr>
              <a:t>## Classify as `spam' for those with </a:t>
            </a:r>
            <a:r>
              <a:rPr lang="en-US" sz="1400" dirty="0" err="1">
                <a:solidFill>
                  <a:schemeClr val="accent5"/>
                </a:solidFill>
                <a:latin typeface="Courier New" panose="02070309020205020404" pitchFamily="49" charset="0"/>
                <a:cs typeface="Courier New" panose="02070309020205020404" pitchFamily="49" charset="0"/>
              </a:rPr>
              <a:t>prob</a:t>
            </a:r>
            <a:r>
              <a:rPr lang="en-US" sz="1400" dirty="0">
                <a:solidFill>
                  <a:schemeClr val="accent5"/>
                </a:solidFill>
                <a:latin typeface="Courier New" panose="02070309020205020404" pitchFamily="49" charset="0"/>
                <a:cs typeface="Courier New" panose="02070309020205020404" pitchFamily="49" charset="0"/>
              </a:rPr>
              <a:t> &gt; 0.5</a:t>
            </a:r>
          </a:p>
          <a:p>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predictedSpam</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predictionModel$fitted</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&gt; </a:t>
            </a:r>
            <a:r>
              <a:rPr lang="en-US" sz="1400" b="1" dirty="0">
                <a:solidFill>
                  <a:srgbClr val="FFC000"/>
                </a:solidFill>
                <a:latin typeface="Courier New" panose="02070309020205020404" pitchFamily="49" charset="0"/>
                <a:cs typeface="Courier New" panose="02070309020205020404" pitchFamily="49" charset="0"/>
              </a:rPr>
              <a:t>0.5</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dirty="0">
                <a:solidFill>
                  <a:srgbClr val="7030A0"/>
                </a:solidFill>
                <a:latin typeface="Courier New" panose="02070309020205020404" pitchFamily="49" charset="0"/>
                <a:cs typeface="Courier New" panose="02070309020205020404" pitchFamily="49" charset="0"/>
              </a:rPr>
              <a:t>"spam"</a:t>
            </a:r>
          </a:p>
        </p:txBody>
      </p:sp>
      <p:sp>
        <p:nvSpPr>
          <p:cNvPr id="5" name="Rectangle 4">
            <a:extLst>
              <a:ext uri="{FF2B5EF4-FFF2-40B4-BE49-F238E27FC236}">
                <a16:creationId xmlns:a16="http://schemas.microsoft.com/office/drawing/2014/main" id="{E2749C33-3619-4C7D-9EF8-56585A11934A}"/>
              </a:ext>
            </a:extLst>
          </p:cNvPr>
          <p:cNvSpPr/>
          <p:nvPr/>
        </p:nvSpPr>
        <p:spPr>
          <a:xfrm>
            <a:off x="513690" y="4222637"/>
            <a:ext cx="11405936" cy="1384995"/>
          </a:xfrm>
          <a:prstGeom prst="rect">
            <a:avLst/>
          </a:prstGeom>
          <a:solidFill>
            <a:schemeClr val="bg1">
              <a:lumMod val="95000"/>
              <a:alpha val="60000"/>
            </a:schemeClr>
          </a:solidFill>
          <a:ln>
            <a:noFill/>
          </a:ln>
        </p:spPr>
        <p:txBody>
          <a:bodyPr wrap="square">
            <a:spAutoFit/>
          </a:bodyPr>
          <a:lstStyle/>
          <a:p>
            <a:r>
              <a:rPr lang="en-US" sz="1400" dirty="0">
                <a:solidFill>
                  <a:schemeClr val="accent5"/>
                </a:solidFill>
                <a:latin typeface="Courier New" panose="02070309020205020404" pitchFamily="49" charset="0"/>
                <a:cs typeface="Courier New" panose="02070309020205020404" pitchFamily="49" charset="0"/>
              </a:rPr>
              <a:t>## Classification table</a:t>
            </a:r>
          </a:p>
          <a:p>
            <a:r>
              <a:rPr lang="en-US" sz="1400" dirty="0">
                <a:solidFill>
                  <a:schemeClr val="tx2"/>
                </a:solidFill>
                <a:latin typeface="Courier New" panose="02070309020205020404" pitchFamily="49" charset="0"/>
                <a:cs typeface="Courier New" panose="02070309020205020404" pitchFamily="49" charset="0"/>
              </a:rPr>
              <a:t>table</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predictedSpam</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a:t>
            </a:r>
            <a:r>
              <a:rPr lang="en-US" sz="1400" dirty="0" err="1">
                <a:solidFill>
                  <a:schemeClr val="tx1">
                    <a:lumMod val="65000"/>
                    <a:lumOff val="35000"/>
                  </a:schemeClr>
                </a:solidFill>
                <a:latin typeface="Courier New" panose="02070309020205020404" pitchFamily="49" charset="0"/>
                <a:cs typeface="Courier New" panose="02070309020205020404" pitchFamily="49" charset="0"/>
              </a:rPr>
              <a:t>testSpam$type</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sz="1400" i="1"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sz="1400" i="1" dirty="0">
                <a:solidFill>
                  <a:schemeClr val="tx1">
                    <a:lumMod val="65000"/>
                    <a:lumOff val="35000"/>
                  </a:schemeClr>
                </a:solidFill>
                <a:latin typeface="Courier New" panose="02070309020205020404" pitchFamily="49" charset="0"/>
                <a:cs typeface="Courier New" panose="02070309020205020404" pitchFamily="49" charset="0"/>
              </a:rPr>
              <a:t>## </a:t>
            </a:r>
            <a:r>
              <a:rPr lang="en-US" sz="1400" i="1" dirty="0" err="1">
                <a:solidFill>
                  <a:schemeClr val="tx1">
                    <a:lumMod val="65000"/>
                    <a:lumOff val="35000"/>
                  </a:schemeClr>
                </a:solidFill>
                <a:latin typeface="Courier New" panose="02070309020205020404" pitchFamily="49" charset="0"/>
                <a:cs typeface="Courier New" panose="02070309020205020404" pitchFamily="49" charset="0"/>
              </a:rPr>
              <a:t>predictedSpam</a:t>
            </a:r>
            <a:r>
              <a:rPr lang="en-US" sz="1400" i="1" dirty="0">
                <a:solidFill>
                  <a:schemeClr val="tx1">
                    <a:lumMod val="65000"/>
                    <a:lumOff val="35000"/>
                  </a:schemeClr>
                </a:solidFill>
                <a:latin typeface="Courier New" panose="02070309020205020404" pitchFamily="49" charset="0"/>
                <a:cs typeface="Courier New" panose="02070309020205020404" pitchFamily="49" charset="0"/>
              </a:rPr>
              <a:t> </a:t>
            </a:r>
            <a:r>
              <a:rPr lang="en-US" sz="1400" i="1" dirty="0" err="1">
                <a:solidFill>
                  <a:schemeClr val="tx1">
                    <a:lumMod val="65000"/>
                    <a:lumOff val="35000"/>
                  </a:schemeClr>
                </a:solidFill>
                <a:latin typeface="Courier New" panose="02070309020205020404" pitchFamily="49" charset="0"/>
                <a:cs typeface="Courier New" panose="02070309020205020404" pitchFamily="49" charset="0"/>
              </a:rPr>
              <a:t>nonspam</a:t>
            </a:r>
            <a:r>
              <a:rPr lang="en-US" sz="1400" i="1" dirty="0">
                <a:solidFill>
                  <a:schemeClr val="tx1">
                    <a:lumMod val="65000"/>
                    <a:lumOff val="35000"/>
                  </a:schemeClr>
                </a:solidFill>
                <a:latin typeface="Courier New" panose="02070309020205020404" pitchFamily="49" charset="0"/>
                <a:cs typeface="Courier New" panose="02070309020205020404" pitchFamily="49" charset="0"/>
              </a:rPr>
              <a:t> spam</a:t>
            </a:r>
          </a:p>
          <a:p>
            <a:r>
              <a:rPr lang="en-US" sz="1400" i="1" dirty="0">
                <a:solidFill>
                  <a:schemeClr val="tx1">
                    <a:lumMod val="65000"/>
                    <a:lumOff val="35000"/>
                  </a:schemeClr>
                </a:solidFill>
                <a:latin typeface="Courier New" panose="02070309020205020404" pitchFamily="49" charset="0"/>
                <a:cs typeface="Courier New" panose="02070309020205020404" pitchFamily="49" charset="0"/>
              </a:rPr>
              <a:t>##       </a:t>
            </a:r>
            <a:r>
              <a:rPr lang="en-US" sz="1400" i="1" dirty="0" err="1">
                <a:solidFill>
                  <a:schemeClr val="tx1">
                    <a:lumMod val="65000"/>
                    <a:lumOff val="35000"/>
                  </a:schemeClr>
                </a:solidFill>
                <a:latin typeface="Courier New" panose="02070309020205020404" pitchFamily="49" charset="0"/>
                <a:cs typeface="Courier New" panose="02070309020205020404" pitchFamily="49" charset="0"/>
              </a:rPr>
              <a:t>nonspam</a:t>
            </a:r>
            <a:r>
              <a:rPr lang="en-US" sz="1400" i="1" dirty="0">
                <a:solidFill>
                  <a:schemeClr val="tx1">
                    <a:lumMod val="65000"/>
                    <a:lumOff val="35000"/>
                  </a:schemeClr>
                </a:solidFill>
                <a:latin typeface="Courier New" panose="02070309020205020404" pitchFamily="49" charset="0"/>
                <a:cs typeface="Courier New" panose="02070309020205020404" pitchFamily="49" charset="0"/>
              </a:rPr>
              <a:t>    1346  458</a:t>
            </a:r>
          </a:p>
          <a:p>
            <a:r>
              <a:rPr lang="en-US" sz="1400" i="1" dirty="0">
                <a:solidFill>
                  <a:schemeClr val="tx1">
                    <a:lumMod val="65000"/>
                    <a:lumOff val="35000"/>
                  </a:schemeClr>
                </a:solidFill>
                <a:latin typeface="Courier New" panose="02070309020205020404" pitchFamily="49" charset="0"/>
                <a:cs typeface="Courier New" panose="02070309020205020404" pitchFamily="49" charset="0"/>
              </a:rPr>
              <a:t>##       spam         61  449</a:t>
            </a:r>
          </a:p>
        </p:txBody>
      </p:sp>
      <p:sp>
        <p:nvSpPr>
          <p:cNvPr id="6" name="Rectangle 5">
            <a:extLst>
              <a:ext uri="{FF2B5EF4-FFF2-40B4-BE49-F238E27FC236}">
                <a16:creationId xmlns:a16="http://schemas.microsoft.com/office/drawing/2014/main" id="{F783948F-D387-460E-9EA0-6CD30BAFB247}"/>
              </a:ext>
            </a:extLst>
          </p:cNvPr>
          <p:cNvSpPr/>
          <p:nvPr/>
        </p:nvSpPr>
        <p:spPr>
          <a:xfrm>
            <a:off x="513691" y="5704907"/>
            <a:ext cx="11405935" cy="738664"/>
          </a:xfrm>
          <a:prstGeom prst="rect">
            <a:avLst/>
          </a:prstGeom>
          <a:solidFill>
            <a:schemeClr val="bg1">
              <a:lumMod val="95000"/>
              <a:alpha val="60000"/>
            </a:schemeClr>
          </a:solidFill>
          <a:ln>
            <a:noFill/>
          </a:ln>
        </p:spPr>
        <p:txBody>
          <a:bodyPr wrap="square">
            <a:spAutoFit/>
          </a:bodyPr>
          <a:lstStyle/>
          <a:p>
            <a:r>
              <a:rPr lang="en-US" sz="1400" dirty="0">
                <a:solidFill>
                  <a:schemeClr val="accent5"/>
                </a:solidFill>
                <a:latin typeface="Courier New" panose="02070309020205020404" pitchFamily="49" charset="0"/>
                <a:cs typeface="Courier New" panose="02070309020205020404" pitchFamily="49" charset="0"/>
              </a:rPr>
              <a:t>## Error rate</a:t>
            </a:r>
          </a:p>
          <a:p>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r>
              <a:rPr lang="en-US" sz="1400" b="1" dirty="0">
                <a:solidFill>
                  <a:srgbClr val="FFC000"/>
                </a:solidFill>
                <a:latin typeface="Courier New" panose="02070309020205020404" pitchFamily="49" charset="0"/>
                <a:cs typeface="Courier New" panose="02070309020205020404" pitchFamily="49" charset="0"/>
              </a:rPr>
              <a:t>61</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b="1" dirty="0">
                <a:solidFill>
                  <a:srgbClr val="FFC000"/>
                </a:solidFill>
                <a:latin typeface="Courier New" panose="02070309020205020404" pitchFamily="49" charset="0"/>
                <a:cs typeface="Courier New" panose="02070309020205020404" pitchFamily="49" charset="0"/>
              </a:rPr>
              <a:t>458</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r>
              <a:rPr lang="en-US" sz="1400" b="1" dirty="0">
                <a:solidFill>
                  <a:srgbClr val="FFC000"/>
                </a:solidFill>
                <a:latin typeface="Courier New" panose="02070309020205020404" pitchFamily="49" charset="0"/>
                <a:cs typeface="Courier New" panose="02070309020205020404" pitchFamily="49" charset="0"/>
              </a:rPr>
              <a:t>1346</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b="1" dirty="0">
                <a:solidFill>
                  <a:srgbClr val="FFC000"/>
                </a:solidFill>
                <a:latin typeface="Courier New" panose="02070309020205020404" pitchFamily="49" charset="0"/>
                <a:cs typeface="Courier New" panose="02070309020205020404" pitchFamily="49" charset="0"/>
              </a:rPr>
              <a:t>458</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b="1" dirty="0">
                <a:solidFill>
                  <a:srgbClr val="FFC000"/>
                </a:solidFill>
                <a:latin typeface="Courier New" panose="02070309020205020404" pitchFamily="49" charset="0"/>
                <a:cs typeface="Courier New" panose="02070309020205020404" pitchFamily="49" charset="0"/>
              </a:rPr>
              <a:t>61</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 + </a:t>
            </a:r>
            <a:r>
              <a:rPr lang="en-US" sz="1400" b="1" dirty="0">
                <a:solidFill>
                  <a:srgbClr val="FFC000"/>
                </a:solidFill>
                <a:latin typeface="Courier New" panose="02070309020205020404" pitchFamily="49" charset="0"/>
                <a:cs typeface="Courier New" panose="02070309020205020404" pitchFamily="49" charset="0"/>
              </a:rPr>
              <a:t>449</a:t>
            </a:r>
            <a:r>
              <a:rPr lang="en-US" sz="14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sz="1400" i="1" dirty="0">
                <a:solidFill>
                  <a:schemeClr val="tx1">
                    <a:lumMod val="65000"/>
                    <a:lumOff val="35000"/>
                  </a:schemeClr>
                </a:solidFill>
                <a:latin typeface="Courier New" panose="02070309020205020404" pitchFamily="49" charset="0"/>
                <a:cs typeface="Courier New" panose="02070309020205020404" pitchFamily="49" charset="0"/>
              </a:rPr>
              <a:t>## [1] 0.2243</a:t>
            </a:r>
          </a:p>
        </p:txBody>
      </p:sp>
      <p:sp>
        <p:nvSpPr>
          <p:cNvPr id="8" name="Rectangle 7">
            <a:extLst>
              <a:ext uri="{FF2B5EF4-FFF2-40B4-BE49-F238E27FC236}">
                <a16:creationId xmlns:a16="http://schemas.microsoft.com/office/drawing/2014/main" id="{B241F830-00DB-4BD5-AA6D-3EC4EFCA4897}"/>
              </a:ext>
            </a:extLst>
          </p:cNvPr>
          <p:cNvSpPr/>
          <p:nvPr/>
        </p:nvSpPr>
        <p:spPr>
          <a:xfrm>
            <a:off x="513689" y="2327351"/>
            <a:ext cx="8884072" cy="358090"/>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799F53-C24B-4D22-93E3-B5F56D11EBE6}"/>
              </a:ext>
            </a:extLst>
          </p:cNvPr>
          <p:cNvSpPr/>
          <p:nvPr/>
        </p:nvSpPr>
        <p:spPr>
          <a:xfrm>
            <a:off x="513689" y="2990683"/>
            <a:ext cx="5582311" cy="235117"/>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0B8ACB2-FC12-4726-8CD0-A47D8B9C63B4}"/>
              </a:ext>
            </a:extLst>
          </p:cNvPr>
          <p:cNvSpPr/>
          <p:nvPr/>
        </p:nvSpPr>
        <p:spPr>
          <a:xfrm>
            <a:off x="513688" y="3206583"/>
            <a:ext cx="5709312" cy="918779"/>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78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9" grpId="1" animBg="1"/>
      <p:bldP spid="10" grpId="0" animBg="1"/>
      <p:bldP spid="10"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9086-0D87-4433-9140-8163DE58BD25}"/>
              </a:ext>
            </a:extLst>
          </p:cNvPr>
          <p:cNvSpPr>
            <a:spLocks noGrp="1"/>
          </p:cNvSpPr>
          <p:nvPr>
            <p:ph type="title"/>
          </p:nvPr>
        </p:nvSpPr>
        <p:spPr>
          <a:xfrm>
            <a:off x="1024128" y="585216"/>
            <a:ext cx="9720072" cy="1499616"/>
          </a:xfrm>
        </p:spPr>
        <p:txBody>
          <a:bodyPr/>
          <a:lstStyle/>
          <a:p>
            <a:r>
              <a:rPr lang="en-US" dirty="0"/>
              <a:t>Interpret results</a:t>
            </a:r>
          </a:p>
        </p:txBody>
      </p:sp>
      <p:sp>
        <p:nvSpPr>
          <p:cNvPr id="3" name="Content Placeholder 2">
            <a:extLst>
              <a:ext uri="{FF2B5EF4-FFF2-40B4-BE49-F238E27FC236}">
                <a16:creationId xmlns:a16="http://schemas.microsoft.com/office/drawing/2014/main" id="{7E1A3052-76F4-4903-96EB-13EC317646FD}"/>
              </a:ext>
            </a:extLst>
          </p:cNvPr>
          <p:cNvSpPr>
            <a:spLocks noGrp="1"/>
          </p:cNvSpPr>
          <p:nvPr>
            <p:ph idx="1"/>
          </p:nvPr>
        </p:nvSpPr>
        <p:spPr>
          <a:xfrm>
            <a:off x="1024128" y="2084832"/>
            <a:ext cx="8946541" cy="4195481"/>
          </a:xfrm>
        </p:spPr>
        <p:txBody>
          <a:bodyPr>
            <a:normAutofit lnSpcReduction="10000"/>
          </a:bodyPr>
          <a:lstStyle/>
          <a:p>
            <a:r>
              <a:rPr lang="en-US" sz="3200" dirty="0"/>
              <a:t>Use the appropriate language</a:t>
            </a:r>
          </a:p>
          <a:p>
            <a:pPr marL="350838" lvl="1" indent="-222250"/>
            <a:r>
              <a:rPr lang="en-US" sz="3200" dirty="0"/>
              <a:t>describes</a:t>
            </a:r>
          </a:p>
          <a:p>
            <a:pPr marL="350838" lvl="1" indent="-222250"/>
            <a:r>
              <a:rPr lang="en-US" sz="3200" dirty="0"/>
              <a:t>correlates with/associated with</a:t>
            </a:r>
          </a:p>
          <a:p>
            <a:pPr marL="350838" lvl="1" indent="-222250"/>
            <a:r>
              <a:rPr lang="en-US" sz="3200" dirty="0"/>
              <a:t>leads to/causes</a:t>
            </a:r>
          </a:p>
          <a:p>
            <a:pPr marL="350838" lvl="1" indent="-222250"/>
            <a:r>
              <a:rPr lang="en-US" sz="3200" dirty="0"/>
              <a:t>predicts</a:t>
            </a:r>
          </a:p>
          <a:p>
            <a:r>
              <a:rPr lang="en-US" sz="3200" dirty="0"/>
              <a:t>Give an explanation</a:t>
            </a:r>
          </a:p>
          <a:p>
            <a:r>
              <a:rPr lang="en-US" sz="3200" dirty="0"/>
              <a:t>Interpret coefficients</a:t>
            </a:r>
          </a:p>
          <a:p>
            <a:r>
              <a:rPr lang="en-US" sz="3200" dirty="0"/>
              <a:t>Interpret measures of uncertainty</a:t>
            </a:r>
          </a:p>
        </p:txBody>
      </p:sp>
    </p:spTree>
    <p:extLst>
      <p:ext uri="{BB962C8B-B14F-4D97-AF65-F5344CB8AC3E}">
        <p14:creationId xmlns:p14="http://schemas.microsoft.com/office/powerpoint/2010/main" val="126912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Bridge the Gap?</a:t>
            </a:r>
          </a:p>
        </p:txBody>
      </p:sp>
      <p:sp>
        <p:nvSpPr>
          <p:cNvPr id="3" name="TextBox 2"/>
          <p:cNvSpPr txBox="1"/>
          <p:nvPr/>
        </p:nvSpPr>
        <p:spPr>
          <a:xfrm>
            <a:off x="4303429" y="1763996"/>
            <a:ext cx="4025238" cy="923330"/>
          </a:xfrm>
          <a:prstGeom prst="rect">
            <a:avLst/>
          </a:prstGeom>
          <a:noFill/>
          <a:ln>
            <a:solidFill>
              <a:schemeClr val="tx1"/>
            </a:solidFill>
          </a:ln>
        </p:spPr>
        <p:txBody>
          <a:bodyPr wrap="square" rtlCol="0">
            <a:spAutoFit/>
          </a:bodyPr>
          <a:lstStyle/>
          <a:p>
            <a:pPr algn="ctr"/>
            <a:r>
              <a:rPr lang="en-US" sz="5400" dirty="0"/>
              <a:t>Replication</a:t>
            </a:r>
            <a:endParaRPr lang="en-US" dirty="0"/>
          </a:p>
        </p:txBody>
      </p:sp>
      <p:sp>
        <p:nvSpPr>
          <p:cNvPr id="5" name="TextBox 4"/>
          <p:cNvSpPr txBox="1"/>
          <p:nvPr/>
        </p:nvSpPr>
        <p:spPr>
          <a:xfrm>
            <a:off x="4648860" y="5617982"/>
            <a:ext cx="3334376" cy="923330"/>
          </a:xfrm>
          <a:prstGeom prst="rect">
            <a:avLst/>
          </a:prstGeom>
          <a:noFill/>
          <a:ln>
            <a:solidFill>
              <a:schemeClr val="tx1"/>
            </a:solidFill>
          </a:ln>
        </p:spPr>
        <p:txBody>
          <a:bodyPr wrap="square" rtlCol="0">
            <a:spAutoFit/>
          </a:bodyPr>
          <a:lstStyle/>
          <a:p>
            <a:pPr algn="ctr"/>
            <a:r>
              <a:rPr lang="en-US" sz="5400" dirty="0"/>
              <a:t>Nothing</a:t>
            </a:r>
            <a:endParaRPr lang="en-US" dirty="0"/>
          </a:p>
        </p:txBody>
      </p:sp>
      <p:sp>
        <p:nvSpPr>
          <p:cNvPr id="9" name="TextBox 8"/>
          <p:cNvSpPr txBox="1"/>
          <p:nvPr/>
        </p:nvSpPr>
        <p:spPr>
          <a:xfrm>
            <a:off x="4252628" y="3945323"/>
            <a:ext cx="4126839" cy="707886"/>
          </a:xfrm>
          <a:prstGeom prst="rect">
            <a:avLst/>
          </a:prstGeom>
          <a:noFill/>
          <a:ln w="12700" cmpd="sng">
            <a:solidFill>
              <a:schemeClr val="tx1"/>
            </a:solidFill>
          </a:ln>
        </p:spPr>
        <p:txBody>
          <a:bodyPr wrap="square" rtlCol="0">
            <a:spAutoFit/>
          </a:bodyPr>
          <a:lstStyle/>
          <a:p>
            <a:pPr algn="ctr"/>
            <a:r>
              <a:rPr lang="en-US" sz="4000" dirty="0" err="1"/>
              <a:t>Reproduciblity</a:t>
            </a:r>
            <a:endParaRPr lang="en-US" sz="4000" dirty="0"/>
          </a:p>
        </p:txBody>
      </p:sp>
      <p:cxnSp>
        <p:nvCxnSpPr>
          <p:cNvPr id="13" name="Straight Arrow Connector 12"/>
          <p:cNvCxnSpPr>
            <a:cxnSpLocks/>
            <a:stCxn id="3" idx="2"/>
            <a:endCxn id="9" idx="0"/>
          </p:cNvCxnSpPr>
          <p:nvPr/>
        </p:nvCxnSpPr>
        <p:spPr>
          <a:xfrm>
            <a:off x="6316048" y="2687326"/>
            <a:ext cx="0" cy="125799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cxnSpLocks/>
            <a:stCxn id="9" idx="2"/>
            <a:endCxn id="5" idx="0"/>
          </p:cNvCxnSpPr>
          <p:nvPr/>
        </p:nvCxnSpPr>
        <p:spPr>
          <a:xfrm>
            <a:off x="6316048" y="4653209"/>
            <a:ext cx="0" cy="96477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7515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6C78-7941-44CB-9D02-9B6B7359BB4B}"/>
              </a:ext>
            </a:extLst>
          </p:cNvPr>
          <p:cNvSpPr>
            <a:spLocks noGrp="1"/>
          </p:cNvSpPr>
          <p:nvPr>
            <p:ph type="title"/>
          </p:nvPr>
        </p:nvSpPr>
        <p:spPr/>
        <p:txBody>
          <a:bodyPr/>
          <a:lstStyle/>
          <a:p>
            <a:r>
              <a:rPr lang="en-US" dirty="0"/>
              <a:t>Our example</a:t>
            </a:r>
          </a:p>
        </p:txBody>
      </p:sp>
      <p:sp>
        <p:nvSpPr>
          <p:cNvPr id="3" name="Content Placeholder 2">
            <a:extLst>
              <a:ext uri="{FF2B5EF4-FFF2-40B4-BE49-F238E27FC236}">
                <a16:creationId xmlns:a16="http://schemas.microsoft.com/office/drawing/2014/main" id="{88C185B7-4AAA-464A-A475-D6BDD9A92EBF}"/>
              </a:ext>
            </a:extLst>
          </p:cNvPr>
          <p:cNvSpPr>
            <a:spLocks noGrp="1"/>
          </p:cNvSpPr>
          <p:nvPr>
            <p:ph idx="1"/>
          </p:nvPr>
        </p:nvSpPr>
        <p:spPr>
          <a:xfrm>
            <a:off x="814858" y="2084832"/>
            <a:ext cx="10138611" cy="4195481"/>
          </a:xfrm>
        </p:spPr>
        <p:txBody>
          <a:bodyPr>
            <a:normAutofit/>
          </a:bodyPr>
          <a:lstStyle/>
          <a:p>
            <a:pPr marL="350838" indent="-350838">
              <a:buFont typeface="Arial" panose="020B0604020202020204" pitchFamily="34" charset="0"/>
              <a:buChar char="•"/>
            </a:pPr>
            <a:r>
              <a:rPr lang="en-US" sz="3200" dirty="0"/>
              <a:t>The fraction of characters that are dollar signs can be used to predict if an email is Spam</a:t>
            </a:r>
          </a:p>
          <a:p>
            <a:pPr marL="350838" indent="-350838">
              <a:buFont typeface="Arial" panose="020B0604020202020204" pitchFamily="34" charset="0"/>
              <a:buChar char="•"/>
            </a:pPr>
            <a:r>
              <a:rPr lang="en-US" sz="3200" dirty="0"/>
              <a:t>Anything with more than 6.6% dollar signs is classified as Spam</a:t>
            </a:r>
          </a:p>
          <a:p>
            <a:pPr marL="350838" indent="-350838">
              <a:buFont typeface="Arial" panose="020B0604020202020204" pitchFamily="34" charset="0"/>
              <a:buChar char="•"/>
            </a:pPr>
            <a:r>
              <a:rPr lang="en-US" sz="3200" dirty="0"/>
              <a:t>More dollar signs always means more Spam under our prediction</a:t>
            </a:r>
          </a:p>
          <a:p>
            <a:pPr marL="350838" indent="-350838">
              <a:buFont typeface="Arial" panose="020B0604020202020204" pitchFamily="34" charset="0"/>
              <a:buChar char="•"/>
            </a:pPr>
            <a:r>
              <a:rPr lang="en-US" sz="3200" dirty="0"/>
              <a:t>Our test set error rate was 22.4%</a:t>
            </a:r>
          </a:p>
        </p:txBody>
      </p:sp>
    </p:spTree>
    <p:extLst>
      <p:ext uri="{BB962C8B-B14F-4D97-AF65-F5344CB8AC3E}">
        <p14:creationId xmlns:p14="http://schemas.microsoft.com/office/powerpoint/2010/main" val="356818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020A-F681-413E-AF9B-4D7B68B346E8}"/>
              </a:ext>
            </a:extLst>
          </p:cNvPr>
          <p:cNvSpPr>
            <a:spLocks noGrp="1"/>
          </p:cNvSpPr>
          <p:nvPr>
            <p:ph type="title"/>
          </p:nvPr>
        </p:nvSpPr>
        <p:spPr/>
        <p:txBody>
          <a:bodyPr/>
          <a:lstStyle/>
          <a:p>
            <a:r>
              <a:rPr lang="en-US" dirty="0"/>
              <a:t>Challenge results</a:t>
            </a:r>
          </a:p>
        </p:txBody>
      </p:sp>
      <p:sp>
        <p:nvSpPr>
          <p:cNvPr id="3" name="Content Placeholder 2">
            <a:extLst>
              <a:ext uri="{FF2B5EF4-FFF2-40B4-BE49-F238E27FC236}">
                <a16:creationId xmlns:a16="http://schemas.microsoft.com/office/drawing/2014/main" id="{7C07272D-3CD1-41D9-BEBC-50225F4F1A7F}"/>
              </a:ext>
            </a:extLst>
          </p:cNvPr>
          <p:cNvSpPr>
            <a:spLocks noGrp="1"/>
          </p:cNvSpPr>
          <p:nvPr>
            <p:ph idx="1"/>
          </p:nvPr>
        </p:nvSpPr>
        <p:spPr>
          <a:xfrm>
            <a:off x="1024128" y="2084832"/>
            <a:ext cx="8946541" cy="4644188"/>
          </a:xfrm>
        </p:spPr>
        <p:txBody>
          <a:bodyPr>
            <a:normAutofit lnSpcReduction="10000"/>
          </a:bodyPr>
          <a:lstStyle/>
          <a:p>
            <a:r>
              <a:rPr lang="en-US" sz="3200" dirty="0"/>
              <a:t>Challenge all steps:</a:t>
            </a:r>
          </a:p>
          <a:p>
            <a:pPr marL="466725" lvl="1" indent="-338138"/>
            <a:r>
              <a:rPr lang="en-US" sz="2800" dirty="0"/>
              <a:t>Question</a:t>
            </a:r>
          </a:p>
          <a:p>
            <a:pPr marL="466725" lvl="1" indent="-338138"/>
            <a:r>
              <a:rPr lang="en-US" sz="2800" dirty="0"/>
              <a:t>Data source</a:t>
            </a:r>
          </a:p>
          <a:p>
            <a:pPr marL="466725" lvl="1" indent="-338138"/>
            <a:r>
              <a:rPr lang="en-US" sz="2800" dirty="0"/>
              <a:t>Processing</a:t>
            </a:r>
          </a:p>
          <a:p>
            <a:pPr marL="466725" lvl="1" indent="-338138"/>
            <a:r>
              <a:rPr lang="en-US" sz="2800" dirty="0"/>
              <a:t>Analysis</a:t>
            </a:r>
          </a:p>
          <a:p>
            <a:pPr marL="466725" lvl="1" indent="-338138"/>
            <a:r>
              <a:rPr lang="en-US" sz="2800" dirty="0"/>
              <a:t>Conclusions</a:t>
            </a:r>
          </a:p>
          <a:p>
            <a:r>
              <a:rPr lang="en-US" sz="3200" dirty="0"/>
              <a:t>Challenge measures of uncertainty</a:t>
            </a:r>
          </a:p>
          <a:p>
            <a:r>
              <a:rPr lang="en-US" sz="3200" dirty="0"/>
              <a:t>Challenge choices of terms to include in models</a:t>
            </a:r>
          </a:p>
          <a:p>
            <a:r>
              <a:rPr lang="en-US" sz="3200" dirty="0"/>
              <a:t>Think of potential alternative analyses</a:t>
            </a:r>
          </a:p>
        </p:txBody>
      </p:sp>
    </p:spTree>
    <p:extLst>
      <p:ext uri="{BB962C8B-B14F-4D97-AF65-F5344CB8AC3E}">
        <p14:creationId xmlns:p14="http://schemas.microsoft.com/office/powerpoint/2010/main" val="390733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3187-DF2E-4A15-A408-D3F0C8D5F798}"/>
              </a:ext>
            </a:extLst>
          </p:cNvPr>
          <p:cNvSpPr>
            <a:spLocks noGrp="1"/>
          </p:cNvSpPr>
          <p:nvPr>
            <p:ph type="title"/>
          </p:nvPr>
        </p:nvSpPr>
        <p:spPr/>
        <p:txBody>
          <a:bodyPr/>
          <a:lstStyle/>
          <a:p>
            <a:r>
              <a:rPr lang="en-US" dirty="0"/>
              <a:t>Synthesize/write-up results</a:t>
            </a:r>
          </a:p>
        </p:txBody>
      </p:sp>
      <p:sp>
        <p:nvSpPr>
          <p:cNvPr id="3" name="Content Placeholder 2">
            <a:extLst>
              <a:ext uri="{FF2B5EF4-FFF2-40B4-BE49-F238E27FC236}">
                <a16:creationId xmlns:a16="http://schemas.microsoft.com/office/drawing/2014/main" id="{513753FA-5C87-43A2-8EBE-41324B25EC34}"/>
              </a:ext>
            </a:extLst>
          </p:cNvPr>
          <p:cNvSpPr>
            <a:spLocks noGrp="1"/>
          </p:cNvSpPr>
          <p:nvPr>
            <p:ph idx="1"/>
          </p:nvPr>
        </p:nvSpPr>
        <p:spPr>
          <a:xfrm>
            <a:off x="1024128" y="2084832"/>
            <a:ext cx="9720073" cy="4023360"/>
          </a:xfrm>
        </p:spPr>
        <p:txBody>
          <a:bodyPr>
            <a:normAutofit/>
          </a:bodyPr>
          <a:lstStyle/>
          <a:p>
            <a:pPr marL="342900" indent="-342900">
              <a:buSzPct val="120000"/>
              <a:buFont typeface="Arial" panose="020B0604020202020204" pitchFamily="34" charset="0"/>
              <a:buChar char="•"/>
            </a:pPr>
            <a:r>
              <a:rPr lang="en-US" sz="2800" dirty="0"/>
              <a:t>Lead with the question</a:t>
            </a:r>
          </a:p>
          <a:p>
            <a:pPr marL="342900" indent="-342900">
              <a:buSzPct val="120000"/>
              <a:buFont typeface="Arial" panose="020B0604020202020204" pitchFamily="34" charset="0"/>
              <a:buChar char="•"/>
            </a:pPr>
            <a:r>
              <a:rPr lang="en-US" sz="2800" dirty="0"/>
              <a:t>Summarize the analyses into the story</a:t>
            </a:r>
          </a:p>
          <a:p>
            <a:pPr marL="342900" indent="-342900">
              <a:buSzPct val="120000"/>
              <a:buFont typeface="Arial" panose="020B0604020202020204" pitchFamily="34" charset="0"/>
              <a:buChar char="•"/>
            </a:pPr>
            <a:r>
              <a:rPr lang="en-US" sz="2800" dirty="0"/>
              <a:t>Don't include every analysis, include it</a:t>
            </a:r>
          </a:p>
          <a:p>
            <a:pPr marL="525780" lvl="2" indent="-342900">
              <a:buSzPct val="80000"/>
              <a:buFont typeface="Courier New" panose="02070309020205020404" pitchFamily="49" charset="0"/>
              <a:buChar char="o"/>
            </a:pPr>
            <a:r>
              <a:rPr lang="en-US" sz="2400" dirty="0"/>
              <a:t>If it is needed for the story</a:t>
            </a:r>
          </a:p>
          <a:p>
            <a:pPr marL="525780" lvl="2" indent="-342900">
              <a:buSzPct val="80000"/>
              <a:buFont typeface="Courier New" panose="02070309020205020404" pitchFamily="49" charset="0"/>
              <a:buChar char="o"/>
            </a:pPr>
            <a:r>
              <a:rPr lang="en-US" sz="2400" dirty="0"/>
              <a:t>If it is needed to address a challenge</a:t>
            </a:r>
          </a:p>
          <a:p>
            <a:pPr marL="342900" indent="-342900">
              <a:buSzPct val="120000"/>
              <a:buFont typeface="Arial" panose="020B0604020202020204" pitchFamily="34" charset="0"/>
              <a:buChar char="•"/>
            </a:pPr>
            <a:r>
              <a:rPr lang="en-US" sz="2800" dirty="0"/>
              <a:t>Order analyses according to the story, rather than chronologically</a:t>
            </a:r>
          </a:p>
          <a:p>
            <a:pPr marL="342900" indent="-342900">
              <a:buSzPct val="120000"/>
              <a:buFont typeface="Arial" panose="020B0604020202020204" pitchFamily="34" charset="0"/>
              <a:buChar char="•"/>
            </a:pPr>
            <a:r>
              <a:rPr lang="en-US" sz="2800" dirty="0"/>
              <a:t>Include "pretty" figures that contribute to the story</a:t>
            </a:r>
          </a:p>
        </p:txBody>
      </p:sp>
    </p:spTree>
    <p:extLst>
      <p:ext uri="{BB962C8B-B14F-4D97-AF65-F5344CB8AC3E}">
        <p14:creationId xmlns:p14="http://schemas.microsoft.com/office/powerpoint/2010/main" val="382766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E7D3-592E-43C2-A067-B9C1F1DA9F82}"/>
              </a:ext>
            </a:extLst>
          </p:cNvPr>
          <p:cNvSpPr>
            <a:spLocks noGrp="1"/>
          </p:cNvSpPr>
          <p:nvPr>
            <p:ph type="title"/>
          </p:nvPr>
        </p:nvSpPr>
        <p:spPr/>
        <p:txBody>
          <a:bodyPr>
            <a:normAutofit/>
          </a:bodyPr>
          <a:lstStyle/>
          <a:p>
            <a:r>
              <a:rPr lang="en-US" cap="all" dirty="0"/>
              <a:t>THE STORY SPINE: PIXAR’S 4TH RULE OF STORYTELLING</a:t>
            </a:r>
            <a:endParaRPr lang="en-US" dirty="0"/>
          </a:p>
        </p:txBody>
      </p:sp>
      <p:sp>
        <p:nvSpPr>
          <p:cNvPr id="3" name="Content Placeholder 2">
            <a:extLst>
              <a:ext uri="{FF2B5EF4-FFF2-40B4-BE49-F238E27FC236}">
                <a16:creationId xmlns:a16="http://schemas.microsoft.com/office/drawing/2014/main" id="{A2C35FE9-6FC0-46AF-ACF8-42F2AAAF92CA}"/>
              </a:ext>
            </a:extLst>
          </p:cNvPr>
          <p:cNvSpPr>
            <a:spLocks noGrp="1"/>
          </p:cNvSpPr>
          <p:nvPr>
            <p:ph idx="1"/>
          </p:nvPr>
        </p:nvSpPr>
        <p:spPr>
          <a:solidFill>
            <a:schemeClr val="bg1"/>
          </a:solidFill>
        </p:spPr>
        <p:txBody>
          <a:bodyPr>
            <a:normAutofit/>
          </a:bodyPr>
          <a:lstStyle/>
          <a:p>
            <a:pPr marL="457200" indent="-457200">
              <a:buFont typeface="+mj-lt"/>
              <a:buAutoNum type="arabicPeriod"/>
            </a:pPr>
            <a:r>
              <a:rPr lang="en-US" sz="3200" i="1" dirty="0"/>
              <a:t>Once upon a time there was ___. </a:t>
            </a:r>
          </a:p>
          <a:p>
            <a:pPr marL="457200" indent="-457200">
              <a:buFont typeface="+mj-lt"/>
              <a:buAutoNum type="arabicPeriod"/>
            </a:pPr>
            <a:r>
              <a:rPr lang="en-US" sz="3200" i="1" dirty="0"/>
              <a:t>Every day, ___. </a:t>
            </a:r>
          </a:p>
          <a:p>
            <a:pPr marL="457200" indent="-457200">
              <a:buFont typeface="+mj-lt"/>
              <a:buAutoNum type="arabicPeriod"/>
            </a:pPr>
            <a:r>
              <a:rPr lang="en-US" sz="3200" i="1" dirty="0"/>
              <a:t>One day ___. </a:t>
            </a:r>
          </a:p>
          <a:p>
            <a:pPr marL="457200" indent="-457200">
              <a:buFont typeface="+mj-lt"/>
              <a:buAutoNum type="arabicPeriod"/>
            </a:pPr>
            <a:r>
              <a:rPr lang="en-US" sz="3200" i="1" dirty="0"/>
              <a:t>Because of that, ___. </a:t>
            </a:r>
          </a:p>
          <a:p>
            <a:pPr marL="457200" indent="-457200">
              <a:buFont typeface="+mj-lt"/>
              <a:buAutoNum type="arabicPeriod"/>
            </a:pPr>
            <a:r>
              <a:rPr lang="en-US" sz="3200" i="1" dirty="0"/>
              <a:t>Because of that, ___. </a:t>
            </a:r>
          </a:p>
          <a:p>
            <a:pPr marL="457200" indent="-457200">
              <a:buFont typeface="+mj-lt"/>
              <a:buAutoNum type="arabicPeriod"/>
            </a:pPr>
            <a:r>
              <a:rPr lang="en-US" sz="3200" i="1" dirty="0"/>
              <a:t>Until finally ___.</a:t>
            </a:r>
            <a:endParaRPr lang="en-US" sz="3200" dirty="0"/>
          </a:p>
        </p:txBody>
      </p:sp>
      <p:sp>
        <p:nvSpPr>
          <p:cNvPr id="4" name="Rectangle 3">
            <a:extLst>
              <a:ext uri="{FF2B5EF4-FFF2-40B4-BE49-F238E27FC236}">
                <a16:creationId xmlns:a16="http://schemas.microsoft.com/office/drawing/2014/main" id="{44A3443A-0A8F-46C0-AFAC-1BAD8CDE73F5}"/>
              </a:ext>
            </a:extLst>
          </p:cNvPr>
          <p:cNvSpPr/>
          <p:nvPr/>
        </p:nvSpPr>
        <p:spPr>
          <a:xfrm>
            <a:off x="1556084" y="6388383"/>
            <a:ext cx="11261558" cy="369332"/>
          </a:xfrm>
          <a:prstGeom prst="rect">
            <a:avLst/>
          </a:prstGeom>
        </p:spPr>
        <p:txBody>
          <a:bodyPr wrap="square">
            <a:spAutoFit/>
          </a:bodyPr>
          <a:lstStyle/>
          <a:p>
            <a:r>
              <a:rPr lang="en-US" dirty="0">
                <a:hlinkClick r:id="rId3"/>
              </a:rPr>
              <a:t>https://www.aerogrammestudio.com/2013/03/22/the-story-spine-pixars-4th-rule-of-storytelling/</a:t>
            </a:r>
            <a:endParaRPr lang="en-US" dirty="0"/>
          </a:p>
        </p:txBody>
      </p:sp>
      <p:sp>
        <p:nvSpPr>
          <p:cNvPr id="6" name="Content Placeholder 2">
            <a:extLst>
              <a:ext uri="{FF2B5EF4-FFF2-40B4-BE49-F238E27FC236}">
                <a16:creationId xmlns:a16="http://schemas.microsoft.com/office/drawing/2014/main" id="{D1155414-FE71-41F4-AE65-4403CD9C372E}"/>
              </a:ext>
            </a:extLst>
          </p:cNvPr>
          <p:cNvSpPr txBox="1">
            <a:spLocks/>
          </p:cNvSpPr>
          <p:nvPr/>
        </p:nvSpPr>
        <p:spPr>
          <a:xfrm>
            <a:off x="1024128" y="2286000"/>
            <a:ext cx="9720073" cy="4023360"/>
          </a:xfrm>
          <a:prstGeom prst="rect">
            <a:avLst/>
          </a:prstGeom>
          <a:solidFill>
            <a:schemeClr val="bg1"/>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a:pPr>
            <a:r>
              <a:rPr lang="en-US" sz="3200" i="1" dirty="0"/>
              <a:t>Once upon a time there was ___. </a:t>
            </a:r>
          </a:p>
          <a:p>
            <a:pPr marL="457200" indent="-457200">
              <a:buFont typeface="+mj-lt"/>
              <a:buAutoNum type="arabicPeriod"/>
            </a:pPr>
            <a:r>
              <a:rPr lang="en-US" sz="3200" i="1" dirty="0">
                <a:solidFill>
                  <a:schemeClr val="bg2"/>
                </a:solidFill>
              </a:rPr>
              <a:t>Every day, ___. </a:t>
            </a:r>
          </a:p>
          <a:p>
            <a:pPr marL="457200" indent="-457200">
              <a:buFont typeface="+mj-lt"/>
              <a:buAutoNum type="arabicPeriod"/>
            </a:pPr>
            <a:r>
              <a:rPr lang="en-US" sz="3200" i="1" dirty="0">
                <a:solidFill>
                  <a:schemeClr val="bg2"/>
                </a:solidFill>
              </a:rPr>
              <a:t>One day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solidFill>
                  <a:schemeClr val="bg2"/>
                </a:solidFill>
              </a:rPr>
              <a:t>Until finally ___.</a:t>
            </a:r>
            <a:endParaRPr lang="en-US" sz="3200" dirty="0">
              <a:solidFill>
                <a:schemeClr val="bg2"/>
              </a:solidFill>
            </a:endParaRPr>
          </a:p>
        </p:txBody>
      </p:sp>
      <p:sp>
        <p:nvSpPr>
          <p:cNvPr id="7" name="Content Placeholder 2">
            <a:extLst>
              <a:ext uri="{FF2B5EF4-FFF2-40B4-BE49-F238E27FC236}">
                <a16:creationId xmlns:a16="http://schemas.microsoft.com/office/drawing/2014/main" id="{91023174-FAFA-4319-8F58-F66BCCF1ACB4}"/>
              </a:ext>
            </a:extLst>
          </p:cNvPr>
          <p:cNvSpPr txBox="1">
            <a:spLocks/>
          </p:cNvSpPr>
          <p:nvPr/>
        </p:nvSpPr>
        <p:spPr>
          <a:xfrm>
            <a:off x="1024128" y="2286000"/>
            <a:ext cx="9720073" cy="4023360"/>
          </a:xfrm>
          <a:prstGeom prst="rect">
            <a:avLst/>
          </a:prstGeom>
          <a:solidFill>
            <a:schemeClr val="bg1"/>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a:pPr>
            <a:r>
              <a:rPr lang="en-US" sz="3200" i="1" dirty="0">
                <a:solidFill>
                  <a:schemeClr val="bg2"/>
                </a:solidFill>
              </a:rPr>
              <a:t>Once upon a time there was ___. </a:t>
            </a:r>
          </a:p>
          <a:p>
            <a:pPr marL="457200" indent="-457200">
              <a:buFont typeface="+mj-lt"/>
              <a:buAutoNum type="arabicPeriod"/>
            </a:pPr>
            <a:r>
              <a:rPr lang="en-US" sz="3200" i="1" dirty="0"/>
              <a:t>Every day, ___. </a:t>
            </a:r>
          </a:p>
          <a:p>
            <a:pPr marL="457200" indent="-457200">
              <a:buFont typeface="+mj-lt"/>
              <a:buAutoNum type="arabicPeriod"/>
            </a:pPr>
            <a:r>
              <a:rPr lang="en-US" sz="3200" i="1" dirty="0">
                <a:solidFill>
                  <a:schemeClr val="bg2"/>
                </a:solidFill>
              </a:rPr>
              <a:t>One day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solidFill>
                  <a:schemeClr val="bg2"/>
                </a:solidFill>
              </a:rPr>
              <a:t>Until finally ___.</a:t>
            </a:r>
            <a:endParaRPr lang="en-US" sz="3200" dirty="0">
              <a:solidFill>
                <a:schemeClr val="bg2"/>
              </a:solidFill>
            </a:endParaRPr>
          </a:p>
        </p:txBody>
      </p:sp>
      <p:sp>
        <p:nvSpPr>
          <p:cNvPr id="8" name="Content Placeholder 2">
            <a:extLst>
              <a:ext uri="{FF2B5EF4-FFF2-40B4-BE49-F238E27FC236}">
                <a16:creationId xmlns:a16="http://schemas.microsoft.com/office/drawing/2014/main" id="{00D2B1E4-816F-488E-B44B-51AD59EE65AB}"/>
              </a:ext>
            </a:extLst>
          </p:cNvPr>
          <p:cNvSpPr txBox="1">
            <a:spLocks/>
          </p:cNvSpPr>
          <p:nvPr/>
        </p:nvSpPr>
        <p:spPr>
          <a:xfrm>
            <a:off x="1024127" y="2286000"/>
            <a:ext cx="9720073" cy="4023360"/>
          </a:xfrm>
          <a:prstGeom prst="rect">
            <a:avLst/>
          </a:prstGeom>
          <a:solidFill>
            <a:schemeClr val="bg1"/>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a:pPr>
            <a:r>
              <a:rPr lang="en-US" sz="3200" i="1" dirty="0">
                <a:solidFill>
                  <a:schemeClr val="bg2"/>
                </a:solidFill>
              </a:rPr>
              <a:t>Once upon a time there was ___. </a:t>
            </a:r>
          </a:p>
          <a:p>
            <a:pPr marL="457200" indent="-457200">
              <a:buFont typeface="+mj-lt"/>
              <a:buAutoNum type="arabicPeriod"/>
            </a:pPr>
            <a:r>
              <a:rPr lang="en-US" sz="3200" i="1" dirty="0">
                <a:solidFill>
                  <a:schemeClr val="bg2"/>
                </a:solidFill>
              </a:rPr>
              <a:t>Every day, ___. </a:t>
            </a:r>
          </a:p>
          <a:p>
            <a:pPr marL="457200" indent="-457200">
              <a:buFont typeface="+mj-lt"/>
              <a:buAutoNum type="arabicPeriod"/>
            </a:pPr>
            <a:r>
              <a:rPr lang="en-US" sz="3200" i="1" dirty="0"/>
              <a:t>One day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solidFill>
                  <a:schemeClr val="bg2"/>
                </a:solidFill>
              </a:rPr>
              <a:t>Until finally ___.</a:t>
            </a:r>
            <a:endParaRPr lang="en-US" sz="3200" dirty="0">
              <a:solidFill>
                <a:schemeClr val="bg2"/>
              </a:solidFill>
            </a:endParaRPr>
          </a:p>
        </p:txBody>
      </p:sp>
      <p:sp>
        <p:nvSpPr>
          <p:cNvPr id="9" name="Content Placeholder 2">
            <a:extLst>
              <a:ext uri="{FF2B5EF4-FFF2-40B4-BE49-F238E27FC236}">
                <a16:creationId xmlns:a16="http://schemas.microsoft.com/office/drawing/2014/main" id="{5E932602-A1BC-4C3C-94FE-05900D9D35DB}"/>
              </a:ext>
            </a:extLst>
          </p:cNvPr>
          <p:cNvSpPr txBox="1">
            <a:spLocks/>
          </p:cNvSpPr>
          <p:nvPr/>
        </p:nvSpPr>
        <p:spPr>
          <a:xfrm>
            <a:off x="1024127" y="2286000"/>
            <a:ext cx="9720073" cy="4023360"/>
          </a:xfrm>
          <a:prstGeom prst="rect">
            <a:avLst/>
          </a:prstGeom>
          <a:solidFill>
            <a:schemeClr val="bg1"/>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a:pPr>
            <a:r>
              <a:rPr lang="en-US" sz="3200" i="1" dirty="0">
                <a:solidFill>
                  <a:schemeClr val="bg2"/>
                </a:solidFill>
              </a:rPr>
              <a:t>Once upon a time there was ___. </a:t>
            </a:r>
          </a:p>
          <a:p>
            <a:pPr marL="457200" indent="-457200">
              <a:buFont typeface="+mj-lt"/>
              <a:buAutoNum type="arabicPeriod"/>
            </a:pPr>
            <a:r>
              <a:rPr lang="en-US" sz="3200" i="1" dirty="0">
                <a:solidFill>
                  <a:schemeClr val="bg2"/>
                </a:solidFill>
              </a:rPr>
              <a:t>Every day, ___. </a:t>
            </a:r>
          </a:p>
          <a:p>
            <a:pPr marL="457200" indent="-457200">
              <a:buFont typeface="+mj-lt"/>
              <a:buAutoNum type="arabicPeriod"/>
            </a:pPr>
            <a:r>
              <a:rPr lang="en-US" sz="3200" i="1" dirty="0">
                <a:solidFill>
                  <a:schemeClr val="bg2"/>
                </a:solidFill>
              </a:rPr>
              <a:t>One day ___. </a:t>
            </a:r>
          </a:p>
          <a:p>
            <a:pPr marL="457200" indent="-457200">
              <a:buFont typeface="+mj-lt"/>
              <a:buAutoNum type="arabicPeriod"/>
            </a:pPr>
            <a:r>
              <a:rPr lang="en-US" sz="3200" i="1" dirty="0"/>
              <a:t>Because of that,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solidFill>
                  <a:schemeClr val="bg2"/>
                </a:solidFill>
              </a:rPr>
              <a:t>Until finally ___.</a:t>
            </a:r>
            <a:endParaRPr lang="en-US" sz="3200" dirty="0">
              <a:solidFill>
                <a:schemeClr val="bg2"/>
              </a:solidFill>
            </a:endParaRPr>
          </a:p>
        </p:txBody>
      </p:sp>
      <p:sp>
        <p:nvSpPr>
          <p:cNvPr id="11" name="Content Placeholder 2">
            <a:extLst>
              <a:ext uri="{FF2B5EF4-FFF2-40B4-BE49-F238E27FC236}">
                <a16:creationId xmlns:a16="http://schemas.microsoft.com/office/drawing/2014/main" id="{C2F966D9-0600-4E4C-85A0-E0B1C81E5AF9}"/>
              </a:ext>
            </a:extLst>
          </p:cNvPr>
          <p:cNvSpPr txBox="1">
            <a:spLocks/>
          </p:cNvSpPr>
          <p:nvPr/>
        </p:nvSpPr>
        <p:spPr>
          <a:xfrm>
            <a:off x="1024127" y="2286000"/>
            <a:ext cx="9720073" cy="4023360"/>
          </a:xfrm>
          <a:prstGeom prst="rect">
            <a:avLst/>
          </a:prstGeom>
          <a:solidFill>
            <a:schemeClr val="bg1"/>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a:pPr>
            <a:r>
              <a:rPr lang="en-US" sz="3200" i="1" dirty="0">
                <a:solidFill>
                  <a:schemeClr val="bg2"/>
                </a:solidFill>
              </a:rPr>
              <a:t>Once upon a time there was ___. </a:t>
            </a:r>
          </a:p>
          <a:p>
            <a:pPr marL="457200" indent="-457200">
              <a:buFont typeface="+mj-lt"/>
              <a:buAutoNum type="arabicPeriod"/>
            </a:pPr>
            <a:r>
              <a:rPr lang="en-US" sz="3200" i="1" dirty="0">
                <a:solidFill>
                  <a:schemeClr val="bg2"/>
                </a:solidFill>
              </a:rPr>
              <a:t>Every day, ___. </a:t>
            </a:r>
          </a:p>
          <a:p>
            <a:pPr marL="457200" indent="-457200">
              <a:buFont typeface="+mj-lt"/>
              <a:buAutoNum type="arabicPeriod"/>
            </a:pPr>
            <a:r>
              <a:rPr lang="en-US" sz="3200" i="1" dirty="0">
                <a:solidFill>
                  <a:schemeClr val="bg2"/>
                </a:solidFill>
              </a:rPr>
              <a:t>One day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t>Because of that, ___. </a:t>
            </a:r>
          </a:p>
          <a:p>
            <a:pPr marL="457200" indent="-457200">
              <a:buFont typeface="+mj-lt"/>
              <a:buAutoNum type="arabicPeriod"/>
            </a:pPr>
            <a:r>
              <a:rPr lang="en-US" sz="3200" i="1" dirty="0">
                <a:solidFill>
                  <a:schemeClr val="bg2"/>
                </a:solidFill>
              </a:rPr>
              <a:t>Until finally ___.</a:t>
            </a:r>
            <a:endParaRPr lang="en-US" sz="3200" dirty="0">
              <a:solidFill>
                <a:schemeClr val="bg2"/>
              </a:solidFill>
            </a:endParaRPr>
          </a:p>
        </p:txBody>
      </p:sp>
      <p:sp>
        <p:nvSpPr>
          <p:cNvPr id="12" name="Content Placeholder 2">
            <a:extLst>
              <a:ext uri="{FF2B5EF4-FFF2-40B4-BE49-F238E27FC236}">
                <a16:creationId xmlns:a16="http://schemas.microsoft.com/office/drawing/2014/main" id="{8F2210A0-E92D-4101-B74C-6F8BE3E11529}"/>
              </a:ext>
            </a:extLst>
          </p:cNvPr>
          <p:cNvSpPr txBox="1">
            <a:spLocks/>
          </p:cNvSpPr>
          <p:nvPr/>
        </p:nvSpPr>
        <p:spPr>
          <a:xfrm>
            <a:off x="1024127" y="2286000"/>
            <a:ext cx="9720073" cy="4023360"/>
          </a:xfrm>
          <a:prstGeom prst="rect">
            <a:avLst/>
          </a:prstGeom>
          <a:solidFill>
            <a:schemeClr val="bg1"/>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a:pPr>
            <a:r>
              <a:rPr lang="en-US" sz="3200" i="1" dirty="0">
                <a:solidFill>
                  <a:schemeClr val="bg2"/>
                </a:solidFill>
              </a:rPr>
              <a:t>Once upon a time there was ___. </a:t>
            </a:r>
          </a:p>
          <a:p>
            <a:pPr marL="457200" indent="-457200">
              <a:buFont typeface="+mj-lt"/>
              <a:buAutoNum type="arabicPeriod"/>
            </a:pPr>
            <a:r>
              <a:rPr lang="en-US" sz="3200" i="1" dirty="0">
                <a:solidFill>
                  <a:schemeClr val="bg2"/>
                </a:solidFill>
              </a:rPr>
              <a:t>Every day, ___. </a:t>
            </a:r>
          </a:p>
          <a:p>
            <a:pPr marL="457200" indent="-457200">
              <a:buFont typeface="+mj-lt"/>
              <a:buAutoNum type="arabicPeriod"/>
            </a:pPr>
            <a:r>
              <a:rPr lang="en-US" sz="3200" i="1" dirty="0">
                <a:solidFill>
                  <a:schemeClr val="bg2"/>
                </a:solidFill>
              </a:rPr>
              <a:t>One day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solidFill>
                  <a:schemeClr val="bg2"/>
                </a:solidFill>
              </a:rPr>
              <a:t>Because of that, ___. </a:t>
            </a:r>
          </a:p>
          <a:p>
            <a:pPr marL="457200" indent="-457200">
              <a:buFont typeface="+mj-lt"/>
              <a:buAutoNum type="arabicPeriod"/>
            </a:pPr>
            <a:r>
              <a:rPr lang="en-US" sz="3200" i="1" dirty="0"/>
              <a:t>Until finally ___.</a:t>
            </a:r>
            <a:endParaRPr lang="en-US" sz="3200" dirty="0"/>
          </a:p>
        </p:txBody>
      </p:sp>
    </p:spTree>
    <p:extLst>
      <p:ext uri="{BB962C8B-B14F-4D97-AF65-F5344CB8AC3E}">
        <p14:creationId xmlns:p14="http://schemas.microsoft.com/office/powerpoint/2010/main" val="248185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6B55-A0A9-464C-8256-C53B41B8AC6E}"/>
              </a:ext>
            </a:extLst>
          </p:cNvPr>
          <p:cNvSpPr>
            <a:spLocks noGrp="1"/>
          </p:cNvSpPr>
          <p:nvPr>
            <p:ph type="title"/>
          </p:nvPr>
        </p:nvSpPr>
        <p:spPr/>
        <p:txBody>
          <a:bodyPr/>
          <a:lstStyle/>
          <a:p>
            <a:r>
              <a:rPr lang="en-US" dirty="0"/>
              <a:t>In our example</a:t>
            </a:r>
          </a:p>
        </p:txBody>
      </p:sp>
      <p:sp>
        <p:nvSpPr>
          <p:cNvPr id="3" name="Content Placeholder 2">
            <a:extLst>
              <a:ext uri="{FF2B5EF4-FFF2-40B4-BE49-F238E27FC236}">
                <a16:creationId xmlns:a16="http://schemas.microsoft.com/office/drawing/2014/main" id="{A433CE72-9A2E-4F69-BC4D-03DBD939F0FD}"/>
              </a:ext>
            </a:extLst>
          </p:cNvPr>
          <p:cNvSpPr>
            <a:spLocks noGrp="1"/>
          </p:cNvSpPr>
          <p:nvPr>
            <p:ph idx="1"/>
          </p:nvPr>
        </p:nvSpPr>
        <p:spPr>
          <a:xfrm>
            <a:off x="946308" y="1761720"/>
            <a:ext cx="10599405" cy="5101389"/>
          </a:xfrm>
        </p:spPr>
        <p:txBody>
          <a:bodyPr>
            <a:normAutofit/>
          </a:bodyPr>
          <a:lstStyle/>
          <a:p>
            <a:r>
              <a:rPr lang="en-US" sz="2400" b="1" dirty="0"/>
              <a:t>Lead with the question</a:t>
            </a:r>
          </a:p>
          <a:p>
            <a:pPr marL="350838" lvl="1" indent="-222250"/>
            <a:r>
              <a:rPr lang="en-US" sz="2000" dirty="0"/>
              <a:t>Can I use quantitative characteristics of the emails to classify them as SPAM/HAM?</a:t>
            </a:r>
          </a:p>
          <a:p>
            <a:r>
              <a:rPr lang="en-US" sz="2400" b="1" dirty="0"/>
              <a:t>Describe the approach</a:t>
            </a:r>
          </a:p>
          <a:p>
            <a:pPr marL="350838" lvl="1" indent="-222250"/>
            <a:r>
              <a:rPr lang="en-US" sz="2000" dirty="0"/>
              <a:t>Collected data from UCI » created training/test sets</a:t>
            </a:r>
          </a:p>
          <a:p>
            <a:pPr marL="350838" lvl="1" indent="-222250"/>
            <a:r>
              <a:rPr lang="en-US" sz="2000" dirty="0"/>
              <a:t>Explored relationships</a:t>
            </a:r>
          </a:p>
          <a:p>
            <a:pPr marL="350838" lvl="1" indent="-222250"/>
            <a:r>
              <a:rPr lang="en-US" sz="2000" dirty="0"/>
              <a:t>Choose logistic model on training set by cross validation</a:t>
            </a:r>
          </a:p>
          <a:p>
            <a:pPr marL="350838" lvl="1" indent="-222250"/>
            <a:r>
              <a:rPr lang="en-US" sz="2000" dirty="0"/>
              <a:t>Applied to test, 78% test set accuracy</a:t>
            </a:r>
          </a:p>
          <a:p>
            <a:r>
              <a:rPr lang="en-US" sz="2400" b="1" dirty="0"/>
              <a:t>Interpret results</a:t>
            </a:r>
          </a:p>
          <a:p>
            <a:pPr marL="350838" lvl="1" indent="-222250"/>
            <a:r>
              <a:rPr lang="en-US" sz="2000" dirty="0"/>
              <a:t>Number of dollar signs seems reasonable, e.g. "Make money with Viagra \$ \$ \$ \$!"</a:t>
            </a:r>
          </a:p>
          <a:p>
            <a:r>
              <a:rPr lang="en-US" sz="2400" b="1" dirty="0"/>
              <a:t>Challenge results</a:t>
            </a:r>
          </a:p>
          <a:p>
            <a:pPr marL="350838" lvl="1" indent="-222250"/>
            <a:r>
              <a:rPr lang="en-US" sz="2000" dirty="0"/>
              <a:t>78% isn't that great</a:t>
            </a:r>
          </a:p>
          <a:p>
            <a:pPr marL="350838" lvl="1" indent="-222250"/>
            <a:r>
              <a:rPr lang="en-US" sz="2000" dirty="0"/>
              <a:t>I could use more variables</a:t>
            </a:r>
          </a:p>
          <a:p>
            <a:pPr marL="350838" lvl="1" indent="-222250"/>
            <a:r>
              <a:rPr lang="en-US" sz="2000" dirty="0"/>
              <a:t>Why logistic regression?</a:t>
            </a:r>
          </a:p>
        </p:txBody>
      </p:sp>
    </p:spTree>
    <p:extLst>
      <p:ext uri="{BB962C8B-B14F-4D97-AF65-F5344CB8AC3E}">
        <p14:creationId xmlns:p14="http://schemas.microsoft.com/office/powerpoint/2010/main" val="211009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github.com/bcaffo/courses/raw/master/assets/img/rmarkdown.png">
            <a:extLst>
              <a:ext uri="{FF2B5EF4-FFF2-40B4-BE49-F238E27FC236}">
                <a16:creationId xmlns:a16="http://schemas.microsoft.com/office/drawing/2014/main" id="{B0DE6638-84D2-4AFB-B53B-44706F1BF4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239" b="-1"/>
          <a:stretch/>
        </p:blipFill>
        <p:spPr bwMode="auto">
          <a:xfrm>
            <a:off x="6284067" y="10"/>
            <a:ext cx="6094407"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727AAD7-B840-483F-A00E-575CF04D4F84}"/>
              </a:ext>
            </a:extLst>
          </p:cNvPr>
          <p:cNvSpPr txBox="1">
            <a:spLocks/>
          </p:cNvSpPr>
          <p:nvPr/>
        </p:nvSpPr>
        <p:spPr>
          <a:xfrm>
            <a:off x="924968" y="1774585"/>
            <a:ext cx="4802191" cy="330884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nSpc>
                <a:spcPct val="90000"/>
              </a:lnSpc>
            </a:pPr>
            <a:r>
              <a:rPr lang="en-US" sz="5600" dirty="0"/>
              <a:t>Create reproducible code</a:t>
            </a:r>
            <a:br>
              <a:rPr lang="en-US" sz="5600" dirty="0"/>
            </a:br>
            <a:endParaRPr lang="en-US" sz="5600" dirty="0"/>
          </a:p>
        </p:txBody>
      </p:sp>
    </p:spTree>
    <p:extLst>
      <p:ext uri="{BB962C8B-B14F-4D97-AF65-F5344CB8AC3E}">
        <p14:creationId xmlns:p14="http://schemas.microsoft.com/office/powerpoint/2010/main" val="357249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 We Need</a:t>
            </a:r>
            <a:br>
              <a:rPr lang="en-US" dirty="0"/>
            </a:br>
            <a:r>
              <a:rPr lang="en-US" dirty="0"/>
              <a:t>Reproducible Research?</a:t>
            </a:r>
          </a:p>
        </p:txBody>
      </p:sp>
      <p:sp>
        <p:nvSpPr>
          <p:cNvPr id="3" name="Content Placeholder 2"/>
          <p:cNvSpPr>
            <a:spLocks noGrp="1"/>
          </p:cNvSpPr>
          <p:nvPr>
            <p:ph idx="1"/>
          </p:nvPr>
        </p:nvSpPr>
        <p:spPr/>
        <p:txBody>
          <a:bodyPr>
            <a:normAutofit/>
          </a:bodyPr>
          <a:lstStyle/>
          <a:p>
            <a:pPr marL="231775" indent="-231775">
              <a:buFont typeface="Arial" panose="020B0604020202020204" pitchFamily="34" charset="0"/>
              <a:buChar char="•"/>
            </a:pPr>
            <a:r>
              <a:rPr lang="en-US" sz="2800" dirty="0"/>
              <a:t>New technologies increasing data collection throughput; data are more complex and extremely high dimensional</a:t>
            </a:r>
          </a:p>
          <a:p>
            <a:pPr marL="231775" indent="-231775">
              <a:buFont typeface="Arial" panose="020B0604020202020204" pitchFamily="34" charset="0"/>
              <a:buChar char="•"/>
            </a:pPr>
            <a:r>
              <a:rPr lang="en-US" sz="2800" dirty="0"/>
              <a:t>Existing databases can be merged into new “</a:t>
            </a:r>
            <a:r>
              <a:rPr lang="en-US" sz="2800" dirty="0" err="1"/>
              <a:t>megadatabases</a:t>
            </a:r>
            <a:r>
              <a:rPr lang="en-US" sz="2800" dirty="0"/>
              <a:t>”</a:t>
            </a:r>
          </a:p>
          <a:p>
            <a:pPr marL="231775" indent="-231775">
              <a:buFont typeface="Arial" panose="020B0604020202020204" pitchFamily="34" charset="0"/>
              <a:buChar char="•"/>
            </a:pPr>
            <a:r>
              <a:rPr lang="en-US" sz="2800" dirty="0"/>
              <a:t>Computing power is greatly increased, allowing more sophisticated analyses</a:t>
            </a:r>
          </a:p>
          <a:p>
            <a:pPr marL="231775" indent="-231775">
              <a:buFont typeface="Arial" panose="020B0604020202020204" pitchFamily="34" charset="0"/>
              <a:buChar char="•"/>
            </a:pPr>
            <a:r>
              <a:rPr lang="en-US" sz="2800" dirty="0"/>
              <a:t>For every field “X” there is a field “Computational X”</a:t>
            </a:r>
          </a:p>
        </p:txBody>
      </p:sp>
    </p:spTree>
    <p:extLst>
      <p:ext uri="{BB962C8B-B14F-4D97-AF65-F5344CB8AC3E}">
        <p14:creationId xmlns:p14="http://schemas.microsoft.com/office/powerpoint/2010/main" val="373575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Example: Reproducible Air Pollution</a:t>
            </a:r>
            <a:br>
              <a:rPr lang="en-US" dirty="0"/>
            </a:br>
            <a:r>
              <a:rPr lang="en-US" dirty="0"/>
              <a:t>and Health Research</a:t>
            </a:r>
          </a:p>
        </p:txBody>
      </p:sp>
      <p:sp>
        <p:nvSpPr>
          <p:cNvPr id="8" name="Content Placeholder 7"/>
          <p:cNvSpPr>
            <a:spLocks noGrp="1"/>
          </p:cNvSpPr>
          <p:nvPr>
            <p:ph idx="1"/>
          </p:nvPr>
        </p:nvSpPr>
        <p:spPr>
          <a:xfrm>
            <a:off x="1024128" y="2126855"/>
            <a:ext cx="9720072" cy="4525963"/>
          </a:xfrm>
        </p:spPr>
        <p:txBody>
          <a:bodyPr>
            <a:normAutofit/>
          </a:bodyPr>
          <a:lstStyle/>
          <a:p>
            <a:pPr marL="231775" indent="-231775">
              <a:lnSpc>
                <a:spcPct val="90000"/>
              </a:lnSpc>
              <a:buFont typeface="Arial" panose="020B0604020202020204" pitchFamily="34" charset="0"/>
              <a:buChar char="•"/>
            </a:pPr>
            <a:r>
              <a:rPr lang="en-US" sz="2800" dirty="0"/>
              <a:t>Estimating small (but important) health effects in the presence of much stronger signals</a:t>
            </a:r>
          </a:p>
          <a:p>
            <a:pPr marL="231775" indent="-231775">
              <a:lnSpc>
                <a:spcPct val="90000"/>
              </a:lnSpc>
              <a:buFont typeface="Arial" panose="020B0604020202020204" pitchFamily="34" charset="0"/>
              <a:buChar char="•"/>
            </a:pPr>
            <a:r>
              <a:rPr lang="en-US" sz="2800" dirty="0"/>
              <a:t>Results inform substantial policy decisions, affect many stakeholders</a:t>
            </a:r>
          </a:p>
          <a:p>
            <a:pPr marL="405511" lvl="1" indent="-231775">
              <a:buFont typeface="Arial" panose="020B0604020202020204" pitchFamily="34" charset="0"/>
              <a:buChar char="•"/>
            </a:pPr>
            <a:r>
              <a:rPr lang="en-US" sz="2400" dirty="0"/>
              <a:t>EPA regulations can cost billions of dollars</a:t>
            </a:r>
          </a:p>
          <a:p>
            <a:pPr marL="231775" indent="-231775">
              <a:lnSpc>
                <a:spcPct val="90000"/>
              </a:lnSpc>
              <a:buFont typeface="Arial" panose="020B0604020202020204" pitchFamily="34" charset="0"/>
              <a:buChar char="•"/>
            </a:pPr>
            <a:r>
              <a:rPr lang="en-US" sz="2800" dirty="0"/>
              <a:t>Complex statistical methods are needed and subjected to intense scrutiny</a:t>
            </a:r>
          </a:p>
          <a:p>
            <a:pPr marL="231775" indent="-231775">
              <a:buFont typeface="Arial" panose="020B0604020202020204" pitchFamily="34" charset="0"/>
              <a:buChar char="•"/>
            </a:pPr>
            <a:endParaRPr lang="en-US" sz="2800" dirty="0"/>
          </a:p>
        </p:txBody>
      </p:sp>
    </p:spTree>
    <p:extLst>
      <p:ext uri="{BB962C8B-B14F-4D97-AF65-F5344CB8AC3E}">
        <p14:creationId xmlns:p14="http://schemas.microsoft.com/office/powerpoint/2010/main" val="323084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Internet-based Health and Air Pollution Surveillance System (</a:t>
            </a:r>
            <a:r>
              <a:rPr lang="en-US" dirty="0" err="1"/>
              <a:t>iHAPSS</a:t>
            </a:r>
            <a:r>
              <a:rPr lang="en-US" dirty="0"/>
              <a:t>)</a:t>
            </a:r>
          </a:p>
        </p:txBody>
      </p:sp>
      <p:pic>
        <p:nvPicPr>
          <p:cNvPr id="4" name="Picture 3" descr="Screen shot 2011-07-14 at 12.10.40 AM.png"/>
          <p:cNvPicPr>
            <a:picLocks noChangeAspect="1"/>
          </p:cNvPicPr>
          <p:nvPr/>
        </p:nvPicPr>
        <p:blipFill>
          <a:blip r:embed="rId3"/>
          <a:stretch>
            <a:fillRect/>
          </a:stretch>
        </p:blipFill>
        <p:spPr>
          <a:xfrm>
            <a:off x="2775664" y="2084832"/>
            <a:ext cx="6216999" cy="4281446"/>
          </a:xfrm>
          <a:prstGeom prst="rect">
            <a:avLst/>
          </a:prstGeom>
        </p:spPr>
      </p:pic>
      <p:sp>
        <p:nvSpPr>
          <p:cNvPr id="5" name="TextBox 4"/>
          <p:cNvSpPr txBox="1"/>
          <p:nvPr/>
        </p:nvSpPr>
        <p:spPr>
          <a:xfrm>
            <a:off x="8570631" y="6485964"/>
            <a:ext cx="3382657" cy="369332"/>
          </a:xfrm>
          <a:prstGeom prst="rect">
            <a:avLst/>
          </a:prstGeom>
          <a:noFill/>
        </p:spPr>
        <p:txBody>
          <a:bodyPr wrap="none" rtlCol="0">
            <a:spAutoFit/>
          </a:bodyPr>
          <a:lstStyle/>
          <a:p>
            <a:r>
              <a:rPr lang="en-US" dirty="0">
                <a:hlinkClick r:id="rId4"/>
              </a:rPr>
              <a:t>http://</a:t>
            </a:r>
            <a:r>
              <a:rPr lang="en-US" dirty="0" err="1">
                <a:hlinkClick r:id="rId4"/>
              </a:rPr>
              <a:t>www.ihapss.jhsph.edu</a:t>
            </a:r>
            <a:endParaRPr lang="en-US" dirty="0"/>
          </a:p>
        </p:txBody>
      </p:sp>
    </p:spTree>
    <p:extLst>
      <p:ext uri="{BB962C8B-B14F-4D97-AF65-F5344CB8AC3E}">
        <p14:creationId xmlns:p14="http://schemas.microsoft.com/office/powerpoint/2010/main" val="14661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Pipeline</a:t>
            </a:r>
          </a:p>
        </p:txBody>
      </p:sp>
      <p:sp>
        <p:nvSpPr>
          <p:cNvPr id="8" name="Rectangle 7">
            <a:extLst>
              <a:ext uri="{FF2B5EF4-FFF2-40B4-BE49-F238E27FC236}">
                <a16:creationId xmlns:a16="http://schemas.microsoft.com/office/drawing/2014/main" id="{A313AB6F-A5F0-4514-860B-6BF3F0B3C6AB}"/>
              </a:ext>
            </a:extLst>
          </p:cNvPr>
          <p:cNvSpPr/>
          <p:nvPr/>
        </p:nvSpPr>
        <p:spPr>
          <a:xfrm>
            <a:off x="8438107" y="3937895"/>
            <a:ext cx="1378588" cy="6947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F27119-5584-451F-B936-8B7D98871EFA}"/>
              </a:ext>
            </a:extLst>
          </p:cNvPr>
          <p:cNvSpPr txBox="1"/>
          <p:nvPr/>
        </p:nvSpPr>
        <p:spPr>
          <a:xfrm>
            <a:off x="8720337" y="4075668"/>
            <a:ext cx="1012299" cy="369332"/>
          </a:xfrm>
          <a:prstGeom prst="rect">
            <a:avLst/>
          </a:prstGeom>
          <a:noFill/>
        </p:spPr>
        <p:txBody>
          <a:bodyPr wrap="square" rtlCol="0">
            <a:spAutoFit/>
          </a:bodyPr>
          <a:lstStyle/>
          <a:p>
            <a:r>
              <a:rPr lang="en-US" dirty="0"/>
              <a:t>Article</a:t>
            </a:r>
          </a:p>
        </p:txBody>
      </p:sp>
      <p:sp>
        <p:nvSpPr>
          <p:cNvPr id="12" name="TextBox 11">
            <a:extLst>
              <a:ext uri="{FF2B5EF4-FFF2-40B4-BE49-F238E27FC236}">
                <a16:creationId xmlns:a16="http://schemas.microsoft.com/office/drawing/2014/main" id="{F78D3B8F-8D99-4924-AB9F-3FC494846C5B}"/>
              </a:ext>
            </a:extLst>
          </p:cNvPr>
          <p:cNvSpPr txBox="1"/>
          <p:nvPr/>
        </p:nvSpPr>
        <p:spPr>
          <a:xfrm>
            <a:off x="8968725" y="6281290"/>
            <a:ext cx="1010213" cy="369332"/>
          </a:xfrm>
          <a:prstGeom prst="rect">
            <a:avLst/>
          </a:prstGeom>
          <a:noFill/>
        </p:spPr>
        <p:txBody>
          <a:bodyPr wrap="none" rtlCol="0">
            <a:spAutoFit/>
          </a:bodyPr>
          <a:lstStyle/>
          <a:p>
            <a:r>
              <a:rPr lang="en-US" dirty="0"/>
              <a:t>Reader</a:t>
            </a:r>
          </a:p>
        </p:txBody>
      </p:sp>
    </p:spTree>
    <p:extLst>
      <p:ext uri="{BB962C8B-B14F-4D97-AF65-F5344CB8AC3E}">
        <p14:creationId xmlns:p14="http://schemas.microsoft.com/office/powerpoint/2010/main" val="3563623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769</TotalTime>
  <Words>12472</Words>
  <Application>Microsoft Office PowerPoint</Application>
  <PresentationFormat>Widescreen</PresentationFormat>
  <Paragraphs>561</Paragraphs>
  <Slides>55</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-apple-system</vt:lpstr>
      <vt:lpstr>Arial</vt:lpstr>
      <vt:lpstr>Calibri</vt:lpstr>
      <vt:lpstr>Courier New</vt:lpstr>
      <vt:lpstr>Tw Cen MT</vt:lpstr>
      <vt:lpstr>Tw Cen MT Condensed</vt:lpstr>
      <vt:lpstr>Wingdings 3</vt:lpstr>
      <vt:lpstr>Integral</vt:lpstr>
      <vt:lpstr>Reproducible research</vt:lpstr>
      <vt:lpstr>Replication</vt:lpstr>
      <vt:lpstr>What’s Wrong with Replication?</vt:lpstr>
      <vt:lpstr>How Can We Bridge the Gap?</vt:lpstr>
      <vt:lpstr>How Can We Bridge the Gap?</vt:lpstr>
      <vt:lpstr>Why Do We Need Reproducible Research?</vt:lpstr>
      <vt:lpstr>Example: Reproducible Air Pollution and Health Research</vt:lpstr>
      <vt:lpstr>Internet-based Health and Air Pollution Surveillance System (iHAPSS)</vt:lpstr>
      <vt:lpstr>Research Pipeline</vt:lpstr>
      <vt:lpstr>Research Pipeline</vt:lpstr>
      <vt:lpstr>PowerPoint Presentation</vt:lpstr>
      <vt:lpstr>Recent Developments in Reproducible Research</vt:lpstr>
      <vt:lpstr>Recent Developments in Reproducible Research</vt:lpstr>
      <vt:lpstr>The IOM Report</vt:lpstr>
      <vt:lpstr>What do We Need?</vt:lpstr>
      <vt:lpstr>Who are the Players?</vt:lpstr>
      <vt:lpstr>Challenges</vt:lpstr>
      <vt:lpstr>In Reality…</vt:lpstr>
      <vt:lpstr>Literate (Statistical) Programming</vt:lpstr>
      <vt:lpstr>Literate (Statistical) Programming</vt:lpstr>
      <vt:lpstr>Sweave Limitations</vt:lpstr>
      <vt:lpstr>Literate (Statistical) Programming</vt:lpstr>
      <vt:lpstr>Summary</vt:lpstr>
      <vt:lpstr>Steps in a data analysis</vt:lpstr>
      <vt:lpstr>The key challenge in data analysis </vt:lpstr>
      <vt:lpstr>Defining a question </vt:lpstr>
      <vt:lpstr>An example </vt:lpstr>
      <vt:lpstr>Define the ideal data set</vt:lpstr>
      <vt:lpstr>Our example </vt:lpstr>
      <vt:lpstr>Determine what data you can access </vt:lpstr>
      <vt:lpstr>         Back to our example </vt:lpstr>
      <vt:lpstr>A possible solution </vt:lpstr>
      <vt:lpstr>Obtain the data </vt:lpstr>
      <vt:lpstr>Our data set </vt:lpstr>
      <vt:lpstr>Clean the data </vt:lpstr>
      <vt:lpstr>Our cleaned data set </vt:lpstr>
      <vt:lpstr>Subsampling our data set </vt:lpstr>
      <vt:lpstr>Exploratory data analysis </vt:lpstr>
      <vt:lpstr>Names </vt:lpstr>
      <vt:lpstr>Head </vt:lpstr>
      <vt:lpstr>Summaries </vt:lpstr>
      <vt:lpstr>Plots</vt:lpstr>
      <vt:lpstr>Relationships between predictors </vt:lpstr>
      <vt:lpstr>Clustering </vt:lpstr>
      <vt:lpstr>Clustering: Try again</vt:lpstr>
      <vt:lpstr>Statistical prediction/modeling </vt:lpstr>
      <vt:lpstr>Statistical prediction/modeling </vt:lpstr>
      <vt:lpstr>Get a measure of uncertainty </vt:lpstr>
      <vt:lpstr>Interpret results</vt:lpstr>
      <vt:lpstr>Our example</vt:lpstr>
      <vt:lpstr>Challenge results</vt:lpstr>
      <vt:lpstr>Synthesize/write-up results</vt:lpstr>
      <vt:lpstr>THE STORY SPINE: PIXAR’S 4TH RULE OF STORYTELLING</vt:lpstr>
      <vt:lpstr>In our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Research:  Concepts and Ideas</dc:title>
  <dc:creator>milo_milkshake Campbell</dc:creator>
  <cp:lastModifiedBy>Joey Campbell</cp:lastModifiedBy>
  <cp:revision>55</cp:revision>
  <dcterms:created xsi:type="dcterms:W3CDTF">2018-05-23T19:58:47Z</dcterms:created>
  <dcterms:modified xsi:type="dcterms:W3CDTF">2020-04-17T21:54:38Z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425b7902-ad7e-45fd-81ce-1cd4d2794bdb</vt:lpwstr>
  </property>
</Properties>
</file>