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108"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12/13/2018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725DD0-351B-4F22-8232-6F0227376425}"/>
              </a:ext>
            </a:extLst>
          </p:cNvPr>
          <p:cNvSpPr>
            <a:spLocks noGrp="1"/>
          </p:cNvSpPr>
          <p:nvPr>
            <p:ph type="title"/>
          </p:nvPr>
        </p:nvSpPr>
        <p:spPr/>
        <p:txBody>
          <a:bodyPr/>
          <a:lstStyle/>
          <a:p>
            <a:r>
              <a:rPr lang="en-US" dirty="0"/>
              <a:t>Support Vector Machines</a:t>
            </a:r>
          </a:p>
        </p:txBody>
      </p:sp>
      <p:sp>
        <p:nvSpPr>
          <p:cNvPr id="6" name="Text Placeholder 5">
            <a:extLst>
              <a:ext uri="{FF2B5EF4-FFF2-40B4-BE49-F238E27FC236}">
                <a16:creationId xmlns:a16="http://schemas.microsoft.com/office/drawing/2014/main" id="{C25C5225-A9B1-4DC5-BEA9-A3CDB15CBD6E}"/>
              </a:ext>
            </a:extLst>
          </p:cNvPr>
          <p:cNvSpPr>
            <a:spLocks noGrp="1"/>
          </p:cNvSpPr>
          <p:nvPr>
            <p:ph type="body" sz="half" idx="2"/>
          </p:nvPr>
        </p:nvSpPr>
        <p:spPr/>
        <p:txBody>
          <a:bodyPr>
            <a:normAutofit/>
          </a:bodyPr>
          <a:lstStyle/>
          <a:p>
            <a:r>
              <a:rPr lang="en-US" sz="2000" dirty="0"/>
              <a:t>Chapter 09</a:t>
            </a:r>
          </a:p>
        </p:txBody>
      </p:sp>
      <p:pic>
        <p:nvPicPr>
          <p:cNvPr id="7" name="Picture Placeholder 3">
            <a:extLst>
              <a:ext uri="{FF2B5EF4-FFF2-40B4-BE49-F238E27FC236}">
                <a16:creationId xmlns:a16="http://schemas.microsoft.com/office/drawing/2014/main" id="{C709BCC4-A3BF-40A6-9CCF-0A4961C6E8F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2490" b="12490"/>
          <a:stretch>
            <a:fillRect/>
          </a:stretch>
        </p:blipFill>
        <p:spPr>
          <a:xfrm>
            <a:off x="0" y="0"/>
            <a:ext cx="12188825" cy="4572000"/>
          </a:xfrm>
        </p:spPr>
      </p:pic>
    </p:spTree>
    <p:extLst>
      <p:ext uri="{BB962C8B-B14F-4D97-AF65-F5344CB8AC3E}">
        <p14:creationId xmlns:p14="http://schemas.microsoft.com/office/powerpoint/2010/main" val="85724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5136-2117-4EF7-8A39-85423F2C606A}"/>
              </a:ext>
            </a:extLst>
          </p:cNvPr>
          <p:cNvSpPr>
            <a:spLocks noGrp="1"/>
          </p:cNvSpPr>
          <p:nvPr>
            <p:ph type="title"/>
          </p:nvPr>
        </p:nvSpPr>
        <p:spPr/>
        <p:txBody>
          <a:bodyPr/>
          <a:lstStyle/>
          <a:p>
            <a:r>
              <a:rPr lang="en-US" dirty="0"/>
              <a:t>A Basis Approach</a:t>
            </a:r>
          </a:p>
        </p:txBody>
      </p:sp>
      <p:sp>
        <p:nvSpPr>
          <p:cNvPr id="3" name="Content Placeholder 2">
            <a:extLst>
              <a:ext uri="{FF2B5EF4-FFF2-40B4-BE49-F238E27FC236}">
                <a16:creationId xmlns:a16="http://schemas.microsoft.com/office/drawing/2014/main" id="{E921CBB0-B193-48A3-A347-0F841FAD7301}"/>
              </a:ext>
            </a:extLst>
          </p:cNvPr>
          <p:cNvSpPr>
            <a:spLocks noGrp="1"/>
          </p:cNvSpPr>
          <p:nvPr>
            <p:ph idx="1"/>
          </p:nvPr>
        </p:nvSpPr>
        <p:spPr>
          <a:xfrm>
            <a:off x="1024128" y="1930400"/>
            <a:ext cx="9720073" cy="4521200"/>
          </a:xfrm>
        </p:spPr>
        <p:txBody>
          <a:bodyPr>
            <a:normAutofit lnSpcReduction="10000"/>
          </a:bodyPr>
          <a:lstStyle/>
          <a:p>
            <a:pPr marL="349250" indent="-349250">
              <a:buFont typeface="Wingdings" panose="05000000000000000000" pitchFamily="2" charset="2"/>
              <a:buChar char="Ø"/>
            </a:pPr>
            <a:r>
              <a:rPr lang="en-US" sz="2800" dirty="0"/>
              <a:t>Conceptually, we can take a similar approach with the support vector classifier.</a:t>
            </a:r>
          </a:p>
          <a:p>
            <a:pPr marL="349250" indent="-349250">
              <a:buFont typeface="Wingdings" panose="05000000000000000000" pitchFamily="2" charset="2"/>
              <a:buChar char="Ø"/>
            </a:pPr>
            <a:r>
              <a:rPr lang="en-US" sz="2800" dirty="0"/>
              <a:t>The support vector classifier finds the optimal hyper-plane in the space spanned by X</a:t>
            </a:r>
            <a:r>
              <a:rPr lang="en-US" sz="2800" baseline="-25000" dirty="0"/>
              <a:t>1</a:t>
            </a:r>
            <a:r>
              <a:rPr lang="en-US" sz="2800" dirty="0"/>
              <a:t>, X</a:t>
            </a:r>
            <a:r>
              <a:rPr lang="en-US" sz="2800" baseline="-25000" dirty="0"/>
              <a:t>2</a:t>
            </a:r>
            <a:r>
              <a:rPr lang="en-US" sz="2800" dirty="0"/>
              <a:t>,…, </a:t>
            </a:r>
            <a:r>
              <a:rPr lang="en-US" sz="2800" dirty="0" err="1"/>
              <a:t>X</a:t>
            </a:r>
            <a:r>
              <a:rPr lang="en-US" sz="2800" baseline="-25000" dirty="0" err="1"/>
              <a:t>p</a:t>
            </a:r>
            <a:r>
              <a:rPr lang="en-US" sz="2800" dirty="0"/>
              <a:t>.</a:t>
            </a:r>
          </a:p>
          <a:p>
            <a:pPr marL="349250" indent="-349250">
              <a:buFont typeface="Wingdings" panose="05000000000000000000" pitchFamily="2" charset="2"/>
              <a:buChar char="Ø"/>
            </a:pPr>
            <a:r>
              <a:rPr lang="en-US" sz="2800" dirty="0"/>
              <a:t>Instead we can create transformations (or a basis) b</a:t>
            </a:r>
            <a:r>
              <a:rPr lang="en-US" sz="2800" baseline="-25000" dirty="0"/>
              <a:t>1</a:t>
            </a:r>
            <a:r>
              <a:rPr lang="en-US" sz="2800" dirty="0"/>
              <a:t>(x), b</a:t>
            </a:r>
            <a:r>
              <a:rPr lang="en-US" sz="2800" baseline="-25000" dirty="0"/>
              <a:t>2</a:t>
            </a:r>
            <a:r>
              <a:rPr lang="en-US" sz="2800" dirty="0"/>
              <a:t>(x), …, </a:t>
            </a:r>
            <a:r>
              <a:rPr lang="en-US" sz="2800" dirty="0" err="1"/>
              <a:t>b</a:t>
            </a:r>
            <a:r>
              <a:rPr lang="en-US" sz="2800" baseline="-25000" dirty="0" err="1"/>
              <a:t>M</a:t>
            </a:r>
            <a:r>
              <a:rPr lang="en-US" sz="2800" dirty="0"/>
              <a:t>(x) and find the optimal hyper-plane in the space spanned by b</a:t>
            </a:r>
            <a:r>
              <a:rPr lang="en-US" sz="2800" baseline="-25000" dirty="0"/>
              <a:t>1</a:t>
            </a:r>
            <a:r>
              <a:rPr lang="en-US" sz="2800" dirty="0"/>
              <a:t>(</a:t>
            </a:r>
            <a:r>
              <a:rPr lang="en-US" sz="2800" b="1" dirty="0"/>
              <a:t>X</a:t>
            </a:r>
            <a:r>
              <a:rPr lang="en-US" sz="2800" dirty="0"/>
              <a:t>), b</a:t>
            </a:r>
            <a:r>
              <a:rPr lang="en-US" sz="2800" baseline="-25000" dirty="0"/>
              <a:t>2</a:t>
            </a:r>
            <a:r>
              <a:rPr lang="en-US" sz="2800" dirty="0"/>
              <a:t>(</a:t>
            </a:r>
            <a:r>
              <a:rPr lang="en-US" sz="2800" b="1" dirty="0"/>
              <a:t>X</a:t>
            </a:r>
            <a:r>
              <a:rPr lang="en-US" sz="2800" dirty="0"/>
              <a:t>), …, </a:t>
            </a:r>
            <a:r>
              <a:rPr lang="en-US" sz="2800" dirty="0" err="1"/>
              <a:t>b</a:t>
            </a:r>
            <a:r>
              <a:rPr lang="en-US" sz="2800" baseline="-25000" dirty="0" err="1"/>
              <a:t>M</a:t>
            </a:r>
            <a:r>
              <a:rPr lang="en-US" sz="2800" dirty="0"/>
              <a:t>(</a:t>
            </a:r>
            <a:r>
              <a:rPr lang="en-US" sz="2800" b="1" dirty="0"/>
              <a:t>X</a:t>
            </a:r>
            <a:r>
              <a:rPr lang="en-US" sz="2800" dirty="0"/>
              <a:t>).</a:t>
            </a:r>
          </a:p>
          <a:p>
            <a:pPr marL="349250" indent="-349250">
              <a:buFont typeface="Wingdings" panose="05000000000000000000" pitchFamily="2" charset="2"/>
              <a:buChar char="Ø"/>
            </a:pPr>
            <a:r>
              <a:rPr lang="en-US" sz="2800" dirty="0"/>
              <a:t>This approach produces a linear plane in the transformed space but a non-linear decision boundary in the original space. </a:t>
            </a:r>
          </a:p>
          <a:p>
            <a:pPr marL="349250" indent="-349250">
              <a:buFont typeface="Wingdings" panose="05000000000000000000" pitchFamily="2" charset="2"/>
              <a:buChar char="Ø"/>
            </a:pPr>
            <a:r>
              <a:rPr lang="en-US" sz="2800" dirty="0"/>
              <a:t>This is called the Support Vector Machine Classifier.</a:t>
            </a:r>
          </a:p>
        </p:txBody>
      </p:sp>
    </p:spTree>
    <p:extLst>
      <p:ext uri="{BB962C8B-B14F-4D97-AF65-F5344CB8AC3E}">
        <p14:creationId xmlns:p14="http://schemas.microsoft.com/office/powerpoint/2010/main" val="415753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7581-31B9-44CB-8FC6-D0DDFD4708FF}"/>
              </a:ext>
            </a:extLst>
          </p:cNvPr>
          <p:cNvSpPr>
            <a:spLocks noGrp="1"/>
          </p:cNvSpPr>
          <p:nvPr>
            <p:ph type="title"/>
          </p:nvPr>
        </p:nvSpPr>
        <p:spPr/>
        <p:txBody>
          <a:bodyPr/>
          <a:lstStyle/>
          <a:p>
            <a:r>
              <a:rPr lang="en-US" dirty="0"/>
              <a:t>In Reality</a:t>
            </a:r>
          </a:p>
        </p:txBody>
      </p:sp>
      <p:sp>
        <p:nvSpPr>
          <p:cNvPr id="3" name="Content Placeholder 2">
            <a:extLst>
              <a:ext uri="{FF2B5EF4-FFF2-40B4-BE49-F238E27FC236}">
                <a16:creationId xmlns:a16="http://schemas.microsoft.com/office/drawing/2014/main" id="{552BF884-EADF-4BE4-9F30-5C111C089AF6}"/>
              </a:ext>
            </a:extLst>
          </p:cNvPr>
          <p:cNvSpPr>
            <a:spLocks noGrp="1"/>
          </p:cNvSpPr>
          <p:nvPr>
            <p:ph idx="1"/>
          </p:nvPr>
        </p:nvSpPr>
        <p:spPr>
          <a:xfrm>
            <a:off x="1024128" y="2084832"/>
            <a:ext cx="9720073" cy="4224528"/>
          </a:xfrm>
        </p:spPr>
        <p:txBody>
          <a:bodyPr>
            <a:normAutofit fontScale="92500"/>
          </a:bodyPr>
          <a:lstStyle/>
          <a:p>
            <a:pPr marL="338138" indent="-338138">
              <a:buFont typeface="Wingdings" panose="05000000000000000000" pitchFamily="2" charset="2"/>
              <a:buChar char="Ø"/>
            </a:pPr>
            <a:r>
              <a:rPr lang="en-US" sz="2800" dirty="0"/>
              <a:t>While conceptually the basis approach is how the support vector machine works, there is some complicated math (which I will spare you) which means that we don’t actually choose b</a:t>
            </a:r>
            <a:r>
              <a:rPr lang="en-US" sz="2800" baseline="-25000" dirty="0"/>
              <a:t>1</a:t>
            </a:r>
            <a:r>
              <a:rPr lang="en-US" sz="2800" dirty="0"/>
              <a:t>(x), b</a:t>
            </a:r>
            <a:r>
              <a:rPr lang="en-US" sz="2800" baseline="-25000" dirty="0"/>
              <a:t>2</a:t>
            </a:r>
            <a:r>
              <a:rPr lang="en-US" sz="2800" dirty="0"/>
              <a:t>(x), …, </a:t>
            </a:r>
            <a:r>
              <a:rPr lang="en-US" sz="2800" dirty="0" err="1"/>
              <a:t>b</a:t>
            </a:r>
            <a:r>
              <a:rPr lang="en-US" sz="2800" baseline="-25000" dirty="0" err="1"/>
              <a:t>M</a:t>
            </a:r>
            <a:r>
              <a:rPr lang="en-US" sz="2800" dirty="0"/>
              <a:t>(x).</a:t>
            </a:r>
          </a:p>
          <a:p>
            <a:pPr marL="338138" indent="-338138">
              <a:buFont typeface="Wingdings" panose="05000000000000000000" pitchFamily="2" charset="2"/>
              <a:buChar char="Ø"/>
            </a:pPr>
            <a:r>
              <a:rPr lang="en-US" sz="2800" dirty="0"/>
              <a:t>Instead we choose something called a Kernel function which takes the place of the basis.</a:t>
            </a:r>
          </a:p>
          <a:p>
            <a:pPr marL="338138" indent="-338138">
              <a:buFont typeface="Wingdings" panose="05000000000000000000" pitchFamily="2" charset="2"/>
              <a:buChar char="Ø"/>
            </a:pPr>
            <a:r>
              <a:rPr lang="en-US" sz="2800" dirty="0"/>
              <a:t>Common kernel functions include</a:t>
            </a:r>
          </a:p>
          <a:p>
            <a:pPr marL="693738" lvl="2" indent="-355600">
              <a:buFont typeface="Arial" panose="020B0604020202020204" pitchFamily="34" charset="0"/>
              <a:buChar char="•"/>
            </a:pPr>
            <a:r>
              <a:rPr lang="en-US" sz="2400" dirty="0"/>
              <a:t>Linear</a:t>
            </a:r>
          </a:p>
          <a:p>
            <a:pPr marL="693738" lvl="2" indent="-355600">
              <a:buFont typeface="Arial" panose="020B0604020202020204" pitchFamily="34" charset="0"/>
              <a:buChar char="•"/>
            </a:pPr>
            <a:r>
              <a:rPr lang="en-US" sz="2400" dirty="0"/>
              <a:t>Polynomial</a:t>
            </a:r>
          </a:p>
          <a:p>
            <a:pPr marL="693738" lvl="2" indent="-355600">
              <a:buFont typeface="Arial" panose="020B0604020202020204" pitchFamily="34" charset="0"/>
              <a:buChar char="•"/>
            </a:pPr>
            <a:r>
              <a:rPr lang="en-US" sz="2400" dirty="0"/>
              <a:t>Radial Basis</a:t>
            </a:r>
          </a:p>
          <a:p>
            <a:pPr marL="693738" lvl="2" indent="-355600">
              <a:buFont typeface="Arial" panose="020B0604020202020204" pitchFamily="34" charset="0"/>
              <a:buChar char="•"/>
            </a:pPr>
            <a:r>
              <a:rPr lang="en-US" sz="2400" dirty="0"/>
              <a:t>Sigmoid</a:t>
            </a:r>
            <a:endParaRPr lang="en-US" sz="1800" dirty="0"/>
          </a:p>
        </p:txBody>
      </p:sp>
    </p:spTree>
    <p:extLst>
      <p:ext uri="{BB962C8B-B14F-4D97-AF65-F5344CB8AC3E}">
        <p14:creationId xmlns:p14="http://schemas.microsoft.com/office/powerpoint/2010/main" val="415878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60016C-C1A9-45F9-866A-86F464FF356C}"/>
              </a:ext>
            </a:extLst>
          </p:cNvPr>
          <p:cNvSpPr>
            <a:spLocks noGrp="1"/>
          </p:cNvSpPr>
          <p:nvPr>
            <p:ph type="title"/>
          </p:nvPr>
        </p:nvSpPr>
        <p:spPr/>
        <p:txBody>
          <a:bodyPr/>
          <a:lstStyle/>
          <a:p>
            <a:r>
              <a:rPr lang="en-US" sz="5400" dirty="0"/>
              <a:t>Polynomial Kernel On Sim Data</a:t>
            </a:r>
            <a:endParaRPr lang="en-US" dirty="0"/>
          </a:p>
        </p:txBody>
      </p:sp>
      <p:sp>
        <p:nvSpPr>
          <p:cNvPr id="5" name="Content Placeholder 4">
            <a:extLst>
              <a:ext uri="{FF2B5EF4-FFF2-40B4-BE49-F238E27FC236}">
                <a16:creationId xmlns:a16="http://schemas.microsoft.com/office/drawing/2014/main" id="{DC9C5950-774A-4DF4-9B8B-0C1E9953F2B6}"/>
              </a:ext>
            </a:extLst>
          </p:cNvPr>
          <p:cNvSpPr>
            <a:spLocks noGrp="1"/>
          </p:cNvSpPr>
          <p:nvPr>
            <p:ph sz="half" idx="1"/>
          </p:nvPr>
        </p:nvSpPr>
        <p:spPr>
          <a:xfrm>
            <a:off x="1024126" y="2249424"/>
            <a:ext cx="4754880" cy="4023360"/>
          </a:xfrm>
        </p:spPr>
        <p:txBody>
          <a:bodyPr>
            <a:normAutofit/>
          </a:bodyPr>
          <a:lstStyle/>
          <a:p>
            <a:pPr marL="338138" indent="-338138">
              <a:buFont typeface="Arial" panose="020B0604020202020204" pitchFamily="34" charset="0"/>
              <a:buChar char="•"/>
            </a:pPr>
            <a:r>
              <a:rPr lang="en-US" sz="2800" dirty="0"/>
              <a:t>Using a polynomial kernel we now allow SVM to produce a non-linear decision boundary.</a:t>
            </a:r>
          </a:p>
          <a:p>
            <a:pPr marL="338138" indent="-338138">
              <a:buFont typeface="Arial" panose="020B0604020202020204" pitchFamily="34" charset="0"/>
              <a:buChar char="•"/>
            </a:pPr>
            <a:r>
              <a:rPr lang="en-US" sz="2800" dirty="0"/>
              <a:t>Notice that the training error rate is a lot lower.</a:t>
            </a:r>
          </a:p>
        </p:txBody>
      </p:sp>
      <p:pic>
        <p:nvPicPr>
          <p:cNvPr id="7" name="Picture 4">
            <a:extLst>
              <a:ext uri="{FF2B5EF4-FFF2-40B4-BE49-F238E27FC236}">
                <a16:creationId xmlns:a16="http://schemas.microsoft.com/office/drawing/2014/main" id="{C5FB2320-631F-4608-8EE5-4A8B5D309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947" t="15520" r="15211" b="38625"/>
          <a:stretch>
            <a:fillRect/>
          </a:stretch>
        </p:blipFill>
        <p:spPr bwMode="auto">
          <a:xfrm>
            <a:off x="6412995" y="1600200"/>
            <a:ext cx="517683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999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1DA6-670C-4BF9-9DC6-80DAAEC0A5DE}"/>
              </a:ext>
            </a:extLst>
          </p:cNvPr>
          <p:cNvSpPr>
            <a:spLocks noGrp="1"/>
          </p:cNvSpPr>
          <p:nvPr>
            <p:ph type="title"/>
          </p:nvPr>
        </p:nvSpPr>
        <p:spPr/>
        <p:txBody>
          <a:bodyPr/>
          <a:lstStyle/>
          <a:p>
            <a:r>
              <a:rPr lang="en-US" dirty="0"/>
              <a:t>Radial Basis Kernel</a:t>
            </a:r>
          </a:p>
        </p:txBody>
      </p:sp>
      <p:sp>
        <p:nvSpPr>
          <p:cNvPr id="3" name="Content Placeholder 2">
            <a:extLst>
              <a:ext uri="{FF2B5EF4-FFF2-40B4-BE49-F238E27FC236}">
                <a16:creationId xmlns:a16="http://schemas.microsoft.com/office/drawing/2014/main" id="{ADA02415-9E0D-47DE-8102-82B84FDEA83F}"/>
              </a:ext>
            </a:extLst>
          </p:cNvPr>
          <p:cNvSpPr>
            <a:spLocks noGrp="1"/>
          </p:cNvSpPr>
          <p:nvPr>
            <p:ph sz="half" idx="1"/>
          </p:nvPr>
        </p:nvSpPr>
        <p:spPr/>
        <p:txBody>
          <a:bodyPr>
            <a:normAutofit/>
          </a:bodyPr>
          <a:lstStyle/>
          <a:p>
            <a:pPr marL="338138" indent="-338138">
              <a:buFont typeface="Arial" panose="020B0604020202020204" pitchFamily="34" charset="0"/>
              <a:buChar char="•"/>
            </a:pPr>
            <a:r>
              <a:rPr lang="en-US" sz="2800" dirty="0"/>
              <a:t>Using a Radial Basis Kernel you get an even lower error rate.</a:t>
            </a:r>
          </a:p>
          <a:p>
            <a:pPr marL="338138" indent="-338138">
              <a:buFont typeface="Arial" panose="020B0604020202020204" pitchFamily="34" charset="0"/>
              <a:buChar char="•"/>
            </a:pPr>
            <a:endParaRPr lang="en-US" sz="2800" dirty="0"/>
          </a:p>
        </p:txBody>
      </p:sp>
      <p:pic>
        <p:nvPicPr>
          <p:cNvPr id="5" name="Picture 5">
            <a:extLst>
              <a:ext uri="{FF2B5EF4-FFF2-40B4-BE49-F238E27FC236}">
                <a16:creationId xmlns:a16="http://schemas.microsoft.com/office/drawing/2014/main" id="{9BB7F170-C12E-46D4-9AD9-88F25359E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947" t="15520" r="15211" b="38625"/>
          <a:stretch>
            <a:fillRect/>
          </a:stretch>
        </p:blipFill>
        <p:spPr bwMode="auto">
          <a:xfrm>
            <a:off x="1752600" y="3581400"/>
            <a:ext cx="3225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1E48B1BF-C02E-4C3B-AE41-3C74D16A3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947" t="28925" r="15211" b="25220"/>
          <a:stretch>
            <a:fillRect/>
          </a:stretch>
        </p:blipFill>
        <p:spPr bwMode="auto">
          <a:xfrm>
            <a:off x="6790266" y="1821180"/>
            <a:ext cx="487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28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F396-0AB3-45B0-ADCF-52542561B768}"/>
              </a:ext>
            </a:extLst>
          </p:cNvPr>
          <p:cNvSpPr>
            <a:spLocks noGrp="1"/>
          </p:cNvSpPr>
          <p:nvPr>
            <p:ph type="title"/>
          </p:nvPr>
        </p:nvSpPr>
        <p:spPr/>
        <p:txBody>
          <a:bodyPr/>
          <a:lstStyle/>
          <a:p>
            <a:r>
              <a:rPr lang="en-US" dirty="0"/>
              <a:t>Error Rates on S&amp;P Data</a:t>
            </a:r>
          </a:p>
        </p:txBody>
      </p:sp>
      <p:sp>
        <p:nvSpPr>
          <p:cNvPr id="3" name="Content Placeholder 2">
            <a:extLst>
              <a:ext uri="{FF2B5EF4-FFF2-40B4-BE49-F238E27FC236}">
                <a16:creationId xmlns:a16="http://schemas.microsoft.com/office/drawing/2014/main" id="{C2B21671-4C0C-4819-BB1F-620A250FB068}"/>
              </a:ext>
            </a:extLst>
          </p:cNvPr>
          <p:cNvSpPr>
            <a:spLocks noGrp="1"/>
          </p:cNvSpPr>
          <p:nvPr>
            <p:ph sz="half" idx="1"/>
          </p:nvPr>
        </p:nvSpPr>
        <p:spPr/>
        <p:txBody>
          <a:bodyPr>
            <a:normAutofit/>
          </a:bodyPr>
          <a:lstStyle/>
          <a:p>
            <a:pPr marL="338138" indent="-338138">
              <a:buFont typeface="Arial" panose="020B0604020202020204" pitchFamily="34" charset="0"/>
              <a:buChar char="•"/>
            </a:pPr>
            <a:r>
              <a:rPr lang="en-US" sz="2800" dirty="0"/>
              <a:t>Here I used a Radial Basis Kernel and calculated the error rate for different values of the tuning parameter.</a:t>
            </a:r>
          </a:p>
          <a:p>
            <a:pPr marL="338138" indent="-338138">
              <a:buFont typeface="Arial" panose="020B0604020202020204" pitchFamily="34" charset="0"/>
              <a:buChar char="•"/>
            </a:pPr>
            <a:r>
              <a:rPr lang="en-US" sz="2800" dirty="0"/>
              <a:t>The results on this data were similar to GAM but not as good as Boosting.</a:t>
            </a:r>
          </a:p>
          <a:p>
            <a:pPr marL="338138" indent="-338138">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38D52FCF-DAEA-495D-9BDF-7D48215A3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374" r="3981"/>
          <a:stretch>
            <a:fillRect/>
          </a:stretch>
        </p:blipFill>
        <p:spPr bwMode="auto">
          <a:xfrm>
            <a:off x="6243638" y="1709208"/>
            <a:ext cx="5135562" cy="4860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156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6478C8-6EAF-4A0E-AB50-D16C79B05C50}"/>
              </a:ext>
            </a:extLst>
          </p:cNvPr>
          <p:cNvSpPr>
            <a:spLocks noGrp="1"/>
          </p:cNvSpPr>
          <p:nvPr>
            <p:ph type="title"/>
          </p:nvPr>
        </p:nvSpPr>
        <p:spPr/>
        <p:txBody>
          <a:bodyPr/>
          <a:lstStyle/>
          <a:p>
            <a:r>
              <a:rPr lang="en-US" dirty="0"/>
              <a:t>Separable Hyperplanes</a:t>
            </a:r>
          </a:p>
        </p:txBody>
      </p:sp>
      <p:sp>
        <p:nvSpPr>
          <p:cNvPr id="6" name="Content Placeholder 5">
            <a:extLst>
              <a:ext uri="{FF2B5EF4-FFF2-40B4-BE49-F238E27FC236}">
                <a16:creationId xmlns:a16="http://schemas.microsoft.com/office/drawing/2014/main" id="{791FBF0C-D037-46FD-909C-4D635BFF5EDA}"/>
              </a:ext>
            </a:extLst>
          </p:cNvPr>
          <p:cNvSpPr>
            <a:spLocks noGrp="1"/>
          </p:cNvSpPr>
          <p:nvPr>
            <p:ph idx="1"/>
          </p:nvPr>
        </p:nvSpPr>
        <p:spPr/>
        <p:txBody>
          <a:bodyPr>
            <a:normAutofit lnSpcReduction="10000"/>
          </a:bodyPr>
          <a:lstStyle/>
          <a:p>
            <a:pPr marL="338138" indent="-338138">
              <a:buFont typeface="Wingdings" panose="05000000000000000000" pitchFamily="2" charset="2"/>
              <a:buChar char="Ø"/>
            </a:pPr>
            <a:r>
              <a:rPr lang="en-US" sz="2800" dirty="0"/>
              <a:t>Imagine a situation where you have a two class classification problem with two predictors X</a:t>
            </a:r>
            <a:r>
              <a:rPr lang="en-US" sz="2800" baseline="-25000" dirty="0"/>
              <a:t>1</a:t>
            </a:r>
            <a:r>
              <a:rPr lang="en-US" sz="2800" dirty="0"/>
              <a:t> and X</a:t>
            </a:r>
            <a:r>
              <a:rPr lang="en-US" sz="2800" baseline="-25000" dirty="0"/>
              <a:t>2</a:t>
            </a:r>
            <a:r>
              <a:rPr lang="en-US" sz="2800" dirty="0"/>
              <a:t>.</a:t>
            </a:r>
          </a:p>
          <a:p>
            <a:pPr marL="338138" indent="-338138">
              <a:buFont typeface="Wingdings" panose="05000000000000000000" pitchFamily="2" charset="2"/>
              <a:buChar char="Ø"/>
            </a:pPr>
            <a:r>
              <a:rPr lang="en-US" sz="2800" dirty="0"/>
              <a:t>Suppose that the two classes are “linearly separable” i.e. one can draw a straight line in which all points on one side belong to the first class and points on the other side to the second class.</a:t>
            </a:r>
          </a:p>
          <a:p>
            <a:pPr marL="338138" indent="-338138">
              <a:buFont typeface="Wingdings" panose="05000000000000000000" pitchFamily="2" charset="2"/>
              <a:buChar char="Ø"/>
            </a:pPr>
            <a:r>
              <a:rPr lang="en-US" sz="2800" dirty="0"/>
              <a:t>Then a natural approach is to find the straight line that gives the biggest separation between the classes i.e. the points are as far from the line as possible</a:t>
            </a:r>
          </a:p>
          <a:p>
            <a:pPr marL="338138" indent="-338138">
              <a:buFont typeface="Wingdings" panose="05000000000000000000" pitchFamily="2" charset="2"/>
              <a:buChar char="Ø"/>
            </a:pPr>
            <a:r>
              <a:rPr lang="en-US" sz="2800" dirty="0"/>
              <a:t>This is the basic idea of a support vector classifier.</a:t>
            </a:r>
          </a:p>
        </p:txBody>
      </p:sp>
    </p:spTree>
    <p:extLst>
      <p:ext uri="{BB962C8B-B14F-4D97-AF65-F5344CB8AC3E}">
        <p14:creationId xmlns:p14="http://schemas.microsoft.com/office/powerpoint/2010/main" val="198113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495B3AE2-51C9-40F7-827D-CB81EBFE8E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0973" t="21164" r="48129" b="50618"/>
          <a:stretch>
            <a:fillRect/>
          </a:stretch>
        </p:blipFill>
        <p:spPr bwMode="auto">
          <a:xfrm>
            <a:off x="6096000" y="1571010"/>
            <a:ext cx="5681667" cy="5542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a:extLst>
              <a:ext uri="{FF2B5EF4-FFF2-40B4-BE49-F238E27FC236}">
                <a16:creationId xmlns:a16="http://schemas.microsoft.com/office/drawing/2014/main" id="{A8CBC5CC-C1DB-4131-939D-633B7F5CB6A3}"/>
              </a:ext>
            </a:extLst>
          </p:cNvPr>
          <p:cNvSpPr>
            <a:spLocks noGrp="1"/>
          </p:cNvSpPr>
          <p:nvPr>
            <p:ph type="title"/>
          </p:nvPr>
        </p:nvSpPr>
        <p:spPr>
          <a:xfrm>
            <a:off x="1024127" y="471509"/>
            <a:ext cx="8102939" cy="1737360"/>
          </a:xfrm>
        </p:spPr>
        <p:txBody>
          <a:bodyPr/>
          <a:lstStyle/>
          <a:p>
            <a:r>
              <a:rPr lang="en-US" sz="5000" dirty="0"/>
              <a:t>Its Easiest To See With A Picture</a:t>
            </a:r>
          </a:p>
        </p:txBody>
      </p:sp>
      <p:sp>
        <p:nvSpPr>
          <p:cNvPr id="6" name="Text Placeholder 5">
            <a:extLst>
              <a:ext uri="{FF2B5EF4-FFF2-40B4-BE49-F238E27FC236}">
                <a16:creationId xmlns:a16="http://schemas.microsoft.com/office/drawing/2014/main" id="{5E708D7E-E309-4E09-844C-3C22FC4D98B7}"/>
              </a:ext>
            </a:extLst>
          </p:cNvPr>
          <p:cNvSpPr>
            <a:spLocks noGrp="1"/>
          </p:cNvSpPr>
          <p:nvPr>
            <p:ph type="body" sz="half" idx="2"/>
          </p:nvPr>
        </p:nvSpPr>
        <p:spPr>
          <a:xfrm>
            <a:off x="977196" y="2015067"/>
            <a:ext cx="4936405" cy="4371424"/>
          </a:xfrm>
        </p:spPr>
        <p:txBody>
          <a:bodyPr>
            <a:normAutofit/>
          </a:bodyPr>
          <a:lstStyle/>
          <a:p>
            <a:pPr marL="285750" indent="-285750">
              <a:buFont typeface="Arial" panose="020B0604020202020204" pitchFamily="34" charset="0"/>
              <a:buChar char="•"/>
            </a:pPr>
            <a:r>
              <a:rPr lang="en-US" sz="2400" dirty="0"/>
              <a:t>C is the minimum perpendicular distance between each point and the separating line.</a:t>
            </a:r>
          </a:p>
          <a:p>
            <a:pPr marL="285750" indent="-285750">
              <a:buFont typeface="Arial" panose="020B0604020202020204" pitchFamily="34" charset="0"/>
              <a:buChar char="•"/>
            </a:pPr>
            <a:r>
              <a:rPr lang="en-US" sz="2400" dirty="0"/>
              <a:t>We find the line which maximizes C.</a:t>
            </a:r>
          </a:p>
          <a:p>
            <a:pPr marL="285750" indent="-285750">
              <a:buFont typeface="Arial" panose="020B0604020202020204" pitchFamily="34" charset="0"/>
              <a:buChar char="•"/>
            </a:pPr>
            <a:r>
              <a:rPr lang="en-US" sz="2400" dirty="0"/>
              <a:t>This line is called the “optimal separating hyperplane”</a:t>
            </a:r>
          </a:p>
          <a:p>
            <a:pPr marL="285750" indent="-285750">
              <a:buFont typeface="Arial" panose="020B0604020202020204" pitchFamily="34" charset="0"/>
              <a:buChar char="•"/>
            </a:pPr>
            <a:r>
              <a:rPr lang="en-US" sz="2400" dirty="0"/>
              <a:t>The classification of a point depends on which side of the line it falls on.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23297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2D7661-28AB-43B1-9B80-491D242AD6EE}"/>
              </a:ext>
            </a:extLst>
          </p:cNvPr>
          <p:cNvSpPr>
            <a:spLocks noGrp="1"/>
          </p:cNvSpPr>
          <p:nvPr>
            <p:ph type="title"/>
          </p:nvPr>
        </p:nvSpPr>
        <p:spPr/>
        <p:txBody>
          <a:bodyPr/>
          <a:lstStyle/>
          <a:p>
            <a:r>
              <a:rPr lang="en-US" dirty="0"/>
              <a:t>More Than Two Predictors</a:t>
            </a:r>
          </a:p>
        </p:txBody>
      </p:sp>
      <p:sp>
        <p:nvSpPr>
          <p:cNvPr id="6" name="Content Placeholder 5">
            <a:extLst>
              <a:ext uri="{FF2B5EF4-FFF2-40B4-BE49-F238E27FC236}">
                <a16:creationId xmlns:a16="http://schemas.microsoft.com/office/drawing/2014/main" id="{F46ECDDB-D74A-46C5-A33B-D9ACC3C219CA}"/>
              </a:ext>
            </a:extLst>
          </p:cNvPr>
          <p:cNvSpPr>
            <a:spLocks noGrp="1"/>
          </p:cNvSpPr>
          <p:nvPr>
            <p:ph idx="1"/>
          </p:nvPr>
        </p:nvSpPr>
        <p:spPr/>
        <p:txBody>
          <a:bodyPr>
            <a:normAutofit/>
          </a:bodyPr>
          <a:lstStyle/>
          <a:p>
            <a:pPr marL="338138" indent="-338138">
              <a:buFont typeface="Wingdings" panose="05000000000000000000" pitchFamily="2" charset="2"/>
              <a:buChar char="Ø"/>
            </a:pPr>
            <a:r>
              <a:rPr lang="en-US" sz="2800" dirty="0"/>
              <a:t>This idea works just as well with more than two predictors. </a:t>
            </a:r>
          </a:p>
          <a:p>
            <a:pPr marL="338138" indent="-338138">
              <a:buFont typeface="Wingdings" panose="05000000000000000000" pitchFamily="2" charset="2"/>
              <a:buChar char="Ø"/>
            </a:pPr>
            <a:r>
              <a:rPr lang="en-US" sz="2800" dirty="0"/>
              <a:t>For example, with three predictors you want to find the plane that produces the largest separation between the classes.</a:t>
            </a:r>
          </a:p>
          <a:p>
            <a:pPr marL="338138" indent="-338138">
              <a:buFont typeface="Wingdings" panose="05000000000000000000" pitchFamily="2" charset="2"/>
              <a:buChar char="Ø"/>
            </a:pPr>
            <a:r>
              <a:rPr lang="en-US" sz="2800" dirty="0"/>
              <a:t>With more than three dimensions it becomes hard to visualize a plane but it still exists. In general they are caller hyper-planes. </a:t>
            </a:r>
          </a:p>
        </p:txBody>
      </p:sp>
    </p:spTree>
    <p:extLst>
      <p:ext uri="{BB962C8B-B14F-4D97-AF65-F5344CB8AC3E}">
        <p14:creationId xmlns:p14="http://schemas.microsoft.com/office/powerpoint/2010/main" val="29932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35F7-1DD6-4BE5-BBCE-365DE3259364}"/>
              </a:ext>
            </a:extLst>
          </p:cNvPr>
          <p:cNvSpPr>
            <a:spLocks noGrp="1"/>
          </p:cNvSpPr>
          <p:nvPr>
            <p:ph type="title"/>
          </p:nvPr>
        </p:nvSpPr>
        <p:spPr/>
        <p:txBody>
          <a:bodyPr/>
          <a:lstStyle/>
          <a:p>
            <a:r>
              <a:rPr lang="en-US" dirty="0"/>
              <a:t>Non-Separating Classes</a:t>
            </a:r>
          </a:p>
        </p:txBody>
      </p:sp>
      <p:sp>
        <p:nvSpPr>
          <p:cNvPr id="3" name="Content Placeholder 2">
            <a:extLst>
              <a:ext uri="{FF2B5EF4-FFF2-40B4-BE49-F238E27FC236}">
                <a16:creationId xmlns:a16="http://schemas.microsoft.com/office/drawing/2014/main" id="{A9669712-6120-4C0F-BB50-BDD7CFCDA643}"/>
              </a:ext>
            </a:extLst>
          </p:cNvPr>
          <p:cNvSpPr>
            <a:spLocks noGrp="1"/>
          </p:cNvSpPr>
          <p:nvPr>
            <p:ph idx="1"/>
          </p:nvPr>
        </p:nvSpPr>
        <p:spPr/>
        <p:txBody>
          <a:bodyPr>
            <a:normAutofit lnSpcReduction="10000"/>
          </a:bodyPr>
          <a:lstStyle/>
          <a:p>
            <a:pPr marL="338138" indent="-338138">
              <a:buFont typeface="Wingdings" panose="05000000000000000000" pitchFamily="2" charset="2"/>
              <a:buChar char="Ø"/>
            </a:pPr>
            <a:r>
              <a:rPr lang="en-US" sz="2800" dirty="0"/>
              <a:t>Of course in practice it is not usually possible to find a hyper-plane that perfectly separates two classes.</a:t>
            </a:r>
          </a:p>
          <a:p>
            <a:pPr marL="338138" indent="-338138">
              <a:buFont typeface="Wingdings" panose="05000000000000000000" pitchFamily="2" charset="2"/>
              <a:buChar char="Ø"/>
            </a:pPr>
            <a:r>
              <a:rPr lang="en-US" sz="2800" dirty="0"/>
              <a:t>In other words, for any straight line or plane that I draw there will always be at least some points on the wrong side of the line.</a:t>
            </a:r>
          </a:p>
          <a:p>
            <a:pPr marL="338138" indent="-338138">
              <a:buFont typeface="Wingdings" panose="05000000000000000000" pitchFamily="2" charset="2"/>
              <a:buChar char="Ø"/>
            </a:pPr>
            <a:r>
              <a:rPr lang="en-US" sz="2800" dirty="0"/>
              <a:t>In this situation we try to find the plane that gives the best separation between the points that are correctly classified subject to the points on the wrong side of the line not being off by too much.</a:t>
            </a:r>
          </a:p>
          <a:p>
            <a:pPr marL="338138" indent="-338138">
              <a:buFont typeface="Wingdings" panose="05000000000000000000" pitchFamily="2" charset="2"/>
              <a:buChar char="Ø"/>
            </a:pPr>
            <a:r>
              <a:rPr lang="en-US" sz="2800" dirty="0"/>
              <a:t>It is easier to see with a picture!</a:t>
            </a:r>
          </a:p>
        </p:txBody>
      </p:sp>
    </p:spTree>
    <p:extLst>
      <p:ext uri="{BB962C8B-B14F-4D97-AF65-F5344CB8AC3E}">
        <p14:creationId xmlns:p14="http://schemas.microsoft.com/office/powerpoint/2010/main" val="272384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24AB28-9616-4F36-A502-1D8CBE1C7DA5}"/>
              </a:ext>
            </a:extLst>
          </p:cNvPr>
          <p:cNvSpPr>
            <a:spLocks noGrp="1"/>
          </p:cNvSpPr>
          <p:nvPr>
            <p:ph type="title"/>
          </p:nvPr>
        </p:nvSpPr>
        <p:spPr>
          <a:xfrm>
            <a:off x="1024128" y="471509"/>
            <a:ext cx="6341872" cy="1737360"/>
          </a:xfrm>
        </p:spPr>
        <p:txBody>
          <a:bodyPr/>
          <a:lstStyle/>
          <a:p>
            <a:r>
              <a:rPr lang="en-US" sz="5000" dirty="0"/>
              <a:t>Non-Separating Example</a:t>
            </a:r>
          </a:p>
        </p:txBody>
      </p:sp>
      <p:sp>
        <p:nvSpPr>
          <p:cNvPr id="6" name="Text Placeholder 5">
            <a:extLst>
              <a:ext uri="{FF2B5EF4-FFF2-40B4-BE49-F238E27FC236}">
                <a16:creationId xmlns:a16="http://schemas.microsoft.com/office/drawing/2014/main" id="{AC76E78E-0B6A-4AB4-A86D-2D5B432C7A60}"/>
              </a:ext>
            </a:extLst>
          </p:cNvPr>
          <p:cNvSpPr>
            <a:spLocks noGrp="1"/>
          </p:cNvSpPr>
          <p:nvPr>
            <p:ph type="body" sz="half" idx="2"/>
          </p:nvPr>
        </p:nvSpPr>
        <p:spPr>
          <a:xfrm>
            <a:off x="1024128" y="2020439"/>
            <a:ext cx="4389120" cy="3762294"/>
          </a:xfrm>
        </p:spPr>
        <p:txBody>
          <a:bodyPr>
            <a:normAutofit fontScale="92500" lnSpcReduction="10000"/>
          </a:bodyPr>
          <a:lstStyle/>
          <a:p>
            <a:pPr>
              <a:lnSpc>
                <a:spcPct val="90000"/>
              </a:lnSpc>
            </a:pPr>
            <a:r>
              <a:rPr lang="en-US" sz="2800" dirty="0"/>
              <a:t>Let </a:t>
            </a:r>
            <a:r>
              <a:rPr lang="el-GR" sz="2800" dirty="0">
                <a:cs typeface="Times New Roman" pitchFamily="18" charset="0"/>
              </a:rPr>
              <a:t>ξ</a:t>
            </a:r>
            <a:r>
              <a:rPr lang="en-US" sz="2800" baseline="30000" dirty="0">
                <a:cs typeface="Times New Roman" pitchFamily="18" charset="0"/>
              </a:rPr>
              <a:t>*</a:t>
            </a:r>
            <a:r>
              <a:rPr lang="en-US" sz="2800" baseline="-25000" dirty="0" err="1">
                <a:cs typeface="Times New Roman" pitchFamily="18" charset="0"/>
              </a:rPr>
              <a:t>i</a:t>
            </a:r>
            <a:r>
              <a:rPr lang="en-US" sz="2800" baseline="30000" dirty="0">
                <a:cs typeface="Times New Roman" pitchFamily="18" charset="0"/>
              </a:rPr>
              <a:t> </a:t>
            </a:r>
            <a:r>
              <a:rPr lang="en-US" sz="2800" dirty="0">
                <a:cs typeface="Times New Roman" pitchFamily="18" charset="0"/>
              </a:rPr>
              <a:t>represent the amount that the </a:t>
            </a:r>
            <a:r>
              <a:rPr lang="en-US" sz="2800" i="1" dirty="0" err="1">
                <a:cs typeface="Times New Roman" pitchFamily="18" charset="0"/>
              </a:rPr>
              <a:t>i</a:t>
            </a:r>
            <a:r>
              <a:rPr lang="en-US" sz="2800" dirty="0" err="1">
                <a:cs typeface="Times New Roman" pitchFamily="18" charset="0"/>
              </a:rPr>
              <a:t>th</a:t>
            </a:r>
            <a:r>
              <a:rPr lang="en-US" sz="2800" dirty="0">
                <a:cs typeface="Times New Roman" pitchFamily="18" charset="0"/>
              </a:rPr>
              <a:t> point is on the wrong side of the margin (the dashed line).</a:t>
            </a:r>
          </a:p>
          <a:p>
            <a:pPr>
              <a:lnSpc>
                <a:spcPct val="90000"/>
              </a:lnSpc>
            </a:pPr>
            <a:r>
              <a:rPr lang="en-US" sz="2800" dirty="0">
                <a:cs typeface="Times New Roman" pitchFamily="18" charset="0"/>
              </a:rPr>
              <a:t>Then </a:t>
            </a:r>
            <a:r>
              <a:rPr lang="en-US" sz="2800" dirty="0"/>
              <a:t>we want to maximize C subject to</a:t>
            </a:r>
          </a:p>
          <a:p>
            <a:pPr>
              <a:lnSpc>
                <a:spcPct val="90000"/>
              </a:lnSpc>
            </a:pPr>
            <a:endParaRPr lang="en-US" sz="2800" dirty="0"/>
          </a:p>
          <a:p>
            <a:pPr>
              <a:lnSpc>
                <a:spcPct val="90000"/>
              </a:lnSpc>
            </a:pPr>
            <a:endParaRPr lang="en-US" sz="2800" dirty="0"/>
          </a:p>
          <a:p>
            <a:pPr>
              <a:lnSpc>
                <a:spcPct val="90000"/>
              </a:lnSpc>
            </a:pPr>
            <a:r>
              <a:rPr lang="en-US" sz="2800" dirty="0"/>
              <a:t>The constant is a tuning parameter that we choose.</a:t>
            </a:r>
          </a:p>
          <a:p>
            <a:pPr>
              <a:lnSpc>
                <a:spcPct val="90000"/>
              </a:lnSpc>
            </a:pPr>
            <a:endParaRPr lang="en-US" sz="2800" dirty="0"/>
          </a:p>
          <a:p>
            <a:endParaRPr lang="en-US" sz="2800" dirty="0"/>
          </a:p>
        </p:txBody>
      </p:sp>
      <p:graphicFrame>
        <p:nvGraphicFramePr>
          <p:cNvPr id="7" name="Object 5">
            <a:extLst>
              <a:ext uri="{FF2B5EF4-FFF2-40B4-BE49-F238E27FC236}">
                <a16:creationId xmlns:a16="http://schemas.microsoft.com/office/drawing/2014/main" id="{8CB064CB-1698-4F57-927C-C25F1C497C36}"/>
              </a:ext>
            </a:extLst>
          </p:cNvPr>
          <p:cNvGraphicFramePr>
            <a:graphicFrameLocks noChangeAspect="1"/>
          </p:cNvGraphicFramePr>
          <p:nvPr>
            <p:extLst>
              <p:ext uri="{D42A27DB-BD31-4B8C-83A1-F6EECF244321}">
                <p14:modId xmlns:p14="http://schemas.microsoft.com/office/powerpoint/2010/main" val="824841265"/>
              </p:ext>
            </p:extLst>
          </p:nvPr>
        </p:nvGraphicFramePr>
        <p:xfrm>
          <a:off x="1843793" y="4230289"/>
          <a:ext cx="2819400" cy="998538"/>
        </p:xfrm>
        <a:graphic>
          <a:graphicData uri="http://schemas.openxmlformats.org/presentationml/2006/ole">
            <mc:AlternateContent xmlns:mc="http://schemas.openxmlformats.org/markup-compatibility/2006">
              <mc:Choice xmlns:v="urn:schemas-microsoft-com:vml" Requires="v">
                <p:oleObj spid="_x0000_s1027" name="Equation" r:id="rId3" imgW="1218960" imgH="431640" progId="Equation.3">
                  <p:embed/>
                </p:oleObj>
              </mc:Choice>
              <mc:Fallback>
                <p:oleObj name="Equation" r:id="rId3" imgW="1218960" imgH="431640" progId="Equation.3">
                  <p:embed/>
                  <p:pic>
                    <p:nvPicPr>
                      <p:cNvPr id="3317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3793" y="4230289"/>
                        <a:ext cx="281940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Picture 4">
            <a:extLst>
              <a:ext uri="{FF2B5EF4-FFF2-40B4-BE49-F238E27FC236}">
                <a16:creationId xmlns:a16="http://schemas.microsoft.com/office/drawing/2014/main" id="{D7813FEB-92F8-408F-A295-E992F84F1D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0873" t="21164" r="8229" b="50618"/>
          <a:stretch>
            <a:fillRect/>
          </a:stretch>
        </p:blipFill>
        <p:spPr bwMode="auto">
          <a:xfrm>
            <a:off x="6019800" y="1600199"/>
            <a:ext cx="5148072" cy="5023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147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460AFA-5B45-42E5-92D4-555989143FAF}"/>
              </a:ext>
            </a:extLst>
          </p:cNvPr>
          <p:cNvSpPr>
            <a:spLocks noGrp="1"/>
          </p:cNvSpPr>
          <p:nvPr>
            <p:ph type="title"/>
          </p:nvPr>
        </p:nvSpPr>
        <p:spPr>
          <a:xfrm>
            <a:off x="1024127" y="585216"/>
            <a:ext cx="10930805" cy="1499616"/>
          </a:xfrm>
        </p:spPr>
        <p:txBody>
          <a:bodyPr/>
          <a:lstStyle/>
          <a:p>
            <a:r>
              <a:rPr lang="en-US" sz="5400" dirty="0"/>
              <a:t>A Simulation Example With A Small Constant</a:t>
            </a:r>
            <a:endParaRPr lang="en-US" dirty="0"/>
          </a:p>
        </p:txBody>
      </p:sp>
      <p:sp>
        <p:nvSpPr>
          <p:cNvPr id="7" name="Content Placeholder 6">
            <a:extLst>
              <a:ext uri="{FF2B5EF4-FFF2-40B4-BE49-F238E27FC236}">
                <a16:creationId xmlns:a16="http://schemas.microsoft.com/office/drawing/2014/main" id="{13D986AF-D463-4C7E-ACD1-42F7085D3362}"/>
              </a:ext>
            </a:extLst>
          </p:cNvPr>
          <p:cNvSpPr>
            <a:spLocks noGrp="1"/>
          </p:cNvSpPr>
          <p:nvPr>
            <p:ph sz="half" idx="2"/>
          </p:nvPr>
        </p:nvSpPr>
        <p:spPr>
          <a:xfrm>
            <a:off x="5989320" y="2286000"/>
            <a:ext cx="5423916" cy="4023360"/>
          </a:xfrm>
        </p:spPr>
        <p:txBody>
          <a:bodyPr>
            <a:normAutofit/>
          </a:bodyPr>
          <a:lstStyle/>
          <a:p>
            <a:pPr marL="338138" indent="-338138">
              <a:buFont typeface="Arial" panose="020B0604020202020204" pitchFamily="34" charset="0"/>
              <a:buChar char="•"/>
            </a:pPr>
            <a:r>
              <a:rPr lang="en-US" sz="2800" dirty="0"/>
              <a:t>This is the simulation example from chapter 1.</a:t>
            </a:r>
          </a:p>
          <a:p>
            <a:pPr marL="338138" indent="-338138">
              <a:buFont typeface="Arial" panose="020B0604020202020204" pitchFamily="34" charset="0"/>
              <a:buChar char="•"/>
            </a:pPr>
            <a:r>
              <a:rPr lang="en-US" sz="2800" dirty="0"/>
              <a:t>The distance between the dashed lines represents the margin or 2C.</a:t>
            </a:r>
          </a:p>
          <a:p>
            <a:pPr marL="338138" indent="-338138">
              <a:buFont typeface="Arial" panose="020B0604020202020204" pitchFamily="34" charset="0"/>
              <a:buChar char="•"/>
            </a:pPr>
            <a:r>
              <a:rPr lang="en-US" sz="2800" dirty="0"/>
              <a:t>The purple lines represent the Bayes decision boundaries</a:t>
            </a:r>
          </a:p>
          <a:p>
            <a:pPr marL="338138" indent="-338138">
              <a:buFont typeface="Arial" panose="020B0604020202020204" pitchFamily="34" charset="0"/>
              <a:buChar char="•"/>
            </a:pPr>
            <a:endParaRPr lang="en-US" sz="2800" dirty="0"/>
          </a:p>
        </p:txBody>
      </p:sp>
      <p:pic>
        <p:nvPicPr>
          <p:cNvPr id="8" name="Picture 4">
            <a:extLst>
              <a:ext uri="{FF2B5EF4-FFF2-40B4-BE49-F238E27FC236}">
                <a16:creationId xmlns:a16="http://schemas.microsoft.com/office/drawing/2014/main" id="{4B31DED8-FB96-47D1-B278-3F8E325B2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947" t="16226" r="15211" b="42151"/>
          <a:stretch>
            <a:fillRect/>
          </a:stretch>
        </p:blipFill>
        <p:spPr bwMode="auto">
          <a:xfrm>
            <a:off x="778764" y="1944211"/>
            <a:ext cx="5105400"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061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23A1-74B6-4E6E-8669-190831218013}"/>
              </a:ext>
            </a:extLst>
          </p:cNvPr>
          <p:cNvSpPr>
            <a:spLocks noGrp="1"/>
          </p:cNvSpPr>
          <p:nvPr>
            <p:ph type="title"/>
          </p:nvPr>
        </p:nvSpPr>
        <p:spPr>
          <a:xfrm>
            <a:off x="1024127" y="585216"/>
            <a:ext cx="10118005" cy="1499616"/>
          </a:xfrm>
        </p:spPr>
        <p:txBody>
          <a:bodyPr/>
          <a:lstStyle/>
          <a:p>
            <a:r>
              <a:rPr lang="en-US" sz="5400" dirty="0"/>
              <a:t>The Same Example With A Larger Constant</a:t>
            </a:r>
            <a:endParaRPr lang="en-US" dirty="0"/>
          </a:p>
        </p:txBody>
      </p:sp>
      <p:sp>
        <p:nvSpPr>
          <p:cNvPr id="3" name="Content Placeholder 2">
            <a:extLst>
              <a:ext uri="{FF2B5EF4-FFF2-40B4-BE49-F238E27FC236}">
                <a16:creationId xmlns:a16="http://schemas.microsoft.com/office/drawing/2014/main" id="{31944062-A6DC-487D-8EB3-7D45755C8589}"/>
              </a:ext>
            </a:extLst>
          </p:cNvPr>
          <p:cNvSpPr>
            <a:spLocks noGrp="1"/>
          </p:cNvSpPr>
          <p:nvPr>
            <p:ph sz="half" idx="1"/>
          </p:nvPr>
        </p:nvSpPr>
        <p:spPr>
          <a:xfrm>
            <a:off x="664464" y="2084832"/>
            <a:ext cx="5105400" cy="4023360"/>
          </a:xfrm>
        </p:spPr>
        <p:txBody>
          <a:bodyPr>
            <a:normAutofit/>
          </a:bodyPr>
          <a:lstStyle/>
          <a:p>
            <a:pPr marL="338138" indent="-338138">
              <a:buFont typeface="Arial" panose="020B0604020202020204" pitchFamily="34" charset="0"/>
              <a:buChar char="•"/>
            </a:pPr>
            <a:r>
              <a:rPr lang="en-US" sz="2400" dirty="0"/>
              <a:t>Using a larger constant allows for a greater margin and creates a slightly different classifier.</a:t>
            </a:r>
          </a:p>
          <a:p>
            <a:pPr marL="338138" indent="-338138">
              <a:buFont typeface="Arial" panose="020B0604020202020204" pitchFamily="34" charset="0"/>
              <a:buChar char="•"/>
            </a:pPr>
            <a:r>
              <a:rPr lang="en-US" sz="2400" dirty="0"/>
              <a:t>Notice, however, that the decision boundary must always be linear.</a:t>
            </a:r>
          </a:p>
          <a:p>
            <a:pPr marL="338138" indent="-338138">
              <a:buFont typeface="Arial" panose="020B0604020202020204" pitchFamily="34" charset="0"/>
              <a:buChar char="•"/>
            </a:pPr>
            <a:endParaRPr lang="en-US" sz="2400" dirty="0"/>
          </a:p>
        </p:txBody>
      </p:sp>
      <p:pic>
        <p:nvPicPr>
          <p:cNvPr id="5" name="Picture 5">
            <a:extLst>
              <a:ext uri="{FF2B5EF4-FFF2-40B4-BE49-F238E27FC236}">
                <a16:creationId xmlns:a16="http://schemas.microsoft.com/office/drawing/2014/main" id="{A22D94E9-D337-4FA3-B36D-98A261860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947" t="16226" r="15211" b="42151"/>
          <a:stretch>
            <a:fillRect/>
          </a:stretch>
        </p:blipFill>
        <p:spPr bwMode="auto">
          <a:xfrm>
            <a:off x="1845564" y="4120231"/>
            <a:ext cx="2743200"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661A6C3E-5899-4ECB-98B4-2BEA95AEC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947" t="30334" r="15211" b="28043"/>
          <a:stretch>
            <a:fillRect/>
          </a:stretch>
        </p:blipFill>
        <p:spPr bwMode="auto">
          <a:xfrm>
            <a:off x="5779007" y="1944211"/>
            <a:ext cx="5105400" cy="470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20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94AD95-DB47-4498-85EF-4E288510C68C}"/>
              </a:ext>
            </a:extLst>
          </p:cNvPr>
          <p:cNvSpPr>
            <a:spLocks noGrp="1"/>
          </p:cNvSpPr>
          <p:nvPr>
            <p:ph type="title"/>
          </p:nvPr>
        </p:nvSpPr>
        <p:spPr/>
        <p:txBody>
          <a:bodyPr/>
          <a:lstStyle/>
          <a:p>
            <a:r>
              <a:rPr lang="en-US" dirty="0"/>
              <a:t>Non-Linear Classifier</a:t>
            </a:r>
          </a:p>
        </p:txBody>
      </p:sp>
      <p:sp>
        <p:nvSpPr>
          <p:cNvPr id="6" name="Content Placeholder 5">
            <a:extLst>
              <a:ext uri="{FF2B5EF4-FFF2-40B4-BE49-F238E27FC236}">
                <a16:creationId xmlns:a16="http://schemas.microsoft.com/office/drawing/2014/main" id="{75916CB2-F1DA-48CB-95ED-65EA745CE25A}"/>
              </a:ext>
            </a:extLst>
          </p:cNvPr>
          <p:cNvSpPr>
            <a:spLocks noGrp="1"/>
          </p:cNvSpPr>
          <p:nvPr>
            <p:ph idx="1"/>
          </p:nvPr>
        </p:nvSpPr>
        <p:spPr/>
        <p:txBody>
          <a:bodyPr>
            <a:normAutofit/>
          </a:bodyPr>
          <a:lstStyle/>
          <a:p>
            <a:pPr marL="338138" indent="-338138">
              <a:buFont typeface="Wingdings" panose="05000000000000000000" pitchFamily="2" charset="2"/>
              <a:buChar char="Ø"/>
            </a:pPr>
            <a:r>
              <a:rPr lang="en-US" sz="2800" dirty="0"/>
              <a:t>The support vector classifier is fairly easy to think about. However, because it only allows for a linear decision boundary it may not be all that powerful.</a:t>
            </a:r>
          </a:p>
          <a:p>
            <a:pPr marL="338138" indent="-338138">
              <a:buFont typeface="Wingdings" panose="05000000000000000000" pitchFamily="2" charset="2"/>
              <a:buChar char="Ø"/>
            </a:pPr>
            <a:r>
              <a:rPr lang="en-US" sz="2800" dirty="0"/>
              <a:t>Recall that in chapter 3 we extended linear regression to non-linear regression using a basis function i.e.</a:t>
            </a:r>
          </a:p>
        </p:txBody>
      </p:sp>
      <p:graphicFrame>
        <p:nvGraphicFramePr>
          <p:cNvPr id="7" name="Object 5">
            <a:extLst>
              <a:ext uri="{FF2B5EF4-FFF2-40B4-BE49-F238E27FC236}">
                <a16:creationId xmlns:a16="http://schemas.microsoft.com/office/drawing/2014/main" id="{BDCD947D-28FA-4D50-94BC-1AF7814F79AD}"/>
              </a:ext>
            </a:extLst>
          </p:cNvPr>
          <p:cNvGraphicFramePr>
            <a:graphicFrameLocks noChangeAspect="1"/>
          </p:cNvGraphicFramePr>
          <p:nvPr>
            <p:extLst>
              <p:ext uri="{D42A27DB-BD31-4B8C-83A1-F6EECF244321}">
                <p14:modId xmlns:p14="http://schemas.microsoft.com/office/powerpoint/2010/main" val="3838532734"/>
              </p:ext>
            </p:extLst>
          </p:nvPr>
        </p:nvGraphicFramePr>
        <p:xfrm>
          <a:off x="1676400" y="4800600"/>
          <a:ext cx="8610600" cy="690563"/>
        </p:xfrm>
        <a:graphic>
          <a:graphicData uri="http://schemas.openxmlformats.org/presentationml/2006/ole">
            <mc:AlternateContent xmlns:mc="http://schemas.openxmlformats.org/markup-compatibility/2006">
              <mc:Choice xmlns:v="urn:schemas-microsoft-com:vml" Requires="v">
                <p:oleObj spid="_x0000_s2051" name="Equation" r:id="rId3" imgW="3009600" imgH="241200" progId="Equation.3">
                  <p:embed/>
                </p:oleObj>
              </mc:Choice>
              <mc:Fallback>
                <p:oleObj name="Equation" r:id="rId3" imgW="3009600" imgH="241200" progId="Equation.3">
                  <p:embed/>
                  <p:pic>
                    <p:nvPicPr>
                      <p:cNvPr id="3409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800600"/>
                        <a:ext cx="86106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77078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TotalTime>
  <Words>766</Words>
  <Application>Microsoft Office PowerPoint</Application>
  <PresentationFormat>Widescreen</PresentationFormat>
  <Paragraphs>59</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Tw Cen MT</vt:lpstr>
      <vt:lpstr>Tw Cen MT Condensed</vt:lpstr>
      <vt:lpstr>Wingdings</vt:lpstr>
      <vt:lpstr>Wingdings 3</vt:lpstr>
      <vt:lpstr>Integral</vt:lpstr>
      <vt:lpstr>Equation</vt:lpstr>
      <vt:lpstr>Support Vector Machines</vt:lpstr>
      <vt:lpstr>Separable Hyperplanes</vt:lpstr>
      <vt:lpstr>Its Easiest To See With A Picture</vt:lpstr>
      <vt:lpstr>More Than Two Predictors</vt:lpstr>
      <vt:lpstr>Non-Separating Classes</vt:lpstr>
      <vt:lpstr>Non-Separating Example</vt:lpstr>
      <vt:lpstr>A Simulation Example With A Small Constant</vt:lpstr>
      <vt:lpstr>The Same Example With A Larger Constant</vt:lpstr>
      <vt:lpstr>Non-Linear Classifier</vt:lpstr>
      <vt:lpstr>A Basis Approach</vt:lpstr>
      <vt:lpstr>In Reality</vt:lpstr>
      <vt:lpstr>Polynomial Kernel On Sim Data</vt:lpstr>
      <vt:lpstr>Radial Basis Kernel</vt:lpstr>
      <vt:lpstr>Error Rates on S&amp;P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milo_milkshake Campbell</dc:creator>
  <cp:lastModifiedBy>milo_milkshake Campbell</cp:lastModifiedBy>
  <cp:revision>2</cp:revision>
  <dcterms:created xsi:type="dcterms:W3CDTF">2018-12-14T02:15:56Z</dcterms:created>
  <dcterms:modified xsi:type="dcterms:W3CDTF">2018-12-14T02:27:39Z</dcterms:modified>
</cp:coreProperties>
</file>