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89" r:id="rId2"/>
    <p:sldId id="285" r:id="rId3"/>
    <p:sldId id="291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8" y="2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79EBAE4-08D5-4AED-A996-785D3E3FD510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61BB-4354-4025-BE57-A1AA3D464181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0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AE3-2F72-47D7-AB51-5CCF89B8EBDD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9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4DB2-1006-4169-BC1E-04C1F6EA84CA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F940-B98C-49FC-B7A1-524F10E499AE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59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B707-6CD6-4BCB-B653-D581830A08E3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E8F5-DA59-48A7-997B-4D6982A3C284}" type="datetime1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653F-A288-48C0-ACC6-D3B585E3FC7B}" type="datetime1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8978-9BD3-410C-A4EB-09AF0CB88C42}" type="datetime1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0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F29-B795-4CB6-B286-A1A98C7A3B3D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4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5AB5-D472-4DF3-92F0-F696BF653DBC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0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DEA90B-75DC-4A8F-B7CB-3BB37EB40D73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/>
              <a:t>Clustering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2490" b="12490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Optimums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3585549" cy="5130247"/>
          </a:xfrm>
        </p:spPr>
        <p:txBody>
          <a:bodyPr/>
          <a:lstStyle/>
          <a:p>
            <a:r>
              <a:rPr lang="en-US" dirty="0"/>
              <a:t>The K-means algorithm can get stuck in “local optimums” and not find the best solution</a:t>
            </a:r>
          </a:p>
          <a:p>
            <a:endParaRPr lang="en-US" sz="1000" dirty="0"/>
          </a:p>
          <a:p>
            <a:r>
              <a:rPr lang="en-US" dirty="0"/>
              <a:t>Hence, it is important to run the algorithm multiple times with random starting points to find a good solution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426" y="1600200"/>
            <a:ext cx="5179982" cy="504040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5802915" y="1273896"/>
            <a:ext cx="9144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17315" y="1045297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Solution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8012715" y="1368462"/>
            <a:ext cx="381000" cy="51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393715" y="103683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Solution</a:t>
            </a:r>
          </a:p>
        </p:txBody>
      </p:sp>
    </p:spTree>
    <p:extLst>
      <p:ext uri="{BB962C8B-B14F-4D97-AF65-F5344CB8AC3E}">
        <p14:creationId xmlns:p14="http://schemas.microsoft.com/office/powerpoint/2010/main" val="363684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/>
              <a:t>K-Means clustering requires choosing the number of clusters.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/>
              <a:t>If we don’t want to do that, an alternative is to use Hierarchical Clustering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/>
              <a:t>Hierarchical Clustering has an added advantage that it produces a tree based representation of the observations, called a </a:t>
            </a:r>
            <a:r>
              <a:rPr lang="en-US" sz="2800" dirty="0" err="1"/>
              <a:t>Dendogram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115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Dendograms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2224"/>
            <a:ext cx="9720073" cy="4023360"/>
          </a:xfrm>
        </p:spPr>
        <p:txBody>
          <a:bodyPr>
            <a:normAutofit/>
          </a:bodyPr>
          <a:lstStyle/>
          <a:p>
            <a:pPr marL="347663" indent="-347663">
              <a:buFont typeface="Arial" panose="020B0604020202020204" pitchFamily="34" charset="0"/>
              <a:buChar char="•"/>
              <a:tabLst>
                <a:tab pos="119063" algn="l"/>
              </a:tabLst>
            </a:pPr>
            <a:r>
              <a:rPr lang="en-US" sz="2400" dirty="0"/>
              <a:t>First join closest points (5 and 7)</a:t>
            </a:r>
          </a:p>
          <a:p>
            <a:pPr marL="347663" indent="-347663">
              <a:buFont typeface="Arial" panose="020B0604020202020204" pitchFamily="34" charset="0"/>
              <a:buChar char="•"/>
              <a:tabLst>
                <a:tab pos="119063" algn="l"/>
              </a:tabLst>
            </a:pPr>
            <a:r>
              <a:rPr lang="en-US" sz="2400" dirty="0"/>
              <a:t>Height of fusing/merging  (on vertical axis) indicates how similar the points are</a:t>
            </a:r>
          </a:p>
          <a:p>
            <a:pPr marL="347663" indent="-347663">
              <a:buFont typeface="Arial" panose="020B0604020202020204" pitchFamily="34" charset="0"/>
              <a:buChar char="•"/>
              <a:tabLst>
                <a:tab pos="119063" algn="l"/>
              </a:tabLst>
            </a:pPr>
            <a:r>
              <a:rPr lang="en-US" sz="2400" dirty="0"/>
              <a:t>After the points are fused they are treated as a single observation and the algorithm continues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33" y="3692480"/>
            <a:ext cx="6699890" cy="32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953" y="1773936"/>
            <a:ext cx="7263383" cy="4876800"/>
          </a:xfrm>
        </p:spPr>
        <p:txBody>
          <a:bodyPr>
            <a:normAutofit/>
          </a:bodyPr>
          <a:lstStyle/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dirty="0"/>
              <a:t>Each “leaf” of the </a:t>
            </a:r>
            <a:r>
              <a:rPr lang="en-US" dirty="0" err="1"/>
              <a:t>dendogram</a:t>
            </a:r>
            <a:r>
              <a:rPr lang="en-US" dirty="0"/>
              <a:t> represents one of the 45 observations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dirty="0"/>
              <a:t>At the bottom of the </a:t>
            </a:r>
            <a:r>
              <a:rPr lang="en-US" dirty="0" err="1"/>
              <a:t>dendogram</a:t>
            </a:r>
            <a:r>
              <a:rPr lang="en-US" dirty="0"/>
              <a:t>, each observation is a distinct leaf. However, as we move up the tree, some leaves begin to fuse. These correspond to observations that are similar to each other.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dirty="0"/>
              <a:t>As we move higher up the tree, an increasing number of observations have fused. The earlier (lower in the tree) two observations fuse, the more similar they are to each other.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dirty="0"/>
              <a:t>Observations that fuse later are quite different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014" y="1027652"/>
            <a:ext cx="3227404" cy="2818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968" y="3951699"/>
            <a:ext cx="2987913" cy="290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4248"/>
            <a:ext cx="9720073" cy="4023360"/>
          </a:xfrm>
        </p:spPr>
        <p:txBody>
          <a:bodyPr>
            <a:normAutofit/>
          </a:bodyPr>
          <a:lstStyle/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/>
              <a:t>To choose clusters we draw lines across the </a:t>
            </a:r>
            <a:r>
              <a:rPr lang="en-US" sz="2800" dirty="0" err="1"/>
              <a:t>dendogram</a:t>
            </a:r>
            <a:endParaRPr lang="en-US" sz="2800" dirty="0"/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/>
              <a:t>We can form any number of clusters depending on where we draw the break point.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6" y="3384237"/>
            <a:ext cx="7337996" cy="3473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649" y="637929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Cluster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0864" y="6379296"/>
            <a:ext cx="130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Clusters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51539" y="637929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Clusters</a:t>
            </a:r>
          </a:p>
        </p:txBody>
      </p:sp>
    </p:spTree>
    <p:extLst>
      <p:ext uri="{BB962C8B-B14F-4D97-AF65-F5344CB8AC3E}">
        <p14:creationId xmlns:p14="http://schemas.microsoft.com/office/powerpoint/2010/main" val="266673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(Agglomerative Approach)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02536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dendogram</a:t>
            </a:r>
            <a:r>
              <a:rPr lang="en-US" sz="2800" dirty="0"/>
              <a:t> is produced as follows:</a:t>
            </a:r>
          </a:p>
          <a:p>
            <a:pPr lvl="1"/>
            <a:r>
              <a:rPr lang="en-US" sz="2400" dirty="0"/>
              <a:t>Start with each point as a separate cluster (n clusters)</a:t>
            </a:r>
          </a:p>
          <a:p>
            <a:pPr lvl="1"/>
            <a:r>
              <a:rPr lang="en-US" sz="2400" dirty="0"/>
              <a:t>Calculate a measure of dissimilarity between all points/ clusters</a:t>
            </a:r>
          </a:p>
          <a:p>
            <a:pPr lvl="1"/>
            <a:r>
              <a:rPr lang="en-US" sz="2400" dirty="0"/>
              <a:t>Fuse two clusters that are most similar so that there are now n-1 clusters</a:t>
            </a:r>
          </a:p>
          <a:p>
            <a:pPr lvl="1"/>
            <a:r>
              <a:rPr lang="en-US" sz="2400" dirty="0"/>
              <a:t>Fuse next two most similar clusters so there are now n-2 clusters</a:t>
            </a:r>
          </a:p>
          <a:p>
            <a:pPr lvl="1"/>
            <a:r>
              <a:rPr lang="en-US" sz="2400" dirty="0"/>
              <a:t>Continue until there is only 1 cluster</a:t>
            </a:r>
          </a:p>
        </p:txBody>
      </p:sp>
    </p:spTree>
    <p:extLst>
      <p:ext uri="{BB962C8B-B14F-4D97-AF65-F5344CB8AC3E}">
        <p14:creationId xmlns:p14="http://schemas.microsoft.com/office/powerpoint/2010/main" val="396343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6672"/>
            <a:ext cx="3941064" cy="4876800"/>
          </a:xfrm>
        </p:spPr>
        <p:txBody>
          <a:bodyPr/>
          <a:lstStyle/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dirty="0"/>
              <a:t>Start with 9 clusters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dirty="0"/>
              <a:t>Fuse 5 and 7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dirty="0"/>
              <a:t>Fuse 6 and 1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dirty="0"/>
              <a:t>Fuse the (5,7) cluster with 8.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dirty="0"/>
              <a:t>Continue until all observations are fused.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060" y="1695544"/>
            <a:ext cx="5094217" cy="50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7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define dissimilarity?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Implementing hierarchical clustering involves one obvious issue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How do we define the dissimilarity, or linkage, between the fused (5,7) cluster and 8?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There are four options:</a:t>
            </a:r>
          </a:p>
          <a:p>
            <a:pPr marL="569913" lvl="1" indent="-284163"/>
            <a:r>
              <a:rPr lang="en-US" sz="2400" dirty="0"/>
              <a:t>Complete Linkage</a:t>
            </a:r>
          </a:p>
          <a:p>
            <a:pPr marL="569913" lvl="1" indent="-284163"/>
            <a:r>
              <a:rPr lang="en-US" sz="2400" dirty="0"/>
              <a:t>Single Linkage</a:t>
            </a:r>
          </a:p>
          <a:p>
            <a:pPr marL="569913" lvl="1" indent="-284163"/>
            <a:r>
              <a:rPr lang="en-US" sz="2400" dirty="0"/>
              <a:t>Average Linkage</a:t>
            </a:r>
          </a:p>
          <a:p>
            <a:pPr marL="569913" lvl="1" indent="-284163"/>
            <a:r>
              <a:rPr lang="en-US" sz="2400" dirty="0" err="1"/>
              <a:t>Centriod</a:t>
            </a:r>
            <a:r>
              <a:rPr lang="en-US" sz="2400" dirty="0"/>
              <a:t> Linkage</a:t>
            </a:r>
          </a:p>
        </p:txBody>
      </p:sp>
    </p:spTree>
    <p:extLst>
      <p:ext uri="{BB962C8B-B14F-4D97-AF65-F5344CB8AC3E}">
        <p14:creationId xmlns:p14="http://schemas.microsoft.com/office/powerpoint/2010/main" val="114388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Linkage Methods: Distance Between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363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Complete Linkage: </a:t>
            </a:r>
            <a:r>
              <a:rPr lang="en-US" sz="2800" dirty="0"/>
              <a:t>Largest distance between observations</a:t>
            </a:r>
          </a:p>
          <a:p>
            <a:r>
              <a:rPr lang="en-US" sz="2800" b="1" u="sng" dirty="0"/>
              <a:t>Single Linkage: </a:t>
            </a:r>
            <a:r>
              <a:rPr lang="en-US" sz="2800" dirty="0"/>
              <a:t>Smallest distance between observations</a:t>
            </a:r>
          </a:p>
          <a:p>
            <a:r>
              <a:rPr lang="en-US" sz="2800" b="1" u="sng" dirty="0"/>
              <a:t>Average Linkage</a:t>
            </a:r>
            <a:r>
              <a:rPr lang="en-US" sz="2800" b="1" dirty="0"/>
              <a:t>: </a:t>
            </a:r>
            <a:r>
              <a:rPr lang="en-US" sz="2800" dirty="0"/>
              <a:t>Average distance between observations</a:t>
            </a:r>
          </a:p>
          <a:p>
            <a:r>
              <a:rPr lang="en-US" sz="2800" b="1" u="sng" dirty="0"/>
              <a:t>Centroid: </a:t>
            </a:r>
            <a:r>
              <a:rPr lang="en-US" sz="2800" dirty="0"/>
              <a:t>distance between centroids of the observations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953000" y="4807626"/>
            <a:ext cx="259766" cy="519351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334000" y="4883826"/>
            <a:ext cx="259766" cy="519351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181600" y="5645826"/>
            <a:ext cx="259766" cy="519351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800600" y="5188626"/>
            <a:ext cx="259766" cy="519351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858000" y="4960026"/>
            <a:ext cx="259766" cy="519351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477000" y="4502826"/>
            <a:ext cx="259766" cy="519351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239000" y="4426626"/>
            <a:ext cx="259766" cy="519351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724400" y="5188625"/>
            <a:ext cx="259766" cy="519351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324600" y="4731425"/>
            <a:ext cx="259766" cy="519351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410200" y="4800600"/>
            <a:ext cx="10668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4876800" y="4724400"/>
            <a:ext cx="2400300" cy="762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5029200" y="4800600"/>
            <a:ext cx="15240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4953000" y="4800600"/>
            <a:ext cx="1600200" cy="685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5257800" y="4800600"/>
            <a:ext cx="1295400" cy="1066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5029200" y="5105400"/>
            <a:ext cx="1828800" cy="1524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5410200" y="5181600"/>
            <a:ext cx="1447800" cy="762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876800" y="5257800"/>
            <a:ext cx="1981200" cy="2286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5257800" y="5257800"/>
            <a:ext cx="1676400" cy="6096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029200" y="4724400"/>
            <a:ext cx="2209800" cy="381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5257800" y="4724400"/>
            <a:ext cx="1981200" cy="1143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5334000" y="4800600"/>
            <a:ext cx="11430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181600" y="4402668"/>
            <a:ext cx="1847850" cy="1481667"/>
            <a:chOff x="144" y="2560"/>
            <a:chExt cx="1680" cy="1600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241" y="3120"/>
              <a:ext cx="1511" cy="48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>
              <a:off x="1727" y="2560"/>
              <a:ext cx="97" cy="1120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44" y="3040"/>
              <a:ext cx="97" cy="1120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5334000" y="4800600"/>
            <a:ext cx="12192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4876800" y="4724400"/>
            <a:ext cx="2362200" cy="762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7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Can be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00201"/>
            <a:ext cx="9720072" cy="2086896"/>
          </a:xfrm>
        </p:spPr>
        <p:txBody>
          <a:bodyPr>
            <a:normAutofit lnSpcReduction="10000"/>
          </a:bodyPr>
          <a:lstStyle/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sz="2400" dirty="0"/>
              <a:t>Here we have three clustering results for the same data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sz="2400" dirty="0"/>
              <a:t>The only difference is the linkage method but the results are very different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sz="2400" dirty="0"/>
              <a:t>Complete and average linkage tend to yield evenly sized clusters whereas single linkage tends to yield extended clusters to which single leaves are fused one by one.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27" y="3411299"/>
            <a:ext cx="6730746" cy="35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  What is Clustering?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  K-Means Clustering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  Hierarchical Clustering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Dissimilarity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1200"/>
            <a:ext cx="9720073" cy="4023360"/>
          </a:xfrm>
        </p:spPr>
        <p:txBody>
          <a:bodyPr>
            <a:normAutofit/>
          </a:bodyPr>
          <a:lstStyle/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So far, we have considered using Euclidean distance as the dissimilarity measure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However, an alternative measure that could make sense in some cases is the correlation based distance</a:t>
            </a:r>
          </a:p>
        </p:txBody>
      </p:sp>
    </p:spTree>
    <p:extLst>
      <p:ext uri="{BB962C8B-B14F-4D97-AF65-F5344CB8AC3E}">
        <p14:creationId xmlns:p14="http://schemas.microsoft.com/office/powerpoint/2010/main" val="201020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Dissimilarity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33716"/>
            <a:ext cx="9720073" cy="4023360"/>
          </a:xfrm>
        </p:spPr>
        <p:txBody>
          <a:bodyPr>
            <a:normAutofit/>
          </a:bodyPr>
          <a:lstStyle/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In this example, we have 3 observations and p = 20 variables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In terms of Euclidean distance obs. 1 and 3 are similar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However, obs. 1 and 2 are highly correlated so would be considered similar in terms of correlation measure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59" y="3648756"/>
            <a:ext cx="5629351" cy="34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61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Shopping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Suppose we record the number of purchases of each item (columns) for each customer (rows)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Using Euclidean distance, customers who have purchases very little will be clustered together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Using correlation measure, customers who tend to purchase the same types of products will be clustered together even if the magnitude of their purchase may be quite different</a:t>
            </a:r>
          </a:p>
        </p:txBody>
      </p:sp>
    </p:spTree>
    <p:extLst>
      <p:ext uri="{BB962C8B-B14F-4D97-AF65-F5344CB8AC3E}">
        <p14:creationId xmlns:p14="http://schemas.microsoft.com/office/powerpoint/2010/main" val="7480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85717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Consider an online shop that sells two items: socks and computers</a:t>
            </a:r>
          </a:p>
          <a:p>
            <a:pPr lvl="1"/>
            <a:r>
              <a:rPr lang="en-US" sz="2400" u="sng" dirty="0"/>
              <a:t>Left:</a:t>
            </a:r>
            <a:r>
              <a:rPr lang="en-US" sz="2400" dirty="0"/>
              <a:t> In terms of quantity, socks have higher weight</a:t>
            </a:r>
          </a:p>
          <a:p>
            <a:pPr lvl="1"/>
            <a:r>
              <a:rPr lang="en-US" sz="2400" u="sng" dirty="0"/>
              <a:t>Center:</a:t>
            </a:r>
            <a:r>
              <a:rPr lang="en-US" sz="2400" dirty="0"/>
              <a:t> After standardizing, socks and computers have equal weight</a:t>
            </a:r>
          </a:p>
          <a:p>
            <a:pPr lvl="1"/>
            <a:r>
              <a:rPr lang="en-US" sz="2400" u="sng" dirty="0"/>
              <a:t>Right</a:t>
            </a:r>
            <a:r>
              <a:rPr lang="en-US" sz="2400" dirty="0"/>
              <a:t>: In terms of dollar sales, computers have higher weight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06" y="3897397"/>
            <a:ext cx="5055679" cy="28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5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in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7277"/>
            <a:ext cx="9720073" cy="4023360"/>
          </a:xfrm>
        </p:spPr>
        <p:txBody>
          <a:bodyPr>
            <a:noAutofit/>
          </a:bodyPr>
          <a:lstStyle/>
          <a:p>
            <a:r>
              <a:rPr lang="en-US" sz="2800" dirty="0"/>
              <a:t>In order to perform clustering, some decisions must be made: </a:t>
            </a:r>
          </a:p>
          <a:p>
            <a:pPr marL="344488" lvl="1" indent="-215900">
              <a:buFont typeface="Arial" panose="020B0604020202020204" pitchFamily="34" charset="0"/>
              <a:buChar char="•"/>
            </a:pPr>
            <a:r>
              <a:rPr lang="en-US" sz="2400" dirty="0"/>
              <a:t>Should the features first be standardized? i.e. Have the variables centered to have a mean of zero and standard deviation of one.</a:t>
            </a:r>
          </a:p>
          <a:p>
            <a:pPr marL="344488" lvl="1" indent="-215900">
              <a:buFont typeface="Arial" panose="020B0604020202020204" pitchFamily="34" charset="0"/>
              <a:buChar char="•"/>
            </a:pPr>
            <a:r>
              <a:rPr lang="en-US" sz="2400" dirty="0"/>
              <a:t>In case of hierarchical clustering:</a:t>
            </a:r>
          </a:p>
          <a:p>
            <a:pPr lvl="2"/>
            <a:r>
              <a:rPr lang="en-US" sz="1800" dirty="0"/>
              <a:t>What dissimilarity measure should be used?</a:t>
            </a:r>
          </a:p>
          <a:p>
            <a:pPr lvl="2"/>
            <a:r>
              <a:rPr lang="en-US" sz="1800" dirty="0"/>
              <a:t>What type of linkage should be used?</a:t>
            </a:r>
          </a:p>
          <a:p>
            <a:pPr lvl="2"/>
            <a:r>
              <a:rPr lang="en-US" sz="1800" dirty="0"/>
              <a:t>Where should we cut the </a:t>
            </a:r>
            <a:r>
              <a:rPr lang="en-US" sz="1800" dirty="0" err="1"/>
              <a:t>dendogram</a:t>
            </a:r>
            <a:r>
              <a:rPr lang="en-US" sz="1800" dirty="0"/>
              <a:t> in order to obtain clusters?</a:t>
            </a:r>
          </a:p>
          <a:p>
            <a:pPr marL="47148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of K-means clustering:</a:t>
            </a:r>
          </a:p>
          <a:p>
            <a:pPr lvl="2"/>
            <a:r>
              <a:rPr lang="en-US" sz="1800" dirty="0"/>
              <a:t>How many clusters should we look for the data?</a:t>
            </a:r>
          </a:p>
          <a:p>
            <a:r>
              <a:rPr lang="en-US" sz="2800" dirty="0"/>
              <a:t>In practice, we try several different choices, and look for the one with the most useful or interpretable solution. There is no single right answer! </a:t>
            </a:r>
          </a:p>
        </p:txBody>
      </p:sp>
    </p:spTree>
    <p:extLst>
      <p:ext uri="{BB962C8B-B14F-4D97-AF65-F5344CB8AC3E}">
        <p14:creationId xmlns:p14="http://schemas.microsoft.com/office/powerpoint/2010/main" val="276379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800" dirty="0"/>
              <a:t>Most importantly, one must be careful about how the results of a clustering analysis are reported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800" dirty="0"/>
              <a:t>These results should not be taken as the absolute truth about a data set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800" dirty="0"/>
              <a:t>Rather, they should constitute a starting point for the developments of a scientific hypothesis and further study, preferably on independent data</a:t>
            </a:r>
          </a:p>
        </p:txBody>
      </p:sp>
    </p:spTree>
    <p:extLst>
      <p:ext uri="{BB962C8B-B14F-4D97-AF65-F5344CB8AC3E}">
        <p14:creationId xmlns:p14="http://schemas.microsoft.com/office/powerpoint/2010/main" val="409143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8968"/>
            <a:ext cx="9720073" cy="4748980"/>
          </a:xfrm>
        </p:spPr>
        <p:txBody>
          <a:bodyPr>
            <a:noAutofit/>
          </a:bodyPr>
          <a:lstStyle/>
          <a:p>
            <a:r>
              <a:rPr lang="en-US" sz="2800" dirty="0"/>
              <a:t>Suppose that we have 5 observations, for which we compute a similarity (distance) matrix as follows: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On the basis of the similarity matrix, sketch the </a:t>
            </a:r>
            <a:r>
              <a:rPr lang="en-US" sz="2800" dirty="0" err="1"/>
              <a:t>dendogram</a:t>
            </a:r>
            <a:r>
              <a:rPr lang="en-US" sz="2800" dirty="0"/>
              <a:t> that results from hierarchically clustering these 5 observations using complete linkage. 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18056"/>
              </p:ext>
            </p:extLst>
          </p:nvPr>
        </p:nvGraphicFramePr>
        <p:xfrm>
          <a:off x="4391435" y="2736736"/>
          <a:ext cx="2609136" cy="2743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16326"/>
            <a:ext cx="6880796" cy="1471923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Supervised Learning: both X and Y are known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Unsupervised Learning: only X</a:t>
            </a:r>
          </a:p>
          <a:p>
            <a:endParaRPr lang="en-US" sz="2800" dirty="0"/>
          </a:p>
        </p:txBody>
      </p:sp>
      <p:pic>
        <p:nvPicPr>
          <p:cNvPr id="6" name="Picture 3" descr="C:\Dropbox\ISLR\Chapter10\Supervised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67423"/>
            <a:ext cx="5487173" cy="36457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62440" y="632854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7194" y="6328727"/>
            <a:ext cx="22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99914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800" dirty="0"/>
              <a:t>Clustering refers to a set of techniques for finding subgroups, or clusters, in a data set.</a:t>
            </a:r>
          </a:p>
          <a:p>
            <a:pPr marL="349250" indent="-349250">
              <a:buFont typeface="Wingdings" panose="05000000000000000000" pitchFamily="2" charset="2"/>
              <a:buChar char="Ø"/>
            </a:pPr>
            <a:endParaRPr lang="en-US" sz="900" dirty="0"/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800" dirty="0"/>
              <a:t>A good clustering is one when the observations within a group are similar but between groups are very different</a:t>
            </a:r>
          </a:p>
          <a:p>
            <a:pPr marL="349250" indent="-349250">
              <a:buFont typeface="Wingdings" panose="05000000000000000000" pitchFamily="2" charset="2"/>
              <a:buChar char="Ø"/>
            </a:pPr>
            <a:endParaRPr lang="en-US" sz="900" dirty="0"/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800" dirty="0"/>
              <a:t>For example, suppose we collect p measurements on each of n breast cancer patients. There may be different unknown types of cancer which we could discover by clustering the data</a:t>
            </a:r>
          </a:p>
        </p:txBody>
      </p:sp>
    </p:spTree>
    <p:extLst>
      <p:ext uri="{BB962C8B-B14F-4D97-AF65-F5344CB8AC3E}">
        <p14:creationId xmlns:p14="http://schemas.microsoft.com/office/powerpoint/2010/main" val="153095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Clustering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3200" dirty="0"/>
              <a:t>There are many different types of clustering methods</a:t>
            </a:r>
          </a:p>
          <a:p>
            <a:pPr marL="349250" indent="-349250">
              <a:buFont typeface="Wingdings" panose="05000000000000000000" pitchFamily="2" charset="2"/>
              <a:buChar char="Ø"/>
            </a:pPr>
            <a:endParaRPr lang="en-US" sz="900" dirty="0"/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3200" dirty="0"/>
              <a:t>We will concentrate on two of the most commonly used approaches</a:t>
            </a:r>
          </a:p>
          <a:p>
            <a:pPr marL="522986" lvl="1" indent="-349250">
              <a:buFont typeface="Wingdings" panose="05000000000000000000" pitchFamily="2" charset="2"/>
              <a:buChar char="Ø"/>
            </a:pPr>
            <a:r>
              <a:rPr lang="en-US" sz="2800" dirty="0"/>
              <a:t>K-Means Clustering</a:t>
            </a:r>
            <a:endParaRPr lang="en-US" sz="2400" dirty="0"/>
          </a:p>
          <a:p>
            <a:pPr marL="522986" lvl="1" indent="-349250">
              <a:buFont typeface="Wingdings" panose="05000000000000000000" pitchFamily="2" charset="2"/>
              <a:buChar char="Ø"/>
            </a:pPr>
            <a:r>
              <a:rPr lang="en-US" sz="2800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64186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To perform K-means clustering, one must first specify the desired number of clusters K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Then the K-means algorithm will assign each observation to exactly one of the K clusters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48" y="3960317"/>
            <a:ext cx="5900102" cy="28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7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K-Means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346" y="1979606"/>
            <a:ext cx="9720073" cy="4023360"/>
          </a:xfrm>
        </p:spPr>
        <p:txBody>
          <a:bodyPr>
            <a:normAutofit/>
          </a:bodyPr>
          <a:lstStyle/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2800" dirty="0"/>
              <a:t>We would like to partition that data set into K clusters</a:t>
            </a:r>
          </a:p>
          <a:p>
            <a:pPr marL="690563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Each observation belong to at least one of the K clusters</a:t>
            </a:r>
          </a:p>
          <a:p>
            <a:pPr marL="690563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The clusters are non-overlapping, i.e. no observation belongs to more than one cluster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2800" dirty="0"/>
              <a:t>The objective is to have a minimal “within-cluster-variation”, i.e. the elements within a cluster should be as similar as possible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2800" dirty="0"/>
              <a:t>One way of achieving this is to minimize the sum of all the pair-wise squared Euclidean distances between the observations in each cluster.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194" y="2028336"/>
            <a:ext cx="1662006" cy="415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11835" y="5861164"/>
                <a:ext cx="3968329" cy="8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inimize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35" y="5861164"/>
                <a:ext cx="3968329" cy="823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0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Initial Step</a:t>
            </a:r>
            <a:r>
              <a:rPr lang="en-US" sz="2800" dirty="0"/>
              <a:t>: Randomly assign each observation to one of K clusters</a:t>
            </a:r>
          </a:p>
          <a:p>
            <a:endParaRPr lang="en-US" sz="2800" dirty="0"/>
          </a:p>
          <a:p>
            <a:r>
              <a:rPr lang="en-US" sz="2800" dirty="0"/>
              <a:t>Iterate until the cluster assignments stop changing: </a:t>
            </a:r>
          </a:p>
          <a:p>
            <a:pPr marL="347663" lvl="1" indent="-219075"/>
            <a:r>
              <a:rPr lang="en-US" sz="2400" dirty="0"/>
              <a:t>For each of the K clusters, compute the cluster centroid. The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cluster centroid if the mean of the observations assigned to the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cluster</a:t>
            </a:r>
          </a:p>
          <a:p>
            <a:pPr marL="347663" lvl="1" indent="-219075"/>
            <a:r>
              <a:rPr lang="en-US" sz="2400" dirty="0"/>
              <a:t>Assign each observation to the cluster whose centroid is closest (where “closest” is defined using Euclidean distance.</a:t>
            </a:r>
          </a:p>
        </p:txBody>
      </p:sp>
    </p:spTree>
    <p:extLst>
      <p:ext uri="{BB962C8B-B14F-4D97-AF65-F5344CB8AC3E}">
        <p14:creationId xmlns:p14="http://schemas.microsoft.com/office/powerpoint/2010/main" val="134231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533400"/>
            <a:ext cx="8129123" cy="639000"/>
          </a:xfrm>
        </p:spPr>
        <p:txBody>
          <a:bodyPr>
            <a:normAutofit fontScale="90000"/>
          </a:bodyPr>
          <a:lstStyle/>
          <a:p>
            <a:r>
              <a:rPr lang="en-US" dirty="0"/>
              <a:t>An Illustration of the K-Means Algorithm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88" y="1792912"/>
            <a:ext cx="5493362" cy="520017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676900" y="1066800"/>
            <a:ext cx="1600200" cy="1524000"/>
            <a:chOff x="4152900" y="1066800"/>
            <a:chExt cx="1600200" cy="1524000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>
              <a:off x="4953000" y="1676400"/>
              <a:ext cx="3810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152900" y="10668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Assignment of points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04045" y="1156250"/>
            <a:ext cx="2209800" cy="1575263"/>
            <a:chOff x="6273800" y="863137"/>
            <a:chExt cx="2209800" cy="1575263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 flipH="1">
              <a:off x="6477000" y="1752600"/>
              <a:ext cx="7620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273800" y="863137"/>
              <a:ext cx="2209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Compute cluster centers from initial assignments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32980" y="4094230"/>
            <a:ext cx="2133600" cy="1532467"/>
            <a:chOff x="152400" y="3649133"/>
            <a:chExt cx="2133600" cy="1532467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1447800" y="4267200"/>
              <a:ext cx="8382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152400" y="3649133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 points to closest cluster center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5510" y="3331088"/>
            <a:ext cx="3657600" cy="1371600"/>
            <a:chOff x="5334000" y="3352800"/>
            <a:chExt cx="3657600" cy="13716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5334000" y="4110798"/>
              <a:ext cx="2133600" cy="613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467600" y="33528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Computer new cluster centers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32120" y="4953000"/>
            <a:ext cx="2209800" cy="1200329"/>
            <a:chOff x="6781800" y="4952999"/>
            <a:chExt cx="2209800" cy="1200329"/>
          </a:xfrm>
        </p:grpSpPr>
        <p:cxnSp>
          <p:nvCxnSpPr>
            <p:cNvPr id="21" name="Straight Arrow Connector 20"/>
            <p:cNvCxnSpPr>
              <a:stCxn id="22" idx="1"/>
            </p:cNvCxnSpPr>
            <p:nvPr/>
          </p:nvCxnSpPr>
          <p:spPr bwMode="auto">
            <a:xfrm flipH="1" flipV="1">
              <a:off x="6781800" y="5257800"/>
              <a:ext cx="685800" cy="2953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7467600" y="4952999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Now there is no further change so 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15009</TotalTime>
  <Words>1305</Words>
  <Application>Microsoft Office PowerPoint</Application>
  <PresentationFormat>Widescreen</PresentationFormat>
  <Paragraphs>170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Clustering</vt:lpstr>
      <vt:lpstr>Outline</vt:lpstr>
      <vt:lpstr>Supervised vs. Unsupervised Learning</vt:lpstr>
      <vt:lpstr>Clustering</vt:lpstr>
      <vt:lpstr>Different Clustering Methods</vt:lpstr>
      <vt:lpstr>K-Means Clustering</vt:lpstr>
      <vt:lpstr>How does K-Means work?</vt:lpstr>
      <vt:lpstr>K-Means Algorithm</vt:lpstr>
      <vt:lpstr>An Illustration of the K-Means Algorithm </vt:lpstr>
      <vt:lpstr>Local Optimums</vt:lpstr>
      <vt:lpstr>Hierarchical Clustering</vt:lpstr>
      <vt:lpstr>Dendograms</vt:lpstr>
      <vt:lpstr>Interpretation</vt:lpstr>
      <vt:lpstr>Choosing Clusters</vt:lpstr>
      <vt:lpstr>Algorithm (Agglomerative Approach)</vt:lpstr>
      <vt:lpstr>An Example</vt:lpstr>
      <vt:lpstr>How do we define dissimilarity?</vt:lpstr>
      <vt:lpstr>Linkage Methods: Distance Between Clusters</vt:lpstr>
      <vt:lpstr>Linkage Can be Important</vt:lpstr>
      <vt:lpstr>Choice of Dissimilarity Measure</vt:lpstr>
      <vt:lpstr>Comparing Dissimilarity Measures</vt:lpstr>
      <vt:lpstr>Online Shopping Example</vt:lpstr>
      <vt:lpstr>Standardizing the Variables</vt:lpstr>
      <vt:lpstr>Practical Issues in Clustering </vt:lpstr>
      <vt:lpstr>Final Thoughts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milo_milkshake Campbell</cp:lastModifiedBy>
  <cp:revision>260</cp:revision>
  <cp:lastPrinted>2013-09-24T00:04:41Z</cp:lastPrinted>
  <dcterms:created xsi:type="dcterms:W3CDTF">2013-08-14T17:09:52Z</dcterms:created>
  <dcterms:modified xsi:type="dcterms:W3CDTF">2018-12-14T23:17:39Z</dcterms:modified>
</cp:coreProperties>
</file>