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89" r:id="rId2"/>
    <p:sldId id="290" r:id="rId3"/>
    <p:sldId id="291" r:id="rId4"/>
    <p:sldId id="292" r:id="rId5"/>
    <p:sldId id="293" r:id="rId6"/>
    <p:sldId id="294" r:id="rId7"/>
    <p:sldId id="295" r:id="rId8"/>
    <p:sldId id="297" r:id="rId9"/>
    <p:sldId id="296" r:id="rId10"/>
    <p:sldId id="298" r:id="rId11"/>
    <p:sldId id="299" r:id="rId12"/>
    <p:sldId id="300" r:id="rId13"/>
    <p:sldId id="301" r:id="rId14"/>
    <p:sldId id="302" r:id="rId15"/>
    <p:sldId id="303" r:id="rId16"/>
    <p:sldId id="304" r:id="rId17"/>
    <p:sldId id="30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172"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01910-C95D-4FBA-A0EF-06106CFDE8FA}" type="datetimeFigureOut">
              <a:rPr lang="en-US" smtClean="0"/>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0C813-ADC2-4761-AB04-CF8065DB8529}" type="slidenum">
              <a:rPr lang="en-US" smtClean="0"/>
              <a:t>‹#›</a:t>
            </a:fld>
            <a:endParaRPr lang="en-US"/>
          </a:p>
        </p:txBody>
      </p:sp>
    </p:spTree>
    <p:extLst>
      <p:ext uri="{BB962C8B-B14F-4D97-AF65-F5344CB8AC3E}">
        <p14:creationId xmlns:p14="http://schemas.microsoft.com/office/powerpoint/2010/main" val="5688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Resampling methods are an indispensable tool in modern statistics. They involve repeatedly drawing samples from a training set and refitting a model of interest on each sample in order to obtain additional information about the fitted model. For example, in order to estimate the variability of a linear regression fit, we can repeatedly draw different samples from the training data, fit a linear regression to each new sample, and then examine the extent to which the resulting fits differ. Such an approach may allow us to obtain information that would not be available from fitting the model only once using the original training sample. </a:t>
            </a:r>
          </a:p>
          <a:p>
            <a:endParaRPr lang="en-US" dirty="0"/>
          </a:p>
          <a:p>
            <a:r>
              <a:rPr lang="en-US" dirty="0"/>
              <a:t>Resampling approaches can be computationally expensive, because they involve fitting the same statistical method multiple times using different subsets of the training data. However, due to recent advances in computing power, the computational requirements of resampling methods generally are not prohibitive. In this chapter, we discuss two of the most commonly used resampling methods, cross-validation and the bootstrap. Both methods are important tools in the practical application of many statistical learning procedures. For example, cross-validation can be used to estimate the test error associated with a given statistical learning method in order to evaluate its performance, or to select the appropriate level of flexibility. The process of evaluating a model’s performance is known as model assessment, whereas the process of selecting the proper level of flexibility for a model is known as model selection. The bootstrap is used in several contexts, most commonly to provide a measure of accuracy of a parameter estimate or of a given statistical learning method. </a:t>
            </a:r>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Principal Components Analysis</a:t>
            </a:r>
          </a:p>
        </p:txBody>
      </p:sp>
      <p:sp>
        <p:nvSpPr>
          <p:cNvPr id="3" name="Subtitle 2"/>
          <p:cNvSpPr>
            <a:spLocks noGrp="1"/>
          </p:cNvSpPr>
          <p:nvPr>
            <p:ph type="body" sz="half" idx="2"/>
          </p:nvPr>
        </p:nvSpPr>
        <p:spPr/>
        <p:txBody>
          <a:bodyPr/>
          <a:lstStyle/>
          <a:p>
            <a:r>
              <a:rPr lang="en-US" dirty="0"/>
              <a:t>Chapter 10</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pic>
        <p:nvPicPr>
          <p:cNvPr id="1026" name="Picture 2" descr="http://m.el-dosuky.com/cdn/wp-content/uploads/courses/data-mining.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52BA-3CC2-41F9-83F6-409578993C4D}"/>
              </a:ext>
            </a:extLst>
          </p:cNvPr>
          <p:cNvSpPr>
            <a:spLocks noGrp="1"/>
          </p:cNvSpPr>
          <p:nvPr>
            <p:ph type="title"/>
          </p:nvPr>
        </p:nvSpPr>
        <p:spPr/>
        <p:txBody>
          <a:bodyPr/>
          <a:lstStyle/>
          <a:p>
            <a:r>
              <a:rPr lang="en-US" dirty="0"/>
              <a:t>Scaling the variables</a:t>
            </a:r>
          </a:p>
        </p:txBody>
      </p:sp>
      <p:sp>
        <p:nvSpPr>
          <p:cNvPr id="3" name="Content Placeholder 2">
            <a:extLst>
              <a:ext uri="{FF2B5EF4-FFF2-40B4-BE49-F238E27FC236}">
                <a16:creationId xmlns:a16="http://schemas.microsoft.com/office/drawing/2014/main" id="{BDEF2EA1-79BD-481F-820F-7DF7AFF5A116}"/>
              </a:ext>
            </a:extLst>
          </p:cNvPr>
          <p:cNvSpPr>
            <a:spLocks noGrp="1"/>
          </p:cNvSpPr>
          <p:nvPr>
            <p:ph idx="1"/>
          </p:nvPr>
        </p:nvSpPr>
        <p:spPr/>
        <p:txBody>
          <a:bodyPr>
            <a:normAutofit/>
          </a:bodyPr>
          <a:lstStyle/>
          <a:p>
            <a:pPr marL="347663" indent="-347663">
              <a:buSzPct val="120000"/>
              <a:buFont typeface="Arial" panose="020B0604020202020204" pitchFamily="34" charset="0"/>
              <a:buChar char="•"/>
            </a:pPr>
            <a:r>
              <a:rPr lang="en-US" sz="2400" dirty="0"/>
              <a:t>The variables should be centered to have mean zero before PCA is performed.</a:t>
            </a:r>
          </a:p>
          <a:p>
            <a:pPr marL="347663" indent="-347663">
              <a:buSzPct val="120000"/>
              <a:buFont typeface="Arial" panose="020B0604020202020204" pitchFamily="34" charset="0"/>
              <a:buChar char="•"/>
            </a:pPr>
            <a:r>
              <a:rPr lang="en-US" sz="2400" dirty="0"/>
              <a:t>The results obtained will depend on whether the variables have been individually scaled (each multiplied by a different constant)</a:t>
            </a:r>
          </a:p>
          <a:p>
            <a:pPr marL="347663" indent="-347663">
              <a:buSzPct val="120000"/>
              <a:buFont typeface="Arial" panose="020B0604020202020204" pitchFamily="34" charset="0"/>
              <a:buChar char="•"/>
            </a:pPr>
            <a:r>
              <a:rPr lang="en-US" sz="2400" dirty="0"/>
              <a:t>Sometimes, our variables may be measured in the same units. In this case, we might not wish to scale the variables to have standard deviation one before performing PCA</a:t>
            </a:r>
          </a:p>
        </p:txBody>
      </p:sp>
    </p:spTree>
    <p:extLst>
      <p:ext uri="{BB962C8B-B14F-4D97-AF65-F5344CB8AC3E}">
        <p14:creationId xmlns:p14="http://schemas.microsoft.com/office/powerpoint/2010/main" val="197540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04D5-5270-44FA-AD5C-E0D8A43F60EE}"/>
              </a:ext>
            </a:extLst>
          </p:cNvPr>
          <p:cNvSpPr>
            <a:spLocks noGrp="1"/>
          </p:cNvSpPr>
          <p:nvPr>
            <p:ph type="title"/>
          </p:nvPr>
        </p:nvSpPr>
        <p:spPr/>
        <p:txBody>
          <a:bodyPr/>
          <a:lstStyle/>
          <a:p>
            <a:r>
              <a:rPr lang="en-US" dirty="0"/>
              <a:t>Scaling the variables</a:t>
            </a:r>
          </a:p>
        </p:txBody>
      </p:sp>
      <p:pic>
        <p:nvPicPr>
          <p:cNvPr id="4" name="Picture 3">
            <a:extLst>
              <a:ext uri="{FF2B5EF4-FFF2-40B4-BE49-F238E27FC236}">
                <a16:creationId xmlns:a16="http://schemas.microsoft.com/office/drawing/2014/main" id="{D361C558-D06A-4797-8B01-CBED79468824}"/>
              </a:ext>
            </a:extLst>
          </p:cNvPr>
          <p:cNvPicPr>
            <a:picLocks noChangeAspect="1"/>
          </p:cNvPicPr>
          <p:nvPr/>
        </p:nvPicPr>
        <p:blipFill>
          <a:blip r:embed="rId2"/>
          <a:stretch>
            <a:fillRect/>
          </a:stretch>
        </p:blipFill>
        <p:spPr>
          <a:xfrm>
            <a:off x="1602449" y="2084832"/>
            <a:ext cx="8563429" cy="4442238"/>
          </a:xfrm>
          <a:prstGeom prst="rect">
            <a:avLst/>
          </a:prstGeom>
        </p:spPr>
      </p:pic>
    </p:spTree>
    <p:extLst>
      <p:ext uri="{BB962C8B-B14F-4D97-AF65-F5344CB8AC3E}">
        <p14:creationId xmlns:p14="http://schemas.microsoft.com/office/powerpoint/2010/main" val="367226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8FDB-B575-4418-AC8C-FD1A40A74448}"/>
              </a:ext>
            </a:extLst>
          </p:cNvPr>
          <p:cNvSpPr>
            <a:spLocks noGrp="1"/>
          </p:cNvSpPr>
          <p:nvPr>
            <p:ph type="title"/>
          </p:nvPr>
        </p:nvSpPr>
        <p:spPr/>
        <p:txBody>
          <a:bodyPr/>
          <a:lstStyle/>
          <a:p>
            <a:r>
              <a:rPr lang="en-US" dirty="0"/>
              <a:t>Uniqueness of the Principal Components</a:t>
            </a:r>
          </a:p>
        </p:txBody>
      </p:sp>
      <p:sp>
        <p:nvSpPr>
          <p:cNvPr id="3" name="Content Placeholder 2">
            <a:extLst>
              <a:ext uri="{FF2B5EF4-FFF2-40B4-BE49-F238E27FC236}">
                <a16:creationId xmlns:a16="http://schemas.microsoft.com/office/drawing/2014/main" id="{CF42BBD8-B5EA-4A63-9EBE-7485C882C7A3}"/>
              </a:ext>
            </a:extLst>
          </p:cNvPr>
          <p:cNvSpPr>
            <a:spLocks noGrp="1"/>
          </p:cNvSpPr>
          <p:nvPr>
            <p:ph idx="1"/>
          </p:nvPr>
        </p:nvSpPr>
        <p:spPr>
          <a:xfrm>
            <a:off x="1024128" y="2084832"/>
            <a:ext cx="9720073" cy="1499616"/>
          </a:xfrm>
        </p:spPr>
        <p:txBody>
          <a:bodyPr>
            <a:normAutofit lnSpcReduction="10000"/>
          </a:bodyPr>
          <a:lstStyle/>
          <a:p>
            <a:pPr marL="347663" indent="-347663">
              <a:buSzPct val="120000"/>
              <a:buFont typeface="Arial" panose="020B0604020202020204" pitchFamily="34" charset="0"/>
              <a:buChar char="•"/>
            </a:pPr>
            <a:r>
              <a:rPr lang="en-US" sz="2400" dirty="0"/>
              <a:t>Each principal component loading vector is unique</a:t>
            </a:r>
          </a:p>
          <a:p>
            <a:pPr marL="347663" indent="-347663">
              <a:buSzPct val="120000"/>
              <a:buFont typeface="Arial" panose="020B0604020202020204" pitchFamily="34" charset="0"/>
              <a:buChar char="•"/>
            </a:pPr>
            <a:r>
              <a:rPr lang="en-US" sz="2400" dirty="0"/>
              <a:t>The signs may differ because each principal component loading vector specifies a direction in </a:t>
            </a:r>
            <a:r>
              <a:rPr lang="en-US" sz="2400" i="1" dirty="0"/>
              <a:t>p</a:t>
            </a:r>
            <a:r>
              <a:rPr lang="en-US" sz="2400" dirty="0"/>
              <a:t>-dimensional space: flipping the sign has no effect as the direction does not change. </a:t>
            </a:r>
          </a:p>
        </p:txBody>
      </p:sp>
      <p:pic>
        <p:nvPicPr>
          <p:cNvPr id="4" name="Picture 3">
            <a:extLst>
              <a:ext uri="{FF2B5EF4-FFF2-40B4-BE49-F238E27FC236}">
                <a16:creationId xmlns:a16="http://schemas.microsoft.com/office/drawing/2014/main" id="{03735EE6-02C1-4417-83BB-94FE8D82E76D}"/>
              </a:ext>
            </a:extLst>
          </p:cNvPr>
          <p:cNvPicPr>
            <a:picLocks noChangeAspect="1"/>
          </p:cNvPicPr>
          <p:nvPr/>
        </p:nvPicPr>
        <p:blipFill>
          <a:blip r:embed="rId2"/>
          <a:stretch>
            <a:fillRect/>
          </a:stretch>
        </p:blipFill>
        <p:spPr>
          <a:xfrm>
            <a:off x="3314315" y="3584448"/>
            <a:ext cx="5563369" cy="3286951"/>
          </a:xfrm>
          <a:prstGeom prst="rect">
            <a:avLst/>
          </a:prstGeom>
        </p:spPr>
      </p:pic>
    </p:spTree>
    <p:extLst>
      <p:ext uri="{BB962C8B-B14F-4D97-AF65-F5344CB8AC3E}">
        <p14:creationId xmlns:p14="http://schemas.microsoft.com/office/powerpoint/2010/main" val="83497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57CB-1C45-435F-B0DC-9F3E0BAF4B11}"/>
              </a:ext>
            </a:extLst>
          </p:cNvPr>
          <p:cNvSpPr>
            <a:spLocks noGrp="1"/>
          </p:cNvSpPr>
          <p:nvPr>
            <p:ph type="title"/>
          </p:nvPr>
        </p:nvSpPr>
        <p:spPr/>
        <p:txBody>
          <a:bodyPr/>
          <a:lstStyle/>
          <a:p>
            <a:r>
              <a:rPr lang="en-US" dirty="0"/>
              <a:t>The Proportion of Variance Explained</a:t>
            </a:r>
          </a:p>
        </p:txBody>
      </p:sp>
      <p:pic>
        <p:nvPicPr>
          <p:cNvPr id="4" name="Picture 3">
            <a:extLst>
              <a:ext uri="{FF2B5EF4-FFF2-40B4-BE49-F238E27FC236}">
                <a16:creationId xmlns:a16="http://schemas.microsoft.com/office/drawing/2014/main" id="{79FFCB0D-F21B-400E-BEA9-810259A60376}"/>
              </a:ext>
            </a:extLst>
          </p:cNvPr>
          <p:cNvPicPr>
            <a:picLocks noChangeAspect="1"/>
          </p:cNvPicPr>
          <p:nvPr/>
        </p:nvPicPr>
        <p:blipFill>
          <a:blip r:embed="rId2"/>
          <a:stretch>
            <a:fillRect/>
          </a:stretch>
        </p:blipFill>
        <p:spPr>
          <a:xfrm>
            <a:off x="1164771" y="2084832"/>
            <a:ext cx="9579429" cy="4753863"/>
          </a:xfrm>
          <a:prstGeom prst="rect">
            <a:avLst/>
          </a:prstGeom>
        </p:spPr>
      </p:pic>
    </p:spTree>
    <p:extLst>
      <p:ext uri="{BB962C8B-B14F-4D97-AF65-F5344CB8AC3E}">
        <p14:creationId xmlns:p14="http://schemas.microsoft.com/office/powerpoint/2010/main" val="256532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8BE8-5E5A-49BB-9999-281F64A162C5}"/>
              </a:ext>
            </a:extLst>
          </p:cNvPr>
          <p:cNvSpPr>
            <a:spLocks noGrp="1"/>
          </p:cNvSpPr>
          <p:nvPr>
            <p:ph type="title"/>
          </p:nvPr>
        </p:nvSpPr>
        <p:spPr/>
        <p:txBody>
          <a:bodyPr/>
          <a:lstStyle/>
          <a:p>
            <a:r>
              <a:rPr lang="en-US" dirty="0"/>
              <a:t>The Proportion of Variance Explained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F1DA04-99FD-4270-A5D6-71193BB30482}"/>
                  </a:ext>
                </a:extLst>
              </p:cNvPr>
              <p:cNvSpPr>
                <a:spLocks noGrp="1"/>
              </p:cNvSpPr>
              <p:nvPr>
                <p:ph idx="1"/>
              </p:nvPr>
            </p:nvSpPr>
            <p:spPr/>
            <p:txBody>
              <a:bodyPr>
                <a:normAutofit/>
              </a:bodyPr>
              <a:lstStyle/>
              <a:p>
                <a:pPr marL="347663" indent="-347663">
                  <a:buSzPct val="120000"/>
                  <a:buFont typeface="Arial" panose="020B0604020202020204" pitchFamily="34" charset="0"/>
                  <a:buChar char="•"/>
                </a:pPr>
                <a:r>
                  <a:rPr lang="en-US" sz="2400" dirty="0"/>
                  <a:t>The proportion of variance explained (PVE) of each principal component is a positive quantity</a:t>
                </a:r>
              </a:p>
              <a:p>
                <a:pPr marL="347663" indent="-347663">
                  <a:buSzPct val="120000"/>
                  <a:buFont typeface="Arial" panose="020B0604020202020204" pitchFamily="34" charset="0"/>
                  <a:buChar char="•"/>
                </a:pPr>
                <a:r>
                  <a:rPr lang="en-US" sz="2400" dirty="0"/>
                  <a:t>The cumulative PVE of the first </a:t>
                </a:r>
                <a:r>
                  <a:rPr lang="en-US" sz="2400" i="1" dirty="0"/>
                  <a:t>M</a:t>
                </a:r>
                <a:r>
                  <a:rPr lang="en-US" sz="2400" dirty="0"/>
                  <a:t> principal components, we can simply sum over each of the first </a:t>
                </a:r>
                <a:r>
                  <a:rPr lang="en-US" sz="2400" i="1" dirty="0"/>
                  <a:t>M</a:t>
                </a:r>
                <a:r>
                  <a:rPr lang="en-US" sz="2400" dirty="0"/>
                  <a:t> PVEs.</a:t>
                </a:r>
              </a:p>
              <a:p>
                <a:pPr marL="0" indent="0">
                  <a:buSzPct val="12000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𝑗𝑚</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e>
                                      </m:nary>
                                    </m:e>
                                  </m:d>
                                </m:e>
                                <m:sup>
                                  <m:r>
                                    <a:rPr lang="en-US" sz="2400" i="1">
                                      <a:latin typeface="Cambria Math" panose="02040503050406030204" pitchFamily="18" charset="0"/>
                                    </a:rPr>
                                    <m:t>2</m:t>
                                  </m:r>
                                </m:sup>
                              </m:sSup>
                            </m:e>
                          </m:nary>
                        </m:num>
                        <m:den>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𝑖𝑗</m:t>
                                      </m:r>
                                    </m:sub>
                                    <m:sup>
                                      <m:r>
                                        <a:rPr lang="en-US" sz="2400" i="1">
                                          <a:latin typeface="Cambria Math" panose="02040503050406030204" pitchFamily="18" charset="0"/>
                                        </a:rPr>
                                        <m:t>2</m:t>
                                      </m:r>
                                    </m:sup>
                                  </m:sSubSup>
                                </m:e>
                              </m:nary>
                            </m:e>
                          </m:nary>
                        </m:den>
                      </m:f>
                    </m:oMath>
                  </m:oMathPara>
                </a14:m>
                <a:endParaRPr lang="en-US" sz="2400" dirty="0"/>
              </a:p>
              <a:p>
                <a:pPr marL="347663" indent="-347663">
                  <a:buSzPct val="120000"/>
                  <a:buFont typeface="Arial" panose="020B0604020202020204" pitchFamily="34" charset="0"/>
                  <a:buChar char="•"/>
                </a:pPr>
                <a:r>
                  <a:rPr lang="en-US" sz="2400" dirty="0"/>
                  <a:t>In total, there are min(</a:t>
                </a:r>
                <a:r>
                  <a:rPr lang="en-US" sz="2400" i="1" dirty="0"/>
                  <a:t>n</a:t>
                </a:r>
                <a:r>
                  <a:rPr lang="en-US" sz="2400" dirty="0"/>
                  <a:t> − 1, </a:t>
                </a:r>
                <a:r>
                  <a:rPr lang="en-US" sz="2400" i="1" dirty="0"/>
                  <a:t>p</a:t>
                </a:r>
                <a:r>
                  <a:rPr lang="en-US" sz="2400" dirty="0"/>
                  <a:t>) principal components, and their PVEs sum to one.</a:t>
                </a:r>
              </a:p>
            </p:txBody>
          </p:sp>
        </mc:Choice>
        <mc:Fallback>
          <p:sp>
            <p:nvSpPr>
              <p:cNvPr id="3" name="Content Placeholder 2">
                <a:extLst>
                  <a:ext uri="{FF2B5EF4-FFF2-40B4-BE49-F238E27FC236}">
                    <a16:creationId xmlns:a16="http://schemas.microsoft.com/office/drawing/2014/main" id="{FAF1DA04-99FD-4270-A5D6-71193BB30482}"/>
                  </a:ext>
                </a:extLst>
              </p:cNvPr>
              <p:cNvSpPr>
                <a:spLocks noGrp="1" noRot="1" noChangeAspect="1" noMove="1" noResize="1" noEditPoints="1" noAdjustHandles="1" noChangeArrowheads="1" noChangeShapeType="1" noTextEdit="1"/>
              </p:cNvSpPr>
              <p:nvPr>
                <p:ph idx="1"/>
              </p:nvPr>
            </p:nvSpPr>
            <p:spPr>
              <a:blipFill>
                <a:blip r:embed="rId2"/>
                <a:stretch>
                  <a:fillRect l="-1630" t="-3485" r="-125"/>
                </a:stretch>
              </a:blipFill>
            </p:spPr>
            <p:txBody>
              <a:bodyPr/>
              <a:lstStyle/>
              <a:p>
                <a:r>
                  <a:rPr lang="en-US">
                    <a:noFill/>
                  </a:rPr>
                  <a:t> </a:t>
                </a:r>
              </a:p>
            </p:txBody>
          </p:sp>
        </mc:Fallback>
      </mc:AlternateContent>
    </p:spTree>
    <p:extLst>
      <p:ext uri="{BB962C8B-B14F-4D97-AF65-F5344CB8AC3E}">
        <p14:creationId xmlns:p14="http://schemas.microsoft.com/office/powerpoint/2010/main" val="254109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2093-1E4E-4D12-B9C2-3CD6056A0DA8}"/>
              </a:ext>
            </a:extLst>
          </p:cNvPr>
          <p:cNvSpPr>
            <a:spLocks noGrp="1"/>
          </p:cNvSpPr>
          <p:nvPr>
            <p:ph type="title"/>
          </p:nvPr>
        </p:nvSpPr>
        <p:spPr/>
        <p:txBody>
          <a:bodyPr/>
          <a:lstStyle/>
          <a:p>
            <a:r>
              <a:rPr lang="en-US" dirty="0"/>
              <a:t>The Proportion of Variance Explained</a:t>
            </a:r>
          </a:p>
        </p:txBody>
      </p:sp>
      <p:pic>
        <p:nvPicPr>
          <p:cNvPr id="4" name="Content Placeholder 3">
            <a:extLst>
              <a:ext uri="{FF2B5EF4-FFF2-40B4-BE49-F238E27FC236}">
                <a16:creationId xmlns:a16="http://schemas.microsoft.com/office/drawing/2014/main" id="{A5E642AF-DEE5-47AD-8F41-CAAB2FB11104}"/>
              </a:ext>
            </a:extLst>
          </p:cNvPr>
          <p:cNvPicPr>
            <a:picLocks noGrp="1" noChangeAspect="1"/>
          </p:cNvPicPr>
          <p:nvPr>
            <p:ph idx="1"/>
          </p:nvPr>
        </p:nvPicPr>
        <p:blipFill>
          <a:blip r:embed="rId2"/>
          <a:stretch>
            <a:fillRect/>
          </a:stretch>
        </p:blipFill>
        <p:spPr>
          <a:xfrm>
            <a:off x="1531023" y="2286000"/>
            <a:ext cx="8706092" cy="4022725"/>
          </a:xfrm>
          <a:prstGeom prst="rect">
            <a:avLst/>
          </a:prstGeom>
        </p:spPr>
      </p:pic>
    </p:spTree>
    <p:extLst>
      <p:ext uri="{BB962C8B-B14F-4D97-AF65-F5344CB8AC3E}">
        <p14:creationId xmlns:p14="http://schemas.microsoft.com/office/powerpoint/2010/main" val="407971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306A-4815-4D42-A588-04694F7D0A1B}"/>
              </a:ext>
            </a:extLst>
          </p:cNvPr>
          <p:cNvSpPr>
            <a:spLocks noGrp="1"/>
          </p:cNvSpPr>
          <p:nvPr>
            <p:ph type="title"/>
          </p:nvPr>
        </p:nvSpPr>
        <p:spPr/>
        <p:txBody>
          <a:bodyPr/>
          <a:lstStyle/>
          <a:p>
            <a:r>
              <a:rPr lang="en-US" dirty="0"/>
              <a:t>Deciding How Many Principal Components to Use</a:t>
            </a:r>
          </a:p>
        </p:txBody>
      </p:sp>
      <p:sp>
        <p:nvSpPr>
          <p:cNvPr id="3" name="Content Placeholder 2">
            <a:extLst>
              <a:ext uri="{FF2B5EF4-FFF2-40B4-BE49-F238E27FC236}">
                <a16:creationId xmlns:a16="http://schemas.microsoft.com/office/drawing/2014/main" id="{9FA6C56B-C595-4492-ABAB-7709197CD1C3}"/>
              </a:ext>
            </a:extLst>
          </p:cNvPr>
          <p:cNvSpPr>
            <a:spLocks noGrp="1"/>
          </p:cNvSpPr>
          <p:nvPr>
            <p:ph idx="1"/>
          </p:nvPr>
        </p:nvSpPr>
        <p:spPr>
          <a:xfrm>
            <a:off x="1024128" y="2084831"/>
            <a:ext cx="9720073" cy="4461111"/>
          </a:xfrm>
        </p:spPr>
        <p:txBody>
          <a:bodyPr>
            <a:normAutofit fontScale="92500" lnSpcReduction="20000"/>
          </a:bodyPr>
          <a:lstStyle/>
          <a:p>
            <a:pPr marL="347663" indent="-347663">
              <a:buSzPct val="120000"/>
              <a:buFont typeface="Arial" panose="020B0604020202020204" pitchFamily="34" charset="0"/>
              <a:buChar char="•"/>
            </a:pPr>
            <a:r>
              <a:rPr lang="en-US" dirty="0"/>
              <a:t>We would like to use the smallest number of principal components required to get a good understanding of the data. </a:t>
            </a:r>
          </a:p>
          <a:p>
            <a:pPr marL="347663" indent="-347663">
              <a:buSzPct val="120000"/>
              <a:buFont typeface="Arial" panose="020B0604020202020204" pitchFamily="34" charset="0"/>
              <a:buChar char="•"/>
            </a:pPr>
            <a:r>
              <a:rPr lang="en-US" dirty="0"/>
              <a:t>We choose the smallest number of principal components that are required in order to explain a sizeable amount of the variation in the data</a:t>
            </a:r>
          </a:p>
          <a:p>
            <a:pPr marL="347663" indent="-347663">
              <a:buSzPct val="120000"/>
              <a:buFont typeface="Arial" panose="020B0604020202020204" pitchFamily="34" charset="0"/>
              <a:buChar char="•"/>
            </a:pPr>
            <a:r>
              <a:rPr lang="en-US" dirty="0" err="1"/>
              <a:t>Unfortuneately</a:t>
            </a:r>
            <a:r>
              <a:rPr lang="en-US" dirty="0"/>
              <a:t>, there is no well-accepted and objective way to decide how many principal components are enough</a:t>
            </a:r>
          </a:p>
          <a:p>
            <a:pPr marL="347663" indent="-347663">
              <a:buSzPct val="120000"/>
              <a:buFont typeface="Arial" panose="020B0604020202020204" pitchFamily="34" charset="0"/>
              <a:buChar char="•"/>
            </a:pPr>
            <a:r>
              <a:rPr lang="en-US" dirty="0"/>
              <a:t>In practice, we tend to look at the first few principal components in order to find interesting patterns in the data. </a:t>
            </a:r>
          </a:p>
          <a:p>
            <a:pPr marL="521399" lvl="1" indent="-347663">
              <a:buSzPct val="80000"/>
              <a:buFont typeface="Courier New" panose="02070309020205020404" pitchFamily="49" charset="0"/>
              <a:buChar char="o"/>
            </a:pPr>
            <a:r>
              <a:rPr lang="en-US" dirty="0"/>
              <a:t>If no interesting patterns are found in the first few principal components, then further principal components are unlikely to be of interest. </a:t>
            </a:r>
          </a:p>
          <a:p>
            <a:pPr marL="521399" lvl="1" indent="-347663">
              <a:buSzPct val="80000"/>
              <a:buFont typeface="Courier New" panose="02070309020205020404" pitchFamily="49" charset="0"/>
              <a:buChar char="o"/>
            </a:pPr>
            <a:r>
              <a:rPr lang="en-US" dirty="0"/>
              <a:t>If the first few principal components are interesting, then we typically continue to look at subsequent principal components until no further interesting patterns are found. </a:t>
            </a:r>
          </a:p>
          <a:p>
            <a:pPr marL="347663" indent="-347663">
              <a:buSzPct val="120000"/>
              <a:buFont typeface="Arial" panose="020B0604020202020204" pitchFamily="34" charset="0"/>
              <a:buChar char="•"/>
            </a:pPr>
            <a:r>
              <a:rPr lang="en-US" dirty="0"/>
              <a:t>Supervised Learning: we can treat the number of principal component score vectors to be used in the regression as a tuning parameter to be selected via cross-validation or a related approach</a:t>
            </a:r>
          </a:p>
          <a:p>
            <a:pPr marL="347663" indent="-347663">
              <a:buSzPct val="120000"/>
              <a:buFont typeface="Arial" panose="020B0604020202020204" pitchFamily="34" charset="0"/>
              <a:buChar char="•"/>
            </a:pPr>
            <a:endParaRPr lang="en-US" dirty="0"/>
          </a:p>
        </p:txBody>
      </p:sp>
    </p:spTree>
    <p:extLst>
      <p:ext uri="{BB962C8B-B14F-4D97-AF65-F5344CB8AC3E}">
        <p14:creationId xmlns:p14="http://schemas.microsoft.com/office/powerpoint/2010/main" val="50656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9667-E380-472F-AF88-CE2A4B1F4E73}"/>
              </a:ext>
            </a:extLst>
          </p:cNvPr>
          <p:cNvSpPr>
            <a:spLocks noGrp="1"/>
          </p:cNvSpPr>
          <p:nvPr>
            <p:ph type="title"/>
          </p:nvPr>
        </p:nvSpPr>
        <p:spPr/>
        <p:txBody>
          <a:bodyPr/>
          <a:lstStyle/>
          <a:p>
            <a:r>
              <a:rPr lang="en-US" dirty="0"/>
              <a:t>Other Uses for Principal Components</a:t>
            </a:r>
          </a:p>
        </p:txBody>
      </p:sp>
      <p:sp>
        <p:nvSpPr>
          <p:cNvPr id="3" name="Content Placeholder 2">
            <a:extLst>
              <a:ext uri="{FF2B5EF4-FFF2-40B4-BE49-F238E27FC236}">
                <a16:creationId xmlns:a16="http://schemas.microsoft.com/office/drawing/2014/main" id="{1D0556C1-7B78-4A8A-BBBD-7FBC9831CAAE}"/>
              </a:ext>
            </a:extLst>
          </p:cNvPr>
          <p:cNvSpPr>
            <a:spLocks noGrp="1"/>
          </p:cNvSpPr>
          <p:nvPr>
            <p:ph idx="1"/>
          </p:nvPr>
        </p:nvSpPr>
        <p:spPr/>
        <p:txBody>
          <a:bodyPr>
            <a:normAutofit/>
          </a:bodyPr>
          <a:lstStyle/>
          <a:p>
            <a:pPr marL="347663" indent="-347663">
              <a:buSzPct val="120000"/>
              <a:buFont typeface="Arial" panose="020B0604020202020204" pitchFamily="34" charset="0"/>
              <a:buChar char="•"/>
            </a:pPr>
            <a:r>
              <a:rPr lang="en-US" sz="2400" dirty="0"/>
              <a:t>Many statistical techniques can be easily adapted to use principal component score vectors</a:t>
            </a:r>
          </a:p>
          <a:p>
            <a:pPr marL="347663" indent="-347663">
              <a:buSzPct val="120000"/>
              <a:buFont typeface="Arial" panose="020B0604020202020204" pitchFamily="34" charset="0"/>
              <a:buChar char="•"/>
            </a:pPr>
            <a:r>
              <a:rPr lang="en-US" sz="2400" dirty="0"/>
              <a:t>To perform principal component regression, we simply use principal components as predictors in a regression model in place of the original larger set of variables</a:t>
            </a:r>
          </a:p>
          <a:p>
            <a:pPr marL="347663" indent="-347663">
              <a:buSzPct val="120000"/>
              <a:buFont typeface="Arial" panose="020B0604020202020204" pitchFamily="34" charset="0"/>
              <a:buChar char="•"/>
            </a:pPr>
            <a:r>
              <a:rPr lang="en-US" sz="2400" dirty="0"/>
              <a:t>This can lead to less noisy results, since it is often the case that the signal (as opposed to the noise) in a data set is concentrated in the first few principal components</a:t>
            </a:r>
          </a:p>
        </p:txBody>
      </p:sp>
    </p:spTree>
    <p:extLst>
      <p:ext uri="{BB962C8B-B14F-4D97-AF65-F5344CB8AC3E}">
        <p14:creationId xmlns:p14="http://schemas.microsoft.com/office/powerpoint/2010/main" val="425061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BDED18-5247-4106-858E-42177037A5CD}"/>
              </a:ext>
            </a:extLst>
          </p:cNvPr>
          <p:cNvSpPr>
            <a:spLocks noGrp="1"/>
          </p:cNvSpPr>
          <p:nvPr>
            <p:ph type="title"/>
          </p:nvPr>
        </p:nvSpPr>
        <p:spPr/>
        <p:txBody>
          <a:bodyPr/>
          <a:lstStyle/>
          <a:p>
            <a:r>
              <a:rPr lang="en-US" dirty="0"/>
              <a:t>outline</a:t>
            </a:r>
          </a:p>
        </p:txBody>
      </p:sp>
      <p:sp>
        <p:nvSpPr>
          <p:cNvPr id="6" name="Content Placeholder 5">
            <a:extLst>
              <a:ext uri="{FF2B5EF4-FFF2-40B4-BE49-F238E27FC236}">
                <a16:creationId xmlns:a16="http://schemas.microsoft.com/office/drawing/2014/main" id="{8372B91A-28FA-442F-B862-E260B31AA91A}"/>
              </a:ext>
            </a:extLst>
          </p:cNvPr>
          <p:cNvSpPr>
            <a:spLocks noGrp="1"/>
          </p:cNvSpPr>
          <p:nvPr>
            <p:ph idx="1"/>
          </p:nvPr>
        </p:nvSpPr>
        <p:spPr/>
        <p:txBody>
          <a:bodyPr>
            <a:normAutofit/>
          </a:bodyPr>
          <a:lstStyle/>
          <a:p>
            <a:pPr marL="338138" indent="-338138">
              <a:buSzPct val="120000"/>
              <a:buFont typeface="Arial" panose="020B0604020202020204" pitchFamily="34" charset="0"/>
              <a:buChar char="•"/>
            </a:pPr>
            <a:r>
              <a:rPr lang="en-US" sz="2800" dirty="0"/>
              <a:t>What Are Principal Components?</a:t>
            </a:r>
          </a:p>
          <a:p>
            <a:pPr marL="338138" indent="-338138">
              <a:buSzPct val="120000"/>
              <a:buFont typeface="Arial" panose="020B0604020202020204" pitchFamily="34" charset="0"/>
              <a:buChar char="•"/>
            </a:pPr>
            <a:r>
              <a:rPr lang="en-US" sz="2800" dirty="0"/>
              <a:t>Alternate Interpretations of Principal Components</a:t>
            </a:r>
          </a:p>
          <a:p>
            <a:pPr marL="338138" indent="-338138">
              <a:buSzPct val="120000"/>
              <a:buFont typeface="Arial" panose="020B0604020202020204" pitchFamily="34" charset="0"/>
              <a:buChar char="•"/>
            </a:pPr>
            <a:r>
              <a:rPr lang="en-US" sz="2800" dirty="0"/>
              <a:t>PCA Details</a:t>
            </a:r>
          </a:p>
          <a:p>
            <a:pPr marL="511874" lvl="1" indent="-338138">
              <a:buSzPct val="80000"/>
              <a:buFont typeface="Courier New" panose="02070309020205020404" pitchFamily="49" charset="0"/>
              <a:buChar char="o"/>
            </a:pPr>
            <a:r>
              <a:rPr lang="en-US" sz="2400" dirty="0"/>
              <a:t>Scaling the Variables</a:t>
            </a:r>
          </a:p>
          <a:p>
            <a:pPr marL="511874" lvl="1" indent="-338138">
              <a:buSzPct val="80000"/>
              <a:buFont typeface="Courier New" panose="02070309020205020404" pitchFamily="49" charset="0"/>
              <a:buChar char="o"/>
            </a:pPr>
            <a:r>
              <a:rPr lang="en-US" sz="2400" dirty="0"/>
              <a:t>Uniqueness of the Principal Components</a:t>
            </a:r>
          </a:p>
          <a:p>
            <a:pPr marL="511874" lvl="1" indent="-338138">
              <a:buSzPct val="80000"/>
              <a:buFont typeface="Courier New" panose="02070309020205020404" pitchFamily="49" charset="0"/>
              <a:buChar char="o"/>
            </a:pPr>
            <a:r>
              <a:rPr lang="en-US" sz="2400" dirty="0"/>
              <a:t>The Proportion of Variance </a:t>
            </a:r>
            <a:r>
              <a:rPr lang="en-US" sz="2400" dirty="0" err="1"/>
              <a:t>Exmplained</a:t>
            </a:r>
            <a:endParaRPr lang="en-US" sz="2400" dirty="0"/>
          </a:p>
          <a:p>
            <a:pPr marL="511874" lvl="1" indent="-338138">
              <a:buSzPct val="80000"/>
              <a:buFont typeface="Courier New" panose="02070309020205020404" pitchFamily="49" charset="0"/>
              <a:buChar char="o"/>
            </a:pPr>
            <a:r>
              <a:rPr lang="en-US" sz="2400" dirty="0"/>
              <a:t>Deciding How Many Principal Components to Use</a:t>
            </a:r>
          </a:p>
          <a:p>
            <a:pPr marL="338138" indent="-338138">
              <a:buSzPct val="120000"/>
              <a:buFont typeface="Arial" panose="020B0604020202020204" pitchFamily="34" charset="0"/>
              <a:buChar char="•"/>
            </a:pPr>
            <a:r>
              <a:rPr lang="en-US" sz="2800" dirty="0"/>
              <a:t>Other Uses for Principal Components</a:t>
            </a:r>
          </a:p>
        </p:txBody>
      </p:sp>
    </p:spTree>
    <p:extLst>
      <p:ext uri="{BB962C8B-B14F-4D97-AF65-F5344CB8AC3E}">
        <p14:creationId xmlns:p14="http://schemas.microsoft.com/office/powerpoint/2010/main" val="55832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00D7-C332-497D-A3CA-720F67090F4F}"/>
              </a:ext>
            </a:extLst>
          </p:cNvPr>
          <p:cNvSpPr>
            <a:spLocks noGrp="1"/>
          </p:cNvSpPr>
          <p:nvPr>
            <p:ph type="title"/>
          </p:nvPr>
        </p:nvSpPr>
        <p:spPr/>
        <p:txBody>
          <a:bodyPr/>
          <a:lstStyle/>
          <a:p>
            <a:r>
              <a:rPr lang="en-US" sz="5400" dirty="0"/>
              <a:t>Principal component analysis</a:t>
            </a:r>
            <a:endParaRPr lang="en-US" dirty="0"/>
          </a:p>
        </p:txBody>
      </p:sp>
      <p:sp>
        <p:nvSpPr>
          <p:cNvPr id="3" name="Content Placeholder 2">
            <a:extLst>
              <a:ext uri="{FF2B5EF4-FFF2-40B4-BE49-F238E27FC236}">
                <a16:creationId xmlns:a16="http://schemas.microsoft.com/office/drawing/2014/main" id="{2116CEC7-6E2B-44B8-BFB0-36B0C5EB957B}"/>
              </a:ext>
            </a:extLst>
          </p:cNvPr>
          <p:cNvSpPr>
            <a:spLocks noGrp="1"/>
          </p:cNvSpPr>
          <p:nvPr>
            <p:ph idx="1"/>
          </p:nvPr>
        </p:nvSpPr>
        <p:spPr/>
        <p:txBody>
          <a:bodyPr>
            <a:normAutofit/>
          </a:bodyPr>
          <a:lstStyle/>
          <a:p>
            <a:pPr marL="287338" indent="-287338">
              <a:buSzPct val="120000"/>
              <a:buFont typeface="Arial" panose="020B0604020202020204" pitchFamily="34" charset="0"/>
              <a:buChar char="•"/>
            </a:pPr>
            <a:r>
              <a:rPr lang="en-US" sz="2800" dirty="0"/>
              <a:t>Principal component analysis (PCA) is an unsupervised approach</a:t>
            </a:r>
          </a:p>
          <a:p>
            <a:pPr marL="287338" indent="-287338">
              <a:buSzPct val="120000"/>
              <a:buFont typeface="Arial" panose="020B0604020202020204" pitchFamily="34" charset="0"/>
              <a:buChar char="•"/>
            </a:pPr>
            <a:r>
              <a:rPr lang="en-US" sz="2800" dirty="0"/>
              <a:t>PCA refers to the process by which principal components are computed, and the subsequent use of these components in understanding the data.</a:t>
            </a:r>
          </a:p>
          <a:p>
            <a:pPr marL="287338" indent="-287338">
              <a:buSzPct val="120000"/>
              <a:buFont typeface="Arial" panose="020B0604020202020204" pitchFamily="34" charset="0"/>
              <a:buChar char="•"/>
            </a:pPr>
            <a:r>
              <a:rPr lang="en-US" sz="2800" dirty="0"/>
              <a:t>PCA also serves as a tool for data visualization</a:t>
            </a:r>
          </a:p>
        </p:txBody>
      </p:sp>
    </p:spTree>
    <p:extLst>
      <p:ext uri="{BB962C8B-B14F-4D97-AF65-F5344CB8AC3E}">
        <p14:creationId xmlns:p14="http://schemas.microsoft.com/office/powerpoint/2010/main" val="215480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10F7-F538-4DD6-AF95-2205707BFDCE}"/>
              </a:ext>
            </a:extLst>
          </p:cNvPr>
          <p:cNvSpPr>
            <a:spLocks noGrp="1"/>
          </p:cNvSpPr>
          <p:nvPr>
            <p:ph type="title"/>
          </p:nvPr>
        </p:nvSpPr>
        <p:spPr/>
        <p:txBody>
          <a:bodyPr/>
          <a:lstStyle/>
          <a:p>
            <a:r>
              <a:rPr lang="en-US" dirty="0"/>
              <a:t>What are Principal Components?</a:t>
            </a:r>
          </a:p>
        </p:txBody>
      </p:sp>
      <p:sp>
        <p:nvSpPr>
          <p:cNvPr id="3" name="Content Placeholder 2">
            <a:extLst>
              <a:ext uri="{FF2B5EF4-FFF2-40B4-BE49-F238E27FC236}">
                <a16:creationId xmlns:a16="http://schemas.microsoft.com/office/drawing/2014/main" id="{A8948954-A4A8-4F02-94A1-3466199654E1}"/>
              </a:ext>
            </a:extLst>
          </p:cNvPr>
          <p:cNvSpPr>
            <a:spLocks noGrp="1"/>
          </p:cNvSpPr>
          <p:nvPr>
            <p:ph idx="1"/>
          </p:nvPr>
        </p:nvSpPr>
        <p:spPr/>
        <p:txBody>
          <a:bodyPr>
            <a:normAutofit/>
          </a:bodyPr>
          <a:lstStyle/>
          <a:p>
            <a:pPr marL="338138" indent="-338138">
              <a:buSzPct val="120000"/>
              <a:buFont typeface="Arial" panose="020B0604020202020204" pitchFamily="34" charset="0"/>
              <a:buChar char="•"/>
            </a:pPr>
            <a:r>
              <a:rPr lang="en-US" sz="2400" dirty="0"/>
              <a:t>PCA provides a tool find a low-dimensional representation of a data set that contains as much as possible of the variation. </a:t>
            </a:r>
          </a:p>
          <a:p>
            <a:pPr marL="338138" indent="-338138">
              <a:buSzPct val="120000"/>
              <a:buFont typeface="Arial" panose="020B0604020202020204" pitchFamily="34" charset="0"/>
              <a:buChar char="•"/>
            </a:pPr>
            <a:r>
              <a:rPr lang="en-US" sz="2400" dirty="0"/>
              <a:t>PCA seeks a small number of dimensions that are as </a:t>
            </a:r>
            <a:r>
              <a:rPr lang="en-US" sz="2400" i="1" dirty="0"/>
              <a:t>interesting</a:t>
            </a:r>
            <a:r>
              <a:rPr lang="en-US" sz="2400" dirty="0"/>
              <a:t> as possible</a:t>
            </a:r>
          </a:p>
          <a:p>
            <a:pPr marL="516636" lvl="1" indent="-342900">
              <a:buSzPct val="80000"/>
              <a:buFont typeface="Courier New" panose="02070309020205020404" pitchFamily="49" charset="0"/>
              <a:buChar char="o"/>
            </a:pPr>
            <a:r>
              <a:rPr lang="en-US" sz="2000" dirty="0"/>
              <a:t>interesting is measured by the amount that the observations vary along each dimension.</a:t>
            </a:r>
          </a:p>
          <a:p>
            <a:pPr marL="338138" indent="-338138">
              <a:buSzPct val="120000"/>
              <a:buFont typeface="Arial" panose="020B0604020202020204" pitchFamily="34" charset="0"/>
              <a:buChar char="•"/>
            </a:pPr>
            <a:r>
              <a:rPr lang="en-US" sz="2400" dirty="0"/>
              <a:t>Each of the dimensions found by PCA is a linear combination of the </a:t>
            </a:r>
            <a:r>
              <a:rPr lang="en-US" sz="2400" i="1" dirty="0"/>
              <a:t>p</a:t>
            </a:r>
            <a:r>
              <a:rPr lang="en-US" sz="2400" dirty="0"/>
              <a:t> features.</a:t>
            </a:r>
          </a:p>
        </p:txBody>
      </p:sp>
    </p:spTree>
    <p:extLst>
      <p:ext uri="{BB962C8B-B14F-4D97-AF65-F5344CB8AC3E}">
        <p14:creationId xmlns:p14="http://schemas.microsoft.com/office/powerpoint/2010/main" val="189733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10F7-F538-4DD6-AF95-2205707BFDCE}"/>
              </a:ext>
            </a:extLst>
          </p:cNvPr>
          <p:cNvSpPr>
            <a:spLocks noGrp="1"/>
          </p:cNvSpPr>
          <p:nvPr>
            <p:ph type="title"/>
          </p:nvPr>
        </p:nvSpPr>
        <p:spPr/>
        <p:txBody>
          <a:bodyPr/>
          <a:lstStyle/>
          <a:p>
            <a:r>
              <a:rPr lang="en-US" dirty="0"/>
              <a:t>What are Principal Components?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948954-A4A8-4F02-94A1-3466199654E1}"/>
                  </a:ext>
                </a:extLst>
              </p:cNvPr>
              <p:cNvSpPr>
                <a:spLocks noGrp="1"/>
              </p:cNvSpPr>
              <p:nvPr>
                <p:ph idx="1"/>
              </p:nvPr>
            </p:nvSpPr>
            <p:spPr>
              <a:xfrm>
                <a:off x="1024128" y="2084832"/>
                <a:ext cx="9720073" cy="4224528"/>
              </a:xfrm>
            </p:spPr>
            <p:txBody>
              <a:bodyPr>
                <a:normAutofit/>
              </a:bodyPr>
              <a:lstStyle/>
              <a:p>
                <a:pPr marL="338138" indent="-338138">
                  <a:buSzPct val="120000"/>
                  <a:buFont typeface="Arial" panose="020B0604020202020204" pitchFamily="34" charset="0"/>
                  <a:buChar char="•"/>
                </a:pPr>
                <a:r>
                  <a:rPr lang="en-US" sz="2400" dirty="0"/>
                  <a:t>The first principal component of a set of features </a:t>
                </a:r>
                <a:r>
                  <a:rPr lang="en-US" sz="2400" i="1" dirty="0">
                    <a:latin typeface="Cambria" panose="02040503050406030204" pitchFamily="18" charset="0"/>
                    <a:ea typeface="Cambria" panose="02040503050406030204" pitchFamily="18" charset="0"/>
                  </a:rPr>
                  <a:t>X</a:t>
                </a:r>
                <a:r>
                  <a:rPr lang="en-US" sz="2400" baseline="-25000" dirty="0">
                    <a:latin typeface="Cambria" panose="02040503050406030204" pitchFamily="18" charset="0"/>
                    <a:ea typeface="Cambria" panose="02040503050406030204" pitchFamily="18" charset="0"/>
                  </a:rPr>
                  <a:t>1</a:t>
                </a:r>
                <a:r>
                  <a:rPr lang="en-US" sz="2400" dirty="0">
                    <a:latin typeface="Cambria" panose="02040503050406030204" pitchFamily="18" charset="0"/>
                    <a:ea typeface="Cambria" panose="02040503050406030204" pitchFamily="18" charset="0"/>
                  </a:rPr>
                  <a:t>,</a:t>
                </a:r>
                <a:r>
                  <a:rPr lang="en-US" sz="2400" i="1" dirty="0">
                    <a:latin typeface="Cambria" panose="02040503050406030204" pitchFamily="18" charset="0"/>
                    <a:ea typeface="Cambria" panose="02040503050406030204" pitchFamily="18" charset="0"/>
                  </a:rPr>
                  <a:t> X</a:t>
                </a:r>
                <a:r>
                  <a:rPr lang="en-US" sz="2400" baseline="-25000" dirty="0">
                    <a:latin typeface="Cambria" panose="02040503050406030204" pitchFamily="18" charset="0"/>
                    <a:ea typeface="Cambria" panose="02040503050406030204" pitchFamily="18" charset="0"/>
                  </a:rPr>
                  <a:t>2</a:t>
                </a:r>
                <a:r>
                  <a:rPr lang="en-US" sz="2400" dirty="0">
                    <a:latin typeface="Cambria" panose="02040503050406030204" pitchFamily="18" charset="0"/>
                    <a:ea typeface="Cambria" panose="02040503050406030204" pitchFamily="18" charset="0"/>
                  </a:rPr>
                  <a:t>,</a:t>
                </a:r>
                <a:r>
                  <a:rPr lang="en-US" sz="2400" i="1" dirty="0">
                    <a:latin typeface="Cambria" panose="02040503050406030204" pitchFamily="18" charset="0"/>
                    <a:ea typeface="Cambria" panose="02040503050406030204" pitchFamily="18" charset="0"/>
                  </a:rPr>
                  <a:t>...</a:t>
                </a:r>
                <a:r>
                  <a:rPr lang="en-US" sz="2400" dirty="0">
                    <a:latin typeface="Cambria" panose="02040503050406030204" pitchFamily="18" charset="0"/>
                    <a:ea typeface="Cambria" panose="02040503050406030204" pitchFamily="18" charset="0"/>
                  </a:rPr>
                  <a:t>,</a:t>
                </a:r>
                <a:r>
                  <a:rPr lang="en-US" sz="2400" i="1" dirty="0" err="1">
                    <a:latin typeface="Cambria" panose="02040503050406030204" pitchFamily="18" charset="0"/>
                    <a:ea typeface="Cambria" panose="02040503050406030204" pitchFamily="18" charset="0"/>
                  </a:rPr>
                  <a:t>X</a:t>
                </a:r>
                <a:r>
                  <a:rPr lang="en-US" sz="2400" i="1" baseline="-25000" dirty="0" err="1">
                    <a:latin typeface="Cambria" panose="02040503050406030204" pitchFamily="18" charset="0"/>
                    <a:ea typeface="Cambria" panose="02040503050406030204" pitchFamily="18" charset="0"/>
                  </a:rPr>
                  <a:t>p</a:t>
                </a:r>
                <a:r>
                  <a:rPr lang="en-US" sz="2400" i="1" dirty="0">
                    <a:latin typeface="Cambria" panose="02040503050406030204" pitchFamily="18" charset="0"/>
                    <a:ea typeface="Cambria" panose="02040503050406030204" pitchFamily="18" charset="0"/>
                  </a:rPr>
                  <a:t> </a:t>
                </a:r>
                <a:r>
                  <a:rPr lang="en-US" sz="2400" dirty="0"/>
                  <a:t>is the normalized linear combination of the features</a:t>
                </a:r>
              </a:p>
              <a:p>
                <a:pPr marL="0" indent="0" algn="ctr">
                  <a:buSzPct val="12000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21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𝑝</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𝑝</m:t>
                        </m:r>
                      </m:sub>
                    </m:sSub>
                  </m:oMath>
                </a14:m>
                <a:endParaRPr lang="en-US" sz="2400" dirty="0"/>
              </a:p>
              <a:p>
                <a:pPr marL="0" indent="0">
                  <a:buSzPct val="120000"/>
                  <a:buNone/>
                </a:pPr>
                <a:r>
                  <a:rPr lang="en-US" sz="2400" dirty="0"/>
                  <a:t>    that has the largest variance.</a:t>
                </a:r>
              </a:p>
              <a:p>
                <a:pPr marL="0" indent="0">
                  <a:buSzPct val="120000"/>
                  <a:buNone/>
                </a:pPr>
                <a:endParaRPr lang="en-US" sz="800" dirty="0"/>
              </a:p>
              <a:p>
                <a:pPr marL="516636" lvl="1" indent="-342900">
                  <a:buSzPct val="80000"/>
                  <a:buFont typeface="Courier New" panose="02070309020205020404" pitchFamily="49" charset="0"/>
                  <a:buChar char="o"/>
                </a:pPr>
                <a:r>
                  <a:rPr lang="en-US" sz="2400" dirty="0"/>
                  <a:t>Normalized just means that </a:t>
                </a:r>
                <a14:m>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𝜙</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nary>
                  </m:oMath>
                </a14:m>
                <a:endParaRPr lang="en-US" sz="2400" dirty="0"/>
              </a:p>
              <a:p>
                <a:pPr marL="516636" lvl="1" indent="-342900">
                  <a:buSzPct val="80000"/>
                  <a:buFont typeface="Courier New" panose="02070309020205020404" pitchFamily="49" charset="0"/>
                  <a:buChar char="o"/>
                </a:pPr>
                <a:r>
                  <a:rPr lang="en-US" sz="2400" dirty="0"/>
                  <a:t>The elements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𝑝</m:t>
                        </m:r>
                        <m:r>
                          <a:rPr lang="en-US" sz="2400" b="0" i="1" smtClean="0">
                            <a:latin typeface="Cambria Math" panose="02040503050406030204" pitchFamily="18" charset="0"/>
                          </a:rPr>
                          <m:t>1</m:t>
                        </m:r>
                      </m:sub>
                    </m:sSub>
                  </m:oMath>
                </a14:m>
                <a:r>
                  <a:rPr lang="en-US" sz="2400" dirty="0"/>
                  <a:t> are referred to as the loadings of the first principal component</a:t>
                </a:r>
              </a:p>
              <a:p>
                <a:pPr marL="516636" lvl="1" indent="-342900">
                  <a:buSzPct val="80000"/>
                  <a:buFont typeface="Courier New" panose="02070309020205020404" pitchFamily="49" charset="0"/>
                  <a:buChar char="o"/>
                </a:pPr>
                <a:r>
                  <a:rPr lang="en-US" sz="2400" dirty="0"/>
                  <a:t>Together, the loadings make up the principal component loading vector, </a:t>
                </a:r>
                <a14:m>
                  <m:oMath xmlns:m="http://schemas.openxmlformats.org/officeDocument/2006/math">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𝝓</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21</m:t>
                                </m:r>
                              </m:sub>
                            </m:sSub>
                            <m:r>
                              <a:rPr lang="en-US" sz="2400" b="0" i="1" smtClean="0">
                                <a:latin typeface="Cambria Math" panose="02040503050406030204" pitchFamily="18" charset="0"/>
                              </a:rPr>
                              <m:t>.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𝑝</m:t>
                                </m:r>
                                <m:r>
                                  <a:rPr lang="en-US" sz="2400" b="0" i="1" smtClean="0">
                                    <a:latin typeface="Cambria Math" panose="02040503050406030204" pitchFamily="18" charset="0"/>
                                  </a:rPr>
                                  <m:t>1</m:t>
                                </m:r>
                              </m:sub>
                            </m:sSub>
                          </m:e>
                        </m:d>
                      </m:e>
                      <m:sup>
                        <m:r>
                          <a:rPr lang="en-US" sz="2400" b="0" i="1" smtClean="0">
                            <a:latin typeface="Cambria Math" panose="02040503050406030204" pitchFamily="18" charset="0"/>
                          </a:rPr>
                          <m:t>𝑇</m:t>
                        </m:r>
                      </m:sup>
                    </m:sSup>
                  </m:oMath>
                </a14:m>
                <a:endParaRPr lang="en-US" sz="2400" dirty="0"/>
              </a:p>
            </p:txBody>
          </p:sp>
        </mc:Choice>
        <mc:Fallback>
          <p:sp>
            <p:nvSpPr>
              <p:cNvPr id="3" name="Content Placeholder 2">
                <a:extLst>
                  <a:ext uri="{FF2B5EF4-FFF2-40B4-BE49-F238E27FC236}">
                    <a16:creationId xmlns:a16="http://schemas.microsoft.com/office/drawing/2014/main" id="{A8948954-A4A8-4F02-94A1-3466199654E1}"/>
                  </a:ext>
                </a:extLst>
              </p:cNvPr>
              <p:cNvSpPr>
                <a:spLocks noGrp="1" noRot="1" noChangeAspect="1" noMove="1" noResize="1" noEditPoints="1" noAdjustHandles="1" noChangeArrowheads="1" noChangeShapeType="1" noTextEdit="1"/>
              </p:cNvSpPr>
              <p:nvPr>
                <p:ph idx="1"/>
              </p:nvPr>
            </p:nvSpPr>
            <p:spPr>
              <a:xfrm>
                <a:off x="1024128" y="2084832"/>
                <a:ext cx="9720073" cy="4224528"/>
              </a:xfrm>
              <a:blipFill>
                <a:blip r:embed="rId2"/>
                <a:stretch>
                  <a:fillRect l="-1630" t="-3319"/>
                </a:stretch>
              </a:blipFill>
            </p:spPr>
            <p:txBody>
              <a:bodyPr/>
              <a:lstStyle/>
              <a:p>
                <a:r>
                  <a:rPr lang="en-US">
                    <a:noFill/>
                  </a:rPr>
                  <a:t> </a:t>
                </a:r>
              </a:p>
            </p:txBody>
          </p:sp>
        </mc:Fallback>
      </mc:AlternateContent>
    </p:spTree>
    <p:extLst>
      <p:ext uri="{BB962C8B-B14F-4D97-AF65-F5344CB8AC3E}">
        <p14:creationId xmlns:p14="http://schemas.microsoft.com/office/powerpoint/2010/main" val="422357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AFE8-A794-48BF-9B8D-F6B995C84941}"/>
              </a:ext>
            </a:extLst>
          </p:cNvPr>
          <p:cNvSpPr>
            <a:spLocks noGrp="1"/>
          </p:cNvSpPr>
          <p:nvPr>
            <p:ph type="title"/>
          </p:nvPr>
        </p:nvSpPr>
        <p:spPr/>
        <p:txBody>
          <a:bodyPr/>
          <a:lstStyle/>
          <a:p>
            <a:r>
              <a:rPr lang="en-US" dirty="0"/>
              <a:t>Computing the first component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848044-F966-49B7-9F2B-9D5FDB9FAFD5}"/>
                  </a:ext>
                </a:extLst>
              </p:cNvPr>
              <p:cNvSpPr>
                <a:spLocks noGrp="1"/>
              </p:cNvSpPr>
              <p:nvPr>
                <p:ph idx="1"/>
              </p:nvPr>
            </p:nvSpPr>
            <p:spPr>
              <a:xfrm>
                <a:off x="1024128" y="1872343"/>
                <a:ext cx="9720073" cy="4455886"/>
              </a:xfrm>
            </p:spPr>
            <p:txBody>
              <a:bodyPr>
                <a:normAutofit lnSpcReduction="10000"/>
              </a:bodyPr>
              <a:lstStyle/>
              <a:p>
                <a:pPr marL="347663" indent="-347663">
                  <a:buSzPct val="120000"/>
                  <a:buFont typeface="Arial" panose="020B0604020202020204" pitchFamily="34" charset="0"/>
                  <a:buChar char="•"/>
                </a:pPr>
                <a:r>
                  <a:rPr lang="en-US" sz="2400" dirty="0"/>
                  <a:t>After we standardize each variable, we look for the linear combination of the sample feature values of the form</a:t>
                </a:r>
              </a:p>
              <a:p>
                <a:pPr marL="0" indent="0">
                  <a:buSzPct val="12000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11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21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𝑝</m:t>
                          </m:r>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𝑝</m:t>
                          </m:r>
                        </m:sub>
                      </m:sSub>
                    </m:oMath>
                  </m:oMathPara>
                </a14:m>
                <a:endParaRPr lang="en-US" sz="2400" dirty="0"/>
              </a:p>
              <a:p>
                <a:pPr marL="0" indent="0">
                  <a:buSzPct val="120000"/>
                  <a:buNone/>
                </a:pPr>
                <a:r>
                  <a:rPr lang="en-US" sz="2400" dirty="0"/>
                  <a:t>     that has the largest sample variance, subject to the </a:t>
                </a:r>
                <a14:m>
                  <m:oMath xmlns:m="http://schemas.openxmlformats.org/officeDocument/2006/math">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𝜙</m:t>
                            </m:r>
                          </m:e>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=1</m:t>
                        </m:r>
                      </m:e>
                    </m:nary>
                  </m:oMath>
                </a14:m>
                <a:r>
                  <a:rPr lang="en-US" sz="2400" dirty="0"/>
                  <a:t> constraint</a:t>
                </a:r>
              </a:p>
              <a:p>
                <a:pPr marL="347663" indent="-347663">
                  <a:buSzPct val="120000"/>
                  <a:buFont typeface="Arial" panose="020B0604020202020204" pitchFamily="34" charset="0"/>
                  <a:buChar char="•"/>
                </a:pPr>
                <a:r>
                  <a:rPr lang="en-US" sz="2400" dirty="0"/>
                  <a:t>The first principal component loading vector solves the optimization problem</a:t>
                </a:r>
              </a:p>
              <a:p>
                <a:pPr marL="0" indent="0" algn="ctr">
                  <a:buSzPct val="120000"/>
                  <a:buNone/>
                </a:pPr>
                <a14:m>
                  <m:oMath xmlns:m="http://schemas.openxmlformats.org/officeDocument/2006/math">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𝑚𝑎𝑥𝑖𝑚𝑖𝑧𝑒</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𝑝</m:t>
                              </m:r>
                              <m:r>
                                <a:rPr lang="en-US" sz="2400" b="0" i="1" smtClean="0">
                                  <a:latin typeface="Cambria Math" panose="02040503050406030204" pitchFamily="18" charset="0"/>
                                </a:rPr>
                                <m:t>1</m:t>
                              </m:r>
                            </m:sub>
                          </m:sSub>
                        </m:e>
                      </m:mr>
                    </m:m>
                    <m:d>
                      <m:dPr>
                        <m:begChr m:val="{"/>
                        <m:endChr m:val="}"/>
                        <m:ctrlPr>
                          <a:rPr lang="en-US" sz="2400" i="1" smtClean="0">
                            <a:latin typeface="Cambria Math" panose="02040503050406030204" pitchFamily="18" charset="0"/>
                          </a:rPr>
                        </m:ctrlPr>
                      </m:dPr>
                      <m:e>
                        <m:box>
                          <m:boxPr>
                            <m:ctrlPr>
                              <a:rPr lang="en-US" sz="2400" i="1" smtClean="0">
                                <a:latin typeface="Cambria Math" panose="02040503050406030204" pitchFamily="18" charset="0"/>
                              </a:rPr>
                            </m:ctrlPr>
                          </m:boxPr>
                          <m:e>
                            <m:argPr>
                              <m:argSz m:val="-1"/>
                            </m:argP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p>
                                  <m:sSupPr>
                                    <m:ctrlPr>
                                      <a:rPr lang="en-US" sz="2400" b="0" i="1" smtClean="0">
                                        <a:latin typeface="Cambria Math" panose="02040503050406030204" pitchFamily="18" charset="0"/>
                                      </a:rPr>
                                    </m:ctrlPr>
                                  </m:sSupPr>
                                  <m:e>
                                    <m:d>
                                      <m:dPr>
                                        <m:ctrlPr>
                                          <a:rPr lang="en-US" sz="2400" i="1" smtClean="0">
                                            <a:latin typeface="Cambria Math" panose="02040503050406030204" pitchFamily="18" charset="0"/>
                                          </a:rPr>
                                        </m:ctrlPr>
                                      </m:dPr>
                                      <m:e>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𝑖𝑗</m:t>
                                                </m:r>
                                              </m:sub>
                                            </m:sSub>
                                          </m:e>
                                        </m:nary>
                                      </m:e>
                                    </m:d>
                                  </m:e>
                                  <m:sup>
                                    <m:r>
                                      <a:rPr lang="en-US" sz="2400" b="0" i="1" smtClean="0">
                                        <a:latin typeface="Cambria Math" panose="02040503050406030204" pitchFamily="18" charset="0"/>
                                      </a:rPr>
                                      <m:t>2</m:t>
                                    </m:r>
                                  </m:sup>
                                </m:sSup>
                              </m:e>
                            </m:nary>
                          </m:e>
                        </m:box>
                      </m:e>
                    </m:d>
                  </m:oMath>
                </a14:m>
                <a:r>
                  <a:rPr lang="en-US" sz="2400" dirty="0"/>
                  <a:t> subject to </a:t>
                </a:r>
                <a14:m>
                  <m:oMath xmlns:m="http://schemas.openxmlformats.org/officeDocument/2006/math">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𝜙</m:t>
                            </m:r>
                          </m:e>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=1</m:t>
                        </m:r>
                      </m:e>
                    </m:nary>
                  </m:oMath>
                </a14:m>
                <a:endParaRPr lang="en-US" sz="2400" dirty="0"/>
              </a:p>
              <a:p>
                <a:pPr marL="347663" indent="-347663">
                  <a:buSzPct val="120000"/>
                  <a:buFont typeface="Arial" panose="020B0604020202020204" pitchFamily="34" charset="0"/>
                  <a:buChar char="•"/>
                </a:pPr>
                <a:r>
                  <a:rPr lang="en-US" sz="2400" dirty="0"/>
                  <a:t>The second principal component is the linear combination of </a:t>
                </a:r>
                <a:r>
                  <a:rPr lang="en-US" sz="2400" i="1" dirty="0">
                    <a:latin typeface="Cambria" panose="02040503050406030204" pitchFamily="18" charset="0"/>
                    <a:ea typeface="Cambria" panose="02040503050406030204" pitchFamily="18" charset="0"/>
                  </a:rPr>
                  <a:t>X</a:t>
                </a:r>
                <a:r>
                  <a:rPr lang="en-US" sz="2400" baseline="-25000" dirty="0">
                    <a:latin typeface="Cambria" panose="02040503050406030204" pitchFamily="18" charset="0"/>
                    <a:ea typeface="Cambria" panose="02040503050406030204" pitchFamily="18" charset="0"/>
                  </a:rPr>
                  <a:t>1</a:t>
                </a:r>
                <a:r>
                  <a:rPr lang="en-US" sz="2400" dirty="0">
                    <a:latin typeface="Cambria" panose="02040503050406030204" pitchFamily="18" charset="0"/>
                    <a:ea typeface="Cambria" panose="02040503050406030204" pitchFamily="18" charset="0"/>
                  </a:rPr>
                  <a:t>,</a:t>
                </a:r>
                <a:r>
                  <a:rPr lang="en-US" sz="2400" i="1" dirty="0">
                    <a:latin typeface="Cambria" panose="02040503050406030204" pitchFamily="18" charset="0"/>
                    <a:ea typeface="Cambria" panose="02040503050406030204" pitchFamily="18" charset="0"/>
                  </a:rPr>
                  <a:t> X</a:t>
                </a:r>
                <a:r>
                  <a:rPr lang="en-US" sz="2400" baseline="-25000" dirty="0">
                    <a:latin typeface="Cambria" panose="02040503050406030204" pitchFamily="18" charset="0"/>
                    <a:ea typeface="Cambria" panose="02040503050406030204" pitchFamily="18" charset="0"/>
                  </a:rPr>
                  <a:t>2</a:t>
                </a:r>
                <a:r>
                  <a:rPr lang="en-US" sz="2400" dirty="0">
                    <a:latin typeface="Cambria" panose="02040503050406030204" pitchFamily="18" charset="0"/>
                    <a:ea typeface="Cambria" panose="02040503050406030204" pitchFamily="18" charset="0"/>
                  </a:rPr>
                  <a:t>,</a:t>
                </a:r>
                <a:r>
                  <a:rPr lang="en-US" sz="2400" i="1" dirty="0">
                    <a:latin typeface="Cambria" panose="02040503050406030204" pitchFamily="18" charset="0"/>
                    <a:ea typeface="Cambria" panose="02040503050406030204" pitchFamily="18" charset="0"/>
                  </a:rPr>
                  <a:t>...</a:t>
                </a:r>
                <a:r>
                  <a:rPr lang="en-US" sz="2400" dirty="0">
                    <a:latin typeface="Cambria" panose="02040503050406030204" pitchFamily="18" charset="0"/>
                    <a:ea typeface="Cambria" panose="02040503050406030204" pitchFamily="18" charset="0"/>
                  </a:rPr>
                  <a:t>,</a:t>
                </a:r>
                <a:r>
                  <a:rPr lang="en-US" sz="2400" i="1" dirty="0" err="1">
                    <a:latin typeface="Cambria" panose="02040503050406030204" pitchFamily="18" charset="0"/>
                    <a:ea typeface="Cambria" panose="02040503050406030204" pitchFamily="18" charset="0"/>
                  </a:rPr>
                  <a:t>X</a:t>
                </a:r>
                <a:r>
                  <a:rPr lang="en-US" sz="2400" i="1" baseline="-25000" dirty="0" err="1">
                    <a:latin typeface="Cambria" panose="02040503050406030204" pitchFamily="18" charset="0"/>
                    <a:ea typeface="Cambria" panose="02040503050406030204" pitchFamily="18" charset="0"/>
                  </a:rPr>
                  <a:t>p</a:t>
                </a:r>
                <a:r>
                  <a:rPr lang="en-US" sz="2400" dirty="0"/>
                  <a:t> that has maximal variance out of all linear combinations that are uncorrelated with </a:t>
                </a:r>
                <a:r>
                  <a:rPr lang="en-US" sz="2400" i="1" dirty="0">
                    <a:latin typeface="Cambria" panose="02040503050406030204" pitchFamily="18" charset="0"/>
                    <a:ea typeface="Cambria" panose="02040503050406030204" pitchFamily="18" charset="0"/>
                  </a:rPr>
                  <a:t>Z</a:t>
                </a:r>
                <a:r>
                  <a:rPr lang="en-US" sz="2400" baseline="-25000" dirty="0">
                    <a:latin typeface="Cambria" panose="02040503050406030204" pitchFamily="18" charset="0"/>
                    <a:ea typeface="Cambria" panose="02040503050406030204" pitchFamily="18" charset="0"/>
                  </a:rPr>
                  <a:t>1.</a:t>
                </a:r>
              </a:p>
              <a:p>
                <a:pPr marL="0" indent="0">
                  <a:buSzPct val="120000"/>
                  <a:buNone/>
                </a:pPr>
                <a:r>
                  <a:rPr lang="en-US" sz="2400" baseline="-25000" dirty="0">
                    <a:latin typeface="Cambria" panose="02040503050406030204" pitchFamily="18" charset="0"/>
                    <a:ea typeface="Cambria" panose="02040503050406030204" pitchFamily="18" charset="0"/>
                  </a:rPr>
                  <a:t>         </a:t>
                </a:r>
                <a:r>
                  <a:rPr lang="en-US" sz="2400" dirty="0"/>
                  <a:t>. . .</a:t>
                </a:r>
                <a:endParaRPr lang="en-US" sz="2400" baseline="-25000" dirty="0">
                  <a:latin typeface="Cambria" panose="02040503050406030204" pitchFamily="18" charset="0"/>
                  <a:ea typeface="Cambria" panose="02040503050406030204" pitchFamily="18" charset="0"/>
                </a:endParaRPr>
              </a:p>
            </p:txBody>
          </p:sp>
        </mc:Choice>
        <mc:Fallback>
          <p:sp>
            <p:nvSpPr>
              <p:cNvPr id="3" name="Content Placeholder 2">
                <a:extLst>
                  <a:ext uri="{FF2B5EF4-FFF2-40B4-BE49-F238E27FC236}">
                    <a16:creationId xmlns:a16="http://schemas.microsoft.com/office/drawing/2014/main" id="{0A848044-F966-49B7-9F2B-9D5FDB9FAFD5}"/>
                  </a:ext>
                </a:extLst>
              </p:cNvPr>
              <p:cNvSpPr>
                <a:spLocks noGrp="1" noRot="1" noChangeAspect="1" noMove="1" noResize="1" noEditPoints="1" noAdjustHandles="1" noChangeArrowheads="1" noChangeShapeType="1" noTextEdit="1"/>
              </p:cNvSpPr>
              <p:nvPr>
                <p:ph idx="1"/>
              </p:nvPr>
            </p:nvSpPr>
            <p:spPr>
              <a:xfrm>
                <a:off x="1024128" y="1872343"/>
                <a:ext cx="9720073" cy="4455886"/>
              </a:xfrm>
              <a:blipFill>
                <a:blip r:embed="rId2"/>
                <a:stretch>
                  <a:fillRect l="-1630" t="-3830" r="-564" b="-547"/>
                </a:stretch>
              </a:blipFill>
            </p:spPr>
            <p:txBody>
              <a:bodyPr/>
              <a:lstStyle/>
              <a:p>
                <a:r>
                  <a:rPr lang="en-US">
                    <a:noFill/>
                  </a:rPr>
                  <a:t> </a:t>
                </a:r>
              </a:p>
            </p:txBody>
          </p:sp>
        </mc:Fallback>
      </mc:AlternateContent>
    </p:spTree>
    <p:extLst>
      <p:ext uri="{BB962C8B-B14F-4D97-AF65-F5344CB8AC3E}">
        <p14:creationId xmlns:p14="http://schemas.microsoft.com/office/powerpoint/2010/main" val="266661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2066-381A-40FD-B640-00633205352E}"/>
              </a:ext>
            </a:extLst>
          </p:cNvPr>
          <p:cNvSpPr>
            <a:spLocks noGrp="1"/>
          </p:cNvSpPr>
          <p:nvPr>
            <p:ph type="title"/>
          </p:nvPr>
        </p:nvSpPr>
        <p:spPr/>
        <p:txBody>
          <a:bodyPr/>
          <a:lstStyle/>
          <a:p>
            <a:r>
              <a:rPr lang="en-US" dirty="0"/>
              <a:t>Example: </a:t>
            </a:r>
            <a:r>
              <a:rPr lang="en-US" dirty="0" err="1"/>
              <a:t>USArrests</a:t>
            </a:r>
            <a:r>
              <a:rPr lang="en-US" dirty="0"/>
              <a:t> Data</a:t>
            </a:r>
          </a:p>
        </p:txBody>
      </p:sp>
      <p:graphicFrame>
        <p:nvGraphicFramePr>
          <p:cNvPr id="6" name="Table 6">
            <a:extLst>
              <a:ext uri="{FF2B5EF4-FFF2-40B4-BE49-F238E27FC236}">
                <a16:creationId xmlns:a16="http://schemas.microsoft.com/office/drawing/2014/main" id="{C1215463-F2F0-47F3-9A24-06EEBB16AEC2}"/>
              </a:ext>
            </a:extLst>
          </p:cNvPr>
          <p:cNvGraphicFramePr>
            <a:graphicFrameLocks noGrp="1"/>
          </p:cNvGraphicFramePr>
          <p:nvPr>
            <p:extLst>
              <p:ext uri="{D42A27DB-BD31-4B8C-83A1-F6EECF244321}">
                <p14:modId xmlns:p14="http://schemas.microsoft.com/office/powerpoint/2010/main" val="909245327"/>
              </p:ext>
            </p:extLst>
          </p:nvPr>
        </p:nvGraphicFramePr>
        <p:xfrm>
          <a:off x="6255658" y="2487169"/>
          <a:ext cx="5018152" cy="2286000"/>
        </p:xfrm>
        <a:graphic>
          <a:graphicData uri="http://schemas.openxmlformats.org/drawingml/2006/table">
            <a:tbl>
              <a:tblPr firstRow="1" bandRow="1">
                <a:tableStyleId>{5C22544A-7EE6-4342-B048-85BDC9FD1C3A}</a:tableStyleId>
              </a:tblPr>
              <a:tblGrid>
                <a:gridCol w="1480566">
                  <a:extLst>
                    <a:ext uri="{9D8B030D-6E8A-4147-A177-3AD203B41FA5}">
                      <a16:colId xmlns:a16="http://schemas.microsoft.com/office/drawing/2014/main" val="1322906451"/>
                    </a:ext>
                  </a:extLst>
                </a:gridCol>
                <a:gridCol w="1679893">
                  <a:extLst>
                    <a:ext uri="{9D8B030D-6E8A-4147-A177-3AD203B41FA5}">
                      <a16:colId xmlns:a16="http://schemas.microsoft.com/office/drawing/2014/main" val="269686580"/>
                    </a:ext>
                  </a:extLst>
                </a:gridCol>
                <a:gridCol w="1857693">
                  <a:extLst>
                    <a:ext uri="{9D8B030D-6E8A-4147-A177-3AD203B41FA5}">
                      <a16:colId xmlns:a16="http://schemas.microsoft.com/office/drawing/2014/main" val="3757627251"/>
                    </a:ext>
                  </a:extLst>
                </a:gridCol>
              </a:tblGrid>
              <a:tr h="370840">
                <a:tc>
                  <a:txBody>
                    <a:bodyPr/>
                    <a:lstStyle/>
                    <a:p>
                      <a:endParaRPr lang="en-US" sz="2400"/>
                    </a:p>
                  </a:txBody>
                  <a:tcPr/>
                </a:tc>
                <a:tc>
                  <a:txBody>
                    <a:bodyPr/>
                    <a:lstStyle/>
                    <a:p>
                      <a:r>
                        <a:rPr lang="en-US" sz="2400" dirty="0"/>
                        <a:t>PC1</a:t>
                      </a:r>
                    </a:p>
                  </a:txBody>
                  <a:tcPr/>
                </a:tc>
                <a:tc>
                  <a:txBody>
                    <a:bodyPr/>
                    <a:lstStyle/>
                    <a:p>
                      <a:r>
                        <a:rPr lang="en-US" sz="2400" dirty="0"/>
                        <a:t>PC2</a:t>
                      </a:r>
                    </a:p>
                  </a:txBody>
                  <a:tcPr/>
                </a:tc>
                <a:extLst>
                  <a:ext uri="{0D108BD9-81ED-4DB2-BD59-A6C34878D82A}">
                    <a16:rowId xmlns:a16="http://schemas.microsoft.com/office/drawing/2014/main" val="70228156"/>
                  </a:ext>
                </a:extLst>
              </a:tr>
              <a:tr h="370840">
                <a:tc>
                  <a:txBody>
                    <a:bodyPr/>
                    <a:lstStyle/>
                    <a:p>
                      <a:r>
                        <a:rPr lang="en-US" sz="2400" dirty="0"/>
                        <a:t>Murder</a:t>
                      </a:r>
                    </a:p>
                  </a:txBody>
                  <a:tcPr/>
                </a:tc>
                <a:tc>
                  <a:txBody>
                    <a:bodyPr/>
                    <a:lstStyle/>
                    <a:p>
                      <a:r>
                        <a:rPr lang="en-US" sz="2400" dirty="0"/>
                        <a:t>0.5358995</a:t>
                      </a:r>
                    </a:p>
                  </a:txBody>
                  <a:tcPr/>
                </a:tc>
                <a:tc>
                  <a:txBody>
                    <a:bodyPr/>
                    <a:lstStyle/>
                    <a:p>
                      <a:r>
                        <a:rPr lang="en-US" sz="2400" dirty="0"/>
                        <a:t>−0.4181809</a:t>
                      </a:r>
                    </a:p>
                  </a:txBody>
                  <a:tcPr/>
                </a:tc>
                <a:extLst>
                  <a:ext uri="{0D108BD9-81ED-4DB2-BD59-A6C34878D82A}">
                    <a16:rowId xmlns:a16="http://schemas.microsoft.com/office/drawing/2014/main" val="1502111272"/>
                  </a:ext>
                </a:extLst>
              </a:tr>
              <a:tr h="370840">
                <a:tc>
                  <a:txBody>
                    <a:bodyPr/>
                    <a:lstStyle/>
                    <a:p>
                      <a:r>
                        <a:rPr lang="en-US" sz="2400" dirty="0"/>
                        <a:t>Assault</a:t>
                      </a:r>
                    </a:p>
                  </a:txBody>
                  <a:tcPr/>
                </a:tc>
                <a:tc>
                  <a:txBody>
                    <a:bodyPr/>
                    <a:lstStyle/>
                    <a:p>
                      <a:r>
                        <a:rPr lang="en-US" sz="2400" dirty="0"/>
                        <a:t>0.5831836</a:t>
                      </a:r>
                    </a:p>
                  </a:txBody>
                  <a:tcPr/>
                </a:tc>
                <a:tc>
                  <a:txBody>
                    <a:bodyPr/>
                    <a:lstStyle/>
                    <a:p>
                      <a:r>
                        <a:rPr lang="en-US" sz="2400" dirty="0"/>
                        <a:t>−0.1879856</a:t>
                      </a:r>
                    </a:p>
                  </a:txBody>
                  <a:tcPr/>
                </a:tc>
                <a:extLst>
                  <a:ext uri="{0D108BD9-81ED-4DB2-BD59-A6C34878D82A}">
                    <a16:rowId xmlns:a16="http://schemas.microsoft.com/office/drawing/2014/main" val="369853355"/>
                  </a:ext>
                </a:extLst>
              </a:tr>
              <a:tr h="370840">
                <a:tc>
                  <a:txBody>
                    <a:bodyPr/>
                    <a:lstStyle/>
                    <a:p>
                      <a:r>
                        <a:rPr lang="en-US" sz="2400" dirty="0" err="1"/>
                        <a:t>UrbanPop</a:t>
                      </a:r>
                      <a:endParaRPr lang="en-US" sz="2400" dirty="0"/>
                    </a:p>
                  </a:txBody>
                  <a:tcPr/>
                </a:tc>
                <a:tc>
                  <a:txBody>
                    <a:bodyPr/>
                    <a:lstStyle/>
                    <a:p>
                      <a:r>
                        <a:rPr lang="en-US" sz="2400" dirty="0"/>
                        <a:t>0.2781909</a:t>
                      </a:r>
                    </a:p>
                  </a:txBody>
                  <a:tcPr/>
                </a:tc>
                <a:tc>
                  <a:txBody>
                    <a:bodyPr/>
                    <a:lstStyle/>
                    <a:p>
                      <a:r>
                        <a:rPr lang="en-US" sz="2400" dirty="0"/>
                        <a:t>0.8728062</a:t>
                      </a:r>
                    </a:p>
                  </a:txBody>
                  <a:tcPr/>
                </a:tc>
                <a:extLst>
                  <a:ext uri="{0D108BD9-81ED-4DB2-BD59-A6C34878D82A}">
                    <a16:rowId xmlns:a16="http://schemas.microsoft.com/office/drawing/2014/main" val="3691224382"/>
                  </a:ext>
                </a:extLst>
              </a:tr>
              <a:tr h="370840">
                <a:tc>
                  <a:txBody>
                    <a:bodyPr/>
                    <a:lstStyle/>
                    <a:p>
                      <a:r>
                        <a:rPr lang="en-US" sz="2400" dirty="0"/>
                        <a:t>Rape</a:t>
                      </a:r>
                    </a:p>
                  </a:txBody>
                  <a:tcPr/>
                </a:tc>
                <a:tc>
                  <a:txBody>
                    <a:bodyPr/>
                    <a:lstStyle/>
                    <a:p>
                      <a:r>
                        <a:rPr lang="en-US" sz="2400" dirty="0"/>
                        <a:t>0.5434321</a:t>
                      </a:r>
                    </a:p>
                  </a:txBody>
                  <a:tcPr/>
                </a:tc>
                <a:tc>
                  <a:txBody>
                    <a:bodyPr/>
                    <a:lstStyle/>
                    <a:p>
                      <a:r>
                        <a:rPr lang="en-US" sz="2400" dirty="0"/>
                        <a:t>0.1673186</a:t>
                      </a:r>
                    </a:p>
                  </a:txBody>
                  <a:tcPr/>
                </a:tc>
                <a:extLst>
                  <a:ext uri="{0D108BD9-81ED-4DB2-BD59-A6C34878D82A}">
                    <a16:rowId xmlns:a16="http://schemas.microsoft.com/office/drawing/2014/main" val="471883474"/>
                  </a:ext>
                </a:extLst>
              </a:tr>
            </a:tbl>
          </a:graphicData>
        </a:graphic>
      </p:graphicFrame>
      <p:pic>
        <p:nvPicPr>
          <p:cNvPr id="9" name="Picture 8">
            <a:extLst>
              <a:ext uri="{FF2B5EF4-FFF2-40B4-BE49-F238E27FC236}">
                <a16:creationId xmlns:a16="http://schemas.microsoft.com/office/drawing/2014/main" id="{1F749BFD-6ADB-4894-B8C7-7978B6552816}"/>
              </a:ext>
            </a:extLst>
          </p:cNvPr>
          <p:cNvPicPr>
            <a:picLocks noChangeAspect="1"/>
          </p:cNvPicPr>
          <p:nvPr/>
        </p:nvPicPr>
        <p:blipFill>
          <a:blip r:embed="rId2"/>
          <a:stretch>
            <a:fillRect/>
          </a:stretch>
        </p:blipFill>
        <p:spPr>
          <a:xfrm>
            <a:off x="918190" y="1739309"/>
            <a:ext cx="5276286" cy="5118691"/>
          </a:xfrm>
          <a:prstGeom prst="rect">
            <a:avLst/>
          </a:prstGeom>
        </p:spPr>
      </p:pic>
    </p:spTree>
    <p:extLst>
      <p:ext uri="{BB962C8B-B14F-4D97-AF65-F5344CB8AC3E}">
        <p14:creationId xmlns:p14="http://schemas.microsoft.com/office/powerpoint/2010/main" val="399697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BE6B-739C-42E2-A2C6-CCFE90299650}"/>
              </a:ext>
            </a:extLst>
          </p:cNvPr>
          <p:cNvSpPr>
            <a:spLocks noGrp="1"/>
          </p:cNvSpPr>
          <p:nvPr>
            <p:ph type="title"/>
          </p:nvPr>
        </p:nvSpPr>
        <p:spPr/>
        <p:txBody>
          <a:bodyPr/>
          <a:lstStyle/>
          <a:p>
            <a:r>
              <a:rPr lang="en-US" dirty="0"/>
              <a:t>Another interpretation of Principal Components</a:t>
            </a:r>
          </a:p>
        </p:txBody>
      </p:sp>
      <p:sp>
        <p:nvSpPr>
          <p:cNvPr id="3" name="Content Placeholder 2">
            <a:extLst>
              <a:ext uri="{FF2B5EF4-FFF2-40B4-BE49-F238E27FC236}">
                <a16:creationId xmlns:a16="http://schemas.microsoft.com/office/drawing/2014/main" id="{30E66A29-402C-4DC1-BD85-62000D44B0D9}"/>
              </a:ext>
            </a:extLst>
          </p:cNvPr>
          <p:cNvSpPr>
            <a:spLocks noGrp="1"/>
          </p:cNvSpPr>
          <p:nvPr>
            <p:ph idx="1"/>
          </p:nvPr>
        </p:nvSpPr>
        <p:spPr/>
        <p:txBody>
          <a:bodyPr>
            <a:normAutofit/>
          </a:bodyPr>
          <a:lstStyle/>
          <a:p>
            <a:pPr marL="347663" indent="-347663">
              <a:buSzPct val="120000"/>
              <a:buFont typeface="Arial" panose="020B0604020202020204" pitchFamily="34" charset="0"/>
              <a:buChar char="•"/>
            </a:pPr>
            <a:r>
              <a:rPr lang="en-US" sz="2400" dirty="0"/>
              <a:t>Principal components provide low-dimensional linear surfaces that are closest to the observations</a:t>
            </a:r>
          </a:p>
          <a:p>
            <a:pPr marL="347663" indent="-347663">
              <a:buSzPct val="120000"/>
              <a:buFont typeface="Arial" panose="020B0604020202020204" pitchFamily="34" charset="0"/>
              <a:buChar char="•"/>
            </a:pPr>
            <a:r>
              <a:rPr lang="en-US" sz="2400" dirty="0"/>
              <a:t>The first principal component loading vector is the line in </a:t>
            </a:r>
            <a:r>
              <a:rPr lang="en-US" sz="2400" i="1" dirty="0"/>
              <a:t>p</a:t>
            </a:r>
            <a:r>
              <a:rPr lang="en-US" sz="2400" dirty="0"/>
              <a:t>-dimensional space that is closest to the </a:t>
            </a:r>
            <a:r>
              <a:rPr lang="en-US" sz="2400" i="1" dirty="0"/>
              <a:t>n</a:t>
            </a:r>
            <a:r>
              <a:rPr lang="en-US" sz="2400" dirty="0"/>
              <a:t> observations (using average squared Euclidean distance as a measure of closeness)</a:t>
            </a:r>
          </a:p>
          <a:p>
            <a:pPr marL="347663" indent="-347663">
              <a:buSzPct val="120000"/>
              <a:buFont typeface="Arial" panose="020B0604020202020204" pitchFamily="34" charset="0"/>
              <a:buChar char="•"/>
            </a:pPr>
            <a:r>
              <a:rPr lang="en-US" sz="2400" dirty="0"/>
              <a:t>The first two principal components of a data set span the plane that is closest to the </a:t>
            </a:r>
            <a:r>
              <a:rPr lang="en-US" sz="2400" i="1" dirty="0"/>
              <a:t>n </a:t>
            </a:r>
            <a:r>
              <a:rPr lang="en-US" sz="2400" dirty="0"/>
              <a:t>observations</a:t>
            </a:r>
          </a:p>
          <a:p>
            <a:pPr marL="347663" indent="-347663">
              <a:buSzPct val="120000"/>
              <a:buFont typeface="Arial" panose="020B0604020202020204" pitchFamily="34" charset="0"/>
              <a:buChar char="•"/>
            </a:pPr>
            <a:r>
              <a:rPr lang="en-US" sz="2400" dirty="0"/>
              <a:t>The first </a:t>
            </a:r>
            <a:r>
              <a:rPr lang="en-US" sz="2400" i="1" dirty="0"/>
              <a:t>M</a:t>
            </a:r>
            <a:r>
              <a:rPr lang="en-US" sz="2400" dirty="0"/>
              <a:t> principal component score vectors and the first </a:t>
            </a:r>
            <a:r>
              <a:rPr lang="en-US" sz="2400" i="1" dirty="0"/>
              <a:t>M</a:t>
            </a:r>
            <a:r>
              <a:rPr lang="en-US" sz="2400" dirty="0"/>
              <a:t> principal component loading vectors provide the best </a:t>
            </a:r>
            <a:r>
              <a:rPr lang="en-US" sz="2400" i="1" dirty="0"/>
              <a:t>M</a:t>
            </a:r>
            <a:r>
              <a:rPr lang="en-US" sz="2400" dirty="0"/>
              <a:t>-dimensional approximation (in terms of Euclidean distance) to the </a:t>
            </a:r>
            <a:r>
              <a:rPr lang="en-US" sz="2400" i="1" dirty="0" err="1"/>
              <a:t>i</a:t>
            </a:r>
            <a:r>
              <a:rPr lang="en-US" sz="2400" dirty="0" err="1"/>
              <a:t>th</a:t>
            </a:r>
            <a:r>
              <a:rPr lang="en-US" sz="2400" dirty="0"/>
              <a:t> observation </a:t>
            </a:r>
            <a:r>
              <a:rPr lang="en-US" sz="2400" i="1" dirty="0" err="1"/>
              <a:t>x</a:t>
            </a:r>
            <a:r>
              <a:rPr lang="en-US" sz="2400" i="1" baseline="-25000" dirty="0" err="1"/>
              <a:t>ij</a:t>
            </a:r>
            <a:r>
              <a:rPr lang="en-US" sz="2400" dirty="0"/>
              <a:t> . </a:t>
            </a:r>
          </a:p>
        </p:txBody>
      </p:sp>
    </p:spTree>
    <p:extLst>
      <p:ext uri="{BB962C8B-B14F-4D97-AF65-F5344CB8AC3E}">
        <p14:creationId xmlns:p14="http://schemas.microsoft.com/office/powerpoint/2010/main" val="108895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57CB-1C45-435F-B0DC-9F3E0BAF4B11}"/>
              </a:ext>
            </a:extLst>
          </p:cNvPr>
          <p:cNvSpPr>
            <a:spLocks noGrp="1"/>
          </p:cNvSpPr>
          <p:nvPr>
            <p:ph type="title"/>
          </p:nvPr>
        </p:nvSpPr>
        <p:spPr/>
        <p:txBody>
          <a:bodyPr/>
          <a:lstStyle/>
          <a:p>
            <a:r>
              <a:rPr lang="en-US" dirty="0"/>
              <a:t>Another interpretation of Principal Components</a:t>
            </a:r>
          </a:p>
        </p:txBody>
      </p:sp>
      <p:pic>
        <p:nvPicPr>
          <p:cNvPr id="4" name="Picture 3">
            <a:extLst>
              <a:ext uri="{FF2B5EF4-FFF2-40B4-BE49-F238E27FC236}">
                <a16:creationId xmlns:a16="http://schemas.microsoft.com/office/drawing/2014/main" id="{79FFCB0D-F21B-400E-BEA9-810259A60376}"/>
              </a:ext>
            </a:extLst>
          </p:cNvPr>
          <p:cNvPicPr>
            <a:picLocks noChangeAspect="1"/>
          </p:cNvPicPr>
          <p:nvPr/>
        </p:nvPicPr>
        <p:blipFill>
          <a:blip r:embed="rId2"/>
          <a:stretch>
            <a:fillRect/>
          </a:stretch>
        </p:blipFill>
        <p:spPr>
          <a:xfrm>
            <a:off x="1164771" y="2084832"/>
            <a:ext cx="9579429" cy="4753863"/>
          </a:xfrm>
          <a:prstGeom prst="rect">
            <a:avLst/>
          </a:prstGeom>
        </p:spPr>
      </p:pic>
    </p:spTree>
    <p:extLst>
      <p:ext uri="{BB962C8B-B14F-4D97-AF65-F5344CB8AC3E}">
        <p14:creationId xmlns:p14="http://schemas.microsoft.com/office/powerpoint/2010/main" val="3022329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69</TotalTime>
  <Words>1199</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vt:lpstr>
      <vt:lpstr>Cambria Math</vt:lpstr>
      <vt:lpstr>Courier New</vt:lpstr>
      <vt:lpstr>Tw Cen MT</vt:lpstr>
      <vt:lpstr>Tw Cen MT Condensed</vt:lpstr>
      <vt:lpstr>Wingdings 3</vt:lpstr>
      <vt:lpstr>Integral</vt:lpstr>
      <vt:lpstr>Principal Components Analysis</vt:lpstr>
      <vt:lpstr>outline</vt:lpstr>
      <vt:lpstr>Principal component analysis</vt:lpstr>
      <vt:lpstr>What are Principal Components?</vt:lpstr>
      <vt:lpstr>What are Principal Components?</vt:lpstr>
      <vt:lpstr>Computing the first component</vt:lpstr>
      <vt:lpstr>Example: USArrests Data</vt:lpstr>
      <vt:lpstr>Another interpretation of Principal Components</vt:lpstr>
      <vt:lpstr>Another interpretation of Principal Components</vt:lpstr>
      <vt:lpstr>Scaling the variables</vt:lpstr>
      <vt:lpstr>Scaling the variables</vt:lpstr>
      <vt:lpstr>Uniqueness of the Principal Components</vt:lpstr>
      <vt:lpstr>The Proportion of Variance Explained</vt:lpstr>
      <vt:lpstr>The Proportion of Variance Explained</vt:lpstr>
      <vt:lpstr>The Proportion of Variance Explained</vt:lpstr>
      <vt:lpstr>Deciding How Many Principal Components to Use</vt:lpstr>
      <vt:lpstr>Other Uses for Principal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Components Analysis</dc:title>
  <dc:creator>Joey Campbell</dc:creator>
  <cp:lastModifiedBy>Joey Campbell</cp:lastModifiedBy>
  <cp:revision>13</cp:revision>
  <dcterms:created xsi:type="dcterms:W3CDTF">2020-04-16T23:35:22Z</dcterms:created>
  <dcterms:modified xsi:type="dcterms:W3CDTF">2020-04-17T00:44:57Z</dcterms:modified>
</cp:coreProperties>
</file>