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A07"/>
    <a:srgbClr val="F2A408"/>
    <a:srgbClr val="A8A8A6"/>
    <a:srgbClr val="1CADE4"/>
    <a:srgbClr val="117E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62720" autoAdjust="0"/>
  </p:normalViewPr>
  <p:slideViewPr>
    <p:cSldViewPr snapToGrid="0">
      <p:cViewPr varScale="1">
        <p:scale>
          <a:sx n="68" d="100"/>
          <a:sy n="68" d="100"/>
        </p:scale>
        <p:origin x="21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6C1C1-CB14-480C-8AA4-EF7B734E5E5F}"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F5FF-101B-4E55-A8C5-DDE067957513}" type="slidenum">
              <a:rPr lang="en-US" smtClean="0"/>
              <a:t>‹#›</a:t>
            </a:fld>
            <a:endParaRPr lang="en-US"/>
          </a:p>
        </p:txBody>
      </p:sp>
    </p:spTree>
    <p:extLst>
      <p:ext uri="{BB962C8B-B14F-4D97-AF65-F5344CB8AC3E}">
        <p14:creationId xmlns:p14="http://schemas.microsoft.com/office/powerpoint/2010/main" val="354778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pubs.com/uky994/583737"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rpubs.com/uky994/58375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rpubs.com/uky994/583761"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pubs.com/uky994/583849"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rpubs.com/uky994/583859"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rpubs.com/uky994/583877"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pubs.com/uky994/58373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the first part of this course is to get you up to speed with the basic tools of data exploration as quickly as possible. Data exploration is the art of looking at your data, rapidly generating hypotheses, quickly testing them, then repeating again and again and again. The goal of data exploration is to generate many promising leads that you can later explore in more depth.</a:t>
            </a:r>
          </a:p>
        </p:txBody>
      </p:sp>
      <p:sp>
        <p:nvSpPr>
          <p:cNvPr id="4" name="Slide Number Placeholder 3"/>
          <p:cNvSpPr>
            <a:spLocks noGrp="1"/>
          </p:cNvSpPr>
          <p:nvPr>
            <p:ph type="sldNum" sz="quarter" idx="5"/>
          </p:nvPr>
        </p:nvSpPr>
        <p:spPr/>
        <p:txBody>
          <a:bodyPr/>
          <a:lstStyle/>
          <a:p>
            <a:fld id="{910406B2-DC75-46EC-AD53-DA792471599A}" type="slidenum">
              <a:rPr lang="en-US" smtClean="0"/>
              <a:t>1</a:t>
            </a:fld>
            <a:endParaRPr lang="en-US"/>
          </a:p>
        </p:txBody>
      </p:sp>
    </p:spTree>
    <p:extLst>
      <p:ext uri="{BB962C8B-B14F-4D97-AF65-F5344CB8AC3E}">
        <p14:creationId xmlns:p14="http://schemas.microsoft.com/office/powerpoint/2010/main" val="41962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aesthetic is a visual property of the objects in your plot. Aesthetics include things like the size, the shape, or the color of your points. You can display a point (like the one shown next) in different ways by changing the values of its aesthetic properties. Since we already use the word “value” to describe data, let’s use the word “level” to describe aesthetic proper‐ ties. Here we change the levels of a point’s size, shape, and color to make the point small, triangular, or blue: </a:t>
            </a:r>
          </a:p>
          <a:p>
            <a:endParaRPr lang="en-US" dirty="0"/>
          </a:p>
          <a:p>
            <a:r>
              <a:rPr lang="en-US" dirty="0"/>
              <a:t>You can convey information about your data by mapping the aesthetics in your plot to the variables in your dataset. </a:t>
            </a:r>
          </a:p>
        </p:txBody>
      </p:sp>
      <p:sp>
        <p:nvSpPr>
          <p:cNvPr id="4" name="Slide Number Placeholder 3"/>
          <p:cNvSpPr>
            <a:spLocks noGrp="1"/>
          </p:cNvSpPr>
          <p:nvPr>
            <p:ph type="sldNum" sz="quarter" idx="5"/>
          </p:nvPr>
        </p:nvSpPr>
        <p:spPr/>
        <p:txBody>
          <a:bodyPr/>
          <a:lstStyle/>
          <a:p>
            <a:fld id="{B9D1F5FF-101B-4E55-A8C5-DDE067957513}" type="slidenum">
              <a:rPr lang="en-US" smtClean="0"/>
              <a:t>12</a:t>
            </a:fld>
            <a:endParaRPr lang="en-US"/>
          </a:p>
        </p:txBody>
      </p:sp>
    </p:spTree>
    <p:extLst>
      <p:ext uri="{BB962C8B-B14F-4D97-AF65-F5344CB8AC3E}">
        <p14:creationId xmlns:p14="http://schemas.microsoft.com/office/powerpoint/2010/main" val="369437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can map the colors of your points to the class variable to reveal the class of each car: </a:t>
            </a:r>
          </a:p>
          <a:p>
            <a:endParaRPr lang="en-US" dirty="0"/>
          </a:p>
          <a:p>
            <a:r>
              <a:rPr lang="en-US" dirty="0"/>
              <a:t>To map an aesthetic to a variable, associate the name of the aesthetic to the name of the variable inside </a:t>
            </a:r>
            <a:r>
              <a:rPr lang="en-US" dirty="0" err="1"/>
              <a:t>aes</a:t>
            </a:r>
            <a:r>
              <a:rPr lang="en-US" dirty="0"/>
              <a:t>(). </a:t>
            </a:r>
            <a:r>
              <a:rPr lang="en-US" b="1" dirty="0"/>
              <a:t>ggplot2</a:t>
            </a:r>
            <a:r>
              <a:rPr lang="en-US" dirty="0"/>
              <a:t> will automatically assign a unique level of the aesthetic (here a unique color) to each unique value of the variable, a process known as </a:t>
            </a:r>
            <a:r>
              <a:rPr lang="en-US" i="1" dirty="0"/>
              <a:t>scaling</a:t>
            </a:r>
            <a:r>
              <a:rPr lang="en-US" dirty="0"/>
              <a:t>. ggplot2 will also add a legend that explains which levels correspond to which values. </a:t>
            </a:r>
          </a:p>
          <a:p>
            <a:endParaRPr lang="en-US" dirty="0"/>
          </a:p>
          <a:p>
            <a:r>
              <a:rPr lang="en-US" dirty="0"/>
              <a:t>The colors reveal that many of the unusual points are two-seater cars. These cars don’t seem like hybrids, and are, in fact, sports cars! Sports cars have large engines like SUVs and pickup trucks, but small bodies like midsize and compact cars, which improves their gas mileage. In hindsight, these cars were unlikely to be hybrids since they have large engines.</a:t>
            </a:r>
          </a:p>
        </p:txBody>
      </p:sp>
      <p:sp>
        <p:nvSpPr>
          <p:cNvPr id="4" name="Slide Number Placeholder 3"/>
          <p:cNvSpPr>
            <a:spLocks noGrp="1"/>
          </p:cNvSpPr>
          <p:nvPr>
            <p:ph type="sldNum" sz="quarter" idx="5"/>
          </p:nvPr>
        </p:nvSpPr>
        <p:spPr/>
        <p:txBody>
          <a:bodyPr/>
          <a:lstStyle/>
          <a:p>
            <a:fld id="{B9D1F5FF-101B-4E55-A8C5-DDE067957513}" type="slidenum">
              <a:rPr lang="en-US" smtClean="0"/>
              <a:t>13</a:t>
            </a:fld>
            <a:endParaRPr lang="en-US"/>
          </a:p>
        </p:txBody>
      </p:sp>
    </p:spTree>
    <p:extLst>
      <p:ext uri="{BB962C8B-B14F-4D97-AF65-F5344CB8AC3E}">
        <p14:creationId xmlns:p14="http://schemas.microsoft.com/office/powerpoint/2010/main" val="573475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preceding example, we mapped class to the color aesthetic, but we could have mapped class to the size aesthetic in the same way. In this case, the exact size of each point would reveal its class affiliation. We get a warning here, because mapping an unordered variable (class) to an ordered aesthetic (size) is not a good idea: </a:t>
            </a:r>
          </a:p>
        </p:txBody>
      </p:sp>
      <p:sp>
        <p:nvSpPr>
          <p:cNvPr id="4" name="Slide Number Placeholder 3"/>
          <p:cNvSpPr>
            <a:spLocks noGrp="1"/>
          </p:cNvSpPr>
          <p:nvPr>
            <p:ph type="sldNum" sz="quarter" idx="5"/>
          </p:nvPr>
        </p:nvSpPr>
        <p:spPr/>
        <p:txBody>
          <a:bodyPr/>
          <a:lstStyle/>
          <a:p>
            <a:fld id="{B9D1F5FF-101B-4E55-A8C5-DDE067957513}" type="slidenum">
              <a:rPr lang="en-US" smtClean="0"/>
              <a:t>14</a:t>
            </a:fld>
            <a:endParaRPr lang="en-US"/>
          </a:p>
        </p:txBody>
      </p:sp>
    </p:spTree>
    <p:extLst>
      <p:ext uri="{BB962C8B-B14F-4D97-AF65-F5344CB8AC3E}">
        <p14:creationId xmlns:p14="http://schemas.microsoft.com/office/powerpoint/2010/main" val="3172847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we could have mapped class to the alpha aesthetic, which controls the transparency of the points, or the shape of the points:</a:t>
            </a:r>
          </a:p>
          <a:p>
            <a:endParaRPr lang="en-US" dirty="0"/>
          </a:p>
          <a:p>
            <a:r>
              <a:rPr lang="en-US" dirty="0"/>
              <a:t>What happened to the SUVs? ggplot2 will only use six shapes at a time. By default, additional groups will go unplotted when you use this aesthetic. </a:t>
            </a:r>
          </a:p>
          <a:p>
            <a:endParaRPr lang="en-US" dirty="0"/>
          </a:p>
          <a:p>
            <a:r>
              <a:rPr lang="en-US" dirty="0"/>
              <a:t>For each aesthetic you use, the </a:t>
            </a:r>
            <a:r>
              <a:rPr lang="en-US" dirty="0" err="1"/>
              <a:t>aes</a:t>
            </a:r>
            <a:r>
              <a:rPr lang="en-US" dirty="0"/>
              <a:t>() to associate the name of the aesthetic with a variable to display. The </a:t>
            </a:r>
            <a:r>
              <a:rPr lang="en-US" dirty="0" err="1"/>
              <a:t>aes</a:t>
            </a:r>
            <a:r>
              <a:rPr lang="en-US" dirty="0"/>
              <a:t>() function gathers together each of the aesthetic mappings used by a layer and passes them to the layer’s mapping argument. The syntax highlights a useful insight about x and y: the x and y locations of a point are themselves aesthetics, visual properties that you can map to variables to display information about the data. </a:t>
            </a:r>
          </a:p>
          <a:p>
            <a:endParaRPr lang="en-US" dirty="0"/>
          </a:p>
          <a:p>
            <a:r>
              <a:rPr lang="en-US" dirty="0"/>
              <a:t>Once you map an aesthetic, ggplot2 takes care of the rest. It selects a reasonable scale to use with the aesthetic, and it constructs a legend that explains the mapping between levels and values. For x and y aesthetics, ggplot2 does not create a legend, but it creates an axis line with tick marks and a label. The axis line acts as a legend; it explains the mapping between locations and values. </a:t>
            </a:r>
          </a:p>
        </p:txBody>
      </p:sp>
      <p:sp>
        <p:nvSpPr>
          <p:cNvPr id="4" name="Slide Number Placeholder 3"/>
          <p:cNvSpPr>
            <a:spLocks noGrp="1"/>
          </p:cNvSpPr>
          <p:nvPr>
            <p:ph type="sldNum" sz="quarter" idx="5"/>
          </p:nvPr>
        </p:nvSpPr>
        <p:spPr/>
        <p:txBody>
          <a:bodyPr/>
          <a:lstStyle/>
          <a:p>
            <a:fld id="{B9D1F5FF-101B-4E55-A8C5-DDE067957513}" type="slidenum">
              <a:rPr lang="en-US" smtClean="0"/>
              <a:t>15</a:t>
            </a:fld>
            <a:endParaRPr lang="en-US"/>
          </a:p>
        </p:txBody>
      </p:sp>
    </p:spTree>
    <p:extLst>
      <p:ext uri="{BB962C8B-B14F-4D97-AF65-F5344CB8AC3E}">
        <p14:creationId xmlns:p14="http://schemas.microsoft.com/office/powerpoint/2010/main" val="309125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set the aesthetic properties of your </a:t>
            </a:r>
            <a:r>
              <a:rPr lang="en-US" dirty="0" err="1"/>
              <a:t>geom</a:t>
            </a:r>
            <a:r>
              <a:rPr lang="en-US" dirty="0"/>
              <a:t> manually. For example, we can make all of the points in our plot blue:</a:t>
            </a:r>
          </a:p>
          <a:p>
            <a:endParaRPr lang="en-US" dirty="0"/>
          </a:p>
          <a:p>
            <a:r>
              <a:rPr lang="en-US" dirty="0"/>
              <a:t>Here, the color doesn’t convey information about a variable, but only changes the appearance of the plot. </a:t>
            </a:r>
          </a:p>
        </p:txBody>
      </p:sp>
      <p:sp>
        <p:nvSpPr>
          <p:cNvPr id="4" name="Slide Number Placeholder 3"/>
          <p:cNvSpPr>
            <a:spLocks noGrp="1"/>
          </p:cNvSpPr>
          <p:nvPr>
            <p:ph type="sldNum" sz="quarter" idx="5"/>
          </p:nvPr>
        </p:nvSpPr>
        <p:spPr/>
        <p:txBody>
          <a:bodyPr/>
          <a:lstStyle/>
          <a:p>
            <a:fld id="{B9D1F5FF-101B-4E55-A8C5-DDE067957513}" type="slidenum">
              <a:rPr lang="en-US" smtClean="0"/>
              <a:t>16</a:t>
            </a:fld>
            <a:endParaRPr lang="en-US"/>
          </a:p>
        </p:txBody>
      </p:sp>
    </p:spTree>
    <p:extLst>
      <p:ext uri="{BB962C8B-B14F-4D97-AF65-F5344CB8AC3E}">
        <p14:creationId xmlns:p14="http://schemas.microsoft.com/office/powerpoint/2010/main" val="41436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an aesthetic man‐ </a:t>
            </a:r>
            <a:r>
              <a:rPr lang="en-US" dirty="0" err="1"/>
              <a:t>ually</a:t>
            </a:r>
            <a:r>
              <a:rPr lang="en-US" dirty="0"/>
              <a:t>, set the aesthetic by name as an argument of your </a:t>
            </a:r>
            <a:r>
              <a:rPr lang="en-US" dirty="0" err="1"/>
              <a:t>geom</a:t>
            </a:r>
            <a:r>
              <a:rPr lang="en-US" dirty="0"/>
              <a:t> </a:t>
            </a:r>
            <a:r>
              <a:rPr lang="en-US" dirty="0" err="1"/>
              <a:t>func</a:t>
            </a:r>
            <a:r>
              <a:rPr lang="en-US" dirty="0"/>
              <a:t>‐ </a:t>
            </a:r>
            <a:r>
              <a:rPr lang="en-US" dirty="0" err="1"/>
              <a:t>tion</a:t>
            </a:r>
            <a:r>
              <a:rPr lang="en-US" dirty="0"/>
              <a:t>; i.e., it goes outside of </a:t>
            </a:r>
            <a:r>
              <a:rPr lang="en-US" dirty="0" err="1"/>
              <a:t>aes</a:t>
            </a:r>
            <a:r>
              <a:rPr lang="en-US" dirty="0"/>
              <a:t>(). You’ll need to pick a value that makes sense for that aesthetic: </a:t>
            </a:r>
          </a:p>
          <a:p>
            <a:endParaRPr lang="en-US" dirty="0"/>
          </a:p>
          <a:p>
            <a:r>
              <a:rPr lang="en-US" dirty="0"/>
              <a:t>As shown in Figure, there are some seeming duplicates: for example, 0, 15, and 22 are all squares. The difference comes from the interaction of the color and fill aesthetics. The hollow shapes (0–14) have a border determined by color; the solid shapes (15–18) are filled with color; and the filled shapes (21–24) have a border of color and are filled with fill.</a:t>
            </a:r>
          </a:p>
        </p:txBody>
      </p:sp>
      <p:sp>
        <p:nvSpPr>
          <p:cNvPr id="4" name="Slide Number Placeholder 3"/>
          <p:cNvSpPr>
            <a:spLocks noGrp="1"/>
          </p:cNvSpPr>
          <p:nvPr>
            <p:ph type="sldNum" sz="quarter" idx="5"/>
          </p:nvPr>
        </p:nvSpPr>
        <p:spPr/>
        <p:txBody>
          <a:bodyPr/>
          <a:lstStyle/>
          <a:p>
            <a:fld id="{B9D1F5FF-101B-4E55-A8C5-DDE067957513}" type="slidenum">
              <a:rPr lang="en-US" smtClean="0"/>
              <a:t>17</a:t>
            </a:fld>
            <a:endParaRPr lang="en-US"/>
          </a:p>
        </p:txBody>
      </p:sp>
    </p:spTree>
    <p:extLst>
      <p:ext uri="{BB962C8B-B14F-4D97-AF65-F5344CB8AC3E}">
        <p14:creationId xmlns:p14="http://schemas.microsoft.com/office/powerpoint/2010/main" val="321941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https://rpubs.com/uky994/583737</a:t>
            </a:r>
            <a:endParaRPr lang="en-US" dirty="0"/>
          </a:p>
          <a:p>
            <a:endParaRPr lang="en-US" dirty="0"/>
          </a:p>
          <a:p>
            <a:r>
              <a:rPr lang="en-US" dirty="0"/>
              <a:t>1. What’s gone wrong with this code? Why are the points not blue?</a:t>
            </a:r>
          </a:p>
          <a:p>
            <a:r>
              <a:rPr lang="en-US" dirty="0" err="1"/>
              <a:t>ggplot</a:t>
            </a:r>
            <a:r>
              <a:rPr lang="en-US" dirty="0"/>
              <a:t>(data = mpg) +  </a:t>
            </a:r>
            <a:r>
              <a:rPr lang="en-US" dirty="0" err="1"/>
              <a:t>geom_point</a:t>
            </a:r>
            <a:r>
              <a:rPr lang="en-US" dirty="0"/>
              <a:t>( mapping = </a:t>
            </a:r>
            <a:r>
              <a:rPr lang="en-US" dirty="0" err="1"/>
              <a:t>aes</a:t>
            </a:r>
            <a:r>
              <a:rPr lang="en-US" dirty="0"/>
              <a:t>(x = </a:t>
            </a:r>
            <a:r>
              <a:rPr lang="en-US" dirty="0" err="1"/>
              <a:t>displ</a:t>
            </a:r>
            <a:r>
              <a:rPr lang="en-US" dirty="0"/>
              <a:t>, y = </a:t>
            </a:r>
            <a:r>
              <a:rPr lang="en-US" dirty="0" err="1"/>
              <a:t>hwy</a:t>
            </a:r>
            <a:r>
              <a:rPr lang="en-US" dirty="0"/>
              <a:t>, color = "blue") )</a:t>
            </a:r>
          </a:p>
          <a:p>
            <a:r>
              <a:rPr lang="en-US" dirty="0"/>
              <a:t>2. Which variables in mpg are categorical? Which variables are continuous? (Hint: type ?mpg to read the documentation for the dataset.) How can you see this information when you run mpg?</a:t>
            </a:r>
          </a:p>
          <a:p>
            <a:r>
              <a:rPr lang="en-US" dirty="0"/>
              <a:t>3. Map a continuous variable to color, size, and shape. How do these aesthetics behave differently for categorical versus </a:t>
            </a:r>
            <a:r>
              <a:rPr lang="en-US" dirty="0" err="1"/>
              <a:t>contin</a:t>
            </a:r>
            <a:r>
              <a:rPr lang="en-US" dirty="0"/>
              <a:t> </a:t>
            </a:r>
            <a:r>
              <a:rPr lang="en-US" dirty="0" err="1"/>
              <a:t>uous</a:t>
            </a:r>
            <a:r>
              <a:rPr lang="en-US" dirty="0"/>
              <a:t> variables?</a:t>
            </a:r>
          </a:p>
          <a:p>
            <a:r>
              <a:rPr lang="en-US" dirty="0"/>
              <a:t>4. What happens if you map the same variable to multiple aesthetics?</a:t>
            </a:r>
          </a:p>
          <a:p>
            <a:r>
              <a:rPr lang="en-US" dirty="0"/>
              <a:t>5. What does the stroke aesthetic do? What shapes does it work with? (Hint: use ?</a:t>
            </a:r>
            <a:r>
              <a:rPr lang="en-US" dirty="0" err="1"/>
              <a:t>geom_point</a:t>
            </a:r>
            <a:r>
              <a:rPr lang="en-US" dirty="0"/>
              <a:t>.)</a:t>
            </a:r>
          </a:p>
          <a:p>
            <a:r>
              <a:rPr lang="en-US" dirty="0"/>
              <a:t>6. What happens if you map an aesthetic to something other than a variable name, like </a:t>
            </a:r>
            <a:r>
              <a:rPr lang="en-US" dirty="0" err="1"/>
              <a:t>aes</a:t>
            </a:r>
            <a:r>
              <a:rPr lang="en-US" dirty="0"/>
              <a:t>(color = </a:t>
            </a:r>
            <a:r>
              <a:rPr lang="en-US" dirty="0" err="1"/>
              <a:t>displ</a:t>
            </a:r>
            <a:r>
              <a:rPr lang="en-US" dirty="0"/>
              <a:t> &lt; 5)?</a:t>
            </a:r>
          </a:p>
        </p:txBody>
      </p:sp>
      <p:sp>
        <p:nvSpPr>
          <p:cNvPr id="4" name="Slide Number Placeholder 3"/>
          <p:cNvSpPr>
            <a:spLocks noGrp="1"/>
          </p:cNvSpPr>
          <p:nvPr>
            <p:ph type="sldNum" sz="quarter" idx="5"/>
          </p:nvPr>
        </p:nvSpPr>
        <p:spPr/>
        <p:txBody>
          <a:bodyPr/>
          <a:lstStyle/>
          <a:p>
            <a:fld id="{B9D1F5FF-101B-4E55-A8C5-DDE067957513}" type="slidenum">
              <a:rPr lang="en-US" smtClean="0"/>
              <a:t>18</a:t>
            </a:fld>
            <a:endParaRPr lang="en-US"/>
          </a:p>
        </p:txBody>
      </p:sp>
    </p:spTree>
    <p:extLst>
      <p:ext uri="{BB962C8B-B14F-4D97-AF65-F5344CB8AC3E}">
        <p14:creationId xmlns:p14="http://schemas.microsoft.com/office/powerpoint/2010/main" val="1123301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start to run R code, you’re likely to run into problems. Don’t worry—it happens to everyone. I have been writing R code for years, and every day I still write code that doesn’t work! </a:t>
            </a:r>
          </a:p>
          <a:p>
            <a:endParaRPr lang="en-US" dirty="0"/>
          </a:p>
          <a:p>
            <a:r>
              <a:rPr lang="en-US" dirty="0"/>
              <a:t>Start by carefully comparing the code that you’re running to the code in the book. R is extremely picky, and a misplaced character can make all the difference. Make sure that every ( is matched with a ) and every " is paired with another ". Sometimes you’ll run the code and nothing happens. Check the left-hand side of your con‐ sole: if it’s a +, it means that R doesn’t think you’ve typed a complete expression and it’s waiting for you to finish it. In this case, it’s </a:t>
            </a:r>
            <a:r>
              <a:rPr lang="en-US" dirty="0" err="1"/>
              <a:t>usu</a:t>
            </a:r>
            <a:r>
              <a:rPr lang="en-US" dirty="0"/>
              <a:t>‐ ally easy to start from scratch again by pressing Esc to abort process‐ </a:t>
            </a:r>
            <a:r>
              <a:rPr lang="en-US" dirty="0" err="1"/>
              <a:t>ing</a:t>
            </a:r>
            <a:r>
              <a:rPr lang="en-US" dirty="0"/>
              <a:t> the current command. </a:t>
            </a:r>
          </a:p>
          <a:p>
            <a:endParaRPr lang="en-US" dirty="0"/>
          </a:p>
          <a:p>
            <a:r>
              <a:rPr lang="en-US" dirty="0"/>
              <a:t>One common problem when creating ggplot2 graphics is to put the + in the wrong place: it has to come at the end of the line, not the start. In other words, make sure you haven’t accidentally written code like this: </a:t>
            </a:r>
          </a:p>
          <a:p>
            <a:endParaRPr lang="en-US" dirty="0"/>
          </a:p>
          <a:p>
            <a:r>
              <a:rPr lang="en-US" dirty="0" err="1"/>
              <a:t>ggplot</a:t>
            </a:r>
            <a:r>
              <a:rPr lang="en-US" dirty="0"/>
              <a:t>(data = mpg) </a:t>
            </a:r>
          </a:p>
          <a:p>
            <a:r>
              <a:rPr lang="en-US" dirty="0"/>
              <a:t>+ </a:t>
            </a:r>
            <a:r>
              <a:rPr lang="en-US" dirty="0" err="1"/>
              <a:t>geom_point</a:t>
            </a:r>
            <a:r>
              <a:rPr lang="en-US" dirty="0"/>
              <a:t>(mapping = </a:t>
            </a:r>
            <a:r>
              <a:rPr lang="en-US" dirty="0" err="1"/>
              <a:t>aes</a:t>
            </a:r>
            <a:r>
              <a:rPr lang="en-US" dirty="0"/>
              <a:t>(x = </a:t>
            </a:r>
            <a:r>
              <a:rPr lang="en-US" dirty="0" err="1"/>
              <a:t>displ</a:t>
            </a:r>
            <a:r>
              <a:rPr lang="en-US" dirty="0"/>
              <a:t>, y = </a:t>
            </a:r>
            <a:r>
              <a:rPr lang="en-US" dirty="0" err="1"/>
              <a:t>hwy</a:t>
            </a:r>
            <a:r>
              <a:rPr lang="en-US" dirty="0"/>
              <a:t>)) </a:t>
            </a:r>
          </a:p>
          <a:p>
            <a:endParaRPr lang="en-US" dirty="0"/>
          </a:p>
          <a:p>
            <a:r>
              <a:rPr lang="en-US" dirty="0"/>
              <a:t>If you’re still stuck, try the help. You can get help about any R function by running ?</a:t>
            </a:r>
            <a:r>
              <a:rPr lang="en-US" dirty="0" err="1"/>
              <a:t>function_name</a:t>
            </a:r>
            <a:r>
              <a:rPr lang="en-US" dirty="0"/>
              <a:t> in the console, or selecting the function name and pressing F1 in RStudio. Don’t worry if the help doesn’t seem that helpful—instead skip down to the examples and look for code that matches what you’re trying to do. </a:t>
            </a:r>
          </a:p>
          <a:p>
            <a:endParaRPr lang="en-US" dirty="0"/>
          </a:p>
          <a:p>
            <a:r>
              <a:rPr lang="en-US" dirty="0"/>
              <a:t>If that doesn’t help, carefully read the error message. Sometimes the answer will be buried there! But when you’re new to R, the answer might be in the error message but you don’t yet know how to under‐ stand it. Another great tool is Google: trying googling the error message, as it’s likely someone else has had the same problem, and has received help online.</a:t>
            </a:r>
          </a:p>
        </p:txBody>
      </p:sp>
      <p:sp>
        <p:nvSpPr>
          <p:cNvPr id="4" name="Slide Number Placeholder 3"/>
          <p:cNvSpPr>
            <a:spLocks noGrp="1"/>
          </p:cNvSpPr>
          <p:nvPr>
            <p:ph type="sldNum" sz="quarter" idx="5"/>
          </p:nvPr>
        </p:nvSpPr>
        <p:spPr/>
        <p:txBody>
          <a:bodyPr/>
          <a:lstStyle/>
          <a:p>
            <a:fld id="{B9D1F5FF-101B-4E55-A8C5-DDE067957513}" type="slidenum">
              <a:rPr lang="en-US" smtClean="0"/>
              <a:t>19</a:t>
            </a:fld>
            <a:endParaRPr lang="en-US"/>
          </a:p>
        </p:txBody>
      </p:sp>
    </p:spTree>
    <p:extLst>
      <p:ext uri="{BB962C8B-B14F-4D97-AF65-F5344CB8AC3E}">
        <p14:creationId xmlns:p14="http://schemas.microsoft.com/office/powerpoint/2010/main" val="118852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add additional variables is with aesthetics. Another way, particularly useful for categorical variables, is to split your plot into facets, subplots that each display one subset of the data</a:t>
            </a:r>
          </a:p>
        </p:txBody>
      </p:sp>
      <p:sp>
        <p:nvSpPr>
          <p:cNvPr id="4" name="Slide Number Placeholder 3"/>
          <p:cNvSpPr>
            <a:spLocks noGrp="1"/>
          </p:cNvSpPr>
          <p:nvPr>
            <p:ph type="sldNum" sz="quarter" idx="5"/>
          </p:nvPr>
        </p:nvSpPr>
        <p:spPr/>
        <p:txBody>
          <a:bodyPr/>
          <a:lstStyle/>
          <a:p>
            <a:fld id="{B9D1F5FF-101B-4E55-A8C5-DDE067957513}" type="slidenum">
              <a:rPr lang="en-US" smtClean="0"/>
              <a:t>20</a:t>
            </a:fld>
            <a:endParaRPr lang="en-US"/>
          </a:p>
        </p:txBody>
      </p:sp>
    </p:spTree>
    <p:extLst>
      <p:ext uri="{BB962C8B-B14F-4D97-AF65-F5344CB8AC3E}">
        <p14:creationId xmlns:p14="http://schemas.microsoft.com/office/powerpoint/2010/main" val="4248686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facet your plot by a single variable, use </a:t>
            </a:r>
            <a:r>
              <a:rPr lang="en-US" dirty="0" err="1"/>
              <a:t>facet_wrap</a:t>
            </a:r>
            <a:r>
              <a:rPr lang="en-US" dirty="0"/>
              <a:t>(). The first argument of </a:t>
            </a:r>
            <a:r>
              <a:rPr lang="en-US" dirty="0" err="1"/>
              <a:t>facet_wrap</a:t>
            </a:r>
            <a:r>
              <a:rPr lang="en-US" dirty="0"/>
              <a:t>() should be a formula, which you create with ~ followed by a variable name (here “formula” is the name of a data structure in R, not a synonym for “equation”). The variable that you pass to </a:t>
            </a:r>
            <a:r>
              <a:rPr lang="en-US" dirty="0" err="1"/>
              <a:t>facet_wrap</a:t>
            </a:r>
            <a:r>
              <a:rPr lang="en-US" dirty="0"/>
              <a:t>() should be discrete:</a:t>
            </a:r>
          </a:p>
        </p:txBody>
      </p:sp>
      <p:sp>
        <p:nvSpPr>
          <p:cNvPr id="4" name="Slide Number Placeholder 3"/>
          <p:cNvSpPr>
            <a:spLocks noGrp="1"/>
          </p:cNvSpPr>
          <p:nvPr>
            <p:ph type="sldNum" sz="quarter" idx="5"/>
          </p:nvPr>
        </p:nvSpPr>
        <p:spPr/>
        <p:txBody>
          <a:bodyPr/>
          <a:lstStyle/>
          <a:p>
            <a:fld id="{B9D1F5FF-101B-4E55-A8C5-DDE067957513}" type="slidenum">
              <a:rPr lang="en-US" smtClean="0"/>
              <a:t>21</a:t>
            </a:fld>
            <a:endParaRPr lang="en-US"/>
          </a:p>
        </p:txBody>
      </p:sp>
    </p:spTree>
    <p:extLst>
      <p:ext uri="{BB962C8B-B14F-4D97-AF65-F5344CB8AC3E}">
        <p14:creationId xmlns:p14="http://schemas.microsoft.com/office/powerpoint/2010/main" val="163907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part of the course you will learn some useful tools that have an immediate payoff: </a:t>
            </a:r>
          </a:p>
          <a:p>
            <a:pPr marL="171450" indent="-171450">
              <a:buFont typeface="Arial" panose="020B0604020202020204" pitchFamily="34" charset="0"/>
              <a:buChar char="•"/>
            </a:pPr>
            <a:r>
              <a:rPr lang="en-US" dirty="0"/>
              <a:t>Visualization is a great place to start with R programming, because the payoff is so clear: you get to make elegant and informative plots that help you understand data. In the first part you’ll dive into visualization, learning the basic structure of a ggplot2 plot, and powerful techniques for turning data into plots. </a:t>
            </a:r>
          </a:p>
          <a:p>
            <a:pPr marL="171450" indent="-171450">
              <a:buFont typeface="Arial" panose="020B0604020202020204" pitchFamily="34" charset="0"/>
              <a:buChar char="•"/>
            </a:pPr>
            <a:r>
              <a:rPr lang="en-US" dirty="0"/>
              <a:t>Visualization alone is typically not enough, so in the next section you’ll learn the key verbs that allow you to select important variables, filter out key observations, create new variables, and compute summaries. </a:t>
            </a:r>
          </a:p>
          <a:p>
            <a:pPr marL="171450" indent="-171450">
              <a:buFont typeface="Arial" panose="020B0604020202020204" pitchFamily="34" charset="0"/>
              <a:buChar char="•"/>
            </a:pPr>
            <a:r>
              <a:rPr lang="en-US" dirty="0"/>
              <a:t>Finally, you’ll combine visualization and transformation with your curiosity and skepticism to ask and answer interesting questions about data. Modeling is an important part of the exploratory process, but you don’t have the skills to effectively learn or apply it yet. We’ll come back to it later, once you’re better equipped with more data wrangling and programming tools. Nestled among these </a:t>
            </a:r>
            <a:r>
              <a:rPr lang="en-US" dirty="0" err="1"/>
              <a:t>sectionsthat</a:t>
            </a:r>
            <a:r>
              <a:rPr lang="en-US" dirty="0"/>
              <a:t> teach you the tools of exploration are three sections that focus on your R workflow. You’ll learn good practices for writing and organizing your R code. These will set you up for success in the long run, as they’ll give you the tools to stay organized when you tackle real projects.</a:t>
            </a:r>
          </a:p>
        </p:txBody>
      </p:sp>
      <p:sp>
        <p:nvSpPr>
          <p:cNvPr id="4" name="Slide Number Placeholder 3"/>
          <p:cNvSpPr>
            <a:spLocks noGrp="1"/>
          </p:cNvSpPr>
          <p:nvPr>
            <p:ph type="sldNum" sz="quarter" idx="5"/>
          </p:nvPr>
        </p:nvSpPr>
        <p:spPr/>
        <p:txBody>
          <a:bodyPr/>
          <a:lstStyle/>
          <a:p>
            <a:fld id="{910406B2-DC75-46EC-AD53-DA792471599A}" type="slidenum">
              <a:rPr lang="en-US" smtClean="0"/>
              <a:t>2</a:t>
            </a:fld>
            <a:endParaRPr lang="en-US"/>
          </a:p>
        </p:txBody>
      </p:sp>
    </p:spTree>
    <p:extLst>
      <p:ext uri="{BB962C8B-B14F-4D97-AF65-F5344CB8AC3E}">
        <p14:creationId xmlns:p14="http://schemas.microsoft.com/office/powerpoint/2010/main" val="1332033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facet your plot on the combination of two variables, add </a:t>
            </a:r>
            <a:r>
              <a:rPr lang="en-US" dirty="0" err="1"/>
              <a:t>facet_grid</a:t>
            </a:r>
            <a:r>
              <a:rPr lang="en-US" dirty="0"/>
              <a:t>() to your plot call. The first argument of </a:t>
            </a:r>
            <a:r>
              <a:rPr lang="en-US" dirty="0" err="1"/>
              <a:t>facet_grid</a:t>
            </a:r>
            <a:r>
              <a:rPr lang="en-US" dirty="0"/>
              <a:t>() is also a formula. This time the formula should contain two variable names separated by a ~:</a:t>
            </a:r>
          </a:p>
          <a:p>
            <a:endParaRPr lang="en-US" dirty="0"/>
          </a:p>
          <a:p>
            <a:r>
              <a:rPr lang="en-US" dirty="0"/>
              <a:t>If you prefer to not facet in the rows or columns dimension, use a . instead of a variable name, e.g., + </a:t>
            </a:r>
            <a:r>
              <a:rPr lang="en-US" dirty="0" err="1"/>
              <a:t>facet_grid</a:t>
            </a:r>
            <a:r>
              <a:rPr lang="en-US" dirty="0"/>
              <a:t>(. ~ </a:t>
            </a:r>
            <a:r>
              <a:rPr lang="en-US" dirty="0" err="1"/>
              <a:t>cyl</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22</a:t>
            </a:fld>
            <a:endParaRPr lang="en-US"/>
          </a:p>
        </p:txBody>
      </p:sp>
    </p:spTree>
    <p:extLst>
      <p:ext uri="{BB962C8B-B14F-4D97-AF65-F5344CB8AC3E}">
        <p14:creationId xmlns:p14="http://schemas.microsoft.com/office/powerpoint/2010/main" val="1950136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linkClick r:id="rId3"/>
              </a:rPr>
              <a:t>https://rpubs.com/uky994/583752</a:t>
            </a:r>
            <a:endParaRPr lang="en-US" dirty="0"/>
          </a:p>
          <a:p>
            <a:pPr marL="228600" indent="-228600">
              <a:buAutoNum type="arabicPeriod"/>
            </a:pPr>
            <a:r>
              <a:rPr lang="en-US" dirty="0"/>
              <a:t>What happens if you facet on a continuous variable? </a:t>
            </a:r>
          </a:p>
          <a:p>
            <a:pPr marL="228600" indent="-228600">
              <a:buAutoNum type="arabicPeriod"/>
            </a:pPr>
            <a:r>
              <a:rPr lang="en-US" dirty="0"/>
              <a:t>What do the empty cells in a plot with </a:t>
            </a:r>
            <a:r>
              <a:rPr lang="en-US" dirty="0" err="1"/>
              <a:t>facet_grid</a:t>
            </a:r>
            <a:r>
              <a:rPr lang="en-US" dirty="0"/>
              <a:t>(</a:t>
            </a:r>
            <a:r>
              <a:rPr lang="en-US" dirty="0" err="1"/>
              <a:t>drv</a:t>
            </a:r>
            <a:r>
              <a:rPr lang="en-US" dirty="0"/>
              <a:t> ~ </a:t>
            </a:r>
            <a:r>
              <a:rPr lang="en-US" dirty="0" err="1"/>
              <a:t>cyl</a:t>
            </a:r>
            <a:r>
              <a:rPr lang="en-US" dirty="0"/>
              <a:t>) mean? How do they relate to this plot? </a:t>
            </a:r>
          </a:p>
          <a:p>
            <a:pPr marL="0" indent="0">
              <a:buNone/>
            </a:pPr>
            <a:r>
              <a:rPr lang="en-US" dirty="0"/>
              <a:t>	</a:t>
            </a:r>
            <a:r>
              <a:rPr lang="en-US" dirty="0" err="1"/>
              <a:t>ggplot</a:t>
            </a:r>
            <a:r>
              <a:rPr lang="en-US" dirty="0"/>
              <a:t>(data = mpg) + </a:t>
            </a:r>
            <a:r>
              <a:rPr lang="en-US" dirty="0" err="1"/>
              <a:t>geom_point</a:t>
            </a:r>
            <a:r>
              <a:rPr lang="en-US" dirty="0"/>
              <a:t>(mapping = </a:t>
            </a:r>
            <a:r>
              <a:rPr lang="en-US" dirty="0" err="1"/>
              <a:t>aes</a:t>
            </a:r>
            <a:r>
              <a:rPr lang="en-US" dirty="0"/>
              <a:t>(x = </a:t>
            </a:r>
            <a:r>
              <a:rPr lang="en-US" dirty="0" err="1"/>
              <a:t>drv</a:t>
            </a:r>
            <a:r>
              <a:rPr lang="en-US" dirty="0"/>
              <a:t>, y = </a:t>
            </a:r>
            <a:r>
              <a:rPr lang="en-US" dirty="0" err="1"/>
              <a:t>cyl</a:t>
            </a:r>
            <a:r>
              <a:rPr lang="en-US" dirty="0"/>
              <a:t>)) </a:t>
            </a:r>
          </a:p>
          <a:p>
            <a:pPr marL="228600" indent="-228600">
              <a:buAutoNum type="arabicPeriod" startAt="3"/>
            </a:pPr>
            <a:r>
              <a:rPr lang="en-US" dirty="0"/>
              <a:t>What plots does the following code make? What does . do? </a:t>
            </a:r>
          </a:p>
          <a:p>
            <a:pPr marL="0" indent="0">
              <a:buNone/>
            </a:pPr>
            <a:r>
              <a:rPr lang="en-US" dirty="0"/>
              <a:t>	</a:t>
            </a:r>
            <a:r>
              <a:rPr lang="en-US" dirty="0" err="1"/>
              <a:t>ggplot</a:t>
            </a:r>
            <a:r>
              <a:rPr lang="en-US" dirty="0"/>
              <a:t>(data = mpg) + </a:t>
            </a:r>
            <a:r>
              <a:rPr lang="en-US" dirty="0" err="1"/>
              <a:t>geom_point</a:t>
            </a:r>
            <a:r>
              <a:rPr lang="en-US" dirty="0"/>
              <a:t>(mapping = </a:t>
            </a:r>
            <a:r>
              <a:rPr lang="en-US" dirty="0" err="1"/>
              <a:t>aes</a:t>
            </a:r>
            <a:r>
              <a:rPr lang="en-US" dirty="0"/>
              <a:t>(x = </a:t>
            </a:r>
            <a:r>
              <a:rPr lang="en-US" dirty="0" err="1"/>
              <a:t>displ</a:t>
            </a:r>
            <a:r>
              <a:rPr lang="en-US" dirty="0"/>
              <a:t>, y = </a:t>
            </a:r>
            <a:r>
              <a:rPr lang="en-US" dirty="0" err="1"/>
              <a:t>hwy</a:t>
            </a:r>
            <a:r>
              <a:rPr lang="en-US" dirty="0"/>
              <a:t>)) + </a:t>
            </a:r>
            <a:r>
              <a:rPr lang="en-US" dirty="0" err="1"/>
              <a:t>facet_grid</a:t>
            </a:r>
            <a:r>
              <a:rPr lang="en-US" dirty="0"/>
              <a:t>(</a:t>
            </a:r>
            <a:r>
              <a:rPr lang="en-US" dirty="0" err="1"/>
              <a:t>drv</a:t>
            </a:r>
            <a:r>
              <a:rPr lang="en-US" dirty="0"/>
              <a:t> ~ .) </a:t>
            </a:r>
          </a:p>
          <a:p>
            <a:pPr marL="0" indent="0">
              <a:buNone/>
            </a:pPr>
            <a:r>
              <a:rPr lang="en-US" dirty="0"/>
              <a:t>	</a:t>
            </a:r>
            <a:r>
              <a:rPr lang="en-US" dirty="0" err="1"/>
              <a:t>ggplot</a:t>
            </a:r>
            <a:r>
              <a:rPr lang="en-US" dirty="0"/>
              <a:t>(data = mpg) + </a:t>
            </a:r>
            <a:r>
              <a:rPr lang="en-US" dirty="0" err="1"/>
              <a:t>geom_point</a:t>
            </a:r>
            <a:r>
              <a:rPr lang="en-US" dirty="0"/>
              <a:t>(mapping = </a:t>
            </a:r>
            <a:r>
              <a:rPr lang="en-US" dirty="0" err="1"/>
              <a:t>aes</a:t>
            </a:r>
            <a:r>
              <a:rPr lang="en-US" dirty="0"/>
              <a:t>(x = </a:t>
            </a:r>
            <a:r>
              <a:rPr lang="en-US" dirty="0" err="1"/>
              <a:t>displ</a:t>
            </a:r>
            <a:r>
              <a:rPr lang="en-US" dirty="0"/>
              <a:t>, y = </a:t>
            </a:r>
            <a:r>
              <a:rPr lang="en-US" dirty="0" err="1"/>
              <a:t>hwy</a:t>
            </a:r>
            <a:r>
              <a:rPr lang="en-US" dirty="0"/>
              <a:t>)) + </a:t>
            </a:r>
            <a:r>
              <a:rPr lang="en-US" dirty="0" err="1"/>
              <a:t>facet_grid</a:t>
            </a:r>
            <a:r>
              <a:rPr lang="en-US" dirty="0"/>
              <a:t>(. ~ </a:t>
            </a:r>
            <a:r>
              <a:rPr lang="en-US" dirty="0" err="1"/>
              <a:t>cyl</a:t>
            </a:r>
            <a:r>
              <a:rPr lang="en-US" dirty="0"/>
              <a:t>) </a:t>
            </a:r>
          </a:p>
          <a:p>
            <a:pPr marL="228600" indent="-228600">
              <a:buAutoNum type="arabicPeriod" startAt="4"/>
            </a:pPr>
            <a:r>
              <a:rPr lang="en-US" dirty="0"/>
              <a:t>Take the first faceted plot in this section: </a:t>
            </a:r>
          </a:p>
          <a:p>
            <a:pPr marL="0" indent="0">
              <a:buNone/>
            </a:pPr>
            <a:r>
              <a:rPr lang="en-US" dirty="0"/>
              <a:t>	</a:t>
            </a:r>
            <a:r>
              <a:rPr lang="en-US" dirty="0" err="1"/>
              <a:t>ggplot</a:t>
            </a:r>
            <a:r>
              <a:rPr lang="en-US" dirty="0"/>
              <a:t>(data = mpg) + </a:t>
            </a:r>
            <a:r>
              <a:rPr lang="en-US" dirty="0" err="1"/>
              <a:t>geom_point</a:t>
            </a:r>
            <a:r>
              <a:rPr lang="en-US" dirty="0"/>
              <a:t>(mapping = </a:t>
            </a:r>
            <a:r>
              <a:rPr lang="en-US" dirty="0" err="1"/>
              <a:t>aes</a:t>
            </a:r>
            <a:r>
              <a:rPr lang="en-US" dirty="0"/>
              <a:t>(x = </a:t>
            </a:r>
            <a:r>
              <a:rPr lang="en-US" dirty="0" err="1"/>
              <a:t>displ</a:t>
            </a:r>
            <a:r>
              <a:rPr lang="en-US" dirty="0"/>
              <a:t>, y = </a:t>
            </a:r>
            <a:r>
              <a:rPr lang="en-US" dirty="0" err="1"/>
              <a:t>hwy</a:t>
            </a:r>
            <a:r>
              <a:rPr lang="en-US" dirty="0"/>
              <a:t>)) + </a:t>
            </a:r>
            <a:r>
              <a:rPr lang="en-US" dirty="0" err="1"/>
              <a:t>facet_wrap</a:t>
            </a:r>
            <a:r>
              <a:rPr lang="en-US" dirty="0"/>
              <a:t>(~ class, </a:t>
            </a:r>
            <a:r>
              <a:rPr lang="en-US" dirty="0" err="1"/>
              <a:t>nrow</a:t>
            </a:r>
            <a:r>
              <a:rPr lang="en-US" dirty="0"/>
              <a:t> = 2)    </a:t>
            </a:r>
          </a:p>
          <a:p>
            <a:pPr marL="0" indent="0">
              <a:buNone/>
            </a:pPr>
            <a:r>
              <a:rPr lang="en-US" dirty="0"/>
              <a:t>      What are the advantages to using faceting instead of the color aesthetic? What are the disadvantages? How might </a:t>
            </a:r>
          </a:p>
          <a:p>
            <a:pPr marL="0" indent="0">
              <a:buNone/>
            </a:pPr>
            <a:r>
              <a:rPr lang="en-US" dirty="0"/>
              <a:t>      the balance change if you had a larger dataset?</a:t>
            </a:r>
          </a:p>
          <a:p>
            <a:pPr marL="228600" indent="-228600">
              <a:buAutoNum type="arabicPeriod" startAt="5"/>
            </a:pPr>
            <a:r>
              <a:rPr lang="en-US" dirty="0"/>
              <a:t>Read ?</a:t>
            </a:r>
            <a:r>
              <a:rPr lang="en-US" dirty="0" err="1"/>
              <a:t>facet_wrap</a:t>
            </a:r>
            <a:r>
              <a:rPr lang="en-US" dirty="0"/>
              <a:t>. What does </a:t>
            </a:r>
            <a:r>
              <a:rPr lang="en-US" dirty="0" err="1"/>
              <a:t>nrow</a:t>
            </a:r>
            <a:r>
              <a:rPr lang="en-US" dirty="0"/>
              <a:t> do? What does </a:t>
            </a:r>
            <a:r>
              <a:rPr lang="en-US" dirty="0" err="1"/>
              <a:t>ncol</a:t>
            </a:r>
            <a:r>
              <a:rPr lang="en-US" dirty="0"/>
              <a:t> do? What other options control the layout of the individual panels? Why doesn’t </a:t>
            </a:r>
            <a:r>
              <a:rPr lang="en-US" dirty="0" err="1"/>
              <a:t>facet_grid</a:t>
            </a:r>
            <a:r>
              <a:rPr lang="en-US" dirty="0"/>
              <a:t>() have </a:t>
            </a:r>
            <a:r>
              <a:rPr lang="en-US" dirty="0" err="1"/>
              <a:t>nrow</a:t>
            </a:r>
            <a:r>
              <a:rPr lang="en-US" dirty="0"/>
              <a:t> and </a:t>
            </a:r>
            <a:r>
              <a:rPr lang="en-US" dirty="0" err="1"/>
              <a:t>ncol</a:t>
            </a:r>
            <a:r>
              <a:rPr lang="en-US" dirty="0"/>
              <a:t> variables? </a:t>
            </a:r>
          </a:p>
          <a:p>
            <a:pPr marL="228600" indent="-228600">
              <a:buAutoNum type="arabicPeriod" startAt="5"/>
            </a:pPr>
            <a:r>
              <a:rPr lang="en-US" dirty="0"/>
              <a:t>When using </a:t>
            </a:r>
            <a:r>
              <a:rPr lang="en-US" dirty="0" err="1"/>
              <a:t>facet_grid</a:t>
            </a:r>
            <a:r>
              <a:rPr lang="en-US" dirty="0"/>
              <a:t>() you should usually put the variable with more unique levels in the columns. Why? </a:t>
            </a:r>
          </a:p>
        </p:txBody>
      </p:sp>
      <p:sp>
        <p:nvSpPr>
          <p:cNvPr id="4" name="Slide Number Placeholder 3"/>
          <p:cNvSpPr>
            <a:spLocks noGrp="1"/>
          </p:cNvSpPr>
          <p:nvPr>
            <p:ph type="sldNum" sz="quarter" idx="5"/>
          </p:nvPr>
        </p:nvSpPr>
        <p:spPr/>
        <p:txBody>
          <a:bodyPr/>
          <a:lstStyle/>
          <a:p>
            <a:fld id="{B9D1F5FF-101B-4E55-A8C5-DDE067957513}" type="slidenum">
              <a:rPr lang="en-US" smtClean="0"/>
              <a:t>23</a:t>
            </a:fld>
            <a:endParaRPr lang="en-US"/>
          </a:p>
        </p:txBody>
      </p:sp>
    </p:spTree>
    <p:extLst>
      <p:ext uri="{BB962C8B-B14F-4D97-AF65-F5344CB8AC3E}">
        <p14:creationId xmlns:p14="http://schemas.microsoft.com/office/powerpoint/2010/main" val="394894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plots contain the same x variable and the same y variable, and both describe the same data. But the plots are not identical. Each plot uses a different visual object to represent the data. In ggplot2 syntax, we say that they use different </a:t>
            </a:r>
            <a:r>
              <a:rPr lang="en-US" dirty="0" err="1"/>
              <a:t>geoms</a:t>
            </a:r>
            <a:r>
              <a:rPr lang="en-US" dirty="0"/>
              <a:t>. </a:t>
            </a:r>
          </a:p>
          <a:p>
            <a:endParaRPr lang="en-US" dirty="0"/>
          </a:p>
          <a:p>
            <a:r>
              <a:rPr lang="en-US" dirty="0"/>
              <a:t>A </a:t>
            </a:r>
            <a:r>
              <a:rPr lang="en-US" dirty="0" err="1"/>
              <a:t>geom</a:t>
            </a:r>
            <a:r>
              <a:rPr lang="en-US" dirty="0"/>
              <a:t> is the geometrical object that a plot uses to represent data. People often describe plots by the type of </a:t>
            </a:r>
            <a:r>
              <a:rPr lang="en-US" dirty="0" err="1"/>
              <a:t>geom</a:t>
            </a:r>
            <a:r>
              <a:rPr lang="en-US" dirty="0"/>
              <a:t> that the plot uses. For example, bar charts use bar </a:t>
            </a:r>
            <a:r>
              <a:rPr lang="en-US" dirty="0" err="1"/>
              <a:t>geoms</a:t>
            </a:r>
            <a:r>
              <a:rPr lang="en-US" dirty="0"/>
              <a:t>, line charts use line </a:t>
            </a:r>
            <a:r>
              <a:rPr lang="en-US" dirty="0" err="1"/>
              <a:t>geoms</a:t>
            </a:r>
            <a:r>
              <a:rPr lang="en-US" dirty="0"/>
              <a:t>, boxplots use boxplot </a:t>
            </a:r>
            <a:r>
              <a:rPr lang="en-US" dirty="0" err="1"/>
              <a:t>geoms</a:t>
            </a:r>
            <a:r>
              <a:rPr lang="en-US" dirty="0"/>
              <a:t>, and so on. Scatterplots break the trend; they use the point geom. As we see in the preceding plots, you can use different </a:t>
            </a:r>
            <a:r>
              <a:rPr lang="en-US" dirty="0" err="1"/>
              <a:t>geoms</a:t>
            </a:r>
            <a:r>
              <a:rPr lang="en-US" dirty="0"/>
              <a:t> to plot the same data. These plots use the smooth </a:t>
            </a:r>
            <a:r>
              <a:rPr lang="en-US" dirty="0" err="1"/>
              <a:t>geom</a:t>
            </a:r>
            <a:r>
              <a:rPr lang="en-US" dirty="0"/>
              <a:t>, a smooth line fitted to the data.</a:t>
            </a:r>
          </a:p>
          <a:p>
            <a:endParaRPr lang="en-US" dirty="0"/>
          </a:p>
          <a:p>
            <a:r>
              <a:rPr lang="en-US" dirty="0"/>
              <a:t>To change the </a:t>
            </a:r>
            <a:r>
              <a:rPr lang="en-US" dirty="0" err="1"/>
              <a:t>geom</a:t>
            </a:r>
            <a:r>
              <a:rPr lang="en-US" dirty="0"/>
              <a:t> in your plot, change the </a:t>
            </a:r>
            <a:r>
              <a:rPr lang="en-US" dirty="0" err="1"/>
              <a:t>geom</a:t>
            </a:r>
            <a:r>
              <a:rPr lang="en-US" dirty="0"/>
              <a:t> function that you add to </a:t>
            </a:r>
            <a:r>
              <a:rPr lang="en-US" dirty="0" err="1"/>
              <a:t>ggplot</a:t>
            </a:r>
            <a:r>
              <a:rPr lang="en-US" dirty="0"/>
              <a:t>(). For instance, to make the preceding plots, you can use this code:</a:t>
            </a:r>
          </a:p>
          <a:p>
            <a:endParaRPr lang="en-US" dirty="0"/>
          </a:p>
          <a:p>
            <a:r>
              <a:rPr lang="en-US" dirty="0"/>
              <a:t>Here </a:t>
            </a:r>
            <a:r>
              <a:rPr lang="en-US" dirty="0" err="1"/>
              <a:t>geom_smooth</a:t>
            </a:r>
            <a:r>
              <a:rPr lang="en-US" dirty="0"/>
              <a:t>() separates the cars into three lines based on their </a:t>
            </a:r>
            <a:r>
              <a:rPr lang="en-US" dirty="0" err="1"/>
              <a:t>drv</a:t>
            </a:r>
            <a:r>
              <a:rPr lang="en-US" dirty="0"/>
              <a:t> value, which describes a car’s drivetrain. One line describes all of the points with a 4 value, one line describes all of the points with an f value, and one line describes all of the points with an r value. Here, 4 stands for four-wheel drive, f for front-wheel drive, and r for rear-wheel drive</a:t>
            </a:r>
          </a:p>
        </p:txBody>
      </p:sp>
      <p:sp>
        <p:nvSpPr>
          <p:cNvPr id="4" name="Slide Number Placeholder 3"/>
          <p:cNvSpPr>
            <a:spLocks noGrp="1"/>
          </p:cNvSpPr>
          <p:nvPr>
            <p:ph type="sldNum" sz="quarter" idx="5"/>
          </p:nvPr>
        </p:nvSpPr>
        <p:spPr/>
        <p:txBody>
          <a:bodyPr/>
          <a:lstStyle/>
          <a:p>
            <a:fld id="{B9D1F5FF-101B-4E55-A8C5-DDE067957513}" type="slidenum">
              <a:rPr lang="en-US" smtClean="0"/>
              <a:t>24</a:t>
            </a:fld>
            <a:endParaRPr lang="en-US"/>
          </a:p>
        </p:txBody>
      </p:sp>
    </p:spTree>
    <p:extLst>
      <p:ext uri="{BB962C8B-B14F-4D97-AF65-F5344CB8AC3E}">
        <p14:creationId xmlns:p14="http://schemas.microsoft.com/office/powerpoint/2010/main" val="3841039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sounds strange, we can make it more clear by overlaying the lines on top of the raw data and then coloring everything according to </a:t>
            </a:r>
            <a:r>
              <a:rPr lang="en-US" dirty="0" err="1"/>
              <a:t>drv</a:t>
            </a:r>
            <a:r>
              <a:rPr lang="en-US" dirty="0"/>
              <a:t>.</a:t>
            </a:r>
          </a:p>
          <a:p>
            <a:endParaRPr lang="en-US" dirty="0"/>
          </a:p>
          <a:p>
            <a:r>
              <a:rPr lang="en-US" dirty="0"/>
              <a:t>Notice that this plot contains two </a:t>
            </a:r>
            <a:r>
              <a:rPr lang="en-US" dirty="0" err="1"/>
              <a:t>geoms</a:t>
            </a:r>
            <a:r>
              <a:rPr lang="en-US" dirty="0"/>
              <a:t> in the same graph! If this makes you excited, buckle up. In the next section, we will learn how to place multiple </a:t>
            </a:r>
            <a:r>
              <a:rPr lang="en-US" dirty="0" err="1"/>
              <a:t>geoms</a:t>
            </a:r>
            <a:r>
              <a:rPr lang="en-US" dirty="0"/>
              <a:t> in the same plot.</a:t>
            </a:r>
          </a:p>
        </p:txBody>
      </p:sp>
      <p:sp>
        <p:nvSpPr>
          <p:cNvPr id="4" name="Slide Number Placeholder 3"/>
          <p:cNvSpPr>
            <a:spLocks noGrp="1"/>
          </p:cNvSpPr>
          <p:nvPr>
            <p:ph type="sldNum" sz="quarter" idx="5"/>
          </p:nvPr>
        </p:nvSpPr>
        <p:spPr/>
        <p:txBody>
          <a:bodyPr/>
          <a:lstStyle/>
          <a:p>
            <a:fld id="{B9D1F5FF-101B-4E55-A8C5-DDE067957513}" type="slidenum">
              <a:rPr lang="en-US" smtClean="0"/>
              <a:t>25</a:t>
            </a:fld>
            <a:endParaRPr lang="en-US"/>
          </a:p>
        </p:txBody>
      </p:sp>
    </p:spTree>
    <p:extLst>
      <p:ext uri="{BB962C8B-B14F-4D97-AF65-F5344CB8AC3E}">
        <p14:creationId xmlns:p14="http://schemas.microsoft.com/office/powerpoint/2010/main" val="1585396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ggplot2 provides over 30 </a:t>
            </a:r>
            <a:r>
              <a:rPr lang="en-US" dirty="0" err="1"/>
              <a:t>geoms</a:t>
            </a:r>
            <a:r>
              <a:rPr lang="en-US" dirty="0"/>
              <a:t>, and extension packages provide even more (see https://www.ggplot2-exts.org for a sampling). The best way to get a comprehensive overview is the ggplot2 </a:t>
            </a:r>
            <a:r>
              <a:rPr lang="en-US" dirty="0" err="1"/>
              <a:t>cheatsheet</a:t>
            </a:r>
            <a:r>
              <a:rPr lang="en-US" dirty="0"/>
              <a:t>, which you can find at http://rstudio.com/cheatsheets. To learn more about any single </a:t>
            </a:r>
            <a:r>
              <a:rPr lang="en-US" dirty="0" err="1"/>
              <a:t>geom</a:t>
            </a:r>
            <a:r>
              <a:rPr lang="en-US" dirty="0"/>
              <a:t>, use help: ?</a:t>
            </a:r>
            <a:r>
              <a:rPr lang="en-US" dirty="0" err="1"/>
              <a:t>geom_smooth</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26</a:t>
            </a:fld>
            <a:endParaRPr lang="en-US"/>
          </a:p>
        </p:txBody>
      </p:sp>
    </p:spTree>
    <p:extLst>
      <p:ext uri="{BB962C8B-B14F-4D97-AF65-F5344CB8AC3E}">
        <p14:creationId xmlns:p14="http://schemas.microsoft.com/office/powerpoint/2010/main" val="1993508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geoms</a:t>
            </a:r>
            <a:r>
              <a:rPr lang="en-US" dirty="0"/>
              <a:t>, like </a:t>
            </a:r>
            <a:r>
              <a:rPr lang="en-US" dirty="0" err="1"/>
              <a:t>geom_smooth</a:t>
            </a:r>
            <a:r>
              <a:rPr lang="en-US" dirty="0"/>
              <a:t>(), use a single geometric object to display multiple rows of data. For these </a:t>
            </a:r>
            <a:r>
              <a:rPr lang="en-US" dirty="0" err="1"/>
              <a:t>geoms</a:t>
            </a:r>
            <a:r>
              <a:rPr lang="en-US" dirty="0"/>
              <a:t>, you can set the group aesthetic to a categorical variable to draw multiple objects. ggplot2 will draw a separate object for each unique value of the grouping variable. In practice, ggplot2 will automatically group the data for these </a:t>
            </a:r>
            <a:r>
              <a:rPr lang="en-US" dirty="0" err="1"/>
              <a:t>geoms</a:t>
            </a:r>
            <a:r>
              <a:rPr lang="en-US" dirty="0"/>
              <a:t> whenever you map an aesthetic to a discrete variable (as in the </a:t>
            </a:r>
            <a:r>
              <a:rPr lang="en-US" dirty="0" err="1"/>
              <a:t>linetype</a:t>
            </a:r>
            <a:r>
              <a:rPr lang="en-US" dirty="0"/>
              <a:t> example). It is convenient to rely on this feature because the group aesthetic by itself does not add a legend or distinguishing features to the </a:t>
            </a:r>
            <a:r>
              <a:rPr lang="en-US" dirty="0" err="1"/>
              <a:t>geoms</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27</a:t>
            </a:fld>
            <a:endParaRPr lang="en-US"/>
          </a:p>
        </p:txBody>
      </p:sp>
    </p:spTree>
    <p:extLst>
      <p:ext uri="{BB962C8B-B14F-4D97-AF65-F5344CB8AC3E}">
        <p14:creationId xmlns:p14="http://schemas.microsoft.com/office/powerpoint/2010/main" val="164283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multiple </a:t>
            </a:r>
            <a:r>
              <a:rPr lang="en-US" dirty="0" err="1"/>
              <a:t>geoms</a:t>
            </a:r>
            <a:r>
              <a:rPr lang="en-US" dirty="0"/>
              <a:t> in the same plot, add multiple </a:t>
            </a:r>
            <a:r>
              <a:rPr lang="en-US" dirty="0" err="1"/>
              <a:t>geom</a:t>
            </a:r>
            <a:r>
              <a:rPr lang="en-US" dirty="0"/>
              <a:t> functions to </a:t>
            </a:r>
            <a:r>
              <a:rPr lang="en-US" dirty="0" err="1"/>
              <a:t>ggplot</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however, introduces some duplication in our code. Imagine if you wanted to change the y-axis to display </a:t>
            </a:r>
            <a:r>
              <a:rPr lang="en-US" dirty="0" err="1"/>
              <a:t>cty</a:t>
            </a:r>
            <a:r>
              <a:rPr lang="en-US" dirty="0"/>
              <a:t> instead of hwy. You’d need to change the variable in two places, and you might forget to update one. You can avoid this type of repetition by passing a set of mappings to </a:t>
            </a:r>
            <a:r>
              <a:rPr lang="en-US" dirty="0" err="1"/>
              <a:t>ggplot</a:t>
            </a:r>
            <a:r>
              <a:rPr lang="en-US" dirty="0"/>
              <a:t>(). ggplot2 will treat these mappings as global mappings that apply to each </a:t>
            </a:r>
            <a:r>
              <a:rPr lang="en-US" dirty="0" err="1"/>
              <a:t>geom</a:t>
            </a:r>
            <a:r>
              <a:rPr lang="en-US" dirty="0"/>
              <a:t> in the graph. </a:t>
            </a:r>
          </a:p>
        </p:txBody>
      </p:sp>
      <p:sp>
        <p:nvSpPr>
          <p:cNvPr id="4" name="Slide Number Placeholder 3"/>
          <p:cNvSpPr>
            <a:spLocks noGrp="1"/>
          </p:cNvSpPr>
          <p:nvPr>
            <p:ph type="sldNum" sz="quarter" idx="5"/>
          </p:nvPr>
        </p:nvSpPr>
        <p:spPr/>
        <p:txBody>
          <a:bodyPr/>
          <a:lstStyle/>
          <a:p>
            <a:fld id="{B9D1F5FF-101B-4E55-A8C5-DDE067957513}" type="slidenum">
              <a:rPr lang="en-US" smtClean="0"/>
              <a:t>28</a:t>
            </a:fld>
            <a:endParaRPr lang="en-US"/>
          </a:p>
        </p:txBody>
      </p:sp>
    </p:spTree>
    <p:extLst>
      <p:ext uri="{BB962C8B-B14F-4D97-AF65-F5344CB8AC3E}">
        <p14:creationId xmlns:p14="http://schemas.microsoft.com/office/powerpoint/2010/main" val="655217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this code will produce the same plot as the previous code:</a:t>
            </a:r>
          </a:p>
          <a:p>
            <a:endParaRPr lang="en-US" dirty="0"/>
          </a:p>
        </p:txBody>
      </p:sp>
      <p:sp>
        <p:nvSpPr>
          <p:cNvPr id="4" name="Slide Number Placeholder 3"/>
          <p:cNvSpPr>
            <a:spLocks noGrp="1"/>
          </p:cNvSpPr>
          <p:nvPr>
            <p:ph type="sldNum" sz="quarter" idx="5"/>
          </p:nvPr>
        </p:nvSpPr>
        <p:spPr/>
        <p:txBody>
          <a:bodyPr/>
          <a:lstStyle/>
          <a:p>
            <a:fld id="{B9D1F5FF-101B-4E55-A8C5-DDE067957513}" type="slidenum">
              <a:rPr lang="en-US" smtClean="0"/>
              <a:t>29</a:t>
            </a:fld>
            <a:endParaRPr lang="en-US"/>
          </a:p>
        </p:txBody>
      </p:sp>
    </p:spTree>
    <p:extLst>
      <p:ext uri="{BB962C8B-B14F-4D97-AF65-F5344CB8AC3E}">
        <p14:creationId xmlns:p14="http://schemas.microsoft.com/office/powerpoint/2010/main" val="3931785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place mappings in a </a:t>
            </a:r>
            <a:r>
              <a:rPr lang="en-US" dirty="0" err="1"/>
              <a:t>geom</a:t>
            </a:r>
            <a:r>
              <a:rPr lang="en-US" dirty="0"/>
              <a:t> function, ggplot2 will treat them as local mappings for the layer. It will use these mappings to extend or overwrite the global mappings for that layer only. This makes it pos‐ </a:t>
            </a:r>
            <a:r>
              <a:rPr lang="en-US" dirty="0" err="1"/>
              <a:t>sible</a:t>
            </a:r>
            <a:r>
              <a:rPr lang="en-US" dirty="0"/>
              <a:t> to display different aesthetics in different layers:</a:t>
            </a:r>
          </a:p>
        </p:txBody>
      </p:sp>
      <p:sp>
        <p:nvSpPr>
          <p:cNvPr id="4" name="Slide Number Placeholder 3"/>
          <p:cNvSpPr>
            <a:spLocks noGrp="1"/>
          </p:cNvSpPr>
          <p:nvPr>
            <p:ph type="sldNum" sz="quarter" idx="5"/>
          </p:nvPr>
        </p:nvSpPr>
        <p:spPr/>
        <p:txBody>
          <a:bodyPr/>
          <a:lstStyle/>
          <a:p>
            <a:fld id="{B9D1F5FF-101B-4E55-A8C5-DDE067957513}" type="slidenum">
              <a:rPr lang="en-US" smtClean="0"/>
              <a:t>30</a:t>
            </a:fld>
            <a:endParaRPr lang="en-US"/>
          </a:p>
        </p:txBody>
      </p:sp>
    </p:spTree>
    <p:extLst>
      <p:ext uri="{BB962C8B-B14F-4D97-AF65-F5344CB8AC3E}">
        <p14:creationId xmlns:p14="http://schemas.microsoft.com/office/powerpoint/2010/main" val="115134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same idea to specify different data for each layer. Here, our smooth line displays just a subset of the mpg dataset, the subcompact cars. The local data argument in </a:t>
            </a:r>
            <a:r>
              <a:rPr lang="en-US" dirty="0" err="1"/>
              <a:t>geom_smooth</a:t>
            </a:r>
            <a:r>
              <a:rPr lang="en-US" dirty="0"/>
              <a:t>() over‐ rides the global data argument in </a:t>
            </a:r>
            <a:r>
              <a:rPr lang="en-US" dirty="0" err="1"/>
              <a:t>ggplot</a:t>
            </a:r>
            <a:r>
              <a:rPr lang="en-US" dirty="0"/>
              <a:t>() for that layer only:</a:t>
            </a:r>
          </a:p>
          <a:p>
            <a:endParaRPr lang="en-US" dirty="0"/>
          </a:p>
          <a:p>
            <a:r>
              <a:rPr lang="en-US" dirty="0"/>
              <a:t>(You’ll learn how filter() works in the next lecture: for now, just know that this command selects only the subcompact cars.) </a:t>
            </a:r>
          </a:p>
        </p:txBody>
      </p:sp>
      <p:sp>
        <p:nvSpPr>
          <p:cNvPr id="4" name="Slide Number Placeholder 3"/>
          <p:cNvSpPr>
            <a:spLocks noGrp="1"/>
          </p:cNvSpPr>
          <p:nvPr>
            <p:ph type="sldNum" sz="quarter" idx="5"/>
          </p:nvPr>
        </p:nvSpPr>
        <p:spPr/>
        <p:txBody>
          <a:bodyPr/>
          <a:lstStyle/>
          <a:p>
            <a:fld id="{B9D1F5FF-101B-4E55-A8C5-DDE067957513}" type="slidenum">
              <a:rPr lang="en-US" smtClean="0"/>
              <a:t>31</a:t>
            </a:fld>
            <a:endParaRPr lang="en-US"/>
          </a:p>
        </p:txBody>
      </p:sp>
    </p:spTree>
    <p:extLst>
      <p:ext uri="{BB962C8B-B14F-4D97-AF65-F5344CB8AC3E}">
        <p14:creationId xmlns:p14="http://schemas.microsoft.com/office/powerpoint/2010/main" val="110474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will teach you how to visualize your data using ggplot2. R has several systems for making graphs, but ggplot2 is one of the most elegant and most versatile. ggplot2 implements the grammar of graphics, a coherent system for describing and building graphs. With ggplot2, you can do more faster by learning one system and applying it in many places. If you’d like to learn more about the theoretical underpinnings of ggplot2 before you start, I’d recommend reading “A Layered Gram‐ mar of Graphics”.</a:t>
            </a:r>
          </a:p>
        </p:txBody>
      </p:sp>
      <p:sp>
        <p:nvSpPr>
          <p:cNvPr id="4" name="Slide Number Placeholder 3"/>
          <p:cNvSpPr>
            <a:spLocks noGrp="1"/>
          </p:cNvSpPr>
          <p:nvPr>
            <p:ph type="sldNum" sz="quarter" idx="5"/>
          </p:nvPr>
        </p:nvSpPr>
        <p:spPr/>
        <p:txBody>
          <a:bodyPr/>
          <a:lstStyle/>
          <a:p>
            <a:fld id="{B9D1F5FF-101B-4E55-A8C5-DDE067957513}" type="slidenum">
              <a:rPr lang="en-US" smtClean="0"/>
              <a:t>3</a:t>
            </a:fld>
            <a:endParaRPr lang="en-US"/>
          </a:p>
        </p:txBody>
      </p:sp>
    </p:spTree>
    <p:extLst>
      <p:ext uri="{BB962C8B-B14F-4D97-AF65-F5344CB8AC3E}">
        <p14:creationId xmlns:p14="http://schemas.microsoft.com/office/powerpoint/2010/main" val="3879823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linkClick r:id="rId3"/>
              </a:rPr>
              <a:t>https://rpubs.com/uky994/583761</a:t>
            </a:r>
            <a:endParaRPr lang="en-US" dirty="0"/>
          </a:p>
          <a:p>
            <a:pPr marL="228600" indent="-228600">
              <a:buAutoNum type="arabicPeriod"/>
            </a:pPr>
            <a:r>
              <a:rPr lang="en-US" dirty="0"/>
              <a:t>What </a:t>
            </a:r>
            <a:r>
              <a:rPr lang="en-US" dirty="0" err="1"/>
              <a:t>geom</a:t>
            </a:r>
            <a:r>
              <a:rPr lang="en-US" dirty="0"/>
              <a:t> would you use to draw a line chart? A boxplot? A histogram? An area chart? </a:t>
            </a:r>
          </a:p>
          <a:p>
            <a:pPr marL="228600" indent="-228600">
              <a:buAutoNum type="arabicPeriod"/>
            </a:pPr>
            <a:r>
              <a:rPr lang="en-US" dirty="0"/>
              <a:t>Run this code in your head and predict what the output will look like. Then, run the code in R and check your predictions: </a:t>
            </a:r>
            <a:r>
              <a:rPr lang="en-US" dirty="0" err="1"/>
              <a:t>ggplot</a:t>
            </a:r>
            <a:r>
              <a:rPr lang="en-US" dirty="0"/>
              <a:t>( data = mpg, mapping = </a:t>
            </a:r>
            <a:r>
              <a:rPr lang="en-US" dirty="0" err="1"/>
              <a:t>aes</a:t>
            </a:r>
            <a:r>
              <a:rPr lang="en-US" dirty="0"/>
              <a:t>(x = </a:t>
            </a:r>
            <a:r>
              <a:rPr lang="en-US" dirty="0" err="1"/>
              <a:t>displ</a:t>
            </a:r>
            <a:r>
              <a:rPr lang="en-US" dirty="0"/>
              <a:t>, y = </a:t>
            </a:r>
            <a:r>
              <a:rPr lang="en-US" dirty="0" err="1"/>
              <a:t>hwy</a:t>
            </a:r>
            <a:r>
              <a:rPr lang="en-US" dirty="0"/>
              <a:t>, color = </a:t>
            </a:r>
            <a:r>
              <a:rPr lang="en-US" dirty="0" err="1"/>
              <a:t>drv</a:t>
            </a:r>
            <a:r>
              <a:rPr lang="en-US" dirty="0"/>
              <a:t>) ) + </a:t>
            </a:r>
            <a:r>
              <a:rPr lang="en-US" dirty="0" err="1"/>
              <a:t>geom_point</a:t>
            </a:r>
            <a:r>
              <a:rPr lang="en-US" dirty="0"/>
              <a:t>() + </a:t>
            </a:r>
            <a:r>
              <a:rPr lang="en-US" dirty="0" err="1"/>
              <a:t>geom_smooth</a:t>
            </a:r>
            <a:r>
              <a:rPr lang="en-US" dirty="0"/>
              <a:t>(se = FALSE) </a:t>
            </a:r>
          </a:p>
          <a:p>
            <a:pPr marL="228600" indent="-228600">
              <a:buAutoNum type="arabicPeriod"/>
            </a:pPr>
            <a:r>
              <a:rPr lang="en-US" dirty="0"/>
              <a:t>What does </a:t>
            </a:r>
            <a:r>
              <a:rPr lang="en-US" dirty="0" err="1"/>
              <a:t>show.legend</a:t>
            </a:r>
            <a:r>
              <a:rPr lang="en-US" dirty="0"/>
              <a:t> = FALSE do? What happens if you remove it? Why do you think I used it earlier in the chapter? </a:t>
            </a:r>
          </a:p>
          <a:p>
            <a:pPr marL="228600" indent="-228600">
              <a:buAutoNum type="arabicPeriod"/>
            </a:pPr>
            <a:r>
              <a:rPr lang="en-US" dirty="0"/>
              <a:t>What does the se argument to </a:t>
            </a:r>
            <a:r>
              <a:rPr lang="en-US" dirty="0" err="1"/>
              <a:t>geom_smooth</a:t>
            </a:r>
            <a:r>
              <a:rPr lang="en-US" dirty="0"/>
              <a:t>() do? </a:t>
            </a:r>
          </a:p>
          <a:p>
            <a:pPr marL="228600" indent="-228600">
              <a:buAutoNum type="arabicPeriod"/>
            </a:pPr>
            <a:r>
              <a:rPr lang="en-US" dirty="0"/>
              <a:t>Will these two graphs look different? Why/why not?</a:t>
            </a:r>
          </a:p>
          <a:p>
            <a:pPr marL="0" indent="0">
              <a:buNone/>
            </a:pPr>
            <a:r>
              <a:rPr lang="en-US" dirty="0"/>
              <a:t>	</a:t>
            </a:r>
            <a:r>
              <a:rPr lang="en-US" dirty="0" err="1"/>
              <a:t>ggplot</a:t>
            </a:r>
            <a:r>
              <a:rPr lang="en-US" dirty="0"/>
              <a:t>(data = mpg, mapping = </a:t>
            </a:r>
            <a:r>
              <a:rPr lang="en-US" dirty="0" err="1"/>
              <a:t>aes</a:t>
            </a:r>
            <a:r>
              <a:rPr lang="en-US" dirty="0"/>
              <a:t>(x = </a:t>
            </a:r>
            <a:r>
              <a:rPr lang="en-US" dirty="0" err="1"/>
              <a:t>displ</a:t>
            </a:r>
            <a:r>
              <a:rPr lang="en-US" dirty="0"/>
              <a:t>, y = </a:t>
            </a:r>
            <a:r>
              <a:rPr lang="en-US" dirty="0" err="1"/>
              <a:t>hwy</a:t>
            </a:r>
            <a:r>
              <a:rPr lang="en-US" dirty="0"/>
              <a:t>)) + </a:t>
            </a:r>
            <a:r>
              <a:rPr lang="en-US" dirty="0" err="1"/>
              <a:t>geom_point</a:t>
            </a:r>
            <a:r>
              <a:rPr lang="en-US" dirty="0"/>
              <a:t>() + </a:t>
            </a:r>
            <a:r>
              <a:rPr lang="en-US" dirty="0" err="1"/>
              <a:t>geom_smooth</a:t>
            </a:r>
            <a:r>
              <a:rPr lang="en-US" dirty="0"/>
              <a:t>() </a:t>
            </a:r>
          </a:p>
          <a:p>
            <a:pPr marL="0" indent="0">
              <a:buNone/>
            </a:pPr>
            <a:r>
              <a:rPr lang="en-US" dirty="0"/>
              <a:t>	</a:t>
            </a:r>
            <a:r>
              <a:rPr lang="en-US" dirty="0" err="1"/>
              <a:t>ggplot</a:t>
            </a:r>
            <a:r>
              <a:rPr lang="en-US" dirty="0"/>
              <a:t>() + </a:t>
            </a:r>
          </a:p>
          <a:p>
            <a:pPr marL="0" indent="0">
              <a:buNone/>
            </a:pPr>
            <a:r>
              <a:rPr lang="en-US" dirty="0"/>
              <a:t>	   </a:t>
            </a:r>
            <a:r>
              <a:rPr lang="en-US" dirty="0" err="1"/>
              <a:t>geom_point</a:t>
            </a:r>
            <a:r>
              <a:rPr lang="en-US" dirty="0"/>
              <a:t>( </a:t>
            </a:r>
          </a:p>
          <a:p>
            <a:pPr marL="0" indent="0">
              <a:buNone/>
            </a:pPr>
            <a:r>
              <a:rPr lang="en-US" dirty="0"/>
              <a:t>	     data = mpg, </a:t>
            </a:r>
          </a:p>
          <a:p>
            <a:pPr marL="0" indent="0">
              <a:buNone/>
            </a:pPr>
            <a:r>
              <a:rPr lang="en-US" dirty="0"/>
              <a:t>  	     mapping = </a:t>
            </a:r>
            <a:r>
              <a:rPr lang="en-US" dirty="0" err="1"/>
              <a:t>aes</a:t>
            </a:r>
            <a:r>
              <a:rPr lang="en-US" dirty="0"/>
              <a:t>(x = </a:t>
            </a:r>
            <a:r>
              <a:rPr lang="en-US" dirty="0" err="1"/>
              <a:t>displ</a:t>
            </a:r>
            <a:r>
              <a:rPr lang="en-US" dirty="0"/>
              <a:t>, y = </a:t>
            </a:r>
            <a:r>
              <a:rPr lang="en-US" dirty="0" err="1"/>
              <a:t>hwy</a:t>
            </a:r>
            <a:r>
              <a:rPr lang="en-US" dirty="0"/>
              <a:t>) </a:t>
            </a:r>
          </a:p>
          <a:p>
            <a:pPr marL="0" indent="0">
              <a:buNone/>
            </a:pPr>
            <a:r>
              <a:rPr lang="en-US" dirty="0"/>
              <a:t> 	   ) + </a:t>
            </a:r>
          </a:p>
          <a:p>
            <a:pPr marL="0" indent="0">
              <a:buNone/>
            </a:pPr>
            <a:r>
              <a:rPr lang="en-US" dirty="0"/>
              <a:t>	   </a:t>
            </a:r>
            <a:r>
              <a:rPr lang="en-US" dirty="0" err="1"/>
              <a:t>geom_smooth</a:t>
            </a:r>
            <a:r>
              <a:rPr lang="en-US" dirty="0"/>
              <a:t>( </a:t>
            </a:r>
          </a:p>
          <a:p>
            <a:pPr marL="0" indent="0">
              <a:buNone/>
            </a:pPr>
            <a:r>
              <a:rPr lang="en-US" dirty="0"/>
              <a:t>	     data = mpg, </a:t>
            </a:r>
          </a:p>
          <a:p>
            <a:pPr marL="0" indent="0">
              <a:buNone/>
            </a:pPr>
            <a:r>
              <a:rPr lang="en-US" dirty="0"/>
              <a:t>	     mapping = </a:t>
            </a:r>
            <a:r>
              <a:rPr lang="en-US" dirty="0" err="1"/>
              <a:t>aes</a:t>
            </a:r>
            <a:r>
              <a:rPr lang="en-US" dirty="0"/>
              <a:t>(x = </a:t>
            </a:r>
            <a:r>
              <a:rPr lang="en-US" dirty="0" err="1"/>
              <a:t>displ</a:t>
            </a:r>
            <a:r>
              <a:rPr lang="en-US" dirty="0"/>
              <a:t>, y = </a:t>
            </a:r>
            <a:r>
              <a:rPr lang="en-US" dirty="0" err="1"/>
              <a:t>hwy</a:t>
            </a:r>
            <a:r>
              <a:rPr lang="en-US" dirty="0"/>
              <a:t>) </a:t>
            </a:r>
          </a:p>
          <a:p>
            <a:pPr marL="0" indent="0">
              <a:buNone/>
            </a:pPr>
            <a:r>
              <a:rPr lang="en-US" dirty="0"/>
              <a:t>	   ) </a:t>
            </a:r>
          </a:p>
          <a:p>
            <a:pPr marL="0" indent="0">
              <a:buNone/>
            </a:pPr>
            <a:r>
              <a:rPr lang="en-US" dirty="0"/>
              <a:t>6.   Re-create the R code necessary to generate the following graphs.</a:t>
            </a:r>
          </a:p>
        </p:txBody>
      </p:sp>
      <p:sp>
        <p:nvSpPr>
          <p:cNvPr id="4" name="Slide Number Placeholder 3"/>
          <p:cNvSpPr>
            <a:spLocks noGrp="1"/>
          </p:cNvSpPr>
          <p:nvPr>
            <p:ph type="sldNum" sz="quarter" idx="5"/>
          </p:nvPr>
        </p:nvSpPr>
        <p:spPr/>
        <p:txBody>
          <a:bodyPr/>
          <a:lstStyle/>
          <a:p>
            <a:fld id="{B9D1F5FF-101B-4E55-A8C5-DDE067957513}" type="slidenum">
              <a:rPr lang="en-US" smtClean="0"/>
              <a:t>32</a:t>
            </a:fld>
            <a:endParaRPr lang="en-US"/>
          </a:p>
        </p:txBody>
      </p:sp>
    </p:spTree>
    <p:extLst>
      <p:ext uri="{BB962C8B-B14F-4D97-AF65-F5344CB8AC3E}">
        <p14:creationId xmlns:p14="http://schemas.microsoft.com/office/powerpoint/2010/main" val="3258923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take a look at a bar chart. Bar charts seem simple, but they are interesting because they reveal something subtle about plots. Consider a basic bar chart, as drawn with </a:t>
            </a:r>
            <a:r>
              <a:rPr lang="en-US" dirty="0" err="1"/>
              <a:t>geom_bar</a:t>
            </a:r>
            <a:r>
              <a:rPr lang="en-US" dirty="0"/>
              <a:t>(). The following chart displays the total number of diamonds in the diamonds dataset, grouped by cut. The diamonds dataset comes in ggplot2 and contains information about ~54,000 diamonds, including the price, carat, color, clarity, and cut of each diamond. The chart shows that more diamonds are available with high-quality cuts than with low quality cuts:</a:t>
            </a:r>
          </a:p>
          <a:p>
            <a:endParaRPr lang="en-US" dirty="0"/>
          </a:p>
          <a:p>
            <a:r>
              <a:rPr lang="en-US" dirty="0"/>
              <a:t>On the x-axis, the chart displays cut, a ‘variable from diamonds. On the y-axis, it displays count, but count is not a variable in diamonds! Where does count come from? </a:t>
            </a:r>
          </a:p>
        </p:txBody>
      </p:sp>
      <p:sp>
        <p:nvSpPr>
          <p:cNvPr id="4" name="Slide Number Placeholder 3"/>
          <p:cNvSpPr>
            <a:spLocks noGrp="1"/>
          </p:cNvSpPr>
          <p:nvPr>
            <p:ph type="sldNum" sz="quarter" idx="5"/>
          </p:nvPr>
        </p:nvSpPr>
        <p:spPr/>
        <p:txBody>
          <a:bodyPr/>
          <a:lstStyle/>
          <a:p>
            <a:fld id="{B9D1F5FF-101B-4E55-A8C5-DDE067957513}" type="slidenum">
              <a:rPr lang="en-US" smtClean="0"/>
              <a:t>33</a:t>
            </a:fld>
            <a:endParaRPr lang="en-US"/>
          </a:p>
        </p:txBody>
      </p:sp>
    </p:spTree>
    <p:extLst>
      <p:ext uri="{BB962C8B-B14F-4D97-AF65-F5344CB8AC3E}">
        <p14:creationId xmlns:p14="http://schemas.microsoft.com/office/powerpoint/2010/main" val="2570757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graphs, like scatterplots, plot the raw values of your dataset. Other graphs, like bar charts, calculate new values to plot:</a:t>
            </a:r>
          </a:p>
        </p:txBody>
      </p:sp>
      <p:sp>
        <p:nvSpPr>
          <p:cNvPr id="4" name="Slide Number Placeholder 3"/>
          <p:cNvSpPr>
            <a:spLocks noGrp="1"/>
          </p:cNvSpPr>
          <p:nvPr>
            <p:ph type="sldNum" sz="quarter" idx="5"/>
          </p:nvPr>
        </p:nvSpPr>
        <p:spPr/>
        <p:txBody>
          <a:bodyPr/>
          <a:lstStyle/>
          <a:p>
            <a:fld id="{B9D1F5FF-101B-4E55-A8C5-DDE067957513}" type="slidenum">
              <a:rPr lang="en-US" smtClean="0"/>
              <a:t>34</a:t>
            </a:fld>
            <a:endParaRPr lang="en-US"/>
          </a:p>
        </p:txBody>
      </p:sp>
    </p:spTree>
    <p:extLst>
      <p:ext uri="{BB962C8B-B14F-4D97-AF65-F5344CB8AC3E}">
        <p14:creationId xmlns:p14="http://schemas.microsoft.com/office/powerpoint/2010/main" val="474558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used to calculate new values for a graph is called a stat, short for statistical transformation. The following figure describes how this process works with </a:t>
            </a:r>
            <a:r>
              <a:rPr lang="en-US" dirty="0" err="1"/>
              <a:t>geom_bar</a:t>
            </a:r>
            <a:r>
              <a:rPr lang="en-US" dirty="0"/>
              <a:t>().</a:t>
            </a:r>
          </a:p>
          <a:p>
            <a:endParaRPr lang="en-US" dirty="0"/>
          </a:p>
          <a:p>
            <a:r>
              <a:rPr lang="en-US" dirty="0"/>
              <a:t>You can learn which stat a </a:t>
            </a:r>
            <a:r>
              <a:rPr lang="en-US" dirty="0" err="1"/>
              <a:t>geom</a:t>
            </a:r>
            <a:r>
              <a:rPr lang="en-US" dirty="0"/>
              <a:t> uses by inspecting the default value for the stat argument. For example, ?</a:t>
            </a:r>
            <a:r>
              <a:rPr lang="en-US" dirty="0" err="1"/>
              <a:t>geom_bar</a:t>
            </a:r>
            <a:r>
              <a:rPr lang="en-US" dirty="0"/>
              <a:t> shows the default value for stat is “count,” which means that </a:t>
            </a:r>
            <a:r>
              <a:rPr lang="en-US" dirty="0" err="1"/>
              <a:t>geom_bar</a:t>
            </a:r>
            <a:r>
              <a:rPr lang="en-US" dirty="0"/>
              <a:t>() uses </a:t>
            </a:r>
            <a:r>
              <a:rPr lang="en-US" dirty="0" err="1"/>
              <a:t>stat_count</a:t>
            </a:r>
            <a:r>
              <a:rPr lang="en-US" dirty="0"/>
              <a:t>(). </a:t>
            </a:r>
            <a:r>
              <a:rPr lang="en-US" dirty="0" err="1"/>
              <a:t>stat_count</a:t>
            </a:r>
            <a:r>
              <a:rPr lang="en-US" dirty="0"/>
              <a:t>() is documented on the same page as </a:t>
            </a:r>
            <a:r>
              <a:rPr lang="en-US" dirty="0" err="1"/>
              <a:t>geom_bar</a:t>
            </a:r>
            <a:r>
              <a:rPr lang="en-US" dirty="0"/>
              <a:t>(), and if you scroll down you can find a section called “Computed variables.” That tells that it computes two new variables: count and prop. You can generally use </a:t>
            </a:r>
            <a:r>
              <a:rPr lang="en-US" dirty="0" err="1"/>
              <a:t>geoms</a:t>
            </a:r>
            <a:r>
              <a:rPr lang="en-US" dirty="0"/>
              <a:t> and stats interchangeably. For example, you can re-create the previous plot using </a:t>
            </a:r>
            <a:r>
              <a:rPr lang="en-US" dirty="0" err="1"/>
              <a:t>stat_count</a:t>
            </a:r>
            <a:r>
              <a:rPr lang="en-US" dirty="0"/>
              <a:t>() instead of </a:t>
            </a:r>
            <a:r>
              <a:rPr lang="en-US" dirty="0" err="1"/>
              <a:t>geom_bar</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35</a:t>
            </a:fld>
            <a:endParaRPr lang="en-US"/>
          </a:p>
        </p:txBody>
      </p:sp>
    </p:spTree>
    <p:extLst>
      <p:ext uri="{BB962C8B-B14F-4D97-AF65-F5344CB8AC3E}">
        <p14:creationId xmlns:p14="http://schemas.microsoft.com/office/powerpoint/2010/main" val="1823828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use </a:t>
            </a:r>
            <a:r>
              <a:rPr lang="en-US" dirty="0" err="1"/>
              <a:t>geoms</a:t>
            </a:r>
            <a:r>
              <a:rPr lang="en-US" dirty="0"/>
              <a:t> and stats interchangeably. For example, you can re-create the previous plot using </a:t>
            </a:r>
            <a:r>
              <a:rPr lang="en-US" dirty="0" err="1"/>
              <a:t>stat_count</a:t>
            </a:r>
            <a:r>
              <a:rPr lang="en-US" dirty="0"/>
              <a:t>() instead of </a:t>
            </a:r>
            <a:r>
              <a:rPr lang="en-US" dirty="0" err="1"/>
              <a:t>geom_bar</a:t>
            </a:r>
            <a:r>
              <a:rPr lang="en-US" dirty="0"/>
              <a:t>():</a:t>
            </a:r>
          </a:p>
          <a:p>
            <a:endParaRPr lang="en-US" dirty="0"/>
          </a:p>
          <a:p>
            <a:r>
              <a:rPr lang="en-US" dirty="0"/>
              <a:t>This works because every </a:t>
            </a:r>
            <a:r>
              <a:rPr lang="en-US" dirty="0" err="1"/>
              <a:t>geom</a:t>
            </a:r>
            <a:r>
              <a:rPr lang="en-US" dirty="0"/>
              <a:t> has a default stat, and every stat has a default geom. This means that you can typically use </a:t>
            </a:r>
            <a:r>
              <a:rPr lang="en-US" dirty="0" err="1"/>
              <a:t>geoms</a:t>
            </a:r>
            <a:r>
              <a:rPr lang="en-US" dirty="0"/>
              <a:t> without worrying about the underlying statistical transformation. </a:t>
            </a:r>
          </a:p>
        </p:txBody>
      </p:sp>
      <p:sp>
        <p:nvSpPr>
          <p:cNvPr id="4" name="Slide Number Placeholder 3"/>
          <p:cNvSpPr>
            <a:spLocks noGrp="1"/>
          </p:cNvSpPr>
          <p:nvPr>
            <p:ph type="sldNum" sz="quarter" idx="5"/>
          </p:nvPr>
        </p:nvSpPr>
        <p:spPr/>
        <p:txBody>
          <a:bodyPr/>
          <a:lstStyle/>
          <a:p>
            <a:fld id="{B9D1F5FF-101B-4E55-A8C5-DDE067957513}" type="slidenum">
              <a:rPr lang="en-US" smtClean="0"/>
              <a:t>36</a:t>
            </a:fld>
            <a:endParaRPr lang="en-US"/>
          </a:p>
        </p:txBody>
      </p:sp>
    </p:spTree>
    <p:extLst>
      <p:ext uri="{BB962C8B-B14F-4D97-AF65-F5344CB8AC3E}">
        <p14:creationId xmlns:p14="http://schemas.microsoft.com/office/powerpoint/2010/main" val="2751870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reasons you might need to use a stat explicitly:</a:t>
            </a:r>
          </a:p>
          <a:p>
            <a:endParaRPr lang="en-US" dirty="0"/>
          </a:p>
          <a:p>
            <a:r>
              <a:rPr lang="en-US" b="1" dirty="0"/>
              <a:t>(1)</a:t>
            </a:r>
            <a:r>
              <a:rPr lang="en-US" dirty="0"/>
              <a:t> You might want to override the default stat. In the following code, I change the stat of </a:t>
            </a:r>
            <a:r>
              <a:rPr lang="en-US" dirty="0" err="1"/>
              <a:t>geom_bar</a:t>
            </a:r>
            <a:r>
              <a:rPr lang="en-US" dirty="0"/>
              <a:t>() from count (the default) to identity. This lets me map the height of the bars to the raw values of a y variable. Unfortunately when people talk about bar charts casually, they might be referring to this type of bar chart, where the height of the bar is already present in the data, or the previous bar chart where the height of the bar is generated by counting rows. </a:t>
            </a:r>
          </a:p>
          <a:p>
            <a:endParaRPr lang="en-US" dirty="0"/>
          </a:p>
          <a:p>
            <a:r>
              <a:rPr lang="en-US" dirty="0"/>
              <a:t>demo &lt;- tribble( ~a, ~b, "bar_1", 20, "bar_2", 30, "bar_3", 40 ) </a:t>
            </a:r>
          </a:p>
          <a:p>
            <a:r>
              <a:rPr lang="en-US" dirty="0" err="1"/>
              <a:t>ggplot</a:t>
            </a:r>
            <a:r>
              <a:rPr lang="en-US" dirty="0"/>
              <a:t>(data = demo) + </a:t>
            </a:r>
            <a:r>
              <a:rPr lang="en-US" dirty="0" err="1"/>
              <a:t>geom_bar</a:t>
            </a:r>
            <a:r>
              <a:rPr lang="en-US" dirty="0"/>
              <a:t>( mapping = </a:t>
            </a:r>
            <a:r>
              <a:rPr lang="en-US" dirty="0" err="1"/>
              <a:t>aes</a:t>
            </a:r>
            <a:r>
              <a:rPr lang="en-US" dirty="0"/>
              <a:t>(x = a, y = b), stat = "identity" ) </a:t>
            </a:r>
          </a:p>
          <a:p>
            <a:endParaRPr lang="en-US" dirty="0"/>
          </a:p>
          <a:p>
            <a:r>
              <a:rPr lang="en-US" dirty="0"/>
              <a:t>(Don’t worry that you haven’t seen &lt;- or </a:t>
            </a:r>
            <a:r>
              <a:rPr lang="en-US" dirty="0" err="1"/>
              <a:t>tibble</a:t>
            </a:r>
            <a:r>
              <a:rPr lang="en-US" dirty="0"/>
              <a:t>() before. You might be able to guess at their meaning from the context, and you’ll learn exactly what they do soon!)</a:t>
            </a:r>
          </a:p>
          <a:p>
            <a:endParaRPr lang="en-US" dirty="0"/>
          </a:p>
          <a:p>
            <a:endParaRPr lang="en-US" dirty="0"/>
          </a:p>
          <a:p>
            <a:r>
              <a:rPr lang="en-US" b="1" dirty="0"/>
              <a:t>(2)</a:t>
            </a:r>
            <a:r>
              <a:rPr lang="en-US" dirty="0"/>
              <a:t> You might want to override the default mapping from trans‐ formed variables to aesthetics. For example, you might want to display a bar chart of proportion, rather than count: </a:t>
            </a:r>
          </a:p>
          <a:p>
            <a:r>
              <a:rPr lang="en-US" dirty="0" err="1"/>
              <a:t>ggplot</a:t>
            </a:r>
            <a:r>
              <a:rPr lang="en-US" dirty="0"/>
              <a:t>(data = diamonds) + </a:t>
            </a:r>
            <a:r>
              <a:rPr lang="en-US" dirty="0" err="1"/>
              <a:t>geom_bar</a:t>
            </a:r>
            <a:r>
              <a:rPr lang="en-US" dirty="0"/>
              <a:t>( mapping = </a:t>
            </a:r>
            <a:r>
              <a:rPr lang="en-US" dirty="0" err="1"/>
              <a:t>aes</a:t>
            </a:r>
            <a:r>
              <a:rPr lang="en-US" dirty="0"/>
              <a:t>(x = cut, y = ..prop.., group = 1) ) </a:t>
            </a:r>
          </a:p>
          <a:p>
            <a:r>
              <a:rPr lang="en-US" dirty="0"/>
              <a:t>To find the variables computed by the stat, look for the help section titled “Computed variables.” </a:t>
            </a:r>
          </a:p>
          <a:p>
            <a:endParaRPr lang="en-US" dirty="0"/>
          </a:p>
          <a:p>
            <a:endParaRPr lang="en-US" dirty="0"/>
          </a:p>
          <a:p>
            <a:r>
              <a:rPr lang="en-US" b="1" dirty="0"/>
              <a:t>(3) </a:t>
            </a:r>
            <a:r>
              <a:rPr lang="en-US" dirty="0"/>
              <a:t>You might want to draw greater attention to the statistical trans‐ formation in your code. For example, you might use </a:t>
            </a:r>
            <a:r>
              <a:rPr lang="en-US" dirty="0" err="1"/>
              <a:t>stat_sum</a:t>
            </a:r>
            <a:r>
              <a:rPr lang="en-US" dirty="0"/>
              <a:t> </a:t>
            </a:r>
            <a:r>
              <a:rPr lang="en-US" dirty="0" err="1"/>
              <a:t>mary</a:t>
            </a:r>
            <a:r>
              <a:rPr lang="en-US" dirty="0"/>
              <a:t>(), which summarizes the y values for each unique x value, to draw attention to the summary that you’re computing: </a:t>
            </a:r>
            <a:r>
              <a:rPr lang="en-US" dirty="0" err="1"/>
              <a:t>ggplot</a:t>
            </a:r>
            <a:r>
              <a:rPr lang="en-US" dirty="0"/>
              <a:t>(data = diamonds) + </a:t>
            </a:r>
            <a:r>
              <a:rPr lang="en-US" dirty="0" err="1"/>
              <a:t>stat_summary</a:t>
            </a:r>
            <a:r>
              <a:rPr lang="en-US" dirty="0"/>
              <a:t>( mapping = </a:t>
            </a:r>
            <a:r>
              <a:rPr lang="en-US" dirty="0" err="1"/>
              <a:t>aes</a:t>
            </a:r>
            <a:r>
              <a:rPr lang="en-US" dirty="0"/>
              <a:t>(x = cut, y = depth), </a:t>
            </a:r>
            <a:r>
              <a:rPr lang="en-US" dirty="0" err="1"/>
              <a:t>fun.ymin</a:t>
            </a:r>
            <a:r>
              <a:rPr lang="en-US" dirty="0"/>
              <a:t> = min, </a:t>
            </a:r>
            <a:r>
              <a:rPr lang="en-US" dirty="0" err="1"/>
              <a:t>fun.ymax</a:t>
            </a:r>
            <a:r>
              <a:rPr lang="en-US" dirty="0"/>
              <a:t> = max, </a:t>
            </a:r>
            <a:r>
              <a:rPr lang="en-US" dirty="0" err="1"/>
              <a:t>fun.y</a:t>
            </a:r>
            <a:r>
              <a:rPr lang="en-US" dirty="0"/>
              <a:t> = median ) </a:t>
            </a:r>
          </a:p>
          <a:p>
            <a:endParaRPr lang="en-US" dirty="0"/>
          </a:p>
          <a:p>
            <a:endParaRPr lang="en-US" dirty="0"/>
          </a:p>
          <a:p>
            <a:r>
              <a:rPr lang="en-US" dirty="0"/>
              <a:t>ggplot2 provides over 20 stats for you to use. Each stat is a function, so you can get help in the usual way, e.g., ?</a:t>
            </a:r>
            <a:r>
              <a:rPr lang="en-US" dirty="0" err="1"/>
              <a:t>stat_bin</a:t>
            </a:r>
            <a:r>
              <a:rPr lang="en-US" dirty="0"/>
              <a:t>. To see a com‐ </a:t>
            </a:r>
            <a:r>
              <a:rPr lang="en-US" dirty="0" err="1"/>
              <a:t>plete</a:t>
            </a:r>
            <a:r>
              <a:rPr lang="en-US" dirty="0"/>
              <a:t> list of stats, try the ggplot2 </a:t>
            </a:r>
            <a:r>
              <a:rPr lang="en-US" dirty="0" err="1"/>
              <a:t>cheatsheet</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37</a:t>
            </a:fld>
            <a:endParaRPr lang="en-US"/>
          </a:p>
        </p:txBody>
      </p:sp>
    </p:spTree>
    <p:extLst>
      <p:ext uri="{BB962C8B-B14F-4D97-AF65-F5344CB8AC3E}">
        <p14:creationId xmlns:p14="http://schemas.microsoft.com/office/powerpoint/2010/main" val="1644558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hlinkClick r:id="rId3"/>
              </a:rPr>
              <a:t>https://rpubs.com/uky994/583849</a:t>
            </a:r>
            <a:endParaRPr lang="en-US" dirty="0"/>
          </a:p>
          <a:p>
            <a:pPr marL="228600" indent="-228600">
              <a:buAutoNum type="arabicPeriod"/>
            </a:pPr>
            <a:r>
              <a:rPr lang="en-US" dirty="0"/>
              <a:t>What is the default </a:t>
            </a:r>
            <a:r>
              <a:rPr lang="en-US" dirty="0" err="1"/>
              <a:t>geom</a:t>
            </a:r>
            <a:r>
              <a:rPr lang="en-US" dirty="0"/>
              <a:t> associated with </a:t>
            </a:r>
            <a:r>
              <a:rPr lang="en-US" dirty="0" err="1"/>
              <a:t>stat_summary</a:t>
            </a:r>
            <a:r>
              <a:rPr lang="en-US" dirty="0"/>
              <a:t>()? How could you rewrite the previous plot to use that </a:t>
            </a:r>
            <a:r>
              <a:rPr lang="en-US" dirty="0" err="1"/>
              <a:t>geom</a:t>
            </a:r>
            <a:r>
              <a:rPr lang="en-US" dirty="0"/>
              <a:t> </a:t>
            </a:r>
            <a:r>
              <a:rPr lang="en-US" dirty="0" err="1"/>
              <a:t>func</a:t>
            </a:r>
            <a:r>
              <a:rPr lang="en-US" dirty="0"/>
              <a:t>‐ </a:t>
            </a:r>
            <a:r>
              <a:rPr lang="en-US" dirty="0" err="1"/>
              <a:t>tion</a:t>
            </a:r>
            <a:r>
              <a:rPr lang="en-US" dirty="0"/>
              <a:t> instead of the stat function? </a:t>
            </a:r>
          </a:p>
          <a:p>
            <a:pPr marL="228600" indent="-228600">
              <a:buAutoNum type="arabicPeriod"/>
            </a:pPr>
            <a:r>
              <a:rPr lang="en-US" dirty="0"/>
              <a:t>What does </a:t>
            </a:r>
            <a:r>
              <a:rPr lang="en-US" dirty="0" err="1"/>
              <a:t>geom_col</a:t>
            </a:r>
            <a:r>
              <a:rPr lang="en-US" dirty="0"/>
              <a:t>() do? How is it different to </a:t>
            </a:r>
            <a:r>
              <a:rPr lang="en-US" dirty="0" err="1"/>
              <a:t>geom_bar</a:t>
            </a:r>
            <a:r>
              <a:rPr lang="en-US" dirty="0"/>
              <a:t>()? </a:t>
            </a:r>
          </a:p>
          <a:p>
            <a:pPr marL="228600" indent="-228600">
              <a:buAutoNum type="arabicPeriod"/>
            </a:pPr>
            <a:r>
              <a:rPr lang="en-US" dirty="0"/>
              <a:t>Most </a:t>
            </a:r>
            <a:r>
              <a:rPr lang="en-US" dirty="0" err="1"/>
              <a:t>geoms</a:t>
            </a:r>
            <a:r>
              <a:rPr lang="en-US" dirty="0"/>
              <a:t> and stats come in pairs that are almost always used in concert. Read through the documentation and make a list of all the pairs. What do they have in common? </a:t>
            </a:r>
          </a:p>
          <a:p>
            <a:pPr marL="228600" indent="-228600">
              <a:buAutoNum type="arabicPeriod"/>
            </a:pPr>
            <a:r>
              <a:rPr lang="en-US" dirty="0"/>
              <a:t>What variables does </a:t>
            </a:r>
            <a:r>
              <a:rPr lang="en-US" dirty="0" err="1"/>
              <a:t>stat_smooth</a:t>
            </a:r>
            <a:r>
              <a:rPr lang="en-US" dirty="0"/>
              <a:t>() compute? What </a:t>
            </a:r>
            <a:r>
              <a:rPr lang="en-US" dirty="0" err="1"/>
              <a:t>parame</a:t>
            </a:r>
            <a:r>
              <a:rPr lang="en-US" dirty="0"/>
              <a:t>‐ </a:t>
            </a:r>
            <a:r>
              <a:rPr lang="en-US" dirty="0" err="1"/>
              <a:t>ters</a:t>
            </a:r>
            <a:r>
              <a:rPr lang="en-US" dirty="0"/>
              <a:t> control its behavior? </a:t>
            </a:r>
          </a:p>
          <a:p>
            <a:pPr marL="228600" indent="-228600">
              <a:buAutoNum type="arabicPeriod"/>
            </a:pPr>
            <a:r>
              <a:rPr lang="en-US" dirty="0"/>
              <a:t>In our proportion bar chart, we need to set group = 1. Why? In other words what is the problem with these two graphs? </a:t>
            </a:r>
            <a:r>
              <a:rPr lang="en-US" dirty="0" err="1"/>
              <a:t>ggplot</a:t>
            </a:r>
            <a:r>
              <a:rPr lang="en-US" dirty="0"/>
              <a:t>(data = diamonds) + </a:t>
            </a:r>
            <a:r>
              <a:rPr lang="en-US" dirty="0" err="1"/>
              <a:t>geom_bar</a:t>
            </a:r>
            <a:r>
              <a:rPr lang="en-US" dirty="0"/>
              <a:t>(mapping = </a:t>
            </a:r>
            <a:r>
              <a:rPr lang="en-US" dirty="0" err="1"/>
              <a:t>aes</a:t>
            </a:r>
            <a:r>
              <a:rPr lang="en-US" dirty="0"/>
              <a:t>(x = cut, y = ..prop..)) </a:t>
            </a:r>
            <a:r>
              <a:rPr lang="en-US" dirty="0" err="1"/>
              <a:t>ggplot</a:t>
            </a:r>
            <a:r>
              <a:rPr lang="en-US" dirty="0"/>
              <a:t>(data = diamonds) + </a:t>
            </a:r>
            <a:r>
              <a:rPr lang="en-US" dirty="0" err="1"/>
              <a:t>geom_bar</a:t>
            </a:r>
            <a:r>
              <a:rPr lang="en-US" dirty="0"/>
              <a:t>( mapping = </a:t>
            </a:r>
            <a:r>
              <a:rPr lang="en-US" dirty="0" err="1"/>
              <a:t>aes</a:t>
            </a:r>
            <a:r>
              <a:rPr lang="en-US" dirty="0"/>
              <a:t>(x = cut, fill = color, y = ..prop..) ) </a:t>
            </a:r>
          </a:p>
        </p:txBody>
      </p:sp>
      <p:sp>
        <p:nvSpPr>
          <p:cNvPr id="4" name="Slide Number Placeholder 3"/>
          <p:cNvSpPr>
            <a:spLocks noGrp="1"/>
          </p:cNvSpPr>
          <p:nvPr>
            <p:ph type="sldNum" sz="quarter" idx="5"/>
          </p:nvPr>
        </p:nvSpPr>
        <p:spPr/>
        <p:txBody>
          <a:bodyPr/>
          <a:lstStyle/>
          <a:p>
            <a:fld id="{B9D1F5FF-101B-4E55-A8C5-DDE067957513}" type="slidenum">
              <a:rPr lang="en-US" smtClean="0"/>
              <a:t>38</a:t>
            </a:fld>
            <a:endParaRPr lang="en-US"/>
          </a:p>
        </p:txBody>
      </p:sp>
    </p:spTree>
    <p:extLst>
      <p:ext uri="{BB962C8B-B14F-4D97-AF65-F5344CB8AC3E}">
        <p14:creationId xmlns:p14="http://schemas.microsoft.com/office/powerpoint/2010/main" val="4250313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one more piece of magic associated with bar charts. You can color a bar chart using either the color aesthetic, or more usefully, fill:</a:t>
            </a:r>
          </a:p>
        </p:txBody>
      </p:sp>
      <p:sp>
        <p:nvSpPr>
          <p:cNvPr id="4" name="Slide Number Placeholder 3"/>
          <p:cNvSpPr>
            <a:spLocks noGrp="1"/>
          </p:cNvSpPr>
          <p:nvPr>
            <p:ph type="sldNum" sz="quarter" idx="5"/>
          </p:nvPr>
        </p:nvSpPr>
        <p:spPr/>
        <p:txBody>
          <a:bodyPr/>
          <a:lstStyle/>
          <a:p>
            <a:fld id="{B9D1F5FF-101B-4E55-A8C5-DDE067957513}" type="slidenum">
              <a:rPr lang="en-US" smtClean="0"/>
              <a:t>39</a:t>
            </a:fld>
            <a:endParaRPr lang="en-US"/>
          </a:p>
        </p:txBody>
      </p:sp>
    </p:spTree>
    <p:extLst>
      <p:ext uri="{BB962C8B-B14F-4D97-AF65-F5344CB8AC3E}">
        <p14:creationId xmlns:p14="http://schemas.microsoft.com/office/powerpoint/2010/main" val="3975392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happens if you map the fill aesthetic to another variable, like clarity: the bars are automatically stacked. Each colored rectangle represents a combination of cut and clarity:</a:t>
            </a:r>
          </a:p>
          <a:p>
            <a:endParaRPr lang="en-US" dirty="0"/>
          </a:p>
          <a:p>
            <a:r>
              <a:rPr lang="en-US" dirty="0"/>
              <a:t>The stacking is performed automatically by the position adjustment specified by the position argument. If you don’t want a stacked bar chart, you can use one of three other options: "identity", "dodge" or "fill":</a:t>
            </a:r>
          </a:p>
          <a:p>
            <a:endParaRPr lang="en-US" dirty="0"/>
          </a:p>
          <a:p>
            <a:endParaRPr lang="en-US" dirty="0"/>
          </a:p>
          <a:p>
            <a:pPr marL="171450" indent="-171450">
              <a:buFont typeface="Arial" panose="020B0604020202020204" pitchFamily="34" charset="0"/>
              <a:buChar char="•"/>
            </a:pPr>
            <a:r>
              <a:rPr lang="en-US" dirty="0"/>
              <a:t>position = "identity" will place each object exactly where it falls in the context of the graph. This is not very useful for bars, because it overlaps them. To see that overlapping we either need to make the bars slightly transparent by setting alpha to a small value, or completely transparent by setting fill = NA: </a:t>
            </a:r>
          </a:p>
          <a:p>
            <a:pPr marL="0" indent="0">
              <a:buFont typeface="Arial" panose="020B0604020202020204" pitchFamily="34" charset="0"/>
              <a:buNone/>
            </a:pPr>
            <a:r>
              <a:rPr lang="en-US" dirty="0"/>
              <a:t>	</a:t>
            </a:r>
            <a:r>
              <a:rPr lang="en-US" dirty="0" err="1"/>
              <a:t>ggplot</a:t>
            </a:r>
            <a:r>
              <a:rPr lang="en-US" dirty="0"/>
              <a:t>( data = diamonds, mapping = </a:t>
            </a:r>
            <a:r>
              <a:rPr lang="en-US" dirty="0" err="1"/>
              <a:t>aes</a:t>
            </a:r>
            <a:r>
              <a:rPr lang="en-US" dirty="0"/>
              <a:t>(x = cut, fill = clarity) ) + </a:t>
            </a:r>
          </a:p>
          <a:p>
            <a:pPr marL="0" indent="0">
              <a:buFont typeface="Arial" panose="020B0604020202020204" pitchFamily="34" charset="0"/>
              <a:buNone/>
            </a:pPr>
            <a:r>
              <a:rPr lang="en-US" dirty="0"/>
              <a:t>	     </a:t>
            </a:r>
            <a:r>
              <a:rPr lang="en-US" dirty="0" err="1"/>
              <a:t>geom_bar</a:t>
            </a:r>
            <a:r>
              <a:rPr lang="en-US" dirty="0"/>
              <a:t>(alpha = 1/5, position = "identity")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r>
              <a:rPr lang="en-US" dirty="0" err="1"/>
              <a:t>ggplot</a:t>
            </a:r>
            <a:r>
              <a:rPr lang="en-US" dirty="0"/>
              <a:t>( data = diamonds, mapping = </a:t>
            </a:r>
            <a:r>
              <a:rPr lang="en-US" dirty="0" err="1"/>
              <a:t>aes</a:t>
            </a:r>
            <a:r>
              <a:rPr lang="en-US" dirty="0"/>
              <a:t>(x = cut, color = clarity) ) + </a:t>
            </a:r>
          </a:p>
          <a:p>
            <a:pPr marL="0" indent="0">
              <a:buFont typeface="Arial" panose="020B0604020202020204" pitchFamily="34" charset="0"/>
              <a:buNone/>
            </a:pPr>
            <a:r>
              <a:rPr lang="en-US" dirty="0"/>
              <a:t>	    </a:t>
            </a:r>
            <a:r>
              <a:rPr lang="en-US" dirty="0" err="1"/>
              <a:t>geom_bar</a:t>
            </a:r>
            <a:r>
              <a:rPr lang="en-US" dirty="0"/>
              <a:t>(fill = NA, position = "identity") </a:t>
            </a:r>
          </a:p>
          <a:p>
            <a:pPr marL="0" indent="0">
              <a:buFont typeface="Arial" panose="020B0604020202020204" pitchFamily="34" charset="0"/>
              <a:buNone/>
            </a:pPr>
            <a:r>
              <a:rPr lang="en-US" dirty="0"/>
              <a:t>     The identity position adjustment is more useful for 2D </a:t>
            </a:r>
            <a:r>
              <a:rPr lang="en-US" dirty="0" err="1"/>
              <a:t>geoms</a:t>
            </a:r>
            <a:r>
              <a:rPr lang="en-US" dirty="0"/>
              <a:t>, like points, where it is the default.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position = "fill" works like stacking, but makes each set of stacked bars the same height. This makes it easier to compare proportions across groups: </a:t>
            </a:r>
          </a:p>
          <a:p>
            <a:pPr marL="0" indent="0">
              <a:buFont typeface="Arial" panose="020B0604020202020204" pitchFamily="34" charset="0"/>
              <a:buNone/>
            </a:pPr>
            <a:r>
              <a:rPr lang="en-US" dirty="0"/>
              <a:t>	</a:t>
            </a:r>
            <a:r>
              <a:rPr lang="en-US" dirty="0" err="1"/>
              <a:t>ggplot</a:t>
            </a:r>
            <a:r>
              <a:rPr lang="en-US" dirty="0"/>
              <a:t>(data = diamonds) + </a:t>
            </a:r>
            <a:r>
              <a:rPr lang="en-US" dirty="0" err="1"/>
              <a:t>geom_bar</a:t>
            </a:r>
            <a:r>
              <a:rPr lang="en-US" dirty="0"/>
              <a:t>( mapping = </a:t>
            </a:r>
            <a:r>
              <a:rPr lang="en-US" dirty="0" err="1"/>
              <a:t>aes</a:t>
            </a:r>
            <a:r>
              <a:rPr lang="en-US" dirty="0"/>
              <a:t>(x = cut, fill = clarity), position = "fill"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position = "dodge" places overlapping objects directly beside one another. This makes it easier to compare individual values: </a:t>
            </a:r>
          </a:p>
          <a:p>
            <a:pPr marL="0" indent="0">
              <a:buFont typeface="Arial" panose="020B0604020202020204" pitchFamily="34" charset="0"/>
              <a:buNone/>
            </a:pPr>
            <a:r>
              <a:rPr lang="en-US" dirty="0"/>
              <a:t>	</a:t>
            </a:r>
            <a:r>
              <a:rPr lang="en-US" dirty="0" err="1"/>
              <a:t>ggplot</a:t>
            </a:r>
            <a:r>
              <a:rPr lang="en-US" dirty="0"/>
              <a:t>(data = diamonds) + </a:t>
            </a:r>
            <a:r>
              <a:rPr lang="en-US" dirty="0" err="1"/>
              <a:t>geom_bar</a:t>
            </a:r>
            <a:r>
              <a:rPr lang="en-US" dirty="0"/>
              <a:t>( mapping = </a:t>
            </a:r>
            <a:r>
              <a:rPr lang="en-US" dirty="0" err="1"/>
              <a:t>aes</a:t>
            </a:r>
            <a:r>
              <a:rPr lang="en-US" dirty="0"/>
              <a:t>(x = cut, fill = clarity), position = "dodge" )	</a:t>
            </a:r>
          </a:p>
        </p:txBody>
      </p:sp>
      <p:sp>
        <p:nvSpPr>
          <p:cNvPr id="4" name="Slide Number Placeholder 3"/>
          <p:cNvSpPr>
            <a:spLocks noGrp="1"/>
          </p:cNvSpPr>
          <p:nvPr>
            <p:ph type="sldNum" sz="quarter" idx="5"/>
          </p:nvPr>
        </p:nvSpPr>
        <p:spPr/>
        <p:txBody>
          <a:bodyPr/>
          <a:lstStyle/>
          <a:p>
            <a:fld id="{B9D1F5FF-101B-4E55-A8C5-DDE067957513}" type="slidenum">
              <a:rPr lang="en-US" smtClean="0"/>
              <a:t>40</a:t>
            </a:fld>
            <a:endParaRPr lang="en-US"/>
          </a:p>
        </p:txBody>
      </p:sp>
    </p:spTree>
    <p:extLst>
      <p:ext uri="{BB962C8B-B14F-4D97-AF65-F5344CB8AC3E}">
        <p14:creationId xmlns:p14="http://schemas.microsoft.com/office/powerpoint/2010/main" val="1958364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one other type of adjustment that’s not useful for bar charts, but it can be very useful for scatterplots. Recall our first scatterplot. Did you notice that the plot displays only 126 points, even though there are 234 observations in the dataset?</a:t>
            </a:r>
          </a:p>
          <a:p>
            <a:endParaRPr lang="en-US" dirty="0"/>
          </a:p>
          <a:p>
            <a:r>
              <a:rPr lang="en-US" dirty="0"/>
              <a:t>The values of </a:t>
            </a:r>
            <a:r>
              <a:rPr lang="en-US" dirty="0" err="1"/>
              <a:t>hwy</a:t>
            </a:r>
            <a:r>
              <a:rPr lang="en-US" dirty="0"/>
              <a:t> and </a:t>
            </a:r>
            <a:r>
              <a:rPr lang="en-US" dirty="0" err="1"/>
              <a:t>displ</a:t>
            </a:r>
            <a:r>
              <a:rPr lang="en-US" dirty="0"/>
              <a:t> are rounded so the points appear on a grid and many points overlap each other. This problem is known as </a:t>
            </a:r>
            <a:r>
              <a:rPr lang="en-US" dirty="0" err="1"/>
              <a:t>overplotting</a:t>
            </a:r>
            <a:r>
              <a:rPr lang="en-US" dirty="0"/>
              <a:t>. This arrangement makes it hard to see where the mass of the data is. Are the data points spread equally throughout the graph, or is there one special combination of </a:t>
            </a:r>
            <a:r>
              <a:rPr lang="en-US" dirty="0" err="1"/>
              <a:t>hwy</a:t>
            </a:r>
            <a:r>
              <a:rPr lang="en-US" dirty="0"/>
              <a:t> and </a:t>
            </a:r>
            <a:r>
              <a:rPr lang="en-US" dirty="0" err="1"/>
              <a:t>displ</a:t>
            </a:r>
            <a:r>
              <a:rPr lang="en-US" dirty="0"/>
              <a:t> that contains 109 values?</a:t>
            </a:r>
          </a:p>
          <a:p>
            <a:endParaRPr lang="en-US" dirty="0"/>
          </a:p>
        </p:txBody>
      </p:sp>
      <p:sp>
        <p:nvSpPr>
          <p:cNvPr id="4" name="Slide Number Placeholder 3"/>
          <p:cNvSpPr>
            <a:spLocks noGrp="1"/>
          </p:cNvSpPr>
          <p:nvPr>
            <p:ph type="sldNum" sz="quarter" idx="5"/>
          </p:nvPr>
        </p:nvSpPr>
        <p:spPr/>
        <p:txBody>
          <a:bodyPr/>
          <a:lstStyle/>
          <a:p>
            <a:fld id="{B9D1F5FF-101B-4E55-A8C5-DDE067957513}" type="slidenum">
              <a:rPr lang="en-US" smtClean="0"/>
              <a:t>41</a:t>
            </a:fld>
            <a:endParaRPr lang="en-US"/>
          </a:p>
        </p:txBody>
      </p:sp>
    </p:spTree>
    <p:extLst>
      <p:ext uri="{BB962C8B-B14F-4D97-AF65-F5344CB8AC3E}">
        <p14:creationId xmlns:p14="http://schemas.microsoft.com/office/powerpoint/2010/main" val="349974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focuses on ggplot2, one of the core members of the </a:t>
            </a:r>
            <a:r>
              <a:rPr lang="en-US" dirty="0" err="1"/>
              <a:t>tidyverse</a:t>
            </a:r>
            <a:r>
              <a:rPr lang="en-US" dirty="0"/>
              <a:t>. To access the datasets, help pages, and functions that we will use in this chapter, load the </a:t>
            </a:r>
            <a:r>
              <a:rPr lang="en-US" dirty="0" err="1"/>
              <a:t>tidyverse</a:t>
            </a:r>
            <a:r>
              <a:rPr lang="en-US" dirty="0"/>
              <a:t> by running this code:</a:t>
            </a:r>
          </a:p>
          <a:p>
            <a:endParaRPr lang="en-US" dirty="0"/>
          </a:p>
          <a:p>
            <a:r>
              <a:rPr lang="en-US" dirty="0"/>
              <a:t>That one line of code loads the core </a:t>
            </a:r>
            <a:r>
              <a:rPr lang="en-US" dirty="0" err="1"/>
              <a:t>tidyverse</a:t>
            </a:r>
            <a:r>
              <a:rPr lang="en-US" dirty="0"/>
              <a:t>, packages that you will use in almost every data analysis. It also tells you which functions from the </a:t>
            </a:r>
            <a:r>
              <a:rPr lang="en-US" dirty="0" err="1"/>
              <a:t>tidyverse</a:t>
            </a:r>
            <a:r>
              <a:rPr lang="en-US" dirty="0"/>
              <a:t> conflict with functions in base R (or from other packages you might have loaded). If you run this code and get the error message “there is no package called ‘</a:t>
            </a:r>
            <a:r>
              <a:rPr lang="en-US" dirty="0" err="1"/>
              <a:t>tidyverse</a:t>
            </a:r>
            <a:r>
              <a:rPr lang="en-US" dirty="0"/>
              <a:t>’,” you’ll need to first install it, then run library() once again: </a:t>
            </a:r>
          </a:p>
          <a:p>
            <a:endParaRPr lang="en-US" dirty="0"/>
          </a:p>
          <a:p>
            <a:r>
              <a:rPr lang="en-US" dirty="0"/>
              <a:t>You only need to install a package once, but you need to reload it every time you start a new session. If we need to be explicit about where a function (or dataset) comes from, we’ll use the special form package::function(). For example, ggplot2::</a:t>
            </a:r>
            <a:r>
              <a:rPr lang="en-US" dirty="0" err="1"/>
              <a:t>ggplot</a:t>
            </a:r>
            <a:r>
              <a:rPr lang="en-US" dirty="0"/>
              <a:t>() tells you explicitly that we’re using the </a:t>
            </a:r>
            <a:r>
              <a:rPr lang="en-US" dirty="0" err="1"/>
              <a:t>ggplot</a:t>
            </a:r>
            <a:r>
              <a:rPr lang="en-US" dirty="0"/>
              <a:t>() function from the ggplot2 package. </a:t>
            </a:r>
          </a:p>
        </p:txBody>
      </p:sp>
      <p:sp>
        <p:nvSpPr>
          <p:cNvPr id="4" name="Slide Number Placeholder 3"/>
          <p:cNvSpPr>
            <a:spLocks noGrp="1"/>
          </p:cNvSpPr>
          <p:nvPr>
            <p:ph type="sldNum" sz="quarter" idx="5"/>
          </p:nvPr>
        </p:nvSpPr>
        <p:spPr/>
        <p:txBody>
          <a:bodyPr/>
          <a:lstStyle/>
          <a:p>
            <a:fld id="{B9D1F5FF-101B-4E55-A8C5-DDE067957513}" type="slidenum">
              <a:rPr lang="en-US" smtClean="0"/>
              <a:t>4</a:t>
            </a:fld>
            <a:endParaRPr lang="en-US"/>
          </a:p>
        </p:txBody>
      </p:sp>
    </p:spTree>
    <p:extLst>
      <p:ext uri="{BB962C8B-B14F-4D97-AF65-F5344CB8AC3E}">
        <p14:creationId xmlns:p14="http://schemas.microsoft.com/office/powerpoint/2010/main" val="1157826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avoid this gridding by setting the position adjustment to “jitter.” position = "jitter" adds a small amount of random noise to each point. This spreads the points out because no two points are likely to receive the same amount of random noise:</a:t>
            </a:r>
          </a:p>
          <a:p>
            <a:endParaRPr lang="en-US" dirty="0"/>
          </a:p>
          <a:p>
            <a:r>
              <a:rPr lang="en-US" dirty="0"/>
              <a:t>Adding randomness seems like a strange way to improve your plot, but while it makes your graph less accurate at small scales, it makes your graph more revealing at large scales. Because this is such a use‐ </a:t>
            </a:r>
            <a:r>
              <a:rPr lang="en-US" dirty="0" err="1"/>
              <a:t>ful</a:t>
            </a:r>
            <a:r>
              <a:rPr lang="en-US" dirty="0"/>
              <a:t> operation, ggplot2 comes with a shorthand for </a:t>
            </a:r>
            <a:r>
              <a:rPr lang="en-US" dirty="0" err="1"/>
              <a:t>geom_point</a:t>
            </a:r>
            <a:r>
              <a:rPr lang="en-US" dirty="0"/>
              <a:t>(</a:t>
            </a:r>
            <a:r>
              <a:rPr lang="en-US" dirty="0" err="1"/>
              <a:t>posi</a:t>
            </a:r>
            <a:r>
              <a:rPr lang="en-US" dirty="0"/>
              <a:t> </a:t>
            </a:r>
            <a:r>
              <a:rPr lang="en-US" dirty="0" err="1"/>
              <a:t>tion</a:t>
            </a:r>
            <a:r>
              <a:rPr lang="en-US" dirty="0"/>
              <a:t> = "jitter"): </a:t>
            </a:r>
            <a:r>
              <a:rPr lang="en-US" dirty="0" err="1"/>
              <a:t>geom_jitter</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42</a:t>
            </a:fld>
            <a:endParaRPr lang="en-US"/>
          </a:p>
        </p:txBody>
      </p:sp>
    </p:spTree>
    <p:extLst>
      <p:ext uri="{BB962C8B-B14F-4D97-AF65-F5344CB8AC3E}">
        <p14:creationId xmlns:p14="http://schemas.microsoft.com/office/powerpoint/2010/main" val="1783660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learn more about a position adjustment, look up the help page associated with each adjustment: ?</a:t>
            </a:r>
            <a:r>
              <a:rPr lang="en-US" dirty="0" err="1"/>
              <a:t>position_dodge</a:t>
            </a:r>
            <a:r>
              <a:rPr lang="en-US" dirty="0"/>
              <a:t>, ?</a:t>
            </a:r>
            <a:r>
              <a:rPr lang="en-US" dirty="0" err="1"/>
              <a:t>position_fill</a:t>
            </a:r>
            <a:r>
              <a:rPr lang="en-US" dirty="0"/>
              <a:t>, ?</a:t>
            </a:r>
            <a:r>
              <a:rPr lang="en-US" dirty="0" err="1"/>
              <a:t>position_identity</a:t>
            </a:r>
            <a:r>
              <a:rPr lang="en-US" dirty="0"/>
              <a:t>, ?</a:t>
            </a:r>
            <a:r>
              <a:rPr lang="en-US" dirty="0" err="1"/>
              <a:t>position_jitter</a:t>
            </a:r>
            <a:r>
              <a:rPr lang="en-US" dirty="0"/>
              <a:t>, and ?</a:t>
            </a:r>
            <a:r>
              <a:rPr lang="en-US" dirty="0" err="1"/>
              <a:t>posi</a:t>
            </a:r>
            <a:r>
              <a:rPr lang="en-US" dirty="0"/>
              <a:t> </a:t>
            </a:r>
            <a:r>
              <a:rPr lang="en-US" dirty="0" err="1"/>
              <a:t>tion_stack</a:t>
            </a:r>
            <a:r>
              <a:rPr lang="en-US" dirty="0"/>
              <a:t>.</a:t>
            </a:r>
          </a:p>
        </p:txBody>
      </p:sp>
      <p:sp>
        <p:nvSpPr>
          <p:cNvPr id="4" name="Slide Number Placeholder 3"/>
          <p:cNvSpPr>
            <a:spLocks noGrp="1"/>
          </p:cNvSpPr>
          <p:nvPr>
            <p:ph type="sldNum" sz="quarter" idx="5"/>
          </p:nvPr>
        </p:nvSpPr>
        <p:spPr/>
        <p:txBody>
          <a:bodyPr/>
          <a:lstStyle/>
          <a:p>
            <a:fld id="{B9D1F5FF-101B-4E55-A8C5-DDE067957513}" type="slidenum">
              <a:rPr lang="en-US" smtClean="0"/>
              <a:t>43</a:t>
            </a:fld>
            <a:endParaRPr lang="en-US"/>
          </a:p>
        </p:txBody>
      </p:sp>
    </p:spTree>
    <p:extLst>
      <p:ext uri="{BB962C8B-B14F-4D97-AF65-F5344CB8AC3E}">
        <p14:creationId xmlns:p14="http://schemas.microsoft.com/office/powerpoint/2010/main" val="2328681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https://rpubs.com/uky994/583859</a:t>
            </a:r>
            <a:endParaRPr lang="en-US" dirty="0"/>
          </a:p>
          <a:p>
            <a:pPr marL="228600" indent="-228600">
              <a:buFont typeface="+mj-lt"/>
              <a:buAutoNum type="arabicPeriod"/>
            </a:pPr>
            <a:r>
              <a:rPr lang="en-US" dirty="0"/>
              <a:t>What is the problem with this plot? How could you improve it? </a:t>
            </a:r>
            <a:r>
              <a:rPr lang="en-US" dirty="0" err="1"/>
              <a:t>ggplot</a:t>
            </a:r>
            <a:r>
              <a:rPr lang="en-US" dirty="0"/>
              <a:t>(data = mpg, mapping = </a:t>
            </a:r>
            <a:r>
              <a:rPr lang="en-US" dirty="0" err="1"/>
              <a:t>aes</a:t>
            </a:r>
            <a:r>
              <a:rPr lang="en-US" dirty="0"/>
              <a:t>(x = </a:t>
            </a:r>
            <a:r>
              <a:rPr lang="en-US" dirty="0" err="1"/>
              <a:t>cty</a:t>
            </a:r>
            <a:r>
              <a:rPr lang="en-US" dirty="0"/>
              <a:t>, y = </a:t>
            </a:r>
            <a:r>
              <a:rPr lang="en-US" dirty="0" err="1"/>
              <a:t>hwy</a:t>
            </a:r>
            <a:r>
              <a:rPr lang="en-US" dirty="0"/>
              <a:t>)) + </a:t>
            </a:r>
            <a:r>
              <a:rPr lang="en-US" dirty="0" err="1"/>
              <a:t>geom_point</a:t>
            </a:r>
            <a:r>
              <a:rPr lang="en-US" dirty="0"/>
              <a:t>() </a:t>
            </a:r>
          </a:p>
          <a:p>
            <a:pPr marL="228600" indent="-228600">
              <a:buFont typeface="+mj-lt"/>
              <a:buAutoNum type="arabicPeriod"/>
            </a:pPr>
            <a:r>
              <a:rPr lang="en-US" dirty="0"/>
              <a:t>What parameters to </a:t>
            </a:r>
            <a:r>
              <a:rPr lang="en-US" dirty="0" err="1"/>
              <a:t>geom_jitter</a:t>
            </a:r>
            <a:r>
              <a:rPr lang="en-US" dirty="0"/>
              <a:t>() control the amount of jittering? </a:t>
            </a:r>
          </a:p>
          <a:p>
            <a:pPr marL="228600" indent="-228600">
              <a:buFont typeface="+mj-lt"/>
              <a:buAutoNum type="arabicPeriod"/>
            </a:pPr>
            <a:r>
              <a:rPr lang="en-US" dirty="0"/>
              <a:t>Compare and contrast </a:t>
            </a:r>
            <a:r>
              <a:rPr lang="en-US" dirty="0" err="1"/>
              <a:t>geom_jitter</a:t>
            </a:r>
            <a:r>
              <a:rPr lang="en-US" dirty="0"/>
              <a:t>() with </a:t>
            </a:r>
            <a:r>
              <a:rPr lang="en-US" dirty="0" err="1"/>
              <a:t>geom_count</a:t>
            </a:r>
            <a:r>
              <a:rPr lang="en-US" dirty="0"/>
              <a:t>(). </a:t>
            </a:r>
          </a:p>
          <a:p>
            <a:pPr marL="228600" indent="-228600">
              <a:buFont typeface="+mj-lt"/>
              <a:buAutoNum type="arabicPeriod"/>
            </a:pPr>
            <a:r>
              <a:rPr lang="en-US" dirty="0"/>
              <a:t>What’s the default position adjustment for </a:t>
            </a:r>
            <a:r>
              <a:rPr lang="en-US" dirty="0" err="1"/>
              <a:t>geom_boxplot</a:t>
            </a:r>
            <a:r>
              <a:rPr lang="en-US" dirty="0"/>
              <a:t>()? Create a visualization of the mpg dataset that demonstrates it.</a:t>
            </a:r>
          </a:p>
        </p:txBody>
      </p:sp>
      <p:sp>
        <p:nvSpPr>
          <p:cNvPr id="4" name="Slide Number Placeholder 3"/>
          <p:cNvSpPr>
            <a:spLocks noGrp="1"/>
          </p:cNvSpPr>
          <p:nvPr>
            <p:ph type="sldNum" sz="quarter" idx="5"/>
          </p:nvPr>
        </p:nvSpPr>
        <p:spPr/>
        <p:txBody>
          <a:bodyPr/>
          <a:lstStyle/>
          <a:p>
            <a:fld id="{B9D1F5FF-101B-4E55-A8C5-DDE067957513}" type="slidenum">
              <a:rPr lang="en-US" smtClean="0"/>
              <a:t>44</a:t>
            </a:fld>
            <a:endParaRPr lang="en-US"/>
          </a:p>
        </p:txBody>
      </p:sp>
    </p:spTree>
    <p:extLst>
      <p:ext uri="{BB962C8B-B14F-4D97-AF65-F5344CB8AC3E}">
        <p14:creationId xmlns:p14="http://schemas.microsoft.com/office/powerpoint/2010/main" val="515437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Coordinate systems are probably the most complicated part of ggplot2. The default coordinate system is the Cartesian coordinate system where the x and y position act independently to find the location of each point. There are a number of other coordinate sys‐ </a:t>
            </a:r>
            <a:r>
              <a:rPr lang="en-US" dirty="0" err="1"/>
              <a:t>tems</a:t>
            </a:r>
            <a:r>
              <a:rPr lang="en-US" dirty="0"/>
              <a:t> that are occasionally helpful:</a:t>
            </a:r>
          </a:p>
        </p:txBody>
      </p:sp>
      <p:sp>
        <p:nvSpPr>
          <p:cNvPr id="4" name="Slide Number Placeholder 3"/>
          <p:cNvSpPr>
            <a:spLocks noGrp="1"/>
          </p:cNvSpPr>
          <p:nvPr>
            <p:ph type="sldNum" sz="quarter" idx="5"/>
          </p:nvPr>
        </p:nvSpPr>
        <p:spPr/>
        <p:txBody>
          <a:bodyPr/>
          <a:lstStyle/>
          <a:p>
            <a:fld id="{B9D1F5FF-101B-4E55-A8C5-DDE067957513}" type="slidenum">
              <a:rPr lang="en-US" smtClean="0"/>
              <a:t>45</a:t>
            </a:fld>
            <a:endParaRPr lang="en-US"/>
          </a:p>
        </p:txBody>
      </p:sp>
    </p:spTree>
    <p:extLst>
      <p:ext uri="{BB962C8B-B14F-4D97-AF65-F5344CB8AC3E}">
        <p14:creationId xmlns:p14="http://schemas.microsoft.com/office/powerpoint/2010/main" val="1564058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coord_flip</a:t>
            </a:r>
            <a:r>
              <a:rPr lang="en-US" dirty="0"/>
              <a:t>() switches the x- and y-axes. This is useful (for example) if you want horizontal boxplots. It’s also useful for long labels—it’s hard to get them to fit without overlapping on the x-axis: </a:t>
            </a:r>
          </a:p>
        </p:txBody>
      </p:sp>
      <p:sp>
        <p:nvSpPr>
          <p:cNvPr id="4" name="Slide Number Placeholder 3"/>
          <p:cNvSpPr>
            <a:spLocks noGrp="1"/>
          </p:cNvSpPr>
          <p:nvPr>
            <p:ph type="sldNum" sz="quarter" idx="5"/>
          </p:nvPr>
        </p:nvSpPr>
        <p:spPr/>
        <p:txBody>
          <a:bodyPr/>
          <a:lstStyle/>
          <a:p>
            <a:fld id="{B9D1F5FF-101B-4E55-A8C5-DDE067957513}" type="slidenum">
              <a:rPr lang="en-US" smtClean="0"/>
              <a:t>46</a:t>
            </a:fld>
            <a:endParaRPr lang="en-US"/>
          </a:p>
        </p:txBody>
      </p:sp>
    </p:spTree>
    <p:extLst>
      <p:ext uri="{BB962C8B-B14F-4D97-AF65-F5344CB8AC3E}">
        <p14:creationId xmlns:p14="http://schemas.microsoft.com/office/powerpoint/2010/main" val="2236437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coord_quickmap</a:t>
            </a:r>
            <a:r>
              <a:rPr lang="en-US" dirty="0"/>
              <a:t>() sets the aspect ratio correctly for maps. This is very important if you’re plotting spatial data with ggplot2 (which unfortunately we don’t have the space to cover in this class):</a:t>
            </a:r>
          </a:p>
        </p:txBody>
      </p:sp>
      <p:sp>
        <p:nvSpPr>
          <p:cNvPr id="4" name="Slide Number Placeholder 3"/>
          <p:cNvSpPr>
            <a:spLocks noGrp="1"/>
          </p:cNvSpPr>
          <p:nvPr>
            <p:ph type="sldNum" sz="quarter" idx="5"/>
          </p:nvPr>
        </p:nvSpPr>
        <p:spPr/>
        <p:txBody>
          <a:bodyPr/>
          <a:lstStyle/>
          <a:p>
            <a:fld id="{B9D1F5FF-101B-4E55-A8C5-DDE067957513}" type="slidenum">
              <a:rPr lang="en-US" smtClean="0"/>
              <a:t>47</a:t>
            </a:fld>
            <a:endParaRPr lang="en-US"/>
          </a:p>
        </p:txBody>
      </p:sp>
    </p:spTree>
    <p:extLst>
      <p:ext uri="{BB962C8B-B14F-4D97-AF65-F5344CB8AC3E}">
        <p14:creationId xmlns:p14="http://schemas.microsoft.com/office/powerpoint/2010/main" val="4284837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coord_polar</a:t>
            </a:r>
            <a:r>
              <a:rPr lang="en-US" dirty="0"/>
              <a:t>() uses polar coordinates. Polar coordinates reveal an interesting connection between a bar chart and a Coxcomb chart:</a:t>
            </a:r>
          </a:p>
        </p:txBody>
      </p:sp>
      <p:sp>
        <p:nvSpPr>
          <p:cNvPr id="4" name="Slide Number Placeholder 3"/>
          <p:cNvSpPr>
            <a:spLocks noGrp="1"/>
          </p:cNvSpPr>
          <p:nvPr>
            <p:ph type="sldNum" sz="quarter" idx="5"/>
          </p:nvPr>
        </p:nvSpPr>
        <p:spPr/>
        <p:txBody>
          <a:bodyPr/>
          <a:lstStyle/>
          <a:p>
            <a:fld id="{B9D1F5FF-101B-4E55-A8C5-DDE067957513}" type="slidenum">
              <a:rPr lang="en-US" smtClean="0"/>
              <a:t>48</a:t>
            </a:fld>
            <a:endParaRPr lang="en-US"/>
          </a:p>
        </p:txBody>
      </p:sp>
    </p:spTree>
    <p:extLst>
      <p:ext uri="{BB962C8B-B14F-4D97-AF65-F5344CB8AC3E}">
        <p14:creationId xmlns:p14="http://schemas.microsoft.com/office/powerpoint/2010/main" val="743333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https://rpubs.com/uky994/583877</a:t>
            </a:r>
            <a:endParaRPr lang="en-US" dirty="0"/>
          </a:p>
          <a:p>
            <a:pPr marL="228600" indent="-228600">
              <a:buFont typeface="+mj-lt"/>
              <a:buAutoNum type="arabicPeriod"/>
            </a:pPr>
            <a:r>
              <a:rPr lang="en-US" dirty="0"/>
              <a:t>Turn a stacked bar chart into a pie chart using </a:t>
            </a:r>
            <a:r>
              <a:rPr lang="en-US" dirty="0" err="1"/>
              <a:t>coord_polar</a:t>
            </a:r>
            <a:r>
              <a:rPr lang="en-US" dirty="0"/>
              <a:t>(). </a:t>
            </a:r>
          </a:p>
          <a:p>
            <a:pPr marL="228600" indent="-228600">
              <a:buFont typeface="+mj-lt"/>
              <a:buAutoNum type="arabicPeriod"/>
            </a:pPr>
            <a:r>
              <a:rPr lang="en-US" dirty="0"/>
              <a:t>What does labs() do? Read the documentation. </a:t>
            </a:r>
          </a:p>
          <a:p>
            <a:pPr marL="228600" indent="-228600">
              <a:buFont typeface="+mj-lt"/>
              <a:buAutoNum type="arabicPeriod"/>
            </a:pPr>
            <a:r>
              <a:rPr lang="en-US" dirty="0"/>
              <a:t>What’s the difference between </a:t>
            </a:r>
            <a:r>
              <a:rPr lang="en-US" dirty="0" err="1"/>
              <a:t>coord_quickmap</a:t>
            </a:r>
            <a:r>
              <a:rPr lang="en-US" dirty="0"/>
              <a:t>() and </a:t>
            </a:r>
            <a:r>
              <a:rPr lang="en-US" dirty="0" err="1"/>
              <a:t>coord_map</a:t>
            </a:r>
            <a:r>
              <a:rPr lang="en-US" dirty="0"/>
              <a:t>()? </a:t>
            </a:r>
          </a:p>
          <a:p>
            <a:pPr marL="228600" indent="-228600">
              <a:buFont typeface="+mj-lt"/>
              <a:buAutoNum type="arabicPeriod"/>
            </a:pPr>
            <a:r>
              <a:rPr lang="en-US" dirty="0"/>
              <a:t>What does the following plot tell you about the relationship between city and highway mpg? Why is </a:t>
            </a:r>
            <a:r>
              <a:rPr lang="en-US" dirty="0" err="1"/>
              <a:t>coord_fixed</a:t>
            </a:r>
            <a:r>
              <a:rPr lang="en-US" dirty="0"/>
              <a:t>() </a:t>
            </a:r>
            <a:r>
              <a:rPr lang="en-US" dirty="0" err="1"/>
              <a:t>impor</a:t>
            </a:r>
            <a:r>
              <a:rPr lang="en-US" dirty="0"/>
              <a:t>‐ </a:t>
            </a:r>
            <a:r>
              <a:rPr lang="en-US" dirty="0" err="1"/>
              <a:t>tant</a:t>
            </a:r>
            <a:r>
              <a:rPr lang="en-US" dirty="0"/>
              <a:t>? What does </a:t>
            </a:r>
            <a:r>
              <a:rPr lang="en-US" dirty="0" err="1"/>
              <a:t>geom_abline</a:t>
            </a:r>
            <a:r>
              <a:rPr lang="en-US" dirty="0"/>
              <a:t>() do?</a:t>
            </a:r>
          </a:p>
        </p:txBody>
      </p:sp>
      <p:sp>
        <p:nvSpPr>
          <p:cNvPr id="4" name="Slide Number Placeholder 3"/>
          <p:cNvSpPr>
            <a:spLocks noGrp="1"/>
          </p:cNvSpPr>
          <p:nvPr>
            <p:ph type="sldNum" sz="quarter" idx="5"/>
          </p:nvPr>
        </p:nvSpPr>
        <p:spPr/>
        <p:txBody>
          <a:bodyPr/>
          <a:lstStyle/>
          <a:p>
            <a:fld id="{B9D1F5FF-101B-4E55-A8C5-DDE067957513}" type="slidenum">
              <a:rPr lang="en-US" smtClean="0"/>
              <a:t>50</a:t>
            </a:fld>
            <a:endParaRPr lang="en-US"/>
          </a:p>
        </p:txBody>
      </p:sp>
    </p:spTree>
    <p:extLst>
      <p:ext uri="{BB962C8B-B14F-4D97-AF65-F5344CB8AC3E}">
        <p14:creationId xmlns:p14="http://schemas.microsoft.com/office/powerpoint/2010/main" val="2530434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you learned much more than how to make scatterplots, bar charts, and boxplots. You learned a foundation that you can use to make any type of plot with ggplot2. To see this, let’s add position adjustments, stats, coordinate systems, and faceting to our code template:</a:t>
            </a:r>
          </a:p>
          <a:p>
            <a:endParaRPr lang="en-US" dirty="0"/>
          </a:p>
          <a:p>
            <a:r>
              <a:rPr lang="en-US" dirty="0"/>
              <a:t>Our new template takes seven parameters, the bracketed words that appear in the template. In practice, you rarely need to supply all seven parameters to make a graph because ggplot2 will provide useful defaults for everything except the data, the mappings, and the </a:t>
            </a:r>
            <a:r>
              <a:rPr lang="en-US" dirty="0" err="1"/>
              <a:t>geom</a:t>
            </a:r>
            <a:r>
              <a:rPr lang="en-US" dirty="0"/>
              <a:t> function. </a:t>
            </a:r>
          </a:p>
          <a:p>
            <a:endParaRPr lang="en-US" dirty="0"/>
          </a:p>
          <a:p>
            <a:r>
              <a:rPr lang="en-US" dirty="0"/>
              <a:t>The seven parameters in the template compose the grammar of graphics, a formal system for building plots. The grammar of graphics is based on the insight that you can uniquely describe any plot as a combination of a dataset, a </a:t>
            </a:r>
            <a:r>
              <a:rPr lang="en-US" dirty="0" err="1"/>
              <a:t>geom</a:t>
            </a:r>
            <a:r>
              <a:rPr lang="en-US" dirty="0"/>
              <a:t>, a set of mappings, a stat, a position adjustment, a coordinate system, and a faceting scheme</a:t>
            </a:r>
          </a:p>
        </p:txBody>
      </p:sp>
      <p:sp>
        <p:nvSpPr>
          <p:cNvPr id="4" name="Slide Number Placeholder 3"/>
          <p:cNvSpPr>
            <a:spLocks noGrp="1"/>
          </p:cNvSpPr>
          <p:nvPr>
            <p:ph type="sldNum" sz="quarter" idx="5"/>
          </p:nvPr>
        </p:nvSpPr>
        <p:spPr/>
        <p:txBody>
          <a:bodyPr/>
          <a:lstStyle/>
          <a:p>
            <a:fld id="{B9D1F5FF-101B-4E55-A8C5-DDE067957513}" type="slidenum">
              <a:rPr lang="en-US" smtClean="0"/>
              <a:t>51</a:t>
            </a:fld>
            <a:endParaRPr lang="en-US"/>
          </a:p>
        </p:txBody>
      </p:sp>
    </p:spTree>
    <p:extLst>
      <p:ext uri="{BB962C8B-B14F-4D97-AF65-F5344CB8AC3E}">
        <p14:creationId xmlns:p14="http://schemas.microsoft.com/office/powerpoint/2010/main" val="4120522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this works, consider how you could build a basic plot from scratch: you could start with a dataset and then transform it into the information that you want to display (with a stat):</a:t>
            </a:r>
          </a:p>
        </p:txBody>
      </p:sp>
      <p:sp>
        <p:nvSpPr>
          <p:cNvPr id="4" name="Slide Number Placeholder 3"/>
          <p:cNvSpPr>
            <a:spLocks noGrp="1"/>
          </p:cNvSpPr>
          <p:nvPr>
            <p:ph type="sldNum" sz="quarter" idx="5"/>
          </p:nvPr>
        </p:nvSpPr>
        <p:spPr/>
        <p:txBody>
          <a:bodyPr/>
          <a:lstStyle/>
          <a:p>
            <a:fld id="{B9D1F5FF-101B-4E55-A8C5-DDE067957513}" type="slidenum">
              <a:rPr lang="en-US" smtClean="0"/>
              <a:t>52</a:t>
            </a:fld>
            <a:endParaRPr lang="en-US"/>
          </a:p>
        </p:txBody>
      </p:sp>
    </p:spTree>
    <p:extLst>
      <p:ext uri="{BB962C8B-B14F-4D97-AF65-F5344CB8AC3E}">
        <p14:creationId xmlns:p14="http://schemas.microsoft.com/office/powerpoint/2010/main" val="191165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our first graph to answer a question: do cars with big engines use more fuel than cars with small engines? You probably already have an answer, but try to make your answer precise. What does the relationship between engine size and fuel efficiency look like? Is it positive? Negative? Linear? Nonlinear? </a:t>
            </a:r>
          </a:p>
        </p:txBody>
      </p:sp>
      <p:sp>
        <p:nvSpPr>
          <p:cNvPr id="4" name="Slide Number Placeholder 3"/>
          <p:cNvSpPr>
            <a:spLocks noGrp="1"/>
          </p:cNvSpPr>
          <p:nvPr>
            <p:ph type="sldNum" sz="quarter" idx="5"/>
          </p:nvPr>
        </p:nvSpPr>
        <p:spPr/>
        <p:txBody>
          <a:bodyPr/>
          <a:lstStyle/>
          <a:p>
            <a:fld id="{B9D1F5FF-101B-4E55-A8C5-DDE067957513}" type="slidenum">
              <a:rPr lang="en-US" smtClean="0"/>
              <a:t>5</a:t>
            </a:fld>
            <a:endParaRPr lang="en-US"/>
          </a:p>
        </p:txBody>
      </p:sp>
    </p:spTree>
    <p:extLst>
      <p:ext uri="{BB962C8B-B14F-4D97-AF65-F5344CB8AC3E}">
        <p14:creationId xmlns:p14="http://schemas.microsoft.com/office/powerpoint/2010/main" val="1583542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could choose a geometric object to represent each </a:t>
            </a:r>
            <a:r>
              <a:rPr lang="en-US" dirty="0" err="1"/>
              <a:t>obser</a:t>
            </a:r>
            <a:r>
              <a:rPr lang="en-US" dirty="0"/>
              <a:t>‐ </a:t>
            </a:r>
            <a:r>
              <a:rPr lang="en-US" dirty="0" err="1"/>
              <a:t>vation</a:t>
            </a:r>
            <a:r>
              <a:rPr lang="en-US" dirty="0"/>
              <a:t> in the transformed data. You could then use the aesthetic properties of the </a:t>
            </a:r>
            <a:r>
              <a:rPr lang="en-US" dirty="0" err="1"/>
              <a:t>geoms</a:t>
            </a:r>
            <a:r>
              <a:rPr lang="en-US" dirty="0"/>
              <a:t> to represent variables in the data. You would map the values of each variable to the levels of an aesthetic: </a:t>
            </a:r>
          </a:p>
        </p:txBody>
      </p:sp>
      <p:sp>
        <p:nvSpPr>
          <p:cNvPr id="4" name="Slide Number Placeholder 3"/>
          <p:cNvSpPr>
            <a:spLocks noGrp="1"/>
          </p:cNvSpPr>
          <p:nvPr>
            <p:ph type="sldNum" sz="quarter" idx="5"/>
          </p:nvPr>
        </p:nvSpPr>
        <p:spPr/>
        <p:txBody>
          <a:bodyPr/>
          <a:lstStyle/>
          <a:p>
            <a:fld id="{B9D1F5FF-101B-4E55-A8C5-DDE067957513}" type="slidenum">
              <a:rPr lang="en-US" smtClean="0"/>
              <a:t>53</a:t>
            </a:fld>
            <a:endParaRPr lang="en-US"/>
          </a:p>
        </p:txBody>
      </p:sp>
    </p:spTree>
    <p:extLst>
      <p:ext uri="{BB962C8B-B14F-4D97-AF65-F5344CB8AC3E}">
        <p14:creationId xmlns:p14="http://schemas.microsoft.com/office/powerpoint/2010/main" val="1243690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You’d then select a coordinate system to place the </a:t>
            </a:r>
            <a:r>
              <a:rPr lang="en-US" dirty="0" err="1"/>
              <a:t>geoms</a:t>
            </a:r>
            <a:r>
              <a:rPr lang="en-US" dirty="0"/>
              <a:t> into. You’d use the location of the objects (which is itself an aesthetic property) to display the values of the x and y variables. At that point, you would have a complete graph, but you could further adjust the </a:t>
            </a:r>
            <a:r>
              <a:rPr lang="en-US" dirty="0" err="1"/>
              <a:t>posi</a:t>
            </a:r>
            <a:r>
              <a:rPr lang="en-US" dirty="0"/>
              <a:t>‐ </a:t>
            </a:r>
            <a:r>
              <a:rPr lang="en-US" dirty="0" err="1"/>
              <a:t>tions</a:t>
            </a:r>
            <a:r>
              <a:rPr lang="en-US" dirty="0"/>
              <a:t> of the </a:t>
            </a:r>
            <a:r>
              <a:rPr lang="en-US" dirty="0" err="1"/>
              <a:t>geoms</a:t>
            </a:r>
            <a:r>
              <a:rPr lang="en-US" dirty="0"/>
              <a:t> within the coordinate system (a position adjust‐ </a:t>
            </a:r>
            <a:r>
              <a:rPr lang="en-US" dirty="0" err="1"/>
              <a:t>ment</a:t>
            </a:r>
            <a:r>
              <a:rPr lang="en-US" dirty="0"/>
              <a:t>) or split the graph into subplots (faceting). You could also extend the plot by adding one or more additional layers, where each additional layer uses a dataset, a </a:t>
            </a:r>
            <a:r>
              <a:rPr lang="en-US" dirty="0" err="1"/>
              <a:t>geom</a:t>
            </a:r>
            <a:r>
              <a:rPr lang="en-US" dirty="0"/>
              <a:t>, a set of mappings, a stat, and a position adjustment: </a:t>
            </a:r>
          </a:p>
          <a:p>
            <a:endParaRPr lang="en-US" dirty="0"/>
          </a:p>
          <a:p>
            <a:r>
              <a:rPr lang="en-US"/>
              <a:t>You </a:t>
            </a:r>
            <a:r>
              <a:rPr lang="en-US" dirty="0"/>
              <a:t>could use this method to build any plot that you imagine. In other words, you can use the code template that you’ve learned in this chapter to build hundreds of thousands of unique plots. </a:t>
            </a:r>
          </a:p>
        </p:txBody>
      </p:sp>
      <p:sp>
        <p:nvSpPr>
          <p:cNvPr id="4" name="Slide Number Placeholder 3"/>
          <p:cNvSpPr>
            <a:spLocks noGrp="1"/>
          </p:cNvSpPr>
          <p:nvPr>
            <p:ph type="sldNum" sz="quarter" idx="5"/>
          </p:nvPr>
        </p:nvSpPr>
        <p:spPr/>
        <p:txBody>
          <a:bodyPr/>
          <a:lstStyle/>
          <a:p>
            <a:fld id="{B9D1F5FF-101B-4E55-A8C5-DDE067957513}" type="slidenum">
              <a:rPr lang="en-US" smtClean="0"/>
              <a:t>54</a:t>
            </a:fld>
            <a:endParaRPr lang="en-US"/>
          </a:p>
        </p:txBody>
      </p:sp>
    </p:spTree>
    <p:extLst>
      <p:ext uri="{BB962C8B-B14F-4D97-AF65-F5344CB8AC3E}">
        <p14:creationId xmlns:p14="http://schemas.microsoft.com/office/powerpoint/2010/main" val="12991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plot mpg, run this code to put </a:t>
            </a:r>
            <a:r>
              <a:rPr lang="en-US" dirty="0" err="1"/>
              <a:t>displ</a:t>
            </a:r>
            <a:r>
              <a:rPr lang="en-US" dirty="0"/>
              <a:t> on the x-axis and </a:t>
            </a:r>
            <a:r>
              <a:rPr lang="en-US" dirty="0" err="1"/>
              <a:t>hwy</a:t>
            </a:r>
            <a:r>
              <a:rPr lang="en-US" dirty="0"/>
              <a:t> on the y-axis:</a:t>
            </a:r>
          </a:p>
          <a:p>
            <a:endParaRPr lang="en-US" dirty="0"/>
          </a:p>
          <a:p>
            <a:r>
              <a:rPr lang="en-US" dirty="0"/>
              <a:t>The plot shows a negative relationship between engine size (</a:t>
            </a:r>
            <a:r>
              <a:rPr lang="en-US" dirty="0" err="1"/>
              <a:t>displ</a:t>
            </a:r>
            <a:r>
              <a:rPr lang="en-US" dirty="0"/>
              <a:t>) and fuel efficiency (</a:t>
            </a:r>
            <a:r>
              <a:rPr lang="en-US" dirty="0" err="1"/>
              <a:t>hwy</a:t>
            </a:r>
            <a:r>
              <a:rPr lang="en-US" dirty="0"/>
              <a:t>). In other words, cars with big engines use more fuel. Does this confirm or refute your hypothesis about fuel efficiency and engine size?</a:t>
            </a:r>
          </a:p>
          <a:p>
            <a:endParaRPr lang="en-US" dirty="0"/>
          </a:p>
          <a:p>
            <a:r>
              <a:rPr lang="en-US" dirty="0"/>
              <a:t>With ggplot2, you begin a plot with the function </a:t>
            </a:r>
            <a:r>
              <a:rPr lang="en-US" dirty="0" err="1"/>
              <a:t>ggplot</a:t>
            </a:r>
            <a:r>
              <a:rPr lang="en-US" dirty="0"/>
              <a:t>(). </a:t>
            </a:r>
            <a:r>
              <a:rPr lang="en-US" dirty="0" err="1"/>
              <a:t>ggplot</a:t>
            </a:r>
            <a:r>
              <a:rPr lang="en-US" dirty="0"/>
              <a:t>() creates a coordinate system that you can add layers to. The first argument of </a:t>
            </a:r>
            <a:r>
              <a:rPr lang="en-US" dirty="0" err="1"/>
              <a:t>ggplot</a:t>
            </a:r>
            <a:r>
              <a:rPr lang="en-US" dirty="0"/>
              <a:t>() is the dataset to use in the graph. So </a:t>
            </a:r>
            <a:r>
              <a:rPr lang="en-US" dirty="0" err="1"/>
              <a:t>ggplot</a:t>
            </a:r>
            <a:r>
              <a:rPr lang="en-US" dirty="0"/>
              <a:t>(data = mpg) creates an empty graph, but it’s not very interesting so I’m not going to show it here. You complete your graph by adding one or more layers to </a:t>
            </a:r>
            <a:r>
              <a:rPr lang="en-US" dirty="0" err="1"/>
              <a:t>ggplot</a:t>
            </a:r>
            <a:r>
              <a:rPr lang="en-US" dirty="0"/>
              <a:t>(). The function </a:t>
            </a:r>
            <a:r>
              <a:rPr lang="en-US" dirty="0" err="1"/>
              <a:t>geom_point</a:t>
            </a:r>
            <a:r>
              <a:rPr lang="en-US" dirty="0"/>
              <a:t>() adds a layer of points to your plot, which creates a scatterplot. ggplot2 comes with many </a:t>
            </a:r>
            <a:r>
              <a:rPr lang="en-US" dirty="0" err="1"/>
              <a:t>geom</a:t>
            </a:r>
            <a:r>
              <a:rPr lang="en-US" dirty="0"/>
              <a:t> functions that each add a different type of layer to a plot. You’ll learn a whole bunch of them throughout this chapter. Each </a:t>
            </a:r>
            <a:r>
              <a:rPr lang="en-US" dirty="0" err="1"/>
              <a:t>geom</a:t>
            </a:r>
            <a:r>
              <a:rPr lang="en-US" dirty="0"/>
              <a:t> function in ggplot2 takes a mapping argument. This defines how variables in your dataset are mapped to visual properties. The mapping argument is always paired with </a:t>
            </a:r>
            <a:r>
              <a:rPr lang="en-US" dirty="0" err="1"/>
              <a:t>aes</a:t>
            </a:r>
            <a:r>
              <a:rPr lang="en-US" dirty="0"/>
              <a:t>(), and the x and y arguments of </a:t>
            </a:r>
            <a:r>
              <a:rPr lang="en-US" dirty="0" err="1"/>
              <a:t>aes</a:t>
            </a:r>
            <a:r>
              <a:rPr lang="en-US" dirty="0"/>
              <a:t>() specify which variables to map to the </a:t>
            </a:r>
            <a:r>
              <a:rPr lang="en-US" dirty="0" err="1"/>
              <a:t>xand</a:t>
            </a:r>
            <a:r>
              <a:rPr lang="en-US" dirty="0"/>
              <a:t> y-axes. ggplot2 looks for the mapped variable in the data argument, in this case, mpg.</a:t>
            </a:r>
          </a:p>
        </p:txBody>
      </p:sp>
      <p:sp>
        <p:nvSpPr>
          <p:cNvPr id="4" name="Slide Number Placeholder 3"/>
          <p:cNvSpPr>
            <a:spLocks noGrp="1"/>
          </p:cNvSpPr>
          <p:nvPr>
            <p:ph type="sldNum" sz="quarter" idx="5"/>
          </p:nvPr>
        </p:nvSpPr>
        <p:spPr/>
        <p:txBody>
          <a:bodyPr/>
          <a:lstStyle/>
          <a:p>
            <a:fld id="{B9D1F5FF-101B-4E55-A8C5-DDE067957513}" type="slidenum">
              <a:rPr lang="en-US" smtClean="0"/>
              <a:t>8</a:t>
            </a:fld>
            <a:endParaRPr lang="en-US"/>
          </a:p>
        </p:txBody>
      </p:sp>
    </p:spTree>
    <p:extLst>
      <p:ext uri="{BB962C8B-B14F-4D97-AF65-F5344CB8AC3E}">
        <p14:creationId xmlns:p14="http://schemas.microsoft.com/office/powerpoint/2010/main" val="188979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turn this code into a reusable template for making graphs with ggplot2. To make a graph, replace the bracketed sections in the following code with a dataset, a </a:t>
            </a:r>
            <a:r>
              <a:rPr lang="en-US" dirty="0" err="1"/>
              <a:t>geom</a:t>
            </a:r>
            <a:r>
              <a:rPr lang="en-US" dirty="0"/>
              <a:t> function, or a collection of mappings: </a:t>
            </a:r>
            <a:r>
              <a:rPr lang="en-US" dirty="0" err="1"/>
              <a:t>ggplot</a:t>
            </a:r>
            <a:r>
              <a:rPr lang="en-US" dirty="0"/>
              <a:t>(data = ) + (mapping = </a:t>
            </a:r>
            <a:r>
              <a:rPr lang="en-US" dirty="0" err="1"/>
              <a:t>aes</a:t>
            </a:r>
            <a:r>
              <a:rPr lang="en-US" dirty="0"/>
              <a:t>()) The rest of this section will show you how to complete and extend this template to make different types of graphs. We will begin with the component.</a:t>
            </a:r>
          </a:p>
          <a:p>
            <a:endParaRPr lang="en-US" dirty="0"/>
          </a:p>
          <a:p>
            <a:r>
              <a:rPr lang="en-US" dirty="0"/>
              <a:t>The rest of this chapter will show you how to complete and extend this template to make different types of graphs. We will begin with the &lt;MAPPINGS&gt; component.</a:t>
            </a:r>
          </a:p>
        </p:txBody>
      </p:sp>
      <p:sp>
        <p:nvSpPr>
          <p:cNvPr id="4" name="Slide Number Placeholder 3"/>
          <p:cNvSpPr>
            <a:spLocks noGrp="1"/>
          </p:cNvSpPr>
          <p:nvPr>
            <p:ph type="sldNum" sz="quarter" idx="5"/>
          </p:nvPr>
        </p:nvSpPr>
        <p:spPr/>
        <p:txBody>
          <a:bodyPr/>
          <a:lstStyle/>
          <a:p>
            <a:fld id="{B9D1F5FF-101B-4E55-A8C5-DDE067957513}" type="slidenum">
              <a:rPr lang="en-US" smtClean="0"/>
              <a:t>9</a:t>
            </a:fld>
            <a:endParaRPr lang="en-US"/>
          </a:p>
        </p:txBody>
      </p:sp>
    </p:spTree>
    <p:extLst>
      <p:ext uri="{BB962C8B-B14F-4D97-AF65-F5344CB8AC3E}">
        <p14:creationId xmlns:p14="http://schemas.microsoft.com/office/powerpoint/2010/main" val="370755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https://rpubs.com/uky994/583733</a:t>
            </a:r>
            <a:endParaRPr lang="en-US" dirty="0"/>
          </a:p>
          <a:p>
            <a:endParaRPr lang="en-US" dirty="0"/>
          </a:p>
          <a:p>
            <a:pPr marL="228600" indent="-228600">
              <a:buAutoNum type="arabicPeriod"/>
            </a:pPr>
            <a:r>
              <a:rPr lang="en-US" dirty="0"/>
              <a:t>Run </a:t>
            </a:r>
            <a:r>
              <a:rPr lang="en-US" dirty="0" err="1"/>
              <a:t>ggplot</a:t>
            </a:r>
            <a:r>
              <a:rPr lang="en-US" dirty="0"/>
              <a:t>(data = mpg). What do you see? </a:t>
            </a:r>
          </a:p>
          <a:p>
            <a:pPr marL="228600" indent="-228600">
              <a:buAutoNum type="arabicPeriod"/>
            </a:pPr>
            <a:r>
              <a:rPr lang="en-US" dirty="0"/>
              <a:t>How many rows are in </a:t>
            </a:r>
            <a:r>
              <a:rPr lang="en-US" dirty="0" err="1"/>
              <a:t>mtcars</a:t>
            </a:r>
            <a:r>
              <a:rPr lang="en-US" dirty="0"/>
              <a:t>? How many columns? </a:t>
            </a:r>
          </a:p>
          <a:p>
            <a:pPr marL="228600" indent="-228600">
              <a:buAutoNum type="arabicPeriod"/>
            </a:pPr>
            <a:r>
              <a:rPr lang="en-US" dirty="0"/>
              <a:t>What does the </a:t>
            </a:r>
            <a:r>
              <a:rPr lang="en-US" dirty="0" err="1"/>
              <a:t>drv</a:t>
            </a:r>
            <a:r>
              <a:rPr lang="en-US" dirty="0"/>
              <a:t> variable describe? Read the help for ?mpg to find out. </a:t>
            </a:r>
          </a:p>
          <a:p>
            <a:pPr marL="228600" indent="-228600">
              <a:buAutoNum type="arabicPeriod"/>
            </a:pPr>
            <a:r>
              <a:rPr lang="en-US" dirty="0"/>
              <a:t>Make a scatterplot of </a:t>
            </a:r>
            <a:r>
              <a:rPr lang="en-US" dirty="0" err="1"/>
              <a:t>hwy</a:t>
            </a:r>
            <a:r>
              <a:rPr lang="en-US" dirty="0"/>
              <a:t> versus </a:t>
            </a:r>
            <a:r>
              <a:rPr lang="en-US" dirty="0" err="1"/>
              <a:t>cyl</a:t>
            </a:r>
            <a:r>
              <a:rPr lang="en-US" dirty="0"/>
              <a:t>. </a:t>
            </a:r>
          </a:p>
          <a:p>
            <a:pPr marL="228600" indent="-228600">
              <a:buAutoNum type="arabicPeriod"/>
            </a:pPr>
            <a:r>
              <a:rPr lang="en-US" dirty="0"/>
              <a:t>What happens if you make a scatterplot of class versus </a:t>
            </a:r>
            <a:r>
              <a:rPr lang="en-US" dirty="0" err="1"/>
              <a:t>drv</a:t>
            </a:r>
            <a:r>
              <a:rPr lang="en-US" dirty="0"/>
              <a:t>? Why is the plot not useful?</a:t>
            </a:r>
          </a:p>
        </p:txBody>
      </p:sp>
      <p:sp>
        <p:nvSpPr>
          <p:cNvPr id="4" name="Slide Number Placeholder 3"/>
          <p:cNvSpPr>
            <a:spLocks noGrp="1"/>
          </p:cNvSpPr>
          <p:nvPr>
            <p:ph type="sldNum" sz="quarter" idx="5"/>
          </p:nvPr>
        </p:nvSpPr>
        <p:spPr/>
        <p:txBody>
          <a:bodyPr/>
          <a:lstStyle/>
          <a:p>
            <a:fld id="{B9D1F5FF-101B-4E55-A8C5-DDE067957513}" type="slidenum">
              <a:rPr lang="en-US" smtClean="0"/>
              <a:t>10</a:t>
            </a:fld>
            <a:endParaRPr lang="en-US"/>
          </a:p>
        </p:txBody>
      </p:sp>
    </p:spTree>
    <p:extLst>
      <p:ext uri="{BB962C8B-B14F-4D97-AF65-F5344CB8AC3E}">
        <p14:creationId xmlns:p14="http://schemas.microsoft.com/office/powerpoint/2010/main" val="165310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plot, one group of points (highlighted in red) seems to fall outside of the linear trend. These cars have a higher mileage than you might expect. How can you explain these cars? </a:t>
            </a:r>
          </a:p>
          <a:p>
            <a:endParaRPr lang="en-US" dirty="0"/>
          </a:p>
          <a:p>
            <a:r>
              <a:rPr lang="en-US" dirty="0"/>
              <a:t>Let’s hypothesize that the cars are hybrids. One way to test this hypothesis is to look at the class value for each car. The class variable of the mpg dataset classifies cars into groups such as compact, midsize, and SUV. If the outlying points are hybrids, they should be classified as compact cars or, perhaps, subcompact cars (keep in mind that this data was collected before hybrid trucks and SUVs became popular). </a:t>
            </a:r>
          </a:p>
          <a:p>
            <a:endParaRPr lang="en-US" dirty="0"/>
          </a:p>
          <a:p>
            <a:r>
              <a:rPr lang="en-US" dirty="0"/>
              <a:t>You can add a third variable, like class, to a two-dimensional scatterplot by mapping it to an aesthetic. </a:t>
            </a:r>
          </a:p>
        </p:txBody>
      </p:sp>
      <p:sp>
        <p:nvSpPr>
          <p:cNvPr id="4" name="Slide Number Placeholder 3"/>
          <p:cNvSpPr>
            <a:spLocks noGrp="1"/>
          </p:cNvSpPr>
          <p:nvPr>
            <p:ph type="sldNum" sz="quarter" idx="5"/>
          </p:nvPr>
        </p:nvSpPr>
        <p:spPr/>
        <p:txBody>
          <a:bodyPr/>
          <a:lstStyle/>
          <a:p>
            <a:fld id="{B9D1F5FF-101B-4E55-A8C5-DDE067957513}" type="slidenum">
              <a:rPr lang="en-US" smtClean="0"/>
              <a:t>11</a:t>
            </a:fld>
            <a:endParaRPr lang="en-US"/>
          </a:p>
        </p:txBody>
      </p:sp>
    </p:spTree>
    <p:extLst>
      <p:ext uri="{BB962C8B-B14F-4D97-AF65-F5344CB8AC3E}">
        <p14:creationId xmlns:p14="http://schemas.microsoft.com/office/powerpoint/2010/main" val="338795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2/6/2021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xts.ggplot2.tidyverse.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docs.ggplot2.org/current/" TargetMode="External"/><Relationship Id="rId4" Type="http://schemas.openxmlformats.org/officeDocument/2006/relationships/hyperlink" Target="https://github.com/rstudio/cheatsheets/raw/master/data-visualization-2.1.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ta.had.co.nz/papers/layered-grammar.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ggplot2.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gplot2.tidyverse.org/reference/position_dodge.html" TargetMode="External"/><Relationship Id="rId7" Type="http://schemas.openxmlformats.org/officeDocument/2006/relationships/hyperlink" Target="https://ggplot2.tidyverse.org/reference/position_stack.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ggplot2.tidyverse.org/reference/position_jitter.html" TargetMode="External"/><Relationship Id="rId5" Type="http://schemas.openxmlformats.org/officeDocument/2006/relationships/hyperlink" Target="https://www.rdocumentation.org/packages/ggplot2/versions/3.2.1/topics/position_identity" TargetMode="External"/><Relationship Id="rId4" Type="http://schemas.openxmlformats.org/officeDocument/2006/relationships/hyperlink" Target="https://www.rdocumentation.org/packages/ggplot2/versions/2.1.0/topics/position_fil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FBA148-F6CE-4564-8D15-A4D37A9E8355}"/>
              </a:ext>
            </a:extLst>
          </p:cNvPr>
          <p:cNvSpPr>
            <a:spLocks noGrp="1"/>
          </p:cNvSpPr>
          <p:nvPr>
            <p:ph type="title"/>
          </p:nvPr>
        </p:nvSpPr>
        <p:spPr/>
        <p:txBody>
          <a:bodyPr/>
          <a:lstStyle/>
          <a:p>
            <a:r>
              <a:rPr lang="en-US" dirty="0"/>
              <a:t>Exploring data</a:t>
            </a:r>
          </a:p>
        </p:txBody>
      </p:sp>
      <p:sp>
        <p:nvSpPr>
          <p:cNvPr id="5" name="Text Placeholder 4">
            <a:extLst>
              <a:ext uri="{FF2B5EF4-FFF2-40B4-BE49-F238E27FC236}">
                <a16:creationId xmlns:a16="http://schemas.microsoft.com/office/drawing/2014/main" id="{92CC88A5-00AF-4A1C-A844-0F706F43F7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1026" name="Picture 2" descr="Image result for r programming">
            <a:extLst>
              <a:ext uri="{FF2B5EF4-FFF2-40B4-BE49-F238E27FC236}">
                <a16:creationId xmlns:a16="http://schemas.microsoft.com/office/drawing/2014/main" id="{8CCFAB7F-2662-42CB-98A2-FFEA03B897D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7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31A3E-B597-41D8-B230-EB7727205C05}"/>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A638F34-61F2-43A4-8AA1-648A765BC109}"/>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C0BF5A1-8E0A-4D8D-A476-FCFC628662DD}"/>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Data visualization FIRST STEPS</a:t>
            </a:r>
          </a:p>
        </p:txBody>
      </p:sp>
    </p:spTree>
    <p:extLst>
      <p:ext uri="{BB962C8B-B14F-4D97-AF65-F5344CB8AC3E}">
        <p14:creationId xmlns:p14="http://schemas.microsoft.com/office/powerpoint/2010/main" val="266741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B307-E2FD-48B3-92BE-084AA934EF74}"/>
              </a:ext>
            </a:extLst>
          </p:cNvPr>
          <p:cNvSpPr>
            <a:spLocks noGrp="1"/>
          </p:cNvSpPr>
          <p:nvPr>
            <p:ph type="title"/>
          </p:nvPr>
        </p:nvSpPr>
        <p:spPr/>
        <p:txBody>
          <a:bodyPr/>
          <a:lstStyle/>
          <a:p>
            <a:r>
              <a:rPr lang="en-US" dirty="0"/>
              <a:t>Aesthetic Mappings</a:t>
            </a:r>
          </a:p>
        </p:txBody>
      </p:sp>
      <p:pic>
        <p:nvPicPr>
          <p:cNvPr id="4" name="Picture 3">
            <a:extLst>
              <a:ext uri="{FF2B5EF4-FFF2-40B4-BE49-F238E27FC236}">
                <a16:creationId xmlns:a16="http://schemas.microsoft.com/office/drawing/2014/main" id="{AECBA686-5E05-41C8-800C-BEBC4ADC947D}"/>
              </a:ext>
            </a:extLst>
          </p:cNvPr>
          <p:cNvPicPr>
            <a:picLocks noChangeAspect="1"/>
          </p:cNvPicPr>
          <p:nvPr/>
        </p:nvPicPr>
        <p:blipFill>
          <a:blip r:embed="rId3"/>
          <a:stretch>
            <a:fillRect/>
          </a:stretch>
        </p:blipFill>
        <p:spPr>
          <a:xfrm>
            <a:off x="2500312" y="1748409"/>
            <a:ext cx="7191375" cy="4524375"/>
          </a:xfrm>
          <a:prstGeom prst="rect">
            <a:avLst/>
          </a:prstGeom>
        </p:spPr>
      </p:pic>
    </p:spTree>
    <p:extLst>
      <p:ext uri="{BB962C8B-B14F-4D97-AF65-F5344CB8AC3E}">
        <p14:creationId xmlns:p14="http://schemas.microsoft.com/office/powerpoint/2010/main" val="240560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DC3A-F42D-4D49-B09B-189C295CE28A}"/>
              </a:ext>
            </a:extLst>
          </p:cNvPr>
          <p:cNvSpPr>
            <a:spLocks noGrp="1"/>
          </p:cNvSpPr>
          <p:nvPr>
            <p:ph type="title"/>
          </p:nvPr>
        </p:nvSpPr>
        <p:spPr/>
        <p:txBody>
          <a:bodyPr/>
          <a:lstStyle/>
          <a:p>
            <a:r>
              <a:rPr lang="en-US" dirty="0"/>
              <a:t>Aesthetic Mappings</a:t>
            </a:r>
          </a:p>
        </p:txBody>
      </p:sp>
      <p:pic>
        <p:nvPicPr>
          <p:cNvPr id="4" name="Picture 3">
            <a:extLst>
              <a:ext uri="{FF2B5EF4-FFF2-40B4-BE49-F238E27FC236}">
                <a16:creationId xmlns:a16="http://schemas.microsoft.com/office/drawing/2014/main" id="{9320822F-6E1E-4F6A-99BF-A1F4C9D80A39}"/>
              </a:ext>
            </a:extLst>
          </p:cNvPr>
          <p:cNvPicPr>
            <a:picLocks noChangeAspect="1"/>
          </p:cNvPicPr>
          <p:nvPr/>
        </p:nvPicPr>
        <p:blipFill>
          <a:blip r:embed="rId3"/>
          <a:stretch>
            <a:fillRect/>
          </a:stretch>
        </p:blipFill>
        <p:spPr>
          <a:xfrm>
            <a:off x="2343150" y="2357437"/>
            <a:ext cx="7505700" cy="2600325"/>
          </a:xfrm>
          <a:prstGeom prst="rect">
            <a:avLst/>
          </a:prstGeom>
        </p:spPr>
      </p:pic>
    </p:spTree>
    <p:extLst>
      <p:ext uri="{BB962C8B-B14F-4D97-AF65-F5344CB8AC3E}">
        <p14:creationId xmlns:p14="http://schemas.microsoft.com/office/powerpoint/2010/main" val="108650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F057-6AC1-4887-85DD-4B2BF6214D4A}"/>
              </a:ext>
            </a:extLst>
          </p:cNvPr>
          <p:cNvSpPr>
            <a:spLocks noGrp="1"/>
          </p:cNvSpPr>
          <p:nvPr>
            <p:ph type="title"/>
          </p:nvPr>
        </p:nvSpPr>
        <p:spPr/>
        <p:txBody>
          <a:bodyPr/>
          <a:lstStyle/>
          <a:p>
            <a:r>
              <a:rPr lang="en-US" dirty="0"/>
              <a:t>Aesthetic Mappings</a:t>
            </a:r>
          </a:p>
        </p:txBody>
      </p:sp>
      <p:sp>
        <p:nvSpPr>
          <p:cNvPr id="4" name="Rectangle 3">
            <a:extLst>
              <a:ext uri="{FF2B5EF4-FFF2-40B4-BE49-F238E27FC236}">
                <a16:creationId xmlns:a16="http://schemas.microsoft.com/office/drawing/2014/main" id="{B0E5827C-129F-4A0D-B7E2-882BC8F2602D}"/>
              </a:ext>
            </a:extLst>
          </p:cNvPr>
          <p:cNvSpPr/>
          <p:nvPr/>
        </p:nvSpPr>
        <p:spPr>
          <a:xfrm>
            <a:off x="121539" y="1897344"/>
            <a:ext cx="11948922" cy="830997"/>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color = class))</a:t>
            </a:r>
          </a:p>
        </p:txBody>
      </p:sp>
      <p:pic>
        <p:nvPicPr>
          <p:cNvPr id="5" name="Picture 4">
            <a:extLst>
              <a:ext uri="{FF2B5EF4-FFF2-40B4-BE49-F238E27FC236}">
                <a16:creationId xmlns:a16="http://schemas.microsoft.com/office/drawing/2014/main" id="{D01BB8A5-30BC-4420-9B54-A19455B0FDC5}"/>
              </a:ext>
            </a:extLst>
          </p:cNvPr>
          <p:cNvPicPr>
            <a:picLocks noChangeAspect="1"/>
          </p:cNvPicPr>
          <p:nvPr/>
        </p:nvPicPr>
        <p:blipFill>
          <a:blip r:embed="rId3"/>
          <a:stretch>
            <a:fillRect/>
          </a:stretch>
        </p:blipFill>
        <p:spPr>
          <a:xfrm>
            <a:off x="2952749" y="2913261"/>
            <a:ext cx="6677025" cy="3944739"/>
          </a:xfrm>
          <a:prstGeom prst="rect">
            <a:avLst/>
          </a:prstGeom>
        </p:spPr>
      </p:pic>
      <p:sp>
        <p:nvSpPr>
          <p:cNvPr id="6" name="Rectangle 5">
            <a:extLst>
              <a:ext uri="{FF2B5EF4-FFF2-40B4-BE49-F238E27FC236}">
                <a16:creationId xmlns:a16="http://schemas.microsoft.com/office/drawing/2014/main" id="{F549B265-4E38-40D5-A756-C6365E23A75F}"/>
              </a:ext>
            </a:extLst>
          </p:cNvPr>
          <p:cNvSpPr/>
          <p:nvPr/>
        </p:nvSpPr>
        <p:spPr>
          <a:xfrm>
            <a:off x="4185180" y="2269881"/>
            <a:ext cx="767820"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D61F53-3263-48B7-B2E6-6FE6EDE7A3E4}"/>
              </a:ext>
            </a:extLst>
          </p:cNvPr>
          <p:cNvSpPr/>
          <p:nvPr/>
        </p:nvSpPr>
        <p:spPr>
          <a:xfrm>
            <a:off x="8242830" y="3582008"/>
            <a:ext cx="1386944" cy="21710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3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CE6E-D8F7-4E9E-B85B-C05E0288B422}"/>
              </a:ext>
            </a:extLst>
          </p:cNvPr>
          <p:cNvSpPr>
            <a:spLocks noGrp="1"/>
          </p:cNvSpPr>
          <p:nvPr>
            <p:ph type="title"/>
          </p:nvPr>
        </p:nvSpPr>
        <p:spPr/>
        <p:txBody>
          <a:bodyPr/>
          <a:lstStyle/>
          <a:p>
            <a:r>
              <a:rPr lang="en-US" dirty="0"/>
              <a:t>Aesthetic Mappings</a:t>
            </a:r>
          </a:p>
        </p:txBody>
      </p:sp>
      <p:sp>
        <p:nvSpPr>
          <p:cNvPr id="4" name="Rectangle 3">
            <a:extLst>
              <a:ext uri="{FF2B5EF4-FFF2-40B4-BE49-F238E27FC236}">
                <a16:creationId xmlns:a16="http://schemas.microsoft.com/office/drawing/2014/main" id="{5E76AD21-42AF-4F00-88D6-4FCB7182C3FC}"/>
              </a:ext>
            </a:extLst>
          </p:cNvPr>
          <p:cNvSpPr/>
          <p:nvPr/>
        </p:nvSpPr>
        <p:spPr>
          <a:xfrm>
            <a:off x="314325" y="1931938"/>
            <a:ext cx="11563350"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size</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a:t>
            </a:r>
          </a:p>
          <a:p>
            <a:r>
              <a:rPr lang="en-US" sz="2400" dirty="0">
                <a:solidFill>
                  <a:schemeClr val="bg1">
                    <a:lumMod val="50000"/>
                  </a:schemeClr>
                </a:solidFill>
                <a:latin typeface="Courier New" panose="02070309020205020404" pitchFamily="49" charset="0"/>
                <a:cs typeface="Courier New" panose="02070309020205020404" pitchFamily="49" charset="0"/>
              </a:rPr>
              <a:t>#&gt; Warning: Using size for a discrete variable is not advised.</a:t>
            </a:r>
          </a:p>
        </p:txBody>
      </p:sp>
      <p:pic>
        <p:nvPicPr>
          <p:cNvPr id="5" name="Picture 4">
            <a:extLst>
              <a:ext uri="{FF2B5EF4-FFF2-40B4-BE49-F238E27FC236}">
                <a16:creationId xmlns:a16="http://schemas.microsoft.com/office/drawing/2014/main" id="{E529AB12-1BF9-420F-9532-A2B4F80ECF18}"/>
              </a:ext>
            </a:extLst>
          </p:cNvPr>
          <p:cNvPicPr>
            <a:picLocks noChangeAspect="1"/>
          </p:cNvPicPr>
          <p:nvPr/>
        </p:nvPicPr>
        <p:blipFill>
          <a:blip r:embed="rId3"/>
          <a:stretch>
            <a:fillRect/>
          </a:stretch>
        </p:blipFill>
        <p:spPr>
          <a:xfrm>
            <a:off x="3149846" y="3315012"/>
            <a:ext cx="5892308" cy="3542988"/>
          </a:xfrm>
          <a:prstGeom prst="rect">
            <a:avLst/>
          </a:prstGeom>
        </p:spPr>
      </p:pic>
    </p:spTree>
    <p:extLst>
      <p:ext uri="{BB962C8B-B14F-4D97-AF65-F5344CB8AC3E}">
        <p14:creationId xmlns:p14="http://schemas.microsoft.com/office/powerpoint/2010/main" val="50478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A53F-E5B0-420F-B55A-70EAE30B133D}"/>
              </a:ext>
            </a:extLst>
          </p:cNvPr>
          <p:cNvSpPr>
            <a:spLocks noGrp="1"/>
          </p:cNvSpPr>
          <p:nvPr>
            <p:ph type="title"/>
          </p:nvPr>
        </p:nvSpPr>
        <p:spPr/>
        <p:txBody>
          <a:bodyPr/>
          <a:lstStyle/>
          <a:p>
            <a:r>
              <a:rPr lang="en-US" dirty="0"/>
              <a:t>Aesthetic Mappings</a:t>
            </a:r>
          </a:p>
        </p:txBody>
      </p:sp>
      <p:pic>
        <p:nvPicPr>
          <p:cNvPr id="4" name="Picture 3">
            <a:extLst>
              <a:ext uri="{FF2B5EF4-FFF2-40B4-BE49-F238E27FC236}">
                <a16:creationId xmlns:a16="http://schemas.microsoft.com/office/drawing/2014/main" id="{9A210AA0-5BE0-4503-8C14-B7519BCE182D}"/>
              </a:ext>
            </a:extLst>
          </p:cNvPr>
          <p:cNvPicPr>
            <a:picLocks noChangeAspect="1"/>
          </p:cNvPicPr>
          <p:nvPr/>
        </p:nvPicPr>
        <p:blipFill>
          <a:blip r:embed="rId3"/>
          <a:stretch>
            <a:fillRect/>
          </a:stretch>
        </p:blipFill>
        <p:spPr>
          <a:xfrm>
            <a:off x="6591918" y="1676400"/>
            <a:ext cx="5123452" cy="5181600"/>
          </a:xfrm>
          <a:prstGeom prst="rect">
            <a:avLst/>
          </a:prstGeom>
        </p:spPr>
      </p:pic>
      <p:sp>
        <p:nvSpPr>
          <p:cNvPr id="5" name="Rectangle 4">
            <a:extLst>
              <a:ext uri="{FF2B5EF4-FFF2-40B4-BE49-F238E27FC236}">
                <a16:creationId xmlns:a16="http://schemas.microsoft.com/office/drawing/2014/main" id="{C028AF77-95DE-4CDC-A07A-84307E0A92AE}"/>
              </a:ext>
            </a:extLst>
          </p:cNvPr>
          <p:cNvSpPr/>
          <p:nvPr/>
        </p:nvSpPr>
        <p:spPr>
          <a:xfrm>
            <a:off x="495918" y="1780901"/>
            <a:ext cx="6096000" cy="1200329"/>
          </a:xfrm>
          <a:prstGeom prst="rect">
            <a:avLst/>
          </a:prstGeom>
          <a:solidFill>
            <a:schemeClr val="bg2"/>
          </a:solidFill>
        </p:spPr>
        <p:txBody>
          <a:bodyPr>
            <a:spAutoFit/>
          </a:bodyPr>
          <a:lstStyle/>
          <a:p>
            <a:r>
              <a:rPr lang="en-US" dirty="0">
                <a:solidFill>
                  <a:schemeClr val="bg1">
                    <a:lumMod val="50000"/>
                  </a:schemeClr>
                </a:solidFill>
                <a:latin typeface="Courier New" panose="02070309020205020404" pitchFamily="49" charset="0"/>
                <a:cs typeface="Courier New" panose="02070309020205020404" pitchFamily="49" charset="0"/>
              </a:rPr>
              <a:t># Top</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alpha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F4C51F92-1D77-4ACD-8499-1B5FE0BD39B8}"/>
              </a:ext>
            </a:extLst>
          </p:cNvPr>
          <p:cNvSpPr/>
          <p:nvPr/>
        </p:nvSpPr>
        <p:spPr>
          <a:xfrm>
            <a:off x="362948" y="4725085"/>
            <a:ext cx="6096000" cy="923330"/>
          </a:xfrm>
          <a:prstGeom prst="rect">
            <a:avLst/>
          </a:prstGeom>
          <a:solidFill>
            <a:schemeClr val="bg2"/>
          </a:solidFill>
        </p:spPr>
        <p:txBody>
          <a:bodyPr>
            <a:spAutoFit/>
          </a:bodyPr>
          <a:lstStyle/>
          <a:p>
            <a:r>
              <a:rPr lang="en-US" dirty="0">
                <a:solidFill>
                  <a:schemeClr val="bg1">
                    <a:lumMod val="50000"/>
                  </a:schemeClr>
                </a:solidFill>
                <a:latin typeface="Courier New" panose="02070309020205020404" pitchFamily="49" charset="0"/>
                <a:cs typeface="Courier New" panose="02070309020205020404" pitchFamily="49" charset="0"/>
              </a:rPr>
              <a:t># Bottom </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shape</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939EB269-2FFC-4619-B0B5-ECF47E328C66}"/>
              </a:ext>
            </a:extLst>
          </p:cNvPr>
          <p:cNvSpPr/>
          <p:nvPr/>
        </p:nvSpPr>
        <p:spPr>
          <a:xfrm>
            <a:off x="10744200" y="6019800"/>
            <a:ext cx="609600" cy="252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5E1D71-08E0-46FF-9B84-2A506AA409A0}"/>
              </a:ext>
            </a:extLst>
          </p:cNvPr>
          <p:cNvSpPr txBox="1"/>
          <p:nvPr/>
        </p:nvSpPr>
        <p:spPr>
          <a:xfrm>
            <a:off x="11504300" y="6019800"/>
            <a:ext cx="324230" cy="523220"/>
          </a:xfrm>
          <a:prstGeom prst="rect">
            <a:avLst/>
          </a:prstGeom>
          <a:noFill/>
        </p:spPr>
        <p:txBody>
          <a:bodyPr wrap="square" rtlCol="0">
            <a:spAutoFit/>
          </a:bodyPr>
          <a:lstStyle/>
          <a:p>
            <a:r>
              <a:rPr lang="en-US" sz="2800" dirty="0">
                <a:solidFill>
                  <a:srgbClr val="FF0000"/>
                </a:solidFill>
                <a:latin typeface="Arial Narrow" panose="020B0606020202030204" pitchFamily="34" charset="0"/>
              </a:rPr>
              <a:t>?</a:t>
            </a:r>
          </a:p>
        </p:txBody>
      </p:sp>
      <p:sp>
        <p:nvSpPr>
          <p:cNvPr id="9" name="Rectangle 8">
            <a:extLst>
              <a:ext uri="{FF2B5EF4-FFF2-40B4-BE49-F238E27FC236}">
                <a16:creationId xmlns:a16="http://schemas.microsoft.com/office/drawing/2014/main" id="{3313DDC6-AE19-44C4-B3E5-527A3BDCE9F4}"/>
              </a:ext>
            </a:extLst>
          </p:cNvPr>
          <p:cNvSpPr/>
          <p:nvPr/>
        </p:nvSpPr>
        <p:spPr>
          <a:xfrm>
            <a:off x="3543918" y="2406539"/>
            <a:ext cx="609600" cy="252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F5074C-010F-4D3E-9FF7-1D575D960C40}"/>
              </a:ext>
            </a:extLst>
          </p:cNvPr>
          <p:cNvSpPr/>
          <p:nvPr/>
        </p:nvSpPr>
        <p:spPr>
          <a:xfrm>
            <a:off x="377046" y="5357331"/>
            <a:ext cx="609600" cy="252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4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C406-003D-482C-A547-3D12B8CB7A14}"/>
              </a:ext>
            </a:extLst>
          </p:cNvPr>
          <p:cNvSpPr>
            <a:spLocks noGrp="1"/>
          </p:cNvSpPr>
          <p:nvPr>
            <p:ph type="title"/>
          </p:nvPr>
        </p:nvSpPr>
        <p:spPr/>
        <p:txBody>
          <a:bodyPr/>
          <a:lstStyle/>
          <a:p>
            <a:r>
              <a:rPr lang="en-US" dirty="0"/>
              <a:t>Aesthetic Mappings</a:t>
            </a:r>
          </a:p>
        </p:txBody>
      </p:sp>
      <p:sp>
        <p:nvSpPr>
          <p:cNvPr id="4" name="Rectangle 3">
            <a:extLst>
              <a:ext uri="{FF2B5EF4-FFF2-40B4-BE49-F238E27FC236}">
                <a16:creationId xmlns:a16="http://schemas.microsoft.com/office/drawing/2014/main" id="{2E748ABD-28C9-4632-BC8D-31F30B39EC4B}"/>
              </a:ext>
            </a:extLst>
          </p:cNvPr>
          <p:cNvSpPr/>
          <p:nvPr/>
        </p:nvSpPr>
        <p:spPr>
          <a:xfrm>
            <a:off x="1024128" y="1905685"/>
            <a:ext cx="10143744" cy="830997"/>
          </a:xfrm>
          <a:prstGeom prst="rect">
            <a:avLst/>
          </a:prstGeom>
          <a:solidFill>
            <a:schemeClr val="bg2"/>
          </a:solidFill>
        </p:spPr>
        <p:txBody>
          <a:bodyPr wrap="square">
            <a:spAutoFit/>
          </a:bodyPr>
          <a:lstStyle/>
          <a:p>
            <a:r>
              <a:rPr lang="en-US" sz="2400" dirty="0" err="1">
                <a:solidFill>
                  <a:srgbClr val="7030A0"/>
                </a:solidFill>
              </a:rPr>
              <a:t>ggplot</a:t>
            </a:r>
            <a:r>
              <a:rPr lang="en-US" sz="2400" dirty="0"/>
              <a:t>(</a:t>
            </a:r>
            <a:r>
              <a:rPr lang="en-US" sz="2400" dirty="0">
                <a:solidFill>
                  <a:srgbClr val="002060"/>
                </a:solidFill>
              </a:rPr>
              <a:t>data</a:t>
            </a:r>
            <a:r>
              <a:rPr lang="en-US" sz="2400" dirty="0"/>
              <a:t> = </a:t>
            </a:r>
            <a:r>
              <a:rPr lang="en-US" sz="2400" dirty="0">
                <a:solidFill>
                  <a:srgbClr val="002060"/>
                </a:solidFill>
              </a:rPr>
              <a:t>mpg</a:t>
            </a:r>
            <a:r>
              <a:rPr lang="en-US" sz="2400" dirty="0"/>
              <a:t>) +</a:t>
            </a:r>
          </a:p>
          <a:p>
            <a:r>
              <a:rPr lang="en-US" sz="2400" dirty="0"/>
              <a:t> </a:t>
            </a:r>
            <a:r>
              <a:rPr lang="en-US" sz="2400" dirty="0" err="1">
                <a:solidFill>
                  <a:srgbClr val="7030A0"/>
                </a:solidFill>
              </a:rPr>
              <a:t>geom_point</a:t>
            </a:r>
            <a:r>
              <a:rPr lang="en-US" sz="2400" dirty="0"/>
              <a:t>(</a:t>
            </a:r>
            <a:r>
              <a:rPr lang="en-US" sz="2400" dirty="0">
                <a:solidFill>
                  <a:srgbClr val="002060"/>
                </a:solidFill>
              </a:rPr>
              <a:t>mapping</a:t>
            </a:r>
            <a:r>
              <a:rPr lang="en-US" sz="2400" dirty="0"/>
              <a:t> = </a:t>
            </a:r>
            <a:r>
              <a:rPr lang="en-US" sz="2400" dirty="0" err="1">
                <a:solidFill>
                  <a:srgbClr val="7030A0"/>
                </a:solidFill>
              </a:rPr>
              <a:t>aes</a:t>
            </a:r>
            <a:r>
              <a:rPr lang="en-US" sz="2400" dirty="0"/>
              <a:t>(</a:t>
            </a:r>
            <a:r>
              <a:rPr lang="en-US" sz="2400" dirty="0">
                <a:solidFill>
                  <a:srgbClr val="002060"/>
                </a:solidFill>
              </a:rPr>
              <a:t>x</a:t>
            </a:r>
            <a:r>
              <a:rPr lang="en-US" sz="2400" dirty="0"/>
              <a:t> = </a:t>
            </a:r>
            <a:r>
              <a:rPr lang="en-US" sz="2400" dirty="0" err="1">
                <a:solidFill>
                  <a:srgbClr val="002060"/>
                </a:solidFill>
              </a:rPr>
              <a:t>displ</a:t>
            </a:r>
            <a:r>
              <a:rPr lang="en-US" sz="2400" dirty="0"/>
              <a:t>, </a:t>
            </a:r>
            <a:r>
              <a:rPr lang="en-US" sz="2400" dirty="0">
                <a:solidFill>
                  <a:srgbClr val="002060"/>
                </a:solidFill>
              </a:rPr>
              <a:t>y</a:t>
            </a:r>
            <a:r>
              <a:rPr lang="en-US" sz="2400" dirty="0"/>
              <a:t> = </a:t>
            </a:r>
            <a:r>
              <a:rPr lang="en-US" sz="2400" dirty="0" err="1">
                <a:solidFill>
                  <a:srgbClr val="002060"/>
                </a:solidFill>
              </a:rPr>
              <a:t>hwy</a:t>
            </a:r>
            <a:r>
              <a:rPr lang="en-US" sz="2400" dirty="0"/>
              <a:t>), </a:t>
            </a:r>
            <a:r>
              <a:rPr lang="en-US" sz="2400" dirty="0">
                <a:solidFill>
                  <a:srgbClr val="002060"/>
                </a:solidFill>
              </a:rPr>
              <a:t>color</a:t>
            </a:r>
            <a:r>
              <a:rPr lang="en-US" sz="2400" dirty="0"/>
              <a:t> = </a:t>
            </a:r>
            <a:r>
              <a:rPr lang="en-US" sz="2400" dirty="0">
                <a:solidFill>
                  <a:srgbClr val="F2A408"/>
                </a:solidFill>
              </a:rPr>
              <a:t>"blue"</a:t>
            </a:r>
            <a:r>
              <a:rPr lang="en-US" sz="2400" dirty="0"/>
              <a:t>)</a:t>
            </a:r>
          </a:p>
        </p:txBody>
      </p:sp>
      <p:pic>
        <p:nvPicPr>
          <p:cNvPr id="5" name="Picture 4">
            <a:extLst>
              <a:ext uri="{FF2B5EF4-FFF2-40B4-BE49-F238E27FC236}">
                <a16:creationId xmlns:a16="http://schemas.microsoft.com/office/drawing/2014/main" id="{B208FD0E-FD91-4ABC-9B2A-8837BED36132}"/>
              </a:ext>
            </a:extLst>
          </p:cNvPr>
          <p:cNvPicPr>
            <a:picLocks noChangeAspect="1"/>
          </p:cNvPicPr>
          <p:nvPr/>
        </p:nvPicPr>
        <p:blipFill>
          <a:blip r:embed="rId3"/>
          <a:stretch>
            <a:fillRect/>
          </a:stretch>
        </p:blipFill>
        <p:spPr>
          <a:xfrm>
            <a:off x="2825400" y="2807480"/>
            <a:ext cx="6541199" cy="3960963"/>
          </a:xfrm>
          <a:prstGeom prst="rect">
            <a:avLst/>
          </a:prstGeom>
        </p:spPr>
      </p:pic>
    </p:spTree>
    <p:extLst>
      <p:ext uri="{BB962C8B-B14F-4D97-AF65-F5344CB8AC3E}">
        <p14:creationId xmlns:p14="http://schemas.microsoft.com/office/powerpoint/2010/main" val="146486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A728-E1EF-48B1-AD4F-E9FF23E0676F}"/>
              </a:ext>
            </a:extLst>
          </p:cNvPr>
          <p:cNvSpPr>
            <a:spLocks noGrp="1"/>
          </p:cNvSpPr>
          <p:nvPr>
            <p:ph type="title"/>
          </p:nvPr>
        </p:nvSpPr>
        <p:spPr/>
        <p:txBody>
          <a:bodyPr/>
          <a:lstStyle/>
          <a:p>
            <a:r>
              <a:rPr lang="en-US" dirty="0"/>
              <a:t>Aesthetic Mappings</a:t>
            </a:r>
          </a:p>
        </p:txBody>
      </p:sp>
      <p:sp>
        <p:nvSpPr>
          <p:cNvPr id="3" name="Content Placeholder 2">
            <a:extLst>
              <a:ext uri="{FF2B5EF4-FFF2-40B4-BE49-F238E27FC236}">
                <a16:creationId xmlns:a16="http://schemas.microsoft.com/office/drawing/2014/main" id="{465722AC-8900-4AB2-808C-3A5E372B618B}"/>
              </a:ext>
            </a:extLst>
          </p:cNvPr>
          <p:cNvSpPr>
            <a:spLocks noGrp="1"/>
          </p:cNvSpPr>
          <p:nvPr>
            <p:ph idx="1"/>
          </p:nvPr>
        </p:nvSpPr>
        <p:spPr>
          <a:xfrm>
            <a:off x="1024128" y="2084832"/>
            <a:ext cx="9720073" cy="4023360"/>
          </a:xfrm>
        </p:spPr>
        <p:txBody>
          <a:bodyPr>
            <a:normAutofit/>
          </a:bodyPr>
          <a:lstStyle/>
          <a:p>
            <a:pPr marL="0" indent="0">
              <a:buNone/>
            </a:pPr>
            <a:r>
              <a:rPr lang="en-US" sz="2400" dirty="0"/>
              <a:t>Set the aesthetic by name as an argument of your </a:t>
            </a:r>
            <a:r>
              <a:rPr lang="en-US" sz="2400" dirty="0" err="1">
                <a:latin typeface="Courier New" panose="02070309020205020404" pitchFamily="49" charset="0"/>
                <a:cs typeface="Courier New" panose="02070309020205020404" pitchFamily="49" charset="0"/>
              </a:rPr>
              <a:t>geom</a:t>
            </a:r>
            <a:r>
              <a:rPr lang="en-US" sz="2400" dirty="0"/>
              <a:t> function</a:t>
            </a:r>
          </a:p>
          <a:p>
            <a:pPr marL="342900" indent="-342900">
              <a:buSzPct val="120000"/>
              <a:buFont typeface="Arial" panose="020B0604020202020204" pitchFamily="34" charset="0"/>
              <a:buChar char="•"/>
            </a:pPr>
            <a:r>
              <a:rPr lang="en-US" sz="2400" dirty="0"/>
              <a:t>The name of a color as a character string.</a:t>
            </a:r>
          </a:p>
          <a:p>
            <a:pPr marL="342900" indent="-342900">
              <a:buSzPct val="120000"/>
              <a:buFont typeface="Arial" panose="020B0604020202020204" pitchFamily="34" charset="0"/>
              <a:buChar char="•"/>
            </a:pPr>
            <a:r>
              <a:rPr lang="en-US" sz="2400" dirty="0"/>
              <a:t>The size of a point in mm. </a:t>
            </a:r>
          </a:p>
          <a:p>
            <a:pPr marL="342900" indent="-342900">
              <a:buSzPct val="120000"/>
              <a:buFont typeface="Arial" panose="020B0604020202020204" pitchFamily="34" charset="0"/>
              <a:buChar char="•"/>
            </a:pPr>
            <a:r>
              <a:rPr lang="en-US" sz="2400" dirty="0"/>
              <a:t>The shape of a point as a number</a:t>
            </a:r>
          </a:p>
        </p:txBody>
      </p:sp>
      <p:pic>
        <p:nvPicPr>
          <p:cNvPr id="4" name="Picture 3">
            <a:extLst>
              <a:ext uri="{FF2B5EF4-FFF2-40B4-BE49-F238E27FC236}">
                <a16:creationId xmlns:a16="http://schemas.microsoft.com/office/drawing/2014/main" id="{C5915808-01FF-4F91-B95E-58BA8F4340C7}"/>
              </a:ext>
            </a:extLst>
          </p:cNvPr>
          <p:cNvPicPr>
            <a:picLocks noChangeAspect="1"/>
          </p:cNvPicPr>
          <p:nvPr/>
        </p:nvPicPr>
        <p:blipFill>
          <a:blip r:embed="rId3"/>
          <a:stretch>
            <a:fillRect/>
          </a:stretch>
        </p:blipFill>
        <p:spPr>
          <a:xfrm>
            <a:off x="4393501" y="4096512"/>
            <a:ext cx="2981325" cy="1543050"/>
          </a:xfrm>
          <a:prstGeom prst="rect">
            <a:avLst/>
          </a:prstGeom>
          <a:ln>
            <a:solidFill>
              <a:schemeClr val="tx1"/>
            </a:solidFill>
          </a:ln>
        </p:spPr>
      </p:pic>
    </p:spTree>
    <p:extLst>
      <p:ext uri="{BB962C8B-B14F-4D97-AF65-F5344CB8AC3E}">
        <p14:creationId xmlns:p14="http://schemas.microsoft.com/office/powerpoint/2010/main" val="379558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6136FE-62CB-4C8F-A8B9-D339D4CE270F}"/>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F17C569-DA86-49F7-A2BE-85E6308C2A1E}"/>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87B6EC2-0FF4-4FF7-A49B-D7E2B633862D}"/>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AESTHETIC MAPPING</a:t>
            </a:r>
          </a:p>
        </p:txBody>
      </p:sp>
    </p:spTree>
    <p:extLst>
      <p:ext uri="{BB962C8B-B14F-4D97-AF65-F5344CB8AC3E}">
        <p14:creationId xmlns:p14="http://schemas.microsoft.com/office/powerpoint/2010/main" val="31201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8BC3114-035D-4D66-A6C0-43FBE01CA88A}"/>
              </a:ext>
            </a:extLst>
          </p:cNvPr>
          <p:cNvGrpSpPr/>
          <p:nvPr/>
        </p:nvGrpSpPr>
        <p:grpSpPr>
          <a:xfrm>
            <a:off x="5110164" y="1671696"/>
            <a:ext cx="4143186" cy="2590627"/>
            <a:chOff x="12366173" y="3105149"/>
            <a:chExt cx="4143186" cy="2590627"/>
          </a:xfrm>
        </p:grpSpPr>
        <p:pic>
          <p:nvPicPr>
            <p:cNvPr id="18" name="Picture 2" descr="Image result for new coder versus experienced coder rake">
              <a:extLst>
                <a:ext uri="{FF2B5EF4-FFF2-40B4-BE49-F238E27FC236}">
                  <a16:creationId xmlns:a16="http://schemas.microsoft.com/office/drawing/2014/main" id="{BE0AACA6-71B2-4C62-A483-752EF75DD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819"/>
            <a:stretch/>
          </p:blipFill>
          <p:spPr bwMode="auto">
            <a:xfrm>
              <a:off x="12366173" y="3105149"/>
              <a:ext cx="4143186" cy="25906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C1D8086-2483-40BE-B6E9-EA0F2095F6D6}"/>
                </a:ext>
              </a:extLst>
            </p:cNvPr>
            <p:cNvSpPr/>
            <p:nvPr/>
          </p:nvSpPr>
          <p:spPr>
            <a:xfrm>
              <a:off x="12520621" y="5093271"/>
              <a:ext cx="2719197" cy="400050"/>
            </a:xfrm>
            <a:prstGeom prst="rect">
              <a:avLst/>
            </a:prstGeom>
            <a:solidFill>
              <a:srgbClr val="A8A8A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Senior R developer</a:t>
              </a:r>
            </a:p>
          </p:txBody>
        </p:sp>
      </p:grpSp>
      <p:sp>
        <p:nvSpPr>
          <p:cNvPr id="2" name="Title 1">
            <a:extLst>
              <a:ext uri="{FF2B5EF4-FFF2-40B4-BE49-F238E27FC236}">
                <a16:creationId xmlns:a16="http://schemas.microsoft.com/office/drawing/2014/main" id="{119746AC-2CBB-4F23-B761-B04129D2F3DB}"/>
              </a:ext>
            </a:extLst>
          </p:cNvPr>
          <p:cNvSpPr>
            <a:spLocks noGrp="1"/>
          </p:cNvSpPr>
          <p:nvPr>
            <p:ph type="title"/>
          </p:nvPr>
        </p:nvSpPr>
        <p:spPr/>
        <p:txBody>
          <a:bodyPr/>
          <a:lstStyle/>
          <a:p>
            <a:r>
              <a:rPr lang="en-US" dirty="0"/>
              <a:t>Common Problems</a:t>
            </a:r>
          </a:p>
        </p:txBody>
      </p:sp>
      <p:grpSp>
        <p:nvGrpSpPr>
          <p:cNvPr id="17" name="Group 16">
            <a:extLst>
              <a:ext uri="{FF2B5EF4-FFF2-40B4-BE49-F238E27FC236}">
                <a16:creationId xmlns:a16="http://schemas.microsoft.com/office/drawing/2014/main" id="{BA00238C-1C4D-4A3D-8A49-8A5049E23746}"/>
              </a:ext>
            </a:extLst>
          </p:cNvPr>
          <p:cNvGrpSpPr/>
          <p:nvPr/>
        </p:nvGrpSpPr>
        <p:grpSpPr>
          <a:xfrm>
            <a:off x="966978" y="1695450"/>
            <a:ext cx="4143186" cy="2524762"/>
            <a:chOff x="966978" y="1695450"/>
            <a:chExt cx="4143186" cy="2524762"/>
          </a:xfrm>
        </p:grpSpPr>
        <p:pic>
          <p:nvPicPr>
            <p:cNvPr id="2050" name="Picture 2" descr="Image result for new coder versus experienced coder rake">
              <a:extLst>
                <a:ext uri="{FF2B5EF4-FFF2-40B4-BE49-F238E27FC236}">
                  <a16:creationId xmlns:a16="http://schemas.microsoft.com/office/drawing/2014/main" id="{BDD8747D-2CA4-4524-A34C-4E31A95D6A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094"/>
            <a:stretch/>
          </p:blipFill>
          <p:spPr bwMode="auto">
            <a:xfrm>
              <a:off x="966978" y="1695450"/>
              <a:ext cx="4143186" cy="25247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426A42-9B28-4A84-8EA7-F7CCAF2DB3B9}"/>
                </a:ext>
              </a:extLst>
            </p:cNvPr>
            <p:cNvSpPr/>
            <p:nvPr/>
          </p:nvSpPr>
          <p:spPr>
            <a:xfrm>
              <a:off x="1024128" y="3714750"/>
              <a:ext cx="2804922" cy="400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Junior R developer</a:t>
              </a:r>
            </a:p>
          </p:txBody>
        </p:sp>
      </p:grpSp>
      <p:sp>
        <p:nvSpPr>
          <p:cNvPr id="8" name="Rectangle 7">
            <a:extLst>
              <a:ext uri="{FF2B5EF4-FFF2-40B4-BE49-F238E27FC236}">
                <a16:creationId xmlns:a16="http://schemas.microsoft.com/office/drawing/2014/main" id="{C88E9EA4-B988-4F55-A32B-4B8B066200B6}"/>
              </a:ext>
            </a:extLst>
          </p:cNvPr>
          <p:cNvSpPr/>
          <p:nvPr/>
        </p:nvSpPr>
        <p:spPr>
          <a:xfrm>
            <a:off x="2633152" y="3849187"/>
            <a:ext cx="6720114" cy="646331"/>
          </a:xfrm>
          <a:prstGeom prst="rect">
            <a:avLst/>
          </a:prstGeom>
          <a:solidFill>
            <a:schemeClr val="bg2"/>
          </a:solidFill>
        </p:spPr>
        <p:txBody>
          <a:bodyPr wrap="square">
            <a:spAutoFit/>
          </a:bodyPr>
          <a:lstStyle/>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p>
        </p:txBody>
      </p:sp>
      <p:cxnSp>
        <p:nvCxnSpPr>
          <p:cNvPr id="10" name="Straight Arrow Connector 9">
            <a:extLst>
              <a:ext uri="{FF2B5EF4-FFF2-40B4-BE49-F238E27FC236}">
                <a16:creationId xmlns:a16="http://schemas.microsoft.com/office/drawing/2014/main" id="{B806470E-E537-4682-907F-3F098DAB8ED8}"/>
              </a:ext>
            </a:extLst>
          </p:cNvPr>
          <p:cNvCxnSpPr/>
          <p:nvPr/>
        </p:nvCxnSpPr>
        <p:spPr>
          <a:xfrm flipV="1">
            <a:off x="2807325" y="4495518"/>
            <a:ext cx="0" cy="7134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4A62A8-E3AD-4777-8FFA-EBCDCEDEF814}"/>
              </a:ext>
            </a:extLst>
          </p:cNvPr>
          <p:cNvSpPr txBox="1"/>
          <p:nvPr/>
        </p:nvSpPr>
        <p:spPr>
          <a:xfrm>
            <a:off x="5173152" y="3849187"/>
            <a:ext cx="362857" cy="369332"/>
          </a:xfrm>
          <a:prstGeom prst="rect">
            <a:avLst/>
          </a:prstGeom>
          <a:noFill/>
        </p:spPr>
        <p:txBody>
          <a:bodyPr wrap="square" rtlCol="0">
            <a:spAutoFit/>
          </a:bodyPr>
          <a:lstStyle/>
          <a:p>
            <a:r>
              <a:rPr lang="en-US" b="1" dirty="0"/>
              <a:t>+</a:t>
            </a:r>
          </a:p>
        </p:txBody>
      </p:sp>
      <p:sp>
        <p:nvSpPr>
          <p:cNvPr id="12" name="Rectangle 11">
            <a:extLst>
              <a:ext uri="{FF2B5EF4-FFF2-40B4-BE49-F238E27FC236}">
                <a16:creationId xmlns:a16="http://schemas.microsoft.com/office/drawing/2014/main" id="{631A358B-E984-4A7F-BA6B-D830EC4807A8}"/>
              </a:ext>
            </a:extLst>
          </p:cNvPr>
          <p:cNvSpPr/>
          <p:nvPr/>
        </p:nvSpPr>
        <p:spPr>
          <a:xfrm>
            <a:off x="4061086" y="4825065"/>
            <a:ext cx="2949846" cy="461665"/>
          </a:xfrm>
          <a:prstGeom prst="rect">
            <a:avLst/>
          </a:prstGeom>
          <a:solidFill>
            <a:schemeClr val="bg2"/>
          </a:solidFill>
        </p:spPr>
        <p:txBody>
          <a:bodyPr wrap="none">
            <a:spAutoFit/>
          </a:bodyPr>
          <a:lstStyle/>
          <a:p>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function_name</a:t>
            </a:r>
            <a:r>
              <a:rPr lang="en-US" sz="2400" b="1" dirty="0">
                <a:latin typeface="Courier New" panose="02070309020205020404" pitchFamily="49" charset="0"/>
                <a:cs typeface="Courier New" panose="02070309020205020404" pitchFamily="49" charset="0"/>
              </a:rPr>
              <a:t> </a:t>
            </a:r>
          </a:p>
        </p:txBody>
      </p:sp>
      <p:sp>
        <p:nvSpPr>
          <p:cNvPr id="13" name="Rectangle 12">
            <a:extLst>
              <a:ext uri="{FF2B5EF4-FFF2-40B4-BE49-F238E27FC236}">
                <a16:creationId xmlns:a16="http://schemas.microsoft.com/office/drawing/2014/main" id="{3B2A325C-2C93-4FFE-84C0-DC4CAB68AC2F}"/>
              </a:ext>
            </a:extLst>
          </p:cNvPr>
          <p:cNvSpPr/>
          <p:nvPr/>
        </p:nvSpPr>
        <p:spPr>
          <a:xfrm>
            <a:off x="2695567" y="4218872"/>
            <a:ext cx="224011" cy="2480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solidFill>
              </a:ln>
              <a:solidFill>
                <a:schemeClr val="bg2"/>
              </a:solidFill>
            </a:endParaRPr>
          </a:p>
        </p:txBody>
      </p:sp>
      <p:sp>
        <p:nvSpPr>
          <p:cNvPr id="16" name="Rectangle 15">
            <a:extLst>
              <a:ext uri="{FF2B5EF4-FFF2-40B4-BE49-F238E27FC236}">
                <a16:creationId xmlns:a16="http://schemas.microsoft.com/office/drawing/2014/main" id="{29BDBB8A-093B-4ED4-9D84-FF6828AC3019}"/>
              </a:ext>
            </a:extLst>
          </p:cNvPr>
          <p:cNvSpPr/>
          <p:nvPr/>
        </p:nvSpPr>
        <p:spPr>
          <a:xfrm>
            <a:off x="459479" y="5688797"/>
            <a:ext cx="11514157" cy="830997"/>
          </a:xfrm>
          <a:prstGeom prst="rect">
            <a:avLst/>
          </a:prstGeom>
        </p:spPr>
        <p:txBody>
          <a:bodyPr wrap="square">
            <a:spAutoFit/>
          </a:bodyPr>
          <a:lstStyle/>
          <a:p>
            <a:r>
              <a:rPr lang="en-US" sz="2400" dirty="0">
                <a:solidFill>
                  <a:srgbClr val="FF0000"/>
                </a:solidFill>
                <a:latin typeface="Courier New" panose="02070309020205020404" pitchFamily="49" charset="0"/>
                <a:cs typeface="Courier New" panose="02070309020205020404" pitchFamily="49" charset="0"/>
              </a:rPr>
              <a:t>Error in </a:t>
            </a:r>
            <a:r>
              <a:rPr lang="en-US" sz="2400" dirty="0" err="1">
                <a:solidFill>
                  <a:srgbClr val="FF0000"/>
                </a:solidFill>
                <a:latin typeface="Courier New" panose="02070309020205020404" pitchFamily="49" charset="0"/>
                <a:cs typeface="Courier New" panose="02070309020205020404" pitchFamily="49" charset="0"/>
              </a:rPr>
              <a:t>ggplot</a:t>
            </a:r>
            <a:r>
              <a:rPr lang="en-US" sz="2400" dirty="0">
                <a:solidFill>
                  <a:srgbClr val="FF0000"/>
                </a:solidFill>
                <a:latin typeface="Courier New" panose="02070309020205020404" pitchFamily="49" charset="0"/>
                <a:cs typeface="Courier New" panose="02070309020205020404" pitchFamily="49" charset="0"/>
              </a:rPr>
              <a:t>(mpg, </a:t>
            </a:r>
            <a:r>
              <a:rPr lang="en-US" sz="2400" dirty="0" err="1">
                <a:solidFill>
                  <a:srgbClr val="FF0000"/>
                </a:solidFill>
                <a:latin typeface="Courier New" panose="02070309020205020404" pitchFamily="49" charset="0"/>
                <a:cs typeface="Courier New" panose="02070309020205020404" pitchFamily="49" charset="0"/>
              </a:rPr>
              <a:t>aes</a:t>
            </a:r>
            <a:r>
              <a:rPr lang="en-US" sz="2400" dirty="0">
                <a:solidFill>
                  <a:srgbClr val="FF0000"/>
                </a:solidFill>
                <a:latin typeface="Courier New" panose="02070309020205020404" pitchFamily="49" charset="0"/>
                <a:cs typeface="Courier New" panose="02070309020205020404" pitchFamily="49" charset="0"/>
              </a:rPr>
              <a:t>(x = </a:t>
            </a:r>
            <a:r>
              <a:rPr lang="en-US" sz="2400" dirty="0" err="1">
                <a:solidFill>
                  <a:srgbClr val="FF0000"/>
                </a:solidFill>
                <a:latin typeface="Courier New" panose="02070309020205020404" pitchFamily="49" charset="0"/>
                <a:cs typeface="Courier New" panose="02070309020205020404" pitchFamily="49" charset="0"/>
              </a:rPr>
              <a:t>displ</a:t>
            </a:r>
            <a:r>
              <a:rPr lang="en-US" sz="2400" dirty="0">
                <a:solidFill>
                  <a:srgbClr val="FF0000"/>
                </a:solidFill>
                <a:latin typeface="Courier New" panose="02070309020205020404" pitchFamily="49" charset="0"/>
                <a:cs typeface="Courier New" panose="02070309020205020404" pitchFamily="49" charset="0"/>
              </a:rPr>
              <a:t>, y = </a:t>
            </a:r>
            <a:r>
              <a:rPr lang="en-US" sz="2400" dirty="0" err="1">
                <a:solidFill>
                  <a:srgbClr val="FF0000"/>
                </a:solidFill>
                <a:latin typeface="Courier New" panose="02070309020205020404" pitchFamily="49" charset="0"/>
                <a:cs typeface="Courier New" panose="02070309020205020404" pitchFamily="49" charset="0"/>
              </a:rPr>
              <a:t>hwy</a:t>
            </a:r>
            <a:r>
              <a:rPr lang="en-US" sz="2400" dirty="0">
                <a:solidFill>
                  <a:srgbClr val="FF0000"/>
                </a:solidFill>
                <a:latin typeface="Courier New" panose="02070309020205020404" pitchFamily="49" charset="0"/>
                <a:cs typeface="Courier New" panose="02070309020205020404" pitchFamily="49" charset="0"/>
              </a:rPr>
              <a:t>, shape = </a:t>
            </a:r>
            <a:r>
              <a:rPr lang="en-US" sz="2400" dirty="0" err="1">
                <a:solidFill>
                  <a:srgbClr val="FF0000"/>
                </a:solidFill>
                <a:latin typeface="Courier New" panose="02070309020205020404" pitchFamily="49" charset="0"/>
                <a:cs typeface="Courier New" panose="02070309020205020404" pitchFamily="49" charset="0"/>
              </a:rPr>
              <a:t>cty</a:t>
            </a:r>
            <a:r>
              <a:rPr lang="en-US" sz="2400" dirty="0">
                <a:solidFill>
                  <a:srgbClr val="FF0000"/>
                </a:solidFill>
                <a:latin typeface="Courier New" panose="02070309020205020404" pitchFamily="49" charset="0"/>
                <a:cs typeface="Courier New" panose="02070309020205020404" pitchFamily="49" charset="0"/>
              </a:rPr>
              <a:t>)) : </a:t>
            </a:r>
          </a:p>
          <a:p>
            <a:r>
              <a:rPr lang="en-US" sz="2400" dirty="0">
                <a:solidFill>
                  <a:srgbClr val="FF0000"/>
                </a:solidFill>
                <a:latin typeface="Courier New" panose="02070309020205020404" pitchFamily="49" charset="0"/>
                <a:cs typeface="Courier New" panose="02070309020205020404" pitchFamily="49" charset="0"/>
              </a:rPr>
              <a:t>  could not find function "</a:t>
            </a:r>
            <a:r>
              <a:rPr lang="en-US" sz="2400" dirty="0" err="1">
                <a:solidFill>
                  <a:srgbClr val="FF0000"/>
                </a:solidFill>
                <a:latin typeface="Courier New" panose="02070309020205020404" pitchFamily="49" charset="0"/>
                <a:cs typeface="Courier New" panose="02070309020205020404" pitchFamily="49" charset="0"/>
              </a:rPr>
              <a:t>ggplot</a:t>
            </a:r>
            <a:r>
              <a:rPr lang="en-US" sz="2400" dirty="0">
                <a:solidFill>
                  <a:srgbClr val="FF0000"/>
                </a:solidFill>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A5E23582-A9D3-4297-B03F-9381E8F02AD3}"/>
              </a:ext>
            </a:extLst>
          </p:cNvPr>
          <p:cNvPicPr>
            <a:picLocks noChangeAspect="1"/>
          </p:cNvPicPr>
          <p:nvPr/>
        </p:nvPicPr>
        <p:blipFill>
          <a:blip r:embed="rId4"/>
          <a:stretch>
            <a:fillRect/>
          </a:stretch>
        </p:blipFill>
        <p:spPr>
          <a:xfrm>
            <a:off x="3517201" y="1982537"/>
            <a:ext cx="4733925" cy="1714500"/>
          </a:xfrm>
          <a:prstGeom prst="rect">
            <a:avLst/>
          </a:prstGeom>
        </p:spPr>
      </p:pic>
    </p:spTree>
    <p:extLst>
      <p:ext uri="{BB962C8B-B14F-4D97-AF65-F5344CB8AC3E}">
        <p14:creationId xmlns:p14="http://schemas.microsoft.com/office/powerpoint/2010/main" val="121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animBg="1"/>
      <p:bldP spid="13"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90EFB-2876-4A48-BF41-D044F5C99952}"/>
              </a:ext>
            </a:extLst>
          </p:cNvPr>
          <p:cNvSpPr txBox="1"/>
          <p:nvPr/>
        </p:nvSpPr>
        <p:spPr>
          <a:xfrm>
            <a:off x="1027896" y="3069966"/>
            <a:ext cx="1161536" cy="461665"/>
          </a:xfrm>
          <a:prstGeom prst="rect">
            <a:avLst/>
          </a:prstGeom>
          <a:noFill/>
          <a:ln>
            <a:noFill/>
          </a:ln>
        </p:spPr>
        <p:txBody>
          <a:bodyPr wrap="square" rtlCol="0">
            <a:spAutoFit/>
          </a:bodyPr>
          <a:lstStyle/>
          <a:p>
            <a:r>
              <a:rPr lang="en-US" sz="2400" dirty="0"/>
              <a:t>Import</a:t>
            </a:r>
          </a:p>
        </p:txBody>
      </p:sp>
      <p:sp>
        <p:nvSpPr>
          <p:cNvPr id="5" name="TextBox 4">
            <a:extLst>
              <a:ext uri="{FF2B5EF4-FFF2-40B4-BE49-F238E27FC236}">
                <a16:creationId xmlns:a16="http://schemas.microsoft.com/office/drawing/2014/main" id="{C58F6AD3-ADC2-427C-B880-7ED006CBE735}"/>
              </a:ext>
            </a:extLst>
          </p:cNvPr>
          <p:cNvSpPr txBox="1"/>
          <p:nvPr/>
        </p:nvSpPr>
        <p:spPr>
          <a:xfrm>
            <a:off x="2815966" y="3069967"/>
            <a:ext cx="781221" cy="461665"/>
          </a:xfrm>
          <a:prstGeom prst="rect">
            <a:avLst/>
          </a:prstGeom>
          <a:noFill/>
          <a:ln>
            <a:noFill/>
          </a:ln>
        </p:spPr>
        <p:txBody>
          <a:bodyPr wrap="square" rtlCol="0">
            <a:spAutoFit/>
          </a:bodyPr>
          <a:lstStyle/>
          <a:p>
            <a:r>
              <a:rPr lang="en-US" sz="2400" dirty="0"/>
              <a:t>Tidy</a:t>
            </a:r>
          </a:p>
        </p:txBody>
      </p:sp>
      <p:sp>
        <p:nvSpPr>
          <p:cNvPr id="9" name="TextBox 8">
            <a:extLst>
              <a:ext uri="{FF2B5EF4-FFF2-40B4-BE49-F238E27FC236}">
                <a16:creationId xmlns:a16="http://schemas.microsoft.com/office/drawing/2014/main" id="{6B59350F-A04C-436F-8053-C8E2B0E01798}"/>
              </a:ext>
            </a:extLst>
          </p:cNvPr>
          <p:cNvSpPr txBox="1"/>
          <p:nvPr/>
        </p:nvSpPr>
        <p:spPr>
          <a:xfrm>
            <a:off x="8977184" y="3107836"/>
            <a:ext cx="1923537" cy="461665"/>
          </a:xfrm>
          <a:prstGeom prst="rect">
            <a:avLst/>
          </a:prstGeom>
          <a:noFill/>
          <a:ln>
            <a:noFill/>
          </a:ln>
        </p:spPr>
        <p:txBody>
          <a:bodyPr wrap="square" rtlCol="0">
            <a:spAutoFit/>
          </a:bodyPr>
          <a:lstStyle/>
          <a:p>
            <a:r>
              <a:rPr lang="en-US" sz="2400" dirty="0"/>
              <a:t>Communicate</a:t>
            </a:r>
          </a:p>
        </p:txBody>
      </p:sp>
      <p:cxnSp>
        <p:nvCxnSpPr>
          <p:cNvPr id="11" name="Straight Arrow Connector 10">
            <a:extLst>
              <a:ext uri="{FF2B5EF4-FFF2-40B4-BE49-F238E27FC236}">
                <a16:creationId xmlns:a16="http://schemas.microsoft.com/office/drawing/2014/main" id="{F3F69C09-3A9F-4020-9AEA-A1FAB5E58AF2}"/>
              </a:ext>
            </a:extLst>
          </p:cNvPr>
          <p:cNvCxnSpPr>
            <a:stCxn id="4" idx="3"/>
            <a:endCxn id="5" idx="1"/>
          </p:cNvCxnSpPr>
          <p:nvPr/>
        </p:nvCxnSpPr>
        <p:spPr>
          <a:xfrm>
            <a:off x="2189432" y="3300799"/>
            <a:ext cx="626534"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E93032EB-262D-4278-B17E-92DFAC622BE0}"/>
              </a:ext>
            </a:extLst>
          </p:cNvPr>
          <p:cNvGrpSpPr/>
          <p:nvPr/>
        </p:nvGrpSpPr>
        <p:grpSpPr>
          <a:xfrm>
            <a:off x="4264682" y="2265928"/>
            <a:ext cx="3815036" cy="2145480"/>
            <a:chOff x="3026031" y="2053971"/>
            <a:chExt cx="3815036" cy="2145480"/>
          </a:xfrm>
          <a:solidFill>
            <a:schemeClr val="accent1">
              <a:lumMod val="20000"/>
              <a:lumOff val="80000"/>
            </a:schemeClr>
          </a:solidFill>
        </p:grpSpPr>
        <p:sp>
          <p:nvSpPr>
            <p:cNvPr id="30" name="Rectangle: Rounded Corners 29">
              <a:extLst>
                <a:ext uri="{FF2B5EF4-FFF2-40B4-BE49-F238E27FC236}">
                  <a16:creationId xmlns:a16="http://schemas.microsoft.com/office/drawing/2014/main" id="{5573DF26-89D1-4D07-AEC8-87FBAD22DBC6}"/>
                </a:ext>
              </a:extLst>
            </p:cNvPr>
            <p:cNvSpPr/>
            <p:nvPr/>
          </p:nvSpPr>
          <p:spPr>
            <a:xfrm>
              <a:off x="3026031" y="2053971"/>
              <a:ext cx="3815036" cy="214548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DD98-A850-4C2D-A8C3-35A72C95008F}"/>
                </a:ext>
              </a:extLst>
            </p:cNvPr>
            <p:cNvSpPr txBox="1"/>
            <p:nvPr/>
          </p:nvSpPr>
          <p:spPr>
            <a:xfrm>
              <a:off x="3156463" y="2866768"/>
              <a:ext cx="1534069" cy="461665"/>
            </a:xfrm>
            <a:prstGeom prst="rect">
              <a:avLst/>
            </a:prstGeom>
            <a:grpFill/>
            <a:ln>
              <a:noFill/>
            </a:ln>
          </p:spPr>
          <p:txBody>
            <a:bodyPr wrap="square" rtlCol="0">
              <a:spAutoFit/>
            </a:bodyPr>
            <a:lstStyle/>
            <a:p>
              <a:r>
                <a:rPr lang="en-US" sz="2400" dirty="0">
                  <a:solidFill>
                    <a:schemeClr val="accent1"/>
                  </a:solidFill>
                </a:rPr>
                <a:t>Transform</a:t>
              </a:r>
            </a:p>
          </p:txBody>
        </p:sp>
        <p:sp>
          <p:nvSpPr>
            <p:cNvPr id="7" name="TextBox 6">
              <a:extLst>
                <a:ext uri="{FF2B5EF4-FFF2-40B4-BE49-F238E27FC236}">
                  <a16:creationId xmlns:a16="http://schemas.microsoft.com/office/drawing/2014/main" id="{7B14FE8C-C0C4-4495-AD08-1A13DBA49333}"/>
                </a:ext>
              </a:extLst>
            </p:cNvPr>
            <p:cNvSpPr txBox="1"/>
            <p:nvPr/>
          </p:nvSpPr>
          <p:spPr>
            <a:xfrm>
              <a:off x="4883664" y="2121703"/>
              <a:ext cx="1330869" cy="461665"/>
            </a:xfrm>
            <a:prstGeom prst="rect">
              <a:avLst/>
            </a:prstGeom>
            <a:grpFill/>
            <a:ln>
              <a:noFill/>
            </a:ln>
          </p:spPr>
          <p:txBody>
            <a:bodyPr wrap="square" rtlCol="0">
              <a:spAutoFit/>
            </a:bodyPr>
            <a:lstStyle/>
            <a:p>
              <a:r>
                <a:rPr lang="en-US" sz="2400" dirty="0">
                  <a:solidFill>
                    <a:schemeClr val="accent1"/>
                  </a:solidFill>
                </a:rPr>
                <a:t>Visualize</a:t>
              </a:r>
            </a:p>
          </p:txBody>
        </p:sp>
        <p:sp>
          <p:nvSpPr>
            <p:cNvPr id="8" name="TextBox 7">
              <a:extLst>
                <a:ext uri="{FF2B5EF4-FFF2-40B4-BE49-F238E27FC236}">
                  <a16:creationId xmlns:a16="http://schemas.microsoft.com/office/drawing/2014/main" id="{00B58ABD-61DC-45AA-A677-18E6B36586D6}"/>
                </a:ext>
              </a:extLst>
            </p:cNvPr>
            <p:cNvSpPr txBox="1"/>
            <p:nvPr/>
          </p:nvSpPr>
          <p:spPr>
            <a:xfrm>
              <a:off x="4690532" y="3679569"/>
              <a:ext cx="1093804" cy="461665"/>
            </a:xfrm>
            <a:prstGeom prst="rect">
              <a:avLst/>
            </a:prstGeom>
            <a:grpFill/>
            <a:ln>
              <a:noFill/>
            </a:ln>
          </p:spPr>
          <p:txBody>
            <a:bodyPr wrap="square" rtlCol="0">
              <a:spAutoFit/>
            </a:bodyPr>
            <a:lstStyle/>
            <a:p>
              <a:r>
                <a:rPr lang="en-US" sz="2400" dirty="0"/>
                <a:t>Model</a:t>
              </a:r>
            </a:p>
          </p:txBody>
        </p:sp>
        <p:cxnSp>
          <p:nvCxnSpPr>
            <p:cNvPr id="17" name="Connector: Curved 16">
              <a:extLst>
                <a:ext uri="{FF2B5EF4-FFF2-40B4-BE49-F238E27FC236}">
                  <a16:creationId xmlns:a16="http://schemas.microsoft.com/office/drawing/2014/main" id="{2180AE8C-9179-4528-9140-E5BB9D2FC224}"/>
                </a:ext>
              </a:extLst>
            </p:cNvPr>
            <p:cNvCxnSpPr>
              <a:cxnSpLocks/>
              <a:stCxn id="6" idx="0"/>
              <a:endCxn id="7" idx="1"/>
            </p:cNvCxnSpPr>
            <p:nvPr/>
          </p:nvCxnSpPr>
          <p:spPr>
            <a:xfrm rot="5400000" flipH="1" flipV="1">
              <a:off x="4146465" y="2129569"/>
              <a:ext cx="514232" cy="960166"/>
            </a:xfrm>
            <a:prstGeom prst="curvedConnector2">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FE897510-6B55-4970-B6FE-BFC63C4FA1AA}"/>
                </a:ext>
              </a:extLst>
            </p:cNvPr>
            <p:cNvCxnSpPr>
              <a:cxnSpLocks/>
              <a:stCxn id="7" idx="3"/>
              <a:endCxn id="8" idx="3"/>
            </p:cNvCxnSpPr>
            <p:nvPr/>
          </p:nvCxnSpPr>
          <p:spPr>
            <a:xfrm flipH="1">
              <a:off x="5784336" y="2352536"/>
              <a:ext cx="430197" cy="1557866"/>
            </a:xfrm>
            <a:prstGeom prst="curvedConnector3">
              <a:avLst>
                <a:gd name="adj1" fmla="val -72819"/>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C415C9FF-769E-4E30-9A3F-4E7876EC95D2}"/>
                </a:ext>
              </a:extLst>
            </p:cNvPr>
            <p:cNvCxnSpPr>
              <a:cxnSpLocks/>
              <a:stCxn id="8" idx="1"/>
              <a:endCxn id="6" idx="2"/>
            </p:cNvCxnSpPr>
            <p:nvPr/>
          </p:nvCxnSpPr>
          <p:spPr>
            <a:xfrm rot="10800000">
              <a:off x="3923498" y="3328434"/>
              <a:ext cx="767034" cy="581969"/>
            </a:xfrm>
            <a:prstGeom prst="curvedConnector2">
              <a:avLst/>
            </a:prstGeom>
            <a:grpFill/>
            <a:ln w="28575">
              <a:tailEnd type="triangle"/>
            </a:ln>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ACB565D2-C503-4D5A-BA6E-D8A07B3F255D}"/>
              </a:ext>
            </a:extLst>
          </p:cNvPr>
          <p:cNvCxnSpPr>
            <a:cxnSpLocks/>
            <a:stCxn id="30" idx="3"/>
            <a:endCxn id="9" idx="1"/>
          </p:cNvCxnSpPr>
          <p:nvPr/>
        </p:nvCxnSpPr>
        <p:spPr>
          <a:xfrm>
            <a:off x="8079718" y="3338668"/>
            <a:ext cx="897466"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2698EE2-0CC5-4C40-A5C8-8CC975D414F1}"/>
              </a:ext>
            </a:extLst>
          </p:cNvPr>
          <p:cNvCxnSpPr>
            <a:cxnSpLocks/>
            <a:stCxn id="5" idx="3"/>
            <a:endCxn id="6" idx="1"/>
          </p:cNvCxnSpPr>
          <p:nvPr/>
        </p:nvCxnSpPr>
        <p:spPr>
          <a:xfrm>
            <a:off x="3597187" y="3300800"/>
            <a:ext cx="797927" cy="875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BC20E6-314F-4941-A721-8788BF834724}"/>
              </a:ext>
            </a:extLst>
          </p:cNvPr>
          <p:cNvSpPr txBox="1"/>
          <p:nvPr/>
        </p:nvSpPr>
        <p:spPr>
          <a:xfrm>
            <a:off x="4395114" y="4443064"/>
            <a:ext cx="1923537" cy="369332"/>
          </a:xfrm>
          <a:prstGeom prst="rect">
            <a:avLst/>
          </a:prstGeom>
          <a:noFill/>
          <a:ln>
            <a:noFill/>
          </a:ln>
        </p:spPr>
        <p:txBody>
          <a:bodyPr wrap="square" rtlCol="0">
            <a:spAutoFit/>
          </a:bodyPr>
          <a:lstStyle/>
          <a:p>
            <a:r>
              <a:rPr lang="en-US" b="1" dirty="0">
                <a:solidFill>
                  <a:schemeClr val="accent1"/>
                </a:solidFill>
              </a:rPr>
              <a:t>Explore</a:t>
            </a:r>
          </a:p>
        </p:txBody>
      </p:sp>
      <p:sp>
        <p:nvSpPr>
          <p:cNvPr id="49" name="Rectangle: Rounded Corners 48">
            <a:extLst>
              <a:ext uri="{FF2B5EF4-FFF2-40B4-BE49-F238E27FC236}">
                <a16:creationId xmlns:a16="http://schemas.microsoft.com/office/drawing/2014/main" id="{B37D635B-65C6-4B46-B198-957B20C2D498}"/>
              </a:ext>
            </a:extLst>
          </p:cNvPr>
          <p:cNvSpPr/>
          <p:nvPr/>
        </p:nvSpPr>
        <p:spPr>
          <a:xfrm>
            <a:off x="838200" y="1879600"/>
            <a:ext cx="10193867" cy="30988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4508013B-3977-4ABD-B4C7-85D00CA2D8D0}"/>
              </a:ext>
            </a:extLst>
          </p:cNvPr>
          <p:cNvSpPr txBox="1"/>
          <p:nvPr/>
        </p:nvSpPr>
        <p:spPr>
          <a:xfrm>
            <a:off x="1227663" y="5024566"/>
            <a:ext cx="1923537" cy="369332"/>
          </a:xfrm>
          <a:prstGeom prst="rect">
            <a:avLst/>
          </a:prstGeom>
          <a:noFill/>
          <a:ln>
            <a:noFill/>
          </a:ln>
        </p:spPr>
        <p:txBody>
          <a:bodyPr wrap="square" rtlCol="0">
            <a:spAutoFit/>
          </a:bodyPr>
          <a:lstStyle/>
          <a:p>
            <a:r>
              <a:rPr lang="en-US" b="1" dirty="0"/>
              <a:t>Program</a:t>
            </a:r>
          </a:p>
        </p:txBody>
      </p:sp>
      <p:sp>
        <p:nvSpPr>
          <p:cNvPr id="51" name="Title 50">
            <a:extLst>
              <a:ext uri="{FF2B5EF4-FFF2-40B4-BE49-F238E27FC236}">
                <a16:creationId xmlns:a16="http://schemas.microsoft.com/office/drawing/2014/main" id="{9D2B851F-06BC-4C9D-A220-A21280A30F82}"/>
              </a:ext>
            </a:extLst>
          </p:cNvPr>
          <p:cNvSpPr>
            <a:spLocks noGrp="1"/>
          </p:cNvSpPr>
          <p:nvPr>
            <p:ph type="title"/>
          </p:nvPr>
        </p:nvSpPr>
        <p:spPr/>
        <p:txBody>
          <a:bodyPr/>
          <a:lstStyle/>
          <a:p>
            <a:r>
              <a:rPr lang="en-US" dirty="0"/>
              <a:t>What You Will Learn</a:t>
            </a:r>
          </a:p>
        </p:txBody>
      </p:sp>
    </p:spTree>
    <p:extLst>
      <p:ext uri="{BB962C8B-B14F-4D97-AF65-F5344CB8AC3E}">
        <p14:creationId xmlns:p14="http://schemas.microsoft.com/office/powerpoint/2010/main" val="557259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29E5-963A-4F58-8F90-1D6762E7C912}"/>
              </a:ext>
            </a:extLst>
          </p:cNvPr>
          <p:cNvSpPr>
            <a:spLocks noGrp="1"/>
          </p:cNvSpPr>
          <p:nvPr>
            <p:ph type="title"/>
          </p:nvPr>
        </p:nvSpPr>
        <p:spPr/>
        <p:txBody>
          <a:bodyPr/>
          <a:lstStyle/>
          <a:p>
            <a:r>
              <a:rPr lang="en-US" dirty="0"/>
              <a:t>Facets</a:t>
            </a:r>
          </a:p>
        </p:txBody>
      </p:sp>
      <p:pic>
        <p:nvPicPr>
          <p:cNvPr id="4" name="Picture 3">
            <a:extLst>
              <a:ext uri="{FF2B5EF4-FFF2-40B4-BE49-F238E27FC236}">
                <a16:creationId xmlns:a16="http://schemas.microsoft.com/office/drawing/2014/main" id="{7277FF7C-57A4-4687-9C1E-34963AA5B44F}"/>
              </a:ext>
            </a:extLst>
          </p:cNvPr>
          <p:cNvPicPr>
            <a:picLocks noChangeAspect="1"/>
          </p:cNvPicPr>
          <p:nvPr/>
        </p:nvPicPr>
        <p:blipFill>
          <a:blip r:embed="rId3"/>
          <a:stretch>
            <a:fillRect/>
          </a:stretch>
        </p:blipFill>
        <p:spPr>
          <a:xfrm>
            <a:off x="2470036" y="1872234"/>
            <a:ext cx="7251927" cy="4400550"/>
          </a:xfrm>
          <a:prstGeom prst="rect">
            <a:avLst/>
          </a:prstGeom>
        </p:spPr>
      </p:pic>
    </p:spTree>
    <p:extLst>
      <p:ext uri="{BB962C8B-B14F-4D97-AF65-F5344CB8AC3E}">
        <p14:creationId xmlns:p14="http://schemas.microsoft.com/office/powerpoint/2010/main" val="103237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8C6B-70F8-4711-BFA6-D8FA9555B456}"/>
              </a:ext>
            </a:extLst>
          </p:cNvPr>
          <p:cNvSpPr>
            <a:spLocks noGrp="1"/>
          </p:cNvSpPr>
          <p:nvPr>
            <p:ph type="title"/>
          </p:nvPr>
        </p:nvSpPr>
        <p:spPr/>
        <p:txBody>
          <a:bodyPr/>
          <a:lstStyle/>
          <a:p>
            <a:r>
              <a:rPr lang="en-US" dirty="0"/>
              <a:t>Facets</a:t>
            </a:r>
          </a:p>
        </p:txBody>
      </p:sp>
      <p:sp>
        <p:nvSpPr>
          <p:cNvPr id="4" name="Rectangle 3">
            <a:extLst>
              <a:ext uri="{FF2B5EF4-FFF2-40B4-BE49-F238E27FC236}">
                <a16:creationId xmlns:a16="http://schemas.microsoft.com/office/drawing/2014/main" id="{CECAB5BC-5258-40DC-936B-117355FDC06D}"/>
              </a:ext>
            </a:extLst>
          </p:cNvPr>
          <p:cNvSpPr/>
          <p:nvPr/>
        </p:nvSpPr>
        <p:spPr>
          <a:xfrm>
            <a:off x="1024128" y="2458135"/>
            <a:ext cx="9720072"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facet_wrap</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nrow</a:t>
            </a:r>
            <a:r>
              <a:rPr lang="en-US" sz="2400" dirty="0">
                <a:latin typeface="Courier New" panose="02070309020205020404" pitchFamily="49" charset="0"/>
                <a:cs typeface="Courier New" panose="02070309020205020404" pitchFamily="49" charset="0"/>
              </a:rPr>
              <a:t> = </a:t>
            </a:r>
            <a:r>
              <a:rPr lang="en-US" sz="2400" dirty="0">
                <a:solidFill>
                  <a:srgbClr val="F2A408"/>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9D36259-F683-4937-BF1B-750E3615EA10}"/>
              </a:ext>
            </a:extLst>
          </p:cNvPr>
          <p:cNvSpPr/>
          <p:nvPr/>
        </p:nvSpPr>
        <p:spPr>
          <a:xfrm>
            <a:off x="1352550" y="3200400"/>
            <a:ext cx="2000250" cy="458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E3BA0B4-89BE-46E6-92F3-CEEE823EB423}"/>
              </a:ext>
            </a:extLst>
          </p:cNvPr>
          <p:cNvSpPr/>
          <p:nvPr/>
        </p:nvSpPr>
        <p:spPr>
          <a:xfrm>
            <a:off x="3416300" y="3200400"/>
            <a:ext cx="342900" cy="458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118262-5756-47BD-8106-AD9FBA37C062}"/>
              </a:ext>
            </a:extLst>
          </p:cNvPr>
          <p:cNvSpPr/>
          <p:nvPr/>
        </p:nvSpPr>
        <p:spPr>
          <a:xfrm>
            <a:off x="3416300" y="3200400"/>
            <a:ext cx="1346200" cy="458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3640204-69C7-41FE-B86E-9D9DE43D2370}"/>
              </a:ext>
            </a:extLst>
          </p:cNvPr>
          <p:cNvGrpSpPr/>
          <p:nvPr/>
        </p:nvGrpSpPr>
        <p:grpSpPr>
          <a:xfrm>
            <a:off x="3492500" y="3792835"/>
            <a:ext cx="1257300" cy="923330"/>
            <a:chOff x="3416300" y="3805535"/>
            <a:chExt cx="1257300" cy="923330"/>
          </a:xfrm>
        </p:grpSpPr>
        <p:sp>
          <p:nvSpPr>
            <p:cNvPr id="8" name="TextBox 7">
              <a:extLst>
                <a:ext uri="{FF2B5EF4-FFF2-40B4-BE49-F238E27FC236}">
                  <a16:creationId xmlns:a16="http://schemas.microsoft.com/office/drawing/2014/main" id="{91959E93-7F73-44E3-890F-11D0DC39A1A7}"/>
                </a:ext>
              </a:extLst>
            </p:cNvPr>
            <p:cNvSpPr txBox="1"/>
            <p:nvPr/>
          </p:nvSpPr>
          <p:spPr>
            <a:xfrm>
              <a:off x="3416300" y="4267200"/>
              <a:ext cx="1257300" cy="461665"/>
            </a:xfrm>
            <a:prstGeom prst="rect">
              <a:avLst/>
            </a:prstGeom>
            <a:solidFill>
              <a:srgbClr val="FFC000"/>
            </a:solidFill>
            <a:ln>
              <a:solidFill>
                <a:schemeClr val="tx1"/>
              </a:solidFill>
            </a:ln>
          </p:spPr>
          <p:txBody>
            <a:bodyPr wrap="square" rtlCol="0">
              <a:spAutoFit/>
            </a:bodyPr>
            <a:lstStyle/>
            <a:p>
              <a:pPr algn="ctr"/>
              <a:r>
                <a:rPr lang="en-US" sz="2400" dirty="0"/>
                <a:t>discrete</a:t>
              </a:r>
            </a:p>
          </p:txBody>
        </p:sp>
        <p:cxnSp>
          <p:nvCxnSpPr>
            <p:cNvPr id="10" name="Straight Arrow Connector 9">
              <a:extLst>
                <a:ext uri="{FF2B5EF4-FFF2-40B4-BE49-F238E27FC236}">
                  <a16:creationId xmlns:a16="http://schemas.microsoft.com/office/drawing/2014/main" id="{909F73A6-6B24-4928-BF14-715B166100D4}"/>
                </a:ext>
              </a:extLst>
            </p:cNvPr>
            <p:cNvCxnSpPr>
              <a:cxnSpLocks/>
              <a:stCxn id="8" idx="0"/>
            </p:cNvCxnSpPr>
            <p:nvPr/>
          </p:nvCxnSpPr>
          <p:spPr>
            <a:xfrm flipV="1">
              <a:off x="4044950" y="3805535"/>
              <a:ext cx="0" cy="4616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6393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756C-684D-4C55-BEFC-0CD40AE29027}"/>
              </a:ext>
            </a:extLst>
          </p:cNvPr>
          <p:cNvSpPr>
            <a:spLocks noGrp="1"/>
          </p:cNvSpPr>
          <p:nvPr>
            <p:ph type="title"/>
          </p:nvPr>
        </p:nvSpPr>
        <p:spPr/>
        <p:txBody>
          <a:bodyPr/>
          <a:lstStyle/>
          <a:p>
            <a:r>
              <a:rPr lang="en-US" dirty="0"/>
              <a:t>facets</a:t>
            </a:r>
          </a:p>
        </p:txBody>
      </p:sp>
      <p:sp>
        <p:nvSpPr>
          <p:cNvPr id="5" name="Rectangle 4">
            <a:extLst>
              <a:ext uri="{FF2B5EF4-FFF2-40B4-BE49-F238E27FC236}">
                <a16:creationId xmlns:a16="http://schemas.microsoft.com/office/drawing/2014/main" id="{66DAB21E-AB13-4F54-B43B-323DD71A5AB3}"/>
              </a:ext>
            </a:extLst>
          </p:cNvPr>
          <p:cNvSpPr/>
          <p:nvPr/>
        </p:nvSpPr>
        <p:spPr>
          <a:xfrm>
            <a:off x="1195578" y="1818132"/>
            <a:ext cx="9720072"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facet_grid</a:t>
            </a:r>
            <a:r>
              <a:rPr lang="en-US" sz="2400" dirty="0">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drv</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cyl</a:t>
            </a:r>
            <a:r>
              <a:rPr lang="en-US" sz="2400" dirty="0">
                <a:latin typeface="Courier New" panose="02070309020205020404" pitchFamily="49" charset="0"/>
                <a:cs typeface="Courier New" panose="02070309020205020404" pitchFamily="49" charset="0"/>
              </a:rPr>
              <a:t>) </a:t>
            </a:r>
          </a:p>
        </p:txBody>
      </p:sp>
      <p:graphicFrame>
        <p:nvGraphicFramePr>
          <p:cNvPr id="6" name="Object 5">
            <a:extLst>
              <a:ext uri="{FF2B5EF4-FFF2-40B4-BE49-F238E27FC236}">
                <a16:creationId xmlns:a16="http://schemas.microsoft.com/office/drawing/2014/main" id="{69051575-6C4A-4603-BF76-E4D08F45862F}"/>
              </a:ext>
            </a:extLst>
          </p:cNvPr>
          <p:cNvGraphicFramePr>
            <a:graphicFrameLocks noChangeAspect="1"/>
          </p:cNvGraphicFramePr>
          <p:nvPr>
            <p:extLst>
              <p:ext uri="{D42A27DB-BD31-4B8C-83A1-F6EECF244321}">
                <p14:modId xmlns:p14="http://schemas.microsoft.com/office/powerpoint/2010/main" val="3351910518"/>
              </p:ext>
            </p:extLst>
          </p:nvPr>
        </p:nvGraphicFramePr>
        <p:xfrm>
          <a:off x="2798064" y="3172790"/>
          <a:ext cx="6172200" cy="3695700"/>
        </p:xfrm>
        <a:graphic>
          <a:graphicData uri="http://schemas.openxmlformats.org/presentationml/2006/ole">
            <mc:AlternateContent xmlns:mc="http://schemas.openxmlformats.org/markup-compatibility/2006">
              <mc:Choice xmlns:v="urn:schemas-microsoft-com:vml" Requires="v">
                <p:oleObj name="Bitmap Image" r:id="rId3" imgW="6172200" imgH="3695760" progId="Paint.Picture">
                  <p:embed/>
                </p:oleObj>
              </mc:Choice>
              <mc:Fallback>
                <p:oleObj name="Bitmap Image" r:id="rId3" imgW="6172200" imgH="3695760" progId="Paint.Picture">
                  <p:embed/>
                  <p:pic>
                    <p:nvPicPr>
                      <p:cNvPr id="0" name=""/>
                      <p:cNvPicPr/>
                      <p:nvPr/>
                    </p:nvPicPr>
                    <p:blipFill>
                      <a:blip r:embed="rId4"/>
                      <a:stretch>
                        <a:fillRect/>
                      </a:stretch>
                    </p:blipFill>
                    <p:spPr>
                      <a:xfrm>
                        <a:off x="2798064" y="3172790"/>
                        <a:ext cx="6172200" cy="3695700"/>
                      </a:xfrm>
                      <a:prstGeom prst="rect">
                        <a:avLst/>
                      </a:prstGeom>
                    </p:spPr>
                  </p:pic>
                </p:oleObj>
              </mc:Fallback>
            </mc:AlternateContent>
          </a:graphicData>
        </a:graphic>
      </p:graphicFrame>
    </p:spTree>
    <p:extLst>
      <p:ext uri="{BB962C8B-B14F-4D97-AF65-F5344CB8AC3E}">
        <p14:creationId xmlns:p14="http://schemas.microsoft.com/office/powerpoint/2010/main" val="306117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33F6A2-5E02-4036-B159-4F848A02CAC9}"/>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8D59371-F234-4EE3-9355-D2287B24355C}"/>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8B722B7-2F55-4059-A00A-D4CFA1FCDC6B}"/>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facets</a:t>
            </a:r>
          </a:p>
        </p:txBody>
      </p:sp>
    </p:spTree>
    <p:extLst>
      <p:ext uri="{BB962C8B-B14F-4D97-AF65-F5344CB8AC3E}">
        <p14:creationId xmlns:p14="http://schemas.microsoft.com/office/powerpoint/2010/main" val="372655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8EAC-0BAD-4379-BF37-8E0EE0F5E09E}"/>
              </a:ext>
            </a:extLst>
          </p:cNvPr>
          <p:cNvSpPr>
            <a:spLocks noGrp="1"/>
          </p:cNvSpPr>
          <p:nvPr>
            <p:ph type="title"/>
          </p:nvPr>
        </p:nvSpPr>
        <p:spPr/>
        <p:txBody>
          <a:bodyPr/>
          <a:lstStyle/>
          <a:p>
            <a:r>
              <a:rPr lang="en-US" dirty="0"/>
              <a:t>Geometric Objects</a:t>
            </a:r>
          </a:p>
        </p:txBody>
      </p:sp>
      <p:sp>
        <p:nvSpPr>
          <p:cNvPr id="3" name="Content Placeholder 2">
            <a:extLst>
              <a:ext uri="{FF2B5EF4-FFF2-40B4-BE49-F238E27FC236}">
                <a16:creationId xmlns:a16="http://schemas.microsoft.com/office/drawing/2014/main" id="{AA3C4ECC-893D-44B7-A27C-AB56C725B8AD}"/>
              </a:ext>
            </a:extLst>
          </p:cNvPr>
          <p:cNvSpPr>
            <a:spLocks noGrp="1"/>
          </p:cNvSpPr>
          <p:nvPr>
            <p:ph idx="1"/>
          </p:nvPr>
        </p:nvSpPr>
        <p:spPr>
          <a:xfrm>
            <a:off x="1024128" y="1924050"/>
            <a:ext cx="9720073" cy="4023360"/>
          </a:xfrm>
        </p:spPr>
        <p:txBody>
          <a:bodyPr>
            <a:normAutofit/>
          </a:bodyPr>
          <a:lstStyle/>
          <a:p>
            <a:pPr marL="0" indent="0">
              <a:buNone/>
            </a:pPr>
            <a:r>
              <a:rPr lang="en-US" sz="2400" dirty="0"/>
              <a:t>How are these two plots similar?</a:t>
            </a:r>
          </a:p>
        </p:txBody>
      </p:sp>
      <p:pic>
        <p:nvPicPr>
          <p:cNvPr id="4" name="Picture 3">
            <a:extLst>
              <a:ext uri="{FF2B5EF4-FFF2-40B4-BE49-F238E27FC236}">
                <a16:creationId xmlns:a16="http://schemas.microsoft.com/office/drawing/2014/main" id="{3526B2FF-9C2A-4C08-851C-2646CAF2412C}"/>
              </a:ext>
            </a:extLst>
          </p:cNvPr>
          <p:cNvPicPr>
            <a:picLocks noChangeAspect="1"/>
          </p:cNvPicPr>
          <p:nvPr/>
        </p:nvPicPr>
        <p:blipFill rotWithShape="1">
          <a:blip r:embed="rId3"/>
          <a:srcRect r="50000"/>
          <a:stretch/>
        </p:blipFill>
        <p:spPr>
          <a:xfrm>
            <a:off x="364236" y="2333625"/>
            <a:ext cx="4371975" cy="2762250"/>
          </a:xfrm>
          <a:prstGeom prst="rect">
            <a:avLst/>
          </a:prstGeom>
        </p:spPr>
      </p:pic>
      <p:sp>
        <p:nvSpPr>
          <p:cNvPr id="5" name="Rectangle 4">
            <a:extLst>
              <a:ext uri="{FF2B5EF4-FFF2-40B4-BE49-F238E27FC236}">
                <a16:creationId xmlns:a16="http://schemas.microsoft.com/office/drawing/2014/main" id="{CDE5F92C-3C2B-4EC8-BBC1-27B27E84CC1B}"/>
              </a:ext>
            </a:extLst>
          </p:cNvPr>
          <p:cNvSpPr/>
          <p:nvPr/>
        </p:nvSpPr>
        <p:spPr>
          <a:xfrm>
            <a:off x="628650" y="5095875"/>
            <a:ext cx="4371975" cy="1200329"/>
          </a:xfrm>
          <a:prstGeom prst="rect">
            <a:avLst/>
          </a:prstGeom>
          <a:solidFill>
            <a:schemeClr val="bg2"/>
          </a:solidFill>
        </p:spPr>
        <p:txBody>
          <a:bodyPr wrap="square">
            <a:spAutoFit/>
          </a:bodyPr>
          <a:lstStyle/>
          <a:p>
            <a:r>
              <a:rPr lang="en-US" dirty="0">
                <a:solidFill>
                  <a:schemeClr val="bg1">
                    <a:lumMod val="65000"/>
                  </a:schemeClr>
                </a:solidFill>
                <a:latin typeface="Courier New" panose="02070309020205020404" pitchFamily="49" charset="0"/>
                <a:cs typeface="Courier New" panose="02070309020205020404" pitchFamily="49" charset="0"/>
              </a:rPr>
              <a:t># left </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p>
          <a:p>
            <a:r>
              <a:rPr lang="en-US" dirty="0">
                <a:solidFill>
                  <a:srgbClr val="7030A0"/>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663B3E32-CF53-45BA-85F8-8DA0660A25C5}"/>
              </a:ext>
            </a:extLst>
          </p:cNvPr>
          <p:cNvPicPr>
            <a:picLocks noChangeAspect="1"/>
          </p:cNvPicPr>
          <p:nvPr/>
        </p:nvPicPr>
        <p:blipFill rotWithShape="1">
          <a:blip r:embed="rId3"/>
          <a:srcRect l="50000"/>
          <a:stretch/>
        </p:blipFill>
        <p:spPr>
          <a:xfrm>
            <a:off x="6795897" y="2165794"/>
            <a:ext cx="4371975" cy="2762250"/>
          </a:xfrm>
          <a:prstGeom prst="rect">
            <a:avLst/>
          </a:prstGeom>
        </p:spPr>
      </p:pic>
      <p:sp>
        <p:nvSpPr>
          <p:cNvPr id="7" name="Rectangle 6">
            <a:extLst>
              <a:ext uri="{FF2B5EF4-FFF2-40B4-BE49-F238E27FC236}">
                <a16:creationId xmlns:a16="http://schemas.microsoft.com/office/drawing/2014/main" id="{3C5CB2FC-4233-4394-9D57-44F155A7370A}"/>
              </a:ext>
            </a:extLst>
          </p:cNvPr>
          <p:cNvSpPr/>
          <p:nvPr/>
        </p:nvSpPr>
        <p:spPr>
          <a:xfrm>
            <a:off x="5770246" y="5095875"/>
            <a:ext cx="6340983" cy="1200329"/>
          </a:xfrm>
          <a:prstGeom prst="rect">
            <a:avLst/>
          </a:prstGeom>
          <a:solidFill>
            <a:schemeClr val="bg2"/>
          </a:solidFill>
        </p:spPr>
        <p:txBody>
          <a:bodyPr wrap="square">
            <a:spAutoFit/>
          </a:bodyPr>
          <a:lstStyle/>
          <a:p>
            <a:r>
              <a:rPr lang="en-US" dirty="0">
                <a:solidFill>
                  <a:schemeClr val="bg1">
                    <a:lumMod val="65000"/>
                  </a:schemeClr>
                </a:solidFill>
                <a:latin typeface="Courier New" panose="02070309020205020404" pitchFamily="49" charset="0"/>
                <a:cs typeface="Courier New" panose="02070309020205020404" pitchFamily="49" charset="0"/>
              </a:rPr>
              <a:t># right </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p>
          <a:p>
            <a:r>
              <a:rPr lang="en-US" dirty="0">
                <a:solidFill>
                  <a:srgbClr val="7030A0"/>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linetype</a:t>
            </a:r>
            <a:r>
              <a:rPr lang="en-US" dirty="0">
                <a:solidFill>
                  <a:srgbClr val="002060"/>
                </a:solidFill>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drv</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94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6E6C-22B7-4450-A74E-7F62B7C561B3}"/>
              </a:ext>
            </a:extLst>
          </p:cNvPr>
          <p:cNvSpPr>
            <a:spLocks noGrp="1"/>
          </p:cNvSpPr>
          <p:nvPr>
            <p:ph type="title"/>
          </p:nvPr>
        </p:nvSpPr>
        <p:spPr/>
        <p:txBody>
          <a:bodyPr/>
          <a:lstStyle/>
          <a:p>
            <a:r>
              <a:rPr lang="en-US" dirty="0"/>
              <a:t>Geometric Objects</a:t>
            </a:r>
          </a:p>
        </p:txBody>
      </p:sp>
      <p:pic>
        <p:nvPicPr>
          <p:cNvPr id="4" name="Content Placeholder 3">
            <a:extLst>
              <a:ext uri="{FF2B5EF4-FFF2-40B4-BE49-F238E27FC236}">
                <a16:creationId xmlns:a16="http://schemas.microsoft.com/office/drawing/2014/main" id="{B8D54C59-61A1-4873-8A29-47F19067F381}"/>
              </a:ext>
            </a:extLst>
          </p:cNvPr>
          <p:cNvPicPr>
            <a:picLocks noGrp="1" noChangeAspect="1"/>
          </p:cNvPicPr>
          <p:nvPr>
            <p:ph idx="1"/>
          </p:nvPr>
        </p:nvPicPr>
        <p:blipFill>
          <a:blip r:embed="rId3"/>
          <a:stretch>
            <a:fillRect/>
          </a:stretch>
        </p:blipFill>
        <p:spPr>
          <a:xfrm>
            <a:off x="3150394" y="2587625"/>
            <a:ext cx="5467350" cy="3419475"/>
          </a:xfrm>
          <a:prstGeom prst="rect">
            <a:avLst/>
          </a:prstGeom>
        </p:spPr>
      </p:pic>
    </p:spTree>
    <p:extLst>
      <p:ext uri="{BB962C8B-B14F-4D97-AF65-F5344CB8AC3E}">
        <p14:creationId xmlns:p14="http://schemas.microsoft.com/office/powerpoint/2010/main" val="162726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26BF-BAE5-4343-AC9B-A6870E57D8E5}"/>
              </a:ext>
            </a:extLst>
          </p:cNvPr>
          <p:cNvSpPr>
            <a:spLocks noGrp="1"/>
          </p:cNvSpPr>
          <p:nvPr>
            <p:ph type="title"/>
          </p:nvPr>
        </p:nvSpPr>
        <p:spPr/>
        <p:txBody>
          <a:bodyPr/>
          <a:lstStyle/>
          <a:p>
            <a:r>
              <a:rPr lang="en-US" dirty="0"/>
              <a:t>GEOMS in GGPLOT2</a:t>
            </a:r>
          </a:p>
        </p:txBody>
      </p:sp>
      <p:sp>
        <p:nvSpPr>
          <p:cNvPr id="3" name="Content Placeholder 2">
            <a:extLst>
              <a:ext uri="{FF2B5EF4-FFF2-40B4-BE49-F238E27FC236}">
                <a16:creationId xmlns:a16="http://schemas.microsoft.com/office/drawing/2014/main" id="{7AF6DD68-A4C6-473B-BA47-0D2E58B41DE8}"/>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ggplot2 provides over 30 </a:t>
            </a:r>
            <a:r>
              <a:rPr lang="en-US" sz="2400" dirty="0" err="1"/>
              <a:t>geoms</a:t>
            </a:r>
            <a:endParaRPr lang="en-US" sz="2400" dirty="0"/>
          </a:p>
          <a:p>
            <a:pPr marL="342900" indent="-342900">
              <a:buSzPct val="120000"/>
              <a:buFont typeface="Arial" panose="020B0604020202020204" pitchFamily="34" charset="0"/>
              <a:buChar char="•"/>
            </a:pPr>
            <a:r>
              <a:rPr lang="en-US" sz="2400">
                <a:hlinkClick r:id="rId3"/>
              </a:rPr>
              <a:t>https://exts.ggplot2.tidyverse.org/</a:t>
            </a:r>
            <a:r>
              <a:rPr lang="en-US" sz="2400"/>
              <a:t> extension </a:t>
            </a:r>
            <a:r>
              <a:rPr lang="en-US" sz="2400" dirty="0"/>
              <a:t>packages for more</a:t>
            </a:r>
          </a:p>
          <a:p>
            <a:pPr marL="342900" indent="-342900">
              <a:buSzPct val="120000"/>
              <a:buFont typeface="Arial" panose="020B0604020202020204" pitchFamily="34" charset="0"/>
              <a:buChar char="•"/>
            </a:pPr>
            <a:r>
              <a:rPr lang="en-US" sz="2400" dirty="0"/>
              <a:t>ggplot2 </a:t>
            </a:r>
            <a:r>
              <a:rPr lang="en-US" sz="2400" dirty="0" err="1">
                <a:hlinkClick r:id="rId4"/>
              </a:rPr>
              <a:t>cheatsheet</a:t>
            </a:r>
            <a:endParaRPr lang="en-US" sz="2400" dirty="0"/>
          </a:p>
          <a:p>
            <a:pPr marL="342900" indent="-342900">
              <a:buSzPct val="120000"/>
              <a:buFont typeface="Arial" panose="020B0604020202020204" pitchFamily="34" charset="0"/>
              <a:buChar char="•"/>
            </a:pPr>
            <a:r>
              <a:rPr lang="en-US" sz="2400" dirty="0">
                <a:hlinkClick r:id="rId5"/>
              </a:rPr>
              <a:t>docs.ggplot2.org</a:t>
            </a:r>
            <a:r>
              <a:rPr lang="en-US" sz="2400" dirty="0"/>
              <a:t> for detailed examples</a:t>
            </a:r>
          </a:p>
          <a:p>
            <a:pPr marL="342900" indent="-342900">
              <a:buSzPct val="120000"/>
              <a:buFont typeface="Arial" panose="020B0604020202020204" pitchFamily="34" charset="0"/>
              <a:buChar char="•"/>
            </a:pPr>
            <a:r>
              <a:rPr lang="en-US" sz="2400" dirty="0"/>
              <a:t>Use the help: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geom_smooth</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1669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28FC-B169-48C0-B3EC-007CBC94820D}"/>
              </a:ext>
            </a:extLst>
          </p:cNvPr>
          <p:cNvSpPr>
            <a:spLocks noGrp="1"/>
          </p:cNvSpPr>
          <p:nvPr>
            <p:ph type="title"/>
          </p:nvPr>
        </p:nvSpPr>
        <p:spPr/>
        <p:txBody>
          <a:bodyPr/>
          <a:lstStyle/>
          <a:p>
            <a:r>
              <a:rPr lang="en-US" dirty="0"/>
              <a:t>Geometric Objects</a:t>
            </a:r>
          </a:p>
        </p:txBody>
      </p:sp>
      <p:sp>
        <p:nvSpPr>
          <p:cNvPr id="4" name="Rectangle 3">
            <a:extLst>
              <a:ext uri="{FF2B5EF4-FFF2-40B4-BE49-F238E27FC236}">
                <a16:creationId xmlns:a16="http://schemas.microsoft.com/office/drawing/2014/main" id="{C25C5F9D-A4F3-4270-B911-2346651EF662}"/>
              </a:ext>
            </a:extLst>
          </p:cNvPr>
          <p:cNvSpPr/>
          <p:nvPr/>
        </p:nvSpPr>
        <p:spPr>
          <a:xfrm>
            <a:off x="1024128" y="1799082"/>
            <a:ext cx="9720072" cy="2862322"/>
          </a:xfrm>
          <a:prstGeom prst="rect">
            <a:avLst/>
          </a:prstGeom>
          <a:solidFill>
            <a:schemeClr val="bg2"/>
          </a:solidFill>
        </p:spPr>
        <p:txBody>
          <a:bodyPr wrap="square">
            <a:spAutoFit/>
          </a:bodyPr>
          <a:lstStyle/>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group</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drv</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displ</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hwy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drv</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show.legend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chemeClr val="accent3">
                    <a:lumMod val="75000"/>
                  </a:schemeClr>
                </a:solidFill>
                <a:latin typeface="Courier New" panose="02070309020205020404" pitchFamily="49" charset="0"/>
                <a:cs typeface="Courier New" panose="02070309020205020404" pitchFamily="49" charset="0"/>
              </a:rPr>
              <a:t>FALSE</a:t>
            </a:r>
            <a:r>
              <a:rPr lang="en-US" dirty="0">
                <a:latin typeface="Courier New" panose="02070309020205020404" pitchFamily="49" charset="0"/>
                <a:cs typeface="Courier New" panose="02070309020205020404" pitchFamily="49" charset="0"/>
              </a:rPr>
              <a:t> ) </a:t>
            </a:r>
          </a:p>
        </p:txBody>
      </p:sp>
      <p:pic>
        <p:nvPicPr>
          <p:cNvPr id="5" name="Picture 4">
            <a:extLst>
              <a:ext uri="{FF2B5EF4-FFF2-40B4-BE49-F238E27FC236}">
                <a16:creationId xmlns:a16="http://schemas.microsoft.com/office/drawing/2014/main" id="{05F9DA72-FE54-44CC-8371-D0554CDF3CF2}"/>
              </a:ext>
            </a:extLst>
          </p:cNvPr>
          <p:cNvPicPr>
            <a:picLocks noChangeAspect="1"/>
          </p:cNvPicPr>
          <p:nvPr/>
        </p:nvPicPr>
        <p:blipFill>
          <a:blip r:embed="rId3"/>
          <a:stretch>
            <a:fillRect/>
          </a:stretch>
        </p:blipFill>
        <p:spPr>
          <a:xfrm>
            <a:off x="1826514" y="4862512"/>
            <a:ext cx="8115300" cy="1666875"/>
          </a:xfrm>
          <a:prstGeom prst="rect">
            <a:avLst/>
          </a:prstGeom>
        </p:spPr>
      </p:pic>
    </p:spTree>
    <p:extLst>
      <p:ext uri="{BB962C8B-B14F-4D97-AF65-F5344CB8AC3E}">
        <p14:creationId xmlns:p14="http://schemas.microsoft.com/office/powerpoint/2010/main" val="1614278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8ADE-40EC-417D-9FE9-67D89A9BAA9F}"/>
              </a:ext>
            </a:extLst>
          </p:cNvPr>
          <p:cNvSpPr>
            <a:spLocks noGrp="1"/>
          </p:cNvSpPr>
          <p:nvPr>
            <p:ph type="title"/>
          </p:nvPr>
        </p:nvSpPr>
        <p:spPr/>
        <p:txBody>
          <a:bodyPr/>
          <a:lstStyle/>
          <a:p>
            <a:r>
              <a:rPr lang="en-US" dirty="0"/>
              <a:t>Geometric Objects</a:t>
            </a:r>
          </a:p>
        </p:txBody>
      </p:sp>
      <p:sp>
        <p:nvSpPr>
          <p:cNvPr id="5" name="Rectangle 4">
            <a:extLst>
              <a:ext uri="{FF2B5EF4-FFF2-40B4-BE49-F238E27FC236}">
                <a16:creationId xmlns:a16="http://schemas.microsoft.com/office/drawing/2014/main" id="{0DC87E44-BC4C-4140-82EA-9F7C3FB50D52}"/>
              </a:ext>
            </a:extLst>
          </p:cNvPr>
          <p:cNvSpPr/>
          <p:nvPr/>
        </p:nvSpPr>
        <p:spPr>
          <a:xfrm>
            <a:off x="1024128" y="1791385"/>
            <a:ext cx="9720072"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geom_smooth</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F85143AF-6B43-4B3F-B512-212067944B30}"/>
              </a:ext>
            </a:extLst>
          </p:cNvPr>
          <p:cNvPicPr>
            <a:picLocks noChangeAspect="1"/>
          </p:cNvPicPr>
          <p:nvPr/>
        </p:nvPicPr>
        <p:blipFill>
          <a:blip r:embed="rId3"/>
          <a:stretch>
            <a:fillRect/>
          </a:stretch>
        </p:blipFill>
        <p:spPr>
          <a:xfrm>
            <a:off x="2956842" y="3018473"/>
            <a:ext cx="6278315" cy="3839527"/>
          </a:xfrm>
          <a:prstGeom prst="rect">
            <a:avLst/>
          </a:prstGeom>
        </p:spPr>
      </p:pic>
    </p:spTree>
    <p:extLst>
      <p:ext uri="{BB962C8B-B14F-4D97-AF65-F5344CB8AC3E}">
        <p14:creationId xmlns:p14="http://schemas.microsoft.com/office/powerpoint/2010/main" val="1136259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D64A-EA31-4E95-BF53-3ADC38DC7BCD}"/>
              </a:ext>
            </a:extLst>
          </p:cNvPr>
          <p:cNvSpPr>
            <a:spLocks noGrp="1"/>
          </p:cNvSpPr>
          <p:nvPr>
            <p:ph type="title"/>
          </p:nvPr>
        </p:nvSpPr>
        <p:spPr/>
        <p:txBody>
          <a:bodyPr/>
          <a:lstStyle/>
          <a:p>
            <a:r>
              <a:rPr lang="en-US" dirty="0"/>
              <a:t>Geometric Objects</a:t>
            </a:r>
          </a:p>
        </p:txBody>
      </p:sp>
      <p:sp>
        <p:nvSpPr>
          <p:cNvPr id="4" name="Rectangle 3">
            <a:extLst>
              <a:ext uri="{FF2B5EF4-FFF2-40B4-BE49-F238E27FC236}">
                <a16:creationId xmlns:a16="http://schemas.microsoft.com/office/drawing/2014/main" id="{567216A7-721E-4BBE-9EA6-CB2C86754741}"/>
              </a:ext>
            </a:extLst>
          </p:cNvPr>
          <p:cNvSpPr/>
          <p:nvPr/>
        </p:nvSpPr>
        <p:spPr>
          <a:xfrm>
            <a:off x="940688" y="1818144"/>
            <a:ext cx="10310622"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geom_smooth</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D89BE36E-37FB-4135-9FCF-B210CEE0AE41}"/>
              </a:ext>
            </a:extLst>
          </p:cNvPr>
          <p:cNvPicPr>
            <a:picLocks noChangeAspect="1"/>
          </p:cNvPicPr>
          <p:nvPr/>
        </p:nvPicPr>
        <p:blipFill>
          <a:blip r:embed="rId3"/>
          <a:stretch>
            <a:fillRect/>
          </a:stretch>
        </p:blipFill>
        <p:spPr>
          <a:xfrm>
            <a:off x="2956842" y="3018473"/>
            <a:ext cx="6278315" cy="3839527"/>
          </a:xfrm>
          <a:prstGeom prst="rect">
            <a:avLst/>
          </a:prstGeom>
        </p:spPr>
      </p:pic>
    </p:spTree>
    <p:extLst>
      <p:ext uri="{BB962C8B-B14F-4D97-AF65-F5344CB8AC3E}">
        <p14:creationId xmlns:p14="http://schemas.microsoft.com/office/powerpoint/2010/main" val="179904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2151-E5DE-4B3A-8ACA-CE3B22A8BD59}"/>
              </a:ext>
            </a:extLst>
          </p:cNvPr>
          <p:cNvSpPr>
            <a:spLocks noGrp="1"/>
          </p:cNvSpPr>
          <p:nvPr>
            <p:ph type="title"/>
          </p:nvPr>
        </p:nvSpPr>
        <p:spPr/>
        <p:txBody>
          <a:bodyPr/>
          <a:lstStyle/>
          <a:p>
            <a:r>
              <a:rPr lang="en-US" dirty="0"/>
              <a:t>Data Visualization with ggplot2</a:t>
            </a:r>
          </a:p>
        </p:txBody>
      </p:sp>
      <p:sp>
        <p:nvSpPr>
          <p:cNvPr id="3" name="Content Placeholder 2">
            <a:extLst>
              <a:ext uri="{FF2B5EF4-FFF2-40B4-BE49-F238E27FC236}">
                <a16:creationId xmlns:a16="http://schemas.microsoft.com/office/drawing/2014/main" id="{EE099B84-39EC-4186-B57D-50A203077083}"/>
              </a:ext>
            </a:extLst>
          </p:cNvPr>
          <p:cNvSpPr>
            <a:spLocks noGrp="1"/>
          </p:cNvSpPr>
          <p:nvPr>
            <p:ph idx="1"/>
          </p:nvPr>
        </p:nvSpPr>
        <p:spPr/>
        <p:txBody>
          <a:bodyPr>
            <a:normAutofit/>
          </a:bodyPr>
          <a:lstStyle/>
          <a:p>
            <a:pPr marL="228600" indent="-228600">
              <a:buFont typeface="Arial" panose="020B0604020202020204" pitchFamily="34" charset="0"/>
              <a:buChar char="•"/>
            </a:pPr>
            <a:r>
              <a:rPr lang="en-US" sz="2400" dirty="0"/>
              <a:t>An </a:t>
            </a:r>
            <a:r>
              <a:rPr lang="en-US" sz="2400" dirty="0">
                <a:hlinkClick r:id="rId3"/>
              </a:rPr>
              <a:t>implementation</a:t>
            </a:r>
            <a:r>
              <a:rPr lang="en-US" sz="2400" dirty="0"/>
              <a:t> of The Grammar of Graphics by Leland Wilkinson</a:t>
            </a:r>
          </a:p>
          <a:p>
            <a:pPr marL="228600" indent="-228600">
              <a:buFont typeface="Arial" panose="020B0604020202020204" pitchFamily="34" charset="0"/>
              <a:buChar char="•"/>
            </a:pPr>
            <a:r>
              <a:rPr lang="en-US" sz="2400" dirty="0"/>
              <a:t>Written by Hadley Wickham (while he was a graduate student at Iowa State)</a:t>
            </a:r>
          </a:p>
          <a:p>
            <a:pPr marL="228600" indent="-228600">
              <a:buFont typeface="Arial" panose="020B0604020202020204" pitchFamily="34" charset="0"/>
              <a:buChar char="•"/>
            </a:pPr>
            <a:r>
              <a:rPr lang="en-US" sz="2400" dirty="0"/>
              <a:t>A “third” graphics system for R (along with base and lattice)</a:t>
            </a:r>
          </a:p>
          <a:p>
            <a:pPr marL="228600" indent="-228600">
              <a:buFont typeface="Arial" panose="020B0604020202020204" pitchFamily="34" charset="0"/>
              <a:buChar char="•"/>
            </a:pPr>
            <a:r>
              <a:rPr lang="en-US" sz="2400" dirty="0"/>
              <a:t>Available from CRAN via </a:t>
            </a:r>
            <a:r>
              <a:rPr lang="en-US" sz="2400" dirty="0" err="1"/>
              <a:t>install.packages</a:t>
            </a:r>
            <a:r>
              <a:rPr lang="en-US" sz="2400" dirty="0"/>
              <a:t>()</a:t>
            </a:r>
          </a:p>
          <a:p>
            <a:pPr marL="228600" indent="-228600">
              <a:buFont typeface="Arial" panose="020B0604020202020204" pitchFamily="34" charset="0"/>
              <a:buChar char="•"/>
            </a:pPr>
            <a:r>
              <a:rPr lang="en-US" sz="2400" dirty="0"/>
              <a:t>Web site: </a:t>
            </a:r>
            <a:r>
              <a:rPr lang="en-US" sz="2400" dirty="0">
                <a:hlinkClick r:id="rId4"/>
              </a:rPr>
              <a:t>http://ggplot2.org</a:t>
            </a:r>
            <a:r>
              <a:rPr lang="en-US" sz="2400" dirty="0"/>
              <a:t> (better documentation)</a:t>
            </a:r>
          </a:p>
        </p:txBody>
      </p:sp>
    </p:spTree>
    <p:extLst>
      <p:ext uri="{BB962C8B-B14F-4D97-AF65-F5344CB8AC3E}">
        <p14:creationId xmlns:p14="http://schemas.microsoft.com/office/powerpoint/2010/main" val="3957502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A514-C7DF-4266-84DC-F27F1C9E8CEE}"/>
              </a:ext>
            </a:extLst>
          </p:cNvPr>
          <p:cNvSpPr>
            <a:spLocks noGrp="1"/>
          </p:cNvSpPr>
          <p:nvPr>
            <p:ph type="title"/>
          </p:nvPr>
        </p:nvSpPr>
        <p:spPr/>
        <p:txBody>
          <a:bodyPr/>
          <a:lstStyle/>
          <a:p>
            <a:r>
              <a:rPr lang="en-US" dirty="0"/>
              <a:t>Geometric Objects</a:t>
            </a:r>
          </a:p>
        </p:txBody>
      </p:sp>
      <p:sp>
        <p:nvSpPr>
          <p:cNvPr id="4" name="Rectangle 3">
            <a:extLst>
              <a:ext uri="{FF2B5EF4-FFF2-40B4-BE49-F238E27FC236}">
                <a16:creationId xmlns:a16="http://schemas.microsoft.com/office/drawing/2014/main" id="{D186D2ED-953D-43EF-8589-7DE4237D20A0}"/>
              </a:ext>
            </a:extLst>
          </p:cNvPr>
          <p:cNvSpPr/>
          <p:nvPr/>
        </p:nvSpPr>
        <p:spPr>
          <a:xfrm>
            <a:off x="940688" y="1818144"/>
            <a:ext cx="10310622" cy="1200329"/>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color</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geom_smooth</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9B7BB02-BC0D-4B9F-9255-7E0E6D4B5B0E}"/>
              </a:ext>
            </a:extLst>
          </p:cNvPr>
          <p:cNvPicPr>
            <a:picLocks noChangeAspect="1"/>
          </p:cNvPicPr>
          <p:nvPr/>
        </p:nvPicPr>
        <p:blipFill>
          <a:blip r:embed="rId3"/>
          <a:stretch>
            <a:fillRect/>
          </a:stretch>
        </p:blipFill>
        <p:spPr>
          <a:xfrm>
            <a:off x="3105150" y="3150335"/>
            <a:ext cx="5981700" cy="3707665"/>
          </a:xfrm>
          <a:prstGeom prst="rect">
            <a:avLst/>
          </a:prstGeom>
        </p:spPr>
      </p:pic>
    </p:spTree>
    <p:extLst>
      <p:ext uri="{BB962C8B-B14F-4D97-AF65-F5344CB8AC3E}">
        <p14:creationId xmlns:p14="http://schemas.microsoft.com/office/powerpoint/2010/main" val="354977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7F96-534F-46A2-9089-A1D389367471}"/>
              </a:ext>
            </a:extLst>
          </p:cNvPr>
          <p:cNvSpPr>
            <a:spLocks noGrp="1"/>
          </p:cNvSpPr>
          <p:nvPr>
            <p:ph type="title"/>
          </p:nvPr>
        </p:nvSpPr>
        <p:spPr/>
        <p:txBody>
          <a:bodyPr/>
          <a:lstStyle/>
          <a:p>
            <a:r>
              <a:rPr lang="en-US" dirty="0"/>
              <a:t>Geometric Objects</a:t>
            </a:r>
          </a:p>
        </p:txBody>
      </p:sp>
      <p:sp>
        <p:nvSpPr>
          <p:cNvPr id="4" name="Rectangle 3">
            <a:extLst>
              <a:ext uri="{FF2B5EF4-FFF2-40B4-BE49-F238E27FC236}">
                <a16:creationId xmlns:a16="http://schemas.microsoft.com/office/drawing/2014/main" id="{EED92235-4AD8-43D5-A4B2-5636BCA6763A}"/>
              </a:ext>
            </a:extLst>
          </p:cNvPr>
          <p:cNvSpPr/>
          <p:nvPr/>
        </p:nvSpPr>
        <p:spPr>
          <a:xfrm>
            <a:off x="902589" y="1741932"/>
            <a:ext cx="10386822" cy="2308324"/>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y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color</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geom_smooth</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"subcompact"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se</a:t>
            </a:r>
            <a:r>
              <a:rPr lang="en-US" sz="2400" dirty="0">
                <a:latin typeface="Courier New" panose="02070309020205020404" pitchFamily="49" charset="0"/>
                <a:cs typeface="Courier New" panose="02070309020205020404" pitchFamily="49" charset="0"/>
              </a:rPr>
              <a:t> = </a:t>
            </a:r>
            <a:r>
              <a:rPr lang="en-US" sz="2400" b="1" dirty="0">
                <a:solidFill>
                  <a:schemeClr val="accent3">
                    <a:lumMod val="75000"/>
                  </a:schemeClr>
                </a:solidFill>
                <a:latin typeface="Courier New" panose="02070309020205020404" pitchFamily="49" charset="0"/>
                <a:cs typeface="Courier New" panose="02070309020205020404" pitchFamily="49" charset="0"/>
              </a:rPr>
              <a:t>FALSE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952C376B-1F45-4A65-B30D-AD6BBBD4264B}"/>
              </a:ext>
            </a:extLst>
          </p:cNvPr>
          <p:cNvPicPr>
            <a:picLocks noChangeAspect="1"/>
          </p:cNvPicPr>
          <p:nvPr/>
        </p:nvPicPr>
        <p:blipFill>
          <a:blip r:embed="rId3"/>
          <a:stretch>
            <a:fillRect/>
          </a:stretch>
        </p:blipFill>
        <p:spPr>
          <a:xfrm>
            <a:off x="3839813" y="4285691"/>
            <a:ext cx="4088701" cy="2572309"/>
          </a:xfrm>
          <a:prstGeom prst="rect">
            <a:avLst/>
          </a:prstGeom>
        </p:spPr>
      </p:pic>
    </p:spTree>
    <p:extLst>
      <p:ext uri="{BB962C8B-B14F-4D97-AF65-F5344CB8AC3E}">
        <p14:creationId xmlns:p14="http://schemas.microsoft.com/office/powerpoint/2010/main" val="1214026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682FF6-00D0-46CC-A5CD-470924371FD0}"/>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6CAAEE-174C-4992-B366-1330914744EB}"/>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91A6CD-A403-4858-A2A0-3E2BFD587639}"/>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Geometric Objects</a:t>
            </a:r>
          </a:p>
        </p:txBody>
      </p:sp>
    </p:spTree>
    <p:extLst>
      <p:ext uri="{BB962C8B-B14F-4D97-AF65-F5344CB8AC3E}">
        <p14:creationId xmlns:p14="http://schemas.microsoft.com/office/powerpoint/2010/main" val="3260745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4382-A952-484E-B91C-8A36B139B5E6}"/>
              </a:ext>
            </a:extLst>
          </p:cNvPr>
          <p:cNvSpPr>
            <a:spLocks noGrp="1"/>
          </p:cNvSpPr>
          <p:nvPr>
            <p:ph type="title"/>
          </p:nvPr>
        </p:nvSpPr>
        <p:spPr/>
        <p:txBody>
          <a:bodyPr/>
          <a:lstStyle/>
          <a:p>
            <a:r>
              <a:rPr lang="en-US" dirty="0"/>
              <a:t>Statistical Transformations</a:t>
            </a:r>
          </a:p>
        </p:txBody>
      </p:sp>
      <p:sp>
        <p:nvSpPr>
          <p:cNvPr id="4" name="Rectangle 3">
            <a:extLst>
              <a:ext uri="{FF2B5EF4-FFF2-40B4-BE49-F238E27FC236}">
                <a16:creationId xmlns:a16="http://schemas.microsoft.com/office/drawing/2014/main" id="{6784EF43-574E-4068-906A-FECA668F3C75}"/>
              </a:ext>
            </a:extLst>
          </p:cNvPr>
          <p:cNvSpPr/>
          <p:nvPr/>
        </p:nvSpPr>
        <p:spPr>
          <a:xfrm>
            <a:off x="657652" y="1853999"/>
            <a:ext cx="10876695" cy="461665"/>
          </a:xfrm>
          <a:prstGeom prst="rect">
            <a:avLst/>
          </a:prstGeom>
          <a:solidFill>
            <a:schemeClr val="bg2"/>
          </a:solidFill>
        </p:spPr>
        <p:txBody>
          <a:bodyPr wrap="non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28EE4EE7-3E5A-443A-AE70-692E83CD6AD8}"/>
              </a:ext>
            </a:extLst>
          </p:cNvPr>
          <p:cNvPicPr>
            <a:picLocks noChangeAspect="1"/>
          </p:cNvPicPr>
          <p:nvPr/>
        </p:nvPicPr>
        <p:blipFill>
          <a:blip r:embed="rId3"/>
          <a:stretch>
            <a:fillRect/>
          </a:stretch>
        </p:blipFill>
        <p:spPr>
          <a:xfrm>
            <a:off x="2926651" y="2466975"/>
            <a:ext cx="5915025" cy="3600450"/>
          </a:xfrm>
          <a:prstGeom prst="rect">
            <a:avLst/>
          </a:prstGeom>
        </p:spPr>
      </p:pic>
    </p:spTree>
    <p:extLst>
      <p:ext uri="{BB962C8B-B14F-4D97-AF65-F5344CB8AC3E}">
        <p14:creationId xmlns:p14="http://schemas.microsoft.com/office/powerpoint/2010/main" val="1555770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4D96-B7F2-4A4A-941F-0DDDAF39C754}"/>
              </a:ext>
            </a:extLst>
          </p:cNvPr>
          <p:cNvSpPr>
            <a:spLocks noGrp="1"/>
          </p:cNvSpPr>
          <p:nvPr>
            <p:ph type="title"/>
          </p:nvPr>
        </p:nvSpPr>
        <p:spPr/>
        <p:txBody>
          <a:bodyPr/>
          <a:lstStyle/>
          <a:p>
            <a:r>
              <a:rPr lang="en-US" dirty="0"/>
              <a:t>Statistical Transformations</a:t>
            </a:r>
          </a:p>
        </p:txBody>
      </p:sp>
      <p:sp>
        <p:nvSpPr>
          <p:cNvPr id="3" name="Content Placeholder 2">
            <a:extLst>
              <a:ext uri="{FF2B5EF4-FFF2-40B4-BE49-F238E27FC236}">
                <a16:creationId xmlns:a16="http://schemas.microsoft.com/office/drawing/2014/main" id="{CDE749B6-1FC4-48B8-BD4D-A27FA82DA913}"/>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Bar charts, histograms, and frequency polygons bin your data and then plot bin counts, the number of points that fall in each bin. </a:t>
            </a:r>
          </a:p>
          <a:p>
            <a:pPr marL="342900" indent="-342900">
              <a:buSzPct val="120000"/>
              <a:buFont typeface="Arial" panose="020B0604020202020204" pitchFamily="34" charset="0"/>
              <a:buChar char="•"/>
            </a:pPr>
            <a:r>
              <a:rPr lang="en-US" sz="2400" dirty="0"/>
              <a:t>Smoothers fit a model to your data and then plot predictions from the model.</a:t>
            </a:r>
          </a:p>
          <a:p>
            <a:pPr marL="342900" indent="-342900">
              <a:buSzPct val="120000"/>
              <a:buFont typeface="Arial" panose="020B0604020202020204" pitchFamily="34" charset="0"/>
              <a:buChar char="•"/>
            </a:pPr>
            <a:r>
              <a:rPr lang="en-US" sz="2400" dirty="0"/>
              <a:t>Boxplots compute a robust summary of the distribution and display a specially formatted box.</a:t>
            </a:r>
          </a:p>
        </p:txBody>
      </p:sp>
    </p:spTree>
    <p:extLst>
      <p:ext uri="{BB962C8B-B14F-4D97-AF65-F5344CB8AC3E}">
        <p14:creationId xmlns:p14="http://schemas.microsoft.com/office/powerpoint/2010/main" val="2801586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09B4-3FCC-4F84-96AC-19D86204C1B8}"/>
              </a:ext>
            </a:extLst>
          </p:cNvPr>
          <p:cNvSpPr>
            <a:spLocks noGrp="1"/>
          </p:cNvSpPr>
          <p:nvPr>
            <p:ph type="title"/>
          </p:nvPr>
        </p:nvSpPr>
        <p:spPr/>
        <p:txBody>
          <a:bodyPr/>
          <a:lstStyle/>
          <a:p>
            <a:r>
              <a:rPr lang="en-US" dirty="0"/>
              <a:t>Statistical Transformations</a:t>
            </a:r>
          </a:p>
        </p:txBody>
      </p:sp>
      <p:pic>
        <p:nvPicPr>
          <p:cNvPr id="4" name="Content Placeholder 3">
            <a:extLst>
              <a:ext uri="{FF2B5EF4-FFF2-40B4-BE49-F238E27FC236}">
                <a16:creationId xmlns:a16="http://schemas.microsoft.com/office/drawing/2014/main" id="{71B4B229-36F1-426C-A7DC-90D08405A044}"/>
              </a:ext>
            </a:extLst>
          </p:cNvPr>
          <p:cNvPicPr>
            <a:picLocks noGrp="1" noChangeAspect="1"/>
          </p:cNvPicPr>
          <p:nvPr>
            <p:ph idx="1"/>
          </p:nvPr>
        </p:nvPicPr>
        <p:blipFill>
          <a:blip r:embed="rId3"/>
          <a:stretch>
            <a:fillRect/>
          </a:stretch>
        </p:blipFill>
        <p:spPr>
          <a:xfrm>
            <a:off x="1023938" y="2450723"/>
            <a:ext cx="9720262" cy="3693279"/>
          </a:xfrm>
          <a:prstGeom prst="rect">
            <a:avLst/>
          </a:prstGeom>
        </p:spPr>
      </p:pic>
    </p:spTree>
    <p:extLst>
      <p:ext uri="{BB962C8B-B14F-4D97-AF65-F5344CB8AC3E}">
        <p14:creationId xmlns:p14="http://schemas.microsoft.com/office/powerpoint/2010/main" val="337515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4382-A952-484E-B91C-8A36B139B5E6}"/>
              </a:ext>
            </a:extLst>
          </p:cNvPr>
          <p:cNvSpPr>
            <a:spLocks noGrp="1"/>
          </p:cNvSpPr>
          <p:nvPr>
            <p:ph type="title"/>
          </p:nvPr>
        </p:nvSpPr>
        <p:spPr/>
        <p:txBody>
          <a:bodyPr/>
          <a:lstStyle/>
          <a:p>
            <a:r>
              <a:rPr lang="en-US" dirty="0"/>
              <a:t>Statistical Transformations</a:t>
            </a:r>
          </a:p>
        </p:txBody>
      </p:sp>
      <p:sp>
        <p:nvSpPr>
          <p:cNvPr id="4" name="Rectangle 3">
            <a:extLst>
              <a:ext uri="{FF2B5EF4-FFF2-40B4-BE49-F238E27FC236}">
                <a16:creationId xmlns:a16="http://schemas.microsoft.com/office/drawing/2014/main" id="{6784EF43-574E-4068-906A-FECA668F3C75}"/>
              </a:ext>
            </a:extLst>
          </p:cNvPr>
          <p:cNvSpPr/>
          <p:nvPr/>
        </p:nvSpPr>
        <p:spPr>
          <a:xfrm>
            <a:off x="381134" y="1853999"/>
            <a:ext cx="11429732" cy="461665"/>
          </a:xfrm>
          <a:prstGeom prst="rect">
            <a:avLst/>
          </a:prstGeom>
          <a:solidFill>
            <a:schemeClr val="bg2"/>
          </a:solidFill>
        </p:spPr>
        <p:txBody>
          <a:bodyPr wrap="non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stat_count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28EE4EE7-3E5A-443A-AE70-692E83CD6AD8}"/>
              </a:ext>
            </a:extLst>
          </p:cNvPr>
          <p:cNvPicPr>
            <a:picLocks noChangeAspect="1"/>
          </p:cNvPicPr>
          <p:nvPr/>
        </p:nvPicPr>
        <p:blipFill>
          <a:blip r:embed="rId3"/>
          <a:stretch>
            <a:fillRect/>
          </a:stretch>
        </p:blipFill>
        <p:spPr>
          <a:xfrm>
            <a:off x="2926651" y="2466975"/>
            <a:ext cx="5915025" cy="3600450"/>
          </a:xfrm>
          <a:prstGeom prst="rect">
            <a:avLst/>
          </a:prstGeom>
        </p:spPr>
      </p:pic>
    </p:spTree>
    <p:extLst>
      <p:ext uri="{BB962C8B-B14F-4D97-AF65-F5344CB8AC3E}">
        <p14:creationId xmlns:p14="http://schemas.microsoft.com/office/powerpoint/2010/main" val="2792836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DEAF-3FCB-4FBA-9D24-1768806B3F1B}"/>
              </a:ext>
            </a:extLst>
          </p:cNvPr>
          <p:cNvSpPr>
            <a:spLocks noGrp="1"/>
          </p:cNvSpPr>
          <p:nvPr>
            <p:ph type="title"/>
          </p:nvPr>
        </p:nvSpPr>
        <p:spPr/>
        <p:txBody>
          <a:bodyPr/>
          <a:lstStyle/>
          <a:p>
            <a:r>
              <a:rPr lang="en-US" dirty="0"/>
              <a:t>Statistical Transformations</a:t>
            </a:r>
          </a:p>
        </p:txBody>
      </p:sp>
      <p:sp>
        <p:nvSpPr>
          <p:cNvPr id="3" name="Content Placeholder 2">
            <a:extLst>
              <a:ext uri="{FF2B5EF4-FFF2-40B4-BE49-F238E27FC236}">
                <a16:creationId xmlns:a16="http://schemas.microsoft.com/office/drawing/2014/main" id="{97EED23F-AAFF-4306-9482-3B7642E0A0C0}"/>
              </a:ext>
            </a:extLst>
          </p:cNvPr>
          <p:cNvSpPr>
            <a:spLocks noGrp="1"/>
          </p:cNvSpPr>
          <p:nvPr>
            <p:ph idx="1"/>
          </p:nvPr>
        </p:nvSpPr>
        <p:spPr/>
        <p:txBody>
          <a:bodyPr>
            <a:normAutofit/>
          </a:bodyPr>
          <a:lstStyle/>
          <a:p>
            <a:pPr marL="0" indent="0">
              <a:buNone/>
            </a:pPr>
            <a:r>
              <a:rPr lang="en-US" sz="2400" dirty="0"/>
              <a:t>There are three reasons you might need to use a stat explicitly: </a:t>
            </a:r>
          </a:p>
          <a:p>
            <a:pPr marL="457200" indent="-457200">
              <a:buFont typeface="+mj-lt"/>
              <a:buAutoNum type="arabicPeriod"/>
            </a:pPr>
            <a:r>
              <a:rPr lang="en-US" sz="2400" dirty="0"/>
              <a:t>You might want to override the default stat</a:t>
            </a:r>
          </a:p>
          <a:p>
            <a:pPr marL="457200" indent="-457200">
              <a:buFont typeface="+mj-lt"/>
              <a:buAutoNum type="arabicPeriod"/>
            </a:pPr>
            <a:r>
              <a:rPr lang="en-US" sz="2400" dirty="0"/>
              <a:t>You might want to override the default mapping from trans‐ formed variables to aesthetics</a:t>
            </a:r>
          </a:p>
          <a:p>
            <a:pPr marL="457200" indent="-457200">
              <a:buFont typeface="+mj-lt"/>
              <a:buAutoNum type="arabicPeriod"/>
            </a:pPr>
            <a:r>
              <a:rPr lang="en-US" sz="2400" dirty="0"/>
              <a:t>You might want to draw greater attention to the statistical trans‐ formation in your code</a:t>
            </a:r>
          </a:p>
        </p:txBody>
      </p:sp>
    </p:spTree>
    <p:extLst>
      <p:ext uri="{BB962C8B-B14F-4D97-AF65-F5344CB8AC3E}">
        <p14:creationId xmlns:p14="http://schemas.microsoft.com/office/powerpoint/2010/main" val="2224863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83878E-2073-4E58-B47C-DA9B04BD8CA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D5A4876-962A-4BB8-B297-459EB9746BAD}"/>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3FB8BC4-973F-4E74-9958-E16496D5FCCD}"/>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Statistical Transformations</a:t>
            </a:r>
          </a:p>
        </p:txBody>
      </p:sp>
    </p:spTree>
    <p:extLst>
      <p:ext uri="{BB962C8B-B14F-4D97-AF65-F5344CB8AC3E}">
        <p14:creationId xmlns:p14="http://schemas.microsoft.com/office/powerpoint/2010/main" val="172744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410F-B595-4573-9E21-1177F2A6B274}"/>
              </a:ext>
            </a:extLst>
          </p:cNvPr>
          <p:cNvSpPr>
            <a:spLocks noGrp="1"/>
          </p:cNvSpPr>
          <p:nvPr>
            <p:ph type="title"/>
          </p:nvPr>
        </p:nvSpPr>
        <p:spPr/>
        <p:txBody>
          <a:bodyPr/>
          <a:lstStyle/>
          <a:p>
            <a:r>
              <a:rPr lang="en-US" dirty="0"/>
              <a:t>Position Adjustments</a:t>
            </a:r>
          </a:p>
        </p:txBody>
      </p:sp>
      <p:sp>
        <p:nvSpPr>
          <p:cNvPr id="4" name="Rectangle 3">
            <a:extLst>
              <a:ext uri="{FF2B5EF4-FFF2-40B4-BE49-F238E27FC236}">
                <a16:creationId xmlns:a16="http://schemas.microsoft.com/office/drawing/2014/main" id="{15EAC9C2-0F00-4416-A039-71587FEBE0C5}"/>
              </a:ext>
            </a:extLst>
          </p:cNvPr>
          <p:cNvSpPr/>
          <p:nvPr/>
        </p:nvSpPr>
        <p:spPr>
          <a:xfrm>
            <a:off x="1024129" y="1754761"/>
            <a:ext cx="9720071" cy="1569660"/>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color</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fill</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4E6CA1C6-9B13-4AAA-92A1-63E5BEE36E45}"/>
              </a:ext>
            </a:extLst>
          </p:cNvPr>
          <p:cNvPicPr>
            <a:picLocks noChangeAspect="1"/>
          </p:cNvPicPr>
          <p:nvPr/>
        </p:nvPicPr>
        <p:blipFill>
          <a:blip r:embed="rId3"/>
          <a:stretch>
            <a:fillRect/>
          </a:stretch>
        </p:blipFill>
        <p:spPr>
          <a:xfrm>
            <a:off x="1301816" y="3533580"/>
            <a:ext cx="9588368" cy="3046124"/>
          </a:xfrm>
          <a:prstGeom prst="rect">
            <a:avLst/>
          </a:prstGeom>
        </p:spPr>
      </p:pic>
    </p:spTree>
    <p:extLst>
      <p:ext uri="{BB962C8B-B14F-4D97-AF65-F5344CB8AC3E}">
        <p14:creationId xmlns:p14="http://schemas.microsoft.com/office/powerpoint/2010/main" val="187855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C81-11B4-4F90-9C74-BB48B5862A83}"/>
              </a:ext>
            </a:extLst>
          </p:cNvPr>
          <p:cNvSpPr>
            <a:spLocks noGrp="1"/>
          </p:cNvSpPr>
          <p:nvPr>
            <p:ph type="title"/>
          </p:nvPr>
        </p:nvSpPr>
        <p:spPr/>
        <p:txBody>
          <a:bodyPr/>
          <a:lstStyle/>
          <a:p>
            <a:r>
              <a:rPr lang="en-US" dirty="0"/>
              <a:t>Prerequisites</a:t>
            </a:r>
          </a:p>
        </p:txBody>
      </p:sp>
      <p:sp>
        <p:nvSpPr>
          <p:cNvPr id="4" name="Rectangle 3">
            <a:extLst>
              <a:ext uri="{FF2B5EF4-FFF2-40B4-BE49-F238E27FC236}">
                <a16:creationId xmlns:a16="http://schemas.microsoft.com/office/drawing/2014/main" id="{74891D96-FE48-4971-A028-9E5BA0B6A1A8}"/>
              </a:ext>
            </a:extLst>
          </p:cNvPr>
          <p:cNvSpPr/>
          <p:nvPr/>
        </p:nvSpPr>
        <p:spPr>
          <a:xfrm>
            <a:off x="803082" y="5255060"/>
            <a:ext cx="4182555" cy="646331"/>
          </a:xfrm>
          <a:prstGeom prst="rect">
            <a:avLst/>
          </a:prstGeom>
          <a:solidFill>
            <a:schemeClr val="bg2"/>
          </a:solidFill>
        </p:spPr>
        <p:txBody>
          <a:bodyPr wrap="none">
            <a:spAutoFit/>
          </a:bodyPr>
          <a:lstStyle/>
          <a:p>
            <a:r>
              <a:rPr lang="en-US" dirty="0" err="1">
                <a:solidFill>
                  <a:srgbClr val="7030A0"/>
                </a:solidFill>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a:solidFill>
                  <a:srgbClr val="E79A0F"/>
                </a:solidFill>
                <a:latin typeface="Courier New" panose="02070309020205020404" pitchFamily="49" charset="0"/>
                <a:cs typeface="Courier New" panose="02070309020205020404" pitchFamily="49" charset="0"/>
              </a:rPr>
              <a:t>"</a:t>
            </a:r>
            <a:r>
              <a:rPr lang="en-US" dirty="0" err="1">
                <a:solidFill>
                  <a:srgbClr val="E79A0F"/>
                </a:solidFill>
                <a:latin typeface="Courier New" panose="02070309020205020404" pitchFamily="49" charset="0"/>
                <a:cs typeface="Courier New" panose="02070309020205020404" pitchFamily="49" charset="0"/>
              </a:rPr>
              <a:t>tidyverse</a:t>
            </a:r>
            <a:r>
              <a:rPr lang="en-US" dirty="0">
                <a:solidFill>
                  <a:srgbClr val="E79A0F"/>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r>
              <a:rPr lang="en-US" dirty="0">
                <a:solidFill>
                  <a:srgbClr val="7030A0"/>
                </a:solidFill>
                <a:latin typeface="Courier New" panose="02070309020205020404" pitchFamily="49" charset="0"/>
                <a:cs typeface="Courier New" panose="02070309020205020404" pitchFamily="49" charset="0"/>
              </a:rPr>
              <a:t>library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A2D3D926-0D5C-4345-B088-95A3EFC75E1C}"/>
              </a:ext>
            </a:extLst>
          </p:cNvPr>
          <p:cNvSpPr/>
          <p:nvPr/>
        </p:nvSpPr>
        <p:spPr>
          <a:xfrm>
            <a:off x="803082" y="1997839"/>
            <a:ext cx="8382000" cy="2862322"/>
          </a:xfrm>
          <a:prstGeom prst="rect">
            <a:avLst/>
          </a:prstGeom>
          <a:solidFill>
            <a:schemeClr val="bg2"/>
          </a:solidFill>
        </p:spPr>
        <p:txBody>
          <a:bodyPr wrap="square">
            <a:spAutoFit/>
          </a:bodyPr>
          <a:lstStyle/>
          <a:p>
            <a:r>
              <a:rPr lang="en-US" dirty="0">
                <a:solidFill>
                  <a:srgbClr val="7030A0"/>
                </a:solidFill>
                <a:latin typeface="Courier New" panose="02070309020205020404" pitchFamily="49" charset="0"/>
                <a:cs typeface="Courier New" panose="02070309020205020404" pitchFamily="49" charset="0"/>
              </a:rPr>
              <a:t>library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ggplot2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tibble</a:t>
            </a:r>
            <a:r>
              <a:rPr lang="en-US" dirty="0">
                <a:solidFill>
                  <a:schemeClr val="bg1">
                    <a:lumMod val="50000"/>
                  </a:schemeClr>
                </a:solidFill>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tidyr</a:t>
            </a:r>
            <a:r>
              <a:rPr lang="en-US" dirty="0">
                <a:solidFill>
                  <a:schemeClr val="bg1">
                    <a:lumMod val="50000"/>
                  </a:schemeClr>
                </a:solidFill>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readr</a:t>
            </a:r>
            <a:r>
              <a:rPr lang="en-US" dirty="0">
                <a:solidFill>
                  <a:schemeClr val="bg1">
                    <a:lumMod val="50000"/>
                  </a:schemeClr>
                </a:solidFill>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purrr</a:t>
            </a:r>
            <a:r>
              <a:rPr lang="en-US" dirty="0">
                <a:solidFill>
                  <a:schemeClr val="bg1">
                    <a:lumMod val="50000"/>
                  </a:schemeClr>
                </a:solidFill>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Loading </a:t>
            </a:r>
            <a:r>
              <a:rPr lang="en-US" dirty="0" err="1">
                <a:solidFill>
                  <a:schemeClr val="bg1">
                    <a:lumMod val="50000"/>
                  </a:schemeClr>
                </a:solidFill>
                <a:latin typeface="Courier New" panose="02070309020205020404" pitchFamily="49" charset="0"/>
                <a:cs typeface="Courier New" panose="02070309020205020404" pitchFamily="49" charset="0"/>
              </a:rPr>
              <a:t>tidyverse</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dplyr</a:t>
            </a:r>
            <a:r>
              <a:rPr lang="en-US" dirty="0">
                <a:solidFill>
                  <a:schemeClr val="bg1">
                    <a:lumMod val="50000"/>
                  </a:schemeClr>
                </a:solidFill>
                <a:latin typeface="Courier New" panose="02070309020205020404" pitchFamily="49" charset="0"/>
                <a:cs typeface="Courier New" panose="02070309020205020404" pitchFamily="49" charset="0"/>
              </a:rPr>
              <a:t> </a:t>
            </a:r>
          </a:p>
          <a:p>
            <a:r>
              <a:rPr lang="en-US" dirty="0">
                <a:solidFill>
                  <a:schemeClr val="bg1">
                    <a:lumMod val="50000"/>
                  </a:schemeClr>
                </a:solidFill>
                <a:latin typeface="Courier New" panose="02070309020205020404" pitchFamily="49" charset="0"/>
                <a:cs typeface="Courier New" panose="02070309020205020404" pitchFamily="49" charset="0"/>
              </a:rPr>
              <a:t>#&gt; Conflicts with tidy packages ---------------------------- </a:t>
            </a:r>
          </a:p>
          <a:p>
            <a:r>
              <a:rPr lang="en-US" dirty="0">
                <a:solidFill>
                  <a:schemeClr val="bg1">
                    <a:lumMod val="50000"/>
                  </a:schemeClr>
                </a:solidFill>
                <a:latin typeface="Courier New" panose="02070309020205020404" pitchFamily="49" charset="0"/>
                <a:cs typeface="Courier New" panose="02070309020205020404" pitchFamily="49" charset="0"/>
              </a:rPr>
              <a:t>#&gt; filter(): </a:t>
            </a:r>
            <a:r>
              <a:rPr lang="en-US" dirty="0" err="1">
                <a:solidFill>
                  <a:schemeClr val="bg1">
                    <a:lumMod val="50000"/>
                  </a:schemeClr>
                </a:solidFill>
                <a:latin typeface="Courier New" panose="02070309020205020404" pitchFamily="49" charset="0"/>
                <a:cs typeface="Courier New" panose="02070309020205020404" pitchFamily="49" charset="0"/>
              </a:rPr>
              <a:t>dplyr</a:t>
            </a:r>
            <a:r>
              <a:rPr lang="en-US" dirty="0">
                <a:solidFill>
                  <a:schemeClr val="bg1">
                    <a:lumMod val="50000"/>
                  </a:schemeClr>
                </a:solidFill>
                <a:latin typeface="Courier New" panose="02070309020205020404" pitchFamily="49" charset="0"/>
                <a:cs typeface="Courier New" panose="02070309020205020404" pitchFamily="49" charset="0"/>
              </a:rPr>
              <a:t>, stats </a:t>
            </a:r>
          </a:p>
          <a:p>
            <a:r>
              <a:rPr lang="en-US" dirty="0">
                <a:solidFill>
                  <a:schemeClr val="bg1">
                    <a:lumMod val="50000"/>
                  </a:schemeClr>
                </a:solidFill>
                <a:latin typeface="Courier New" panose="02070309020205020404" pitchFamily="49" charset="0"/>
                <a:cs typeface="Courier New" panose="02070309020205020404" pitchFamily="49" charset="0"/>
              </a:rPr>
              <a:t>#&gt; lag(): </a:t>
            </a:r>
            <a:r>
              <a:rPr lang="en-US" dirty="0" err="1">
                <a:solidFill>
                  <a:schemeClr val="bg1">
                    <a:lumMod val="50000"/>
                  </a:schemeClr>
                </a:solidFill>
                <a:latin typeface="Courier New" panose="02070309020205020404" pitchFamily="49" charset="0"/>
                <a:cs typeface="Courier New" panose="02070309020205020404" pitchFamily="49" charset="0"/>
              </a:rPr>
              <a:t>dplyr</a:t>
            </a:r>
            <a:r>
              <a:rPr lang="en-US" dirty="0">
                <a:solidFill>
                  <a:schemeClr val="bg1">
                    <a:lumMod val="50000"/>
                  </a:schemeClr>
                </a:solidFill>
                <a:latin typeface="Courier New" panose="02070309020205020404" pitchFamily="49" charset="0"/>
                <a:cs typeface="Courier New" panose="02070309020205020404" pitchFamily="49" charset="0"/>
              </a:rPr>
              <a:t>, stats</a:t>
            </a:r>
          </a:p>
        </p:txBody>
      </p:sp>
    </p:spTree>
    <p:extLst>
      <p:ext uri="{BB962C8B-B14F-4D97-AF65-F5344CB8AC3E}">
        <p14:creationId xmlns:p14="http://schemas.microsoft.com/office/powerpoint/2010/main" val="29108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1E69-1D9A-4A5D-BD71-659229AE7B43}"/>
              </a:ext>
            </a:extLst>
          </p:cNvPr>
          <p:cNvSpPr>
            <a:spLocks noGrp="1"/>
          </p:cNvSpPr>
          <p:nvPr>
            <p:ph type="title"/>
          </p:nvPr>
        </p:nvSpPr>
        <p:spPr/>
        <p:txBody>
          <a:bodyPr/>
          <a:lstStyle/>
          <a:p>
            <a:r>
              <a:rPr lang="en-US" dirty="0"/>
              <a:t>Position Adjustments</a:t>
            </a:r>
          </a:p>
        </p:txBody>
      </p:sp>
      <p:sp>
        <p:nvSpPr>
          <p:cNvPr id="4" name="Rectangle 3">
            <a:extLst>
              <a:ext uri="{FF2B5EF4-FFF2-40B4-BE49-F238E27FC236}">
                <a16:creationId xmlns:a16="http://schemas.microsoft.com/office/drawing/2014/main" id="{A6514BF7-88E7-409B-A320-F14F6AB8B646}"/>
              </a:ext>
            </a:extLst>
          </p:cNvPr>
          <p:cNvSpPr/>
          <p:nvPr/>
        </p:nvSpPr>
        <p:spPr>
          <a:xfrm>
            <a:off x="1024129" y="1754761"/>
            <a:ext cx="9720071" cy="830997"/>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fill</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clarity</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7058A4FC-87F9-454F-82F9-2055051CD489}"/>
              </a:ext>
            </a:extLst>
          </p:cNvPr>
          <p:cNvPicPr>
            <a:picLocks noChangeAspect="1"/>
          </p:cNvPicPr>
          <p:nvPr/>
        </p:nvPicPr>
        <p:blipFill>
          <a:blip r:embed="rId3"/>
          <a:stretch>
            <a:fillRect/>
          </a:stretch>
        </p:blipFill>
        <p:spPr>
          <a:xfrm>
            <a:off x="2630867" y="2663582"/>
            <a:ext cx="6930265" cy="4151582"/>
          </a:xfrm>
          <a:prstGeom prst="rect">
            <a:avLst/>
          </a:prstGeom>
        </p:spPr>
      </p:pic>
    </p:spTree>
    <p:extLst>
      <p:ext uri="{BB962C8B-B14F-4D97-AF65-F5344CB8AC3E}">
        <p14:creationId xmlns:p14="http://schemas.microsoft.com/office/powerpoint/2010/main" val="3549219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D5D0-733C-4605-922E-6E60D08BF258}"/>
              </a:ext>
            </a:extLst>
          </p:cNvPr>
          <p:cNvSpPr>
            <a:spLocks noGrp="1"/>
          </p:cNvSpPr>
          <p:nvPr>
            <p:ph type="title"/>
          </p:nvPr>
        </p:nvSpPr>
        <p:spPr/>
        <p:txBody>
          <a:bodyPr/>
          <a:lstStyle/>
          <a:p>
            <a:r>
              <a:rPr lang="en-US" dirty="0"/>
              <a:t>Position Adjustments</a:t>
            </a:r>
          </a:p>
        </p:txBody>
      </p:sp>
      <p:pic>
        <p:nvPicPr>
          <p:cNvPr id="4" name="Content Placeholder 3">
            <a:extLst>
              <a:ext uri="{FF2B5EF4-FFF2-40B4-BE49-F238E27FC236}">
                <a16:creationId xmlns:a16="http://schemas.microsoft.com/office/drawing/2014/main" id="{4978EF0D-B749-4B12-9B92-C5EDE32D46E8}"/>
              </a:ext>
            </a:extLst>
          </p:cNvPr>
          <p:cNvPicPr>
            <a:picLocks noGrp="1" noChangeAspect="1"/>
          </p:cNvPicPr>
          <p:nvPr>
            <p:ph idx="1"/>
          </p:nvPr>
        </p:nvPicPr>
        <p:blipFill>
          <a:blip r:embed="rId3"/>
          <a:stretch>
            <a:fillRect/>
          </a:stretch>
        </p:blipFill>
        <p:spPr>
          <a:xfrm>
            <a:off x="2568898" y="2286000"/>
            <a:ext cx="6630341" cy="4022725"/>
          </a:xfrm>
          <a:prstGeom prst="rect">
            <a:avLst/>
          </a:prstGeom>
        </p:spPr>
      </p:pic>
    </p:spTree>
    <p:extLst>
      <p:ext uri="{BB962C8B-B14F-4D97-AF65-F5344CB8AC3E}">
        <p14:creationId xmlns:p14="http://schemas.microsoft.com/office/powerpoint/2010/main" val="3967616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F2B6-7E2B-4ABA-8D2B-C65B350A2298}"/>
              </a:ext>
            </a:extLst>
          </p:cNvPr>
          <p:cNvSpPr>
            <a:spLocks noGrp="1"/>
          </p:cNvSpPr>
          <p:nvPr>
            <p:ph type="title"/>
          </p:nvPr>
        </p:nvSpPr>
        <p:spPr/>
        <p:txBody>
          <a:bodyPr/>
          <a:lstStyle/>
          <a:p>
            <a:r>
              <a:rPr lang="en-US" dirty="0"/>
              <a:t>Position Adjustments</a:t>
            </a:r>
          </a:p>
        </p:txBody>
      </p:sp>
      <p:sp>
        <p:nvSpPr>
          <p:cNvPr id="4" name="Rectangle 3">
            <a:extLst>
              <a:ext uri="{FF2B5EF4-FFF2-40B4-BE49-F238E27FC236}">
                <a16:creationId xmlns:a16="http://schemas.microsoft.com/office/drawing/2014/main" id="{B9752AED-9631-4C73-ABA9-8B9D13753154}"/>
              </a:ext>
            </a:extLst>
          </p:cNvPr>
          <p:cNvSpPr/>
          <p:nvPr/>
        </p:nvSpPr>
        <p:spPr>
          <a:xfrm>
            <a:off x="1024128" y="1669333"/>
            <a:ext cx="9720071" cy="1938992"/>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 </a:t>
            </a:r>
          </a:p>
          <a:p>
            <a:r>
              <a:rPr lang="en-US" sz="2400" dirty="0">
                <a:solidFill>
                  <a:srgbClr val="7030A0"/>
                </a:solidFill>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 </a:t>
            </a:r>
          </a:p>
          <a:p>
            <a:r>
              <a:rPr lang="en-US" sz="2400" dirty="0">
                <a:solidFill>
                  <a:srgbClr val="002060"/>
                </a:solidFill>
                <a:latin typeface="Courier New" panose="02070309020205020404" pitchFamily="49" charset="0"/>
                <a:cs typeface="Courier New" panose="02070309020205020404" pitchFamily="49" charset="0"/>
              </a:rPr>
              <a:t>     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a:t>
            </a:r>
          </a:p>
          <a:p>
            <a:r>
              <a:rPr lang="en-US" sz="2400" dirty="0">
                <a:solidFill>
                  <a:srgbClr val="002060"/>
                </a:solidFill>
                <a:latin typeface="Courier New" panose="02070309020205020404" pitchFamily="49" charset="0"/>
                <a:cs typeface="Courier New" panose="02070309020205020404" pitchFamily="49" charset="0"/>
              </a:rPr>
              <a:t>     position</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"jitter" </a:t>
            </a:r>
          </a:p>
          <a:p>
            <a:r>
              <a:rPr lang="en-US" sz="2400" dirty="0">
                <a:solidFill>
                  <a:srgbClr val="CB8A07"/>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BA04700-1FB3-468F-88A2-33A0EE2BA6C3}"/>
              </a:ext>
            </a:extLst>
          </p:cNvPr>
          <p:cNvPicPr>
            <a:picLocks noChangeAspect="1"/>
          </p:cNvPicPr>
          <p:nvPr/>
        </p:nvPicPr>
        <p:blipFill>
          <a:blip r:embed="rId3"/>
          <a:stretch>
            <a:fillRect/>
          </a:stretch>
        </p:blipFill>
        <p:spPr>
          <a:xfrm>
            <a:off x="3526942" y="3622913"/>
            <a:ext cx="5138116" cy="3135853"/>
          </a:xfrm>
          <a:prstGeom prst="rect">
            <a:avLst/>
          </a:prstGeom>
        </p:spPr>
      </p:pic>
    </p:spTree>
    <p:extLst>
      <p:ext uri="{BB962C8B-B14F-4D97-AF65-F5344CB8AC3E}">
        <p14:creationId xmlns:p14="http://schemas.microsoft.com/office/powerpoint/2010/main" val="360588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C8A0-F9C0-4B33-AFF7-9E21FFBF5B3E}"/>
              </a:ext>
            </a:extLst>
          </p:cNvPr>
          <p:cNvSpPr>
            <a:spLocks noGrp="1"/>
          </p:cNvSpPr>
          <p:nvPr>
            <p:ph type="title"/>
          </p:nvPr>
        </p:nvSpPr>
        <p:spPr/>
        <p:txBody>
          <a:bodyPr/>
          <a:lstStyle/>
          <a:p>
            <a:r>
              <a:rPr lang="en-US" dirty="0"/>
              <a:t>Position Adjustments</a:t>
            </a:r>
          </a:p>
        </p:txBody>
      </p:sp>
      <p:sp>
        <p:nvSpPr>
          <p:cNvPr id="3" name="Content Placeholder 2">
            <a:extLst>
              <a:ext uri="{FF2B5EF4-FFF2-40B4-BE49-F238E27FC236}">
                <a16:creationId xmlns:a16="http://schemas.microsoft.com/office/drawing/2014/main" id="{A2C6A1D7-DB9C-4319-8795-A8C20F7ACC20}"/>
              </a:ext>
            </a:extLst>
          </p:cNvPr>
          <p:cNvSpPr>
            <a:spLocks noGrp="1"/>
          </p:cNvSpPr>
          <p:nvPr>
            <p:ph idx="1"/>
          </p:nvPr>
        </p:nvSpPr>
        <p:spPr/>
        <p:txBody>
          <a:bodyPr>
            <a:normAutofit/>
          </a:bodyPr>
          <a:lstStyle/>
          <a:p>
            <a:pPr marL="0" indent="0">
              <a:buNone/>
            </a:pPr>
            <a:r>
              <a:rPr lang="en-US" sz="2400" dirty="0"/>
              <a:t>To learn more about a position adjustment, look up the help page associated with each adjustment: </a:t>
            </a:r>
          </a:p>
          <a:p>
            <a:pPr marL="338138" indent="-338138">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hlinkClick r:id="rId3"/>
              </a:rPr>
              <a:t>?</a:t>
            </a:r>
            <a:r>
              <a:rPr lang="en-US" sz="2400" dirty="0" err="1">
                <a:latin typeface="Courier New" panose="02070309020205020404" pitchFamily="49" charset="0"/>
                <a:cs typeface="Courier New" panose="02070309020205020404" pitchFamily="49" charset="0"/>
                <a:hlinkClick r:id="rId3"/>
              </a:rPr>
              <a:t>position_dodge</a:t>
            </a:r>
            <a:r>
              <a:rPr lang="en-US" sz="2400" dirty="0">
                <a:latin typeface="Courier New" panose="02070309020205020404" pitchFamily="49" charset="0"/>
                <a:cs typeface="Courier New" panose="02070309020205020404" pitchFamily="49" charset="0"/>
                <a:hlinkClick r:id="rId3"/>
              </a:rPr>
              <a:t> </a:t>
            </a:r>
            <a:endParaRPr lang="en-US" sz="2400" dirty="0">
              <a:latin typeface="Courier New" panose="02070309020205020404" pitchFamily="49" charset="0"/>
              <a:cs typeface="Courier New" panose="02070309020205020404" pitchFamily="49" charset="0"/>
            </a:endParaRPr>
          </a:p>
          <a:p>
            <a:pPr marL="338138" indent="-338138">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hlinkClick r:id="rId4"/>
              </a:rPr>
              <a:t>?</a:t>
            </a:r>
            <a:r>
              <a:rPr lang="en-US" sz="2400" dirty="0" err="1">
                <a:latin typeface="Courier New" panose="02070309020205020404" pitchFamily="49" charset="0"/>
                <a:cs typeface="Courier New" panose="02070309020205020404" pitchFamily="49" charset="0"/>
                <a:hlinkClick r:id="rId4"/>
              </a:rPr>
              <a:t>position_fill</a:t>
            </a:r>
            <a:endParaRPr lang="en-US" sz="2400" dirty="0">
              <a:latin typeface="Courier New" panose="02070309020205020404" pitchFamily="49" charset="0"/>
              <a:cs typeface="Courier New" panose="02070309020205020404" pitchFamily="49" charset="0"/>
            </a:endParaRPr>
          </a:p>
          <a:p>
            <a:pPr marL="338138" indent="-338138">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hlinkClick r:id="rId5"/>
              </a:rPr>
              <a:t>?</a:t>
            </a:r>
            <a:r>
              <a:rPr lang="en-US" sz="2400" dirty="0" err="1">
                <a:latin typeface="Courier New" panose="02070309020205020404" pitchFamily="49" charset="0"/>
                <a:cs typeface="Courier New" panose="02070309020205020404" pitchFamily="49" charset="0"/>
                <a:hlinkClick r:id="rId5"/>
              </a:rPr>
              <a:t>position_identity</a:t>
            </a:r>
            <a:r>
              <a:rPr lang="en-US" sz="2400" dirty="0">
                <a:latin typeface="Courier New" panose="02070309020205020404" pitchFamily="49" charset="0"/>
                <a:cs typeface="Courier New" panose="02070309020205020404" pitchFamily="49" charset="0"/>
                <a:hlinkClick r:id="rId5"/>
              </a:rPr>
              <a:t> </a:t>
            </a:r>
            <a:endParaRPr lang="en-US" sz="2400" dirty="0">
              <a:latin typeface="Courier New" panose="02070309020205020404" pitchFamily="49" charset="0"/>
              <a:cs typeface="Courier New" panose="02070309020205020404" pitchFamily="49" charset="0"/>
            </a:endParaRPr>
          </a:p>
          <a:p>
            <a:pPr marL="338138" indent="-338138">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hlinkClick r:id="rId6"/>
              </a:rPr>
              <a:t>?</a:t>
            </a:r>
            <a:r>
              <a:rPr lang="en-US" sz="2400" dirty="0" err="1">
                <a:latin typeface="Courier New" panose="02070309020205020404" pitchFamily="49" charset="0"/>
                <a:cs typeface="Courier New" panose="02070309020205020404" pitchFamily="49" charset="0"/>
                <a:hlinkClick r:id="rId6"/>
              </a:rPr>
              <a:t>position_jitter</a:t>
            </a:r>
            <a:r>
              <a:rPr lang="en-US" sz="2400" dirty="0">
                <a:latin typeface="Courier New" panose="02070309020205020404" pitchFamily="49" charset="0"/>
                <a:cs typeface="Courier New" panose="02070309020205020404" pitchFamily="49" charset="0"/>
                <a:hlinkClick r:id="rId6"/>
              </a:rPr>
              <a:t> </a:t>
            </a:r>
            <a:endParaRPr lang="en-US" sz="2400" dirty="0">
              <a:latin typeface="Courier New" panose="02070309020205020404" pitchFamily="49" charset="0"/>
              <a:cs typeface="Courier New" panose="02070309020205020404" pitchFamily="49" charset="0"/>
            </a:endParaRPr>
          </a:p>
          <a:p>
            <a:pPr marL="338138" indent="-338138">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hlinkClick r:id="rId7"/>
              </a:rPr>
              <a:t>?</a:t>
            </a:r>
            <a:r>
              <a:rPr lang="en-US" sz="2400" dirty="0" err="1">
                <a:latin typeface="Courier New" panose="02070309020205020404" pitchFamily="49" charset="0"/>
                <a:cs typeface="Courier New" panose="02070309020205020404" pitchFamily="49" charset="0"/>
                <a:hlinkClick r:id="rId7"/>
              </a:rPr>
              <a:t>position_stack</a:t>
            </a:r>
            <a:r>
              <a:rPr lang="en-US" sz="2400" dirty="0">
                <a:latin typeface="Courier New" panose="02070309020205020404" pitchFamily="49" charset="0"/>
                <a:cs typeface="Courier New" panose="02070309020205020404" pitchFamily="49" charset="0"/>
              </a:rPr>
              <a:t>.</a:t>
            </a:r>
          </a:p>
          <a:p>
            <a:pPr marL="0" indent="0">
              <a:buNone/>
            </a:pPr>
            <a:endParaRPr lang="en-US" sz="2400" dirty="0"/>
          </a:p>
        </p:txBody>
      </p:sp>
    </p:spTree>
    <p:extLst>
      <p:ext uri="{BB962C8B-B14F-4D97-AF65-F5344CB8AC3E}">
        <p14:creationId xmlns:p14="http://schemas.microsoft.com/office/powerpoint/2010/main" val="3588831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8A513C-B231-45EC-B394-06B8428F33AB}"/>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56D3EC2-DEBB-4F92-9961-25FFB8A83137}"/>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52C385B-6D1A-435C-8181-6B47ED4CE0B9}"/>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Position Adjustments</a:t>
            </a:r>
          </a:p>
        </p:txBody>
      </p:sp>
    </p:spTree>
    <p:extLst>
      <p:ext uri="{BB962C8B-B14F-4D97-AF65-F5344CB8AC3E}">
        <p14:creationId xmlns:p14="http://schemas.microsoft.com/office/powerpoint/2010/main" val="2108172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84A2-5435-4469-8230-6E3FECCD642A}"/>
              </a:ext>
            </a:extLst>
          </p:cNvPr>
          <p:cNvSpPr>
            <a:spLocks noGrp="1"/>
          </p:cNvSpPr>
          <p:nvPr>
            <p:ph type="title"/>
          </p:nvPr>
        </p:nvSpPr>
        <p:spPr/>
        <p:txBody>
          <a:bodyPr/>
          <a:lstStyle/>
          <a:p>
            <a:r>
              <a:rPr lang="en-US" dirty="0"/>
              <a:t>Coordinate Systems</a:t>
            </a:r>
          </a:p>
        </p:txBody>
      </p:sp>
      <p:sp>
        <p:nvSpPr>
          <p:cNvPr id="3" name="Content Placeholder 2">
            <a:extLst>
              <a:ext uri="{FF2B5EF4-FFF2-40B4-BE49-F238E27FC236}">
                <a16:creationId xmlns:a16="http://schemas.microsoft.com/office/drawing/2014/main" id="{03C94E84-0B74-4AAF-BF62-6308EFC25D22}"/>
              </a:ext>
            </a:extLst>
          </p:cNvPr>
          <p:cNvSpPr>
            <a:spLocks noGrp="1"/>
          </p:cNvSpPr>
          <p:nvPr>
            <p:ph idx="1"/>
          </p:nvPr>
        </p:nvSpPr>
        <p:spPr/>
        <p:txBody>
          <a:bodyPr>
            <a:normAutofit/>
          </a:bodyPr>
          <a:lstStyle/>
          <a:p>
            <a:pPr marL="0" indent="0">
              <a:buNone/>
            </a:pPr>
            <a:r>
              <a:rPr lang="en-US" sz="2400" dirty="0"/>
              <a:t>There are a number of other coordinate systems that are occasionally helpful:</a:t>
            </a:r>
          </a:p>
          <a:p>
            <a:pPr marL="338138" indent="-338138">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coord_flip</a:t>
            </a:r>
            <a:r>
              <a:rPr lang="en-US" sz="2400" dirty="0">
                <a:latin typeface="Courier New" panose="02070309020205020404" pitchFamily="49" charset="0"/>
                <a:cs typeface="Courier New" panose="02070309020205020404" pitchFamily="49" charset="0"/>
              </a:rPr>
              <a:t>()</a:t>
            </a:r>
            <a:r>
              <a:rPr lang="en-US" sz="2400" dirty="0"/>
              <a:t> switches the x- and y-axes.</a:t>
            </a:r>
          </a:p>
          <a:p>
            <a:pPr marL="338138" indent="-338138">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coord_quickmap</a:t>
            </a:r>
            <a:r>
              <a:rPr lang="en-US" sz="2400" dirty="0">
                <a:latin typeface="Courier New" panose="02070309020205020404" pitchFamily="49" charset="0"/>
                <a:cs typeface="Courier New" panose="02070309020205020404" pitchFamily="49" charset="0"/>
              </a:rPr>
              <a:t>() </a:t>
            </a:r>
            <a:r>
              <a:rPr lang="en-US" sz="2400" dirty="0"/>
              <a:t>sets the aspect ratio correctly for maps.</a:t>
            </a:r>
          </a:p>
          <a:p>
            <a:pPr marL="338138" indent="-338138">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coord_polar</a:t>
            </a:r>
            <a:r>
              <a:rPr lang="en-US" sz="2400" dirty="0">
                <a:latin typeface="Courier New" panose="02070309020205020404" pitchFamily="49" charset="0"/>
                <a:cs typeface="Courier New" panose="02070309020205020404" pitchFamily="49" charset="0"/>
              </a:rPr>
              <a:t>() </a:t>
            </a:r>
            <a:r>
              <a:rPr lang="en-US" sz="2400" dirty="0"/>
              <a:t>uses polar coordinates. </a:t>
            </a:r>
          </a:p>
        </p:txBody>
      </p:sp>
    </p:spTree>
    <p:extLst>
      <p:ext uri="{BB962C8B-B14F-4D97-AF65-F5344CB8AC3E}">
        <p14:creationId xmlns:p14="http://schemas.microsoft.com/office/powerpoint/2010/main" val="1610476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5A8F-0FE9-4AF4-84EC-D812A335E55F}"/>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coord_flip</a:t>
            </a:r>
            <a:r>
              <a:rPr lang="en-US"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72212E7B-A5DA-47FE-AD63-9ECDEC99CCBB}"/>
              </a:ext>
            </a:extLst>
          </p:cNvPr>
          <p:cNvSpPr/>
          <p:nvPr/>
        </p:nvSpPr>
        <p:spPr>
          <a:xfrm>
            <a:off x="1024128" y="1859340"/>
            <a:ext cx="10306481" cy="1938992"/>
          </a:xfrm>
          <a:prstGeom prst="rect">
            <a:avLst/>
          </a:prstGeom>
          <a:solidFill>
            <a:schemeClr val="bg2"/>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geom_boxplot</a:t>
            </a:r>
            <a:r>
              <a:rPr lang="en-US" sz="2400" dirty="0">
                <a:latin typeface="Courier New" panose="02070309020205020404" pitchFamily="49" charset="0"/>
                <a:cs typeface="Courier New" panose="02070309020205020404" pitchFamily="49" charset="0"/>
              </a:rPr>
              <a:t>() </a:t>
            </a:r>
          </a:p>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geom_boxplot</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coord_flip</a:t>
            </a:r>
            <a:r>
              <a:rPr lang="en-US" sz="24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A227633D-A484-4C69-925C-54FF295B893D}"/>
              </a:ext>
            </a:extLst>
          </p:cNvPr>
          <p:cNvPicPr>
            <a:picLocks noChangeAspect="1"/>
          </p:cNvPicPr>
          <p:nvPr/>
        </p:nvPicPr>
        <p:blipFill>
          <a:blip r:embed="rId3"/>
          <a:stretch>
            <a:fillRect/>
          </a:stretch>
        </p:blipFill>
        <p:spPr>
          <a:xfrm>
            <a:off x="1709664" y="3949126"/>
            <a:ext cx="8772672" cy="2630578"/>
          </a:xfrm>
          <a:prstGeom prst="rect">
            <a:avLst/>
          </a:prstGeom>
        </p:spPr>
      </p:pic>
    </p:spTree>
    <p:extLst>
      <p:ext uri="{BB962C8B-B14F-4D97-AF65-F5344CB8AC3E}">
        <p14:creationId xmlns:p14="http://schemas.microsoft.com/office/powerpoint/2010/main" val="1683780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58A-93FE-4F4F-9558-309EBD8CBDE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coord_quickmap</a:t>
            </a:r>
            <a:r>
              <a:rPr lang="en-US"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A64A8A9D-C237-481D-9305-E142B5080356}"/>
              </a:ext>
            </a:extLst>
          </p:cNvPr>
          <p:cNvSpPr/>
          <p:nvPr/>
        </p:nvSpPr>
        <p:spPr>
          <a:xfrm>
            <a:off x="1024128" y="1783430"/>
            <a:ext cx="10445629" cy="3046988"/>
          </a:xfrm>
          <a:prstGeom prst="rect">
            <a:avLst/>
          </a:prstGeom>
          <a:solidFill>
            <a:schemeClr val="bg2"/>
          </a:solidFill>
        </p:spPr>
        <p:txBody>
          <a:bodyPr wrap="square">
            <a:spAutoFit/>
          </a:bodyPr>
          <a:lstStyle/>
          <a:p>
            <a:r>
              <a:rPr lang="en-US" sz="2400" dirty="0" err="1">
                <a:solidFill>
                  <a:srgbClr val="002060"/>
                </a:solidFill>
                <a:latin typeface="Courier New" panose="02070309020205020404" pitchFamily="49" charset="0"/>
                <a:cs typeface="Courier New" panose="02070309020205020404" pitchFamily="49" charset="0"/>
              </a:rPr>
              <a:t>nz</a:t>
            </a:r>
            <a:r>
              <a:rPr lang="en-US" sz="2400" dirty="0">
                <a:latin typeface="Courier New" panose="02070309020205020404" pitchFamily="49" charset="0"/>
                <a:cs typeface="Courier New" panose="02070309020205020404" pitchFamily="49" charset="0"/>
              </a:rPr>
              <a:t> &lt;- </a:t>
            </a:r>
            <a:r>
              <a:rPr lang="en-US" sz="2400" dirty="0" err="1">
                <a:solidFill>
                  <a:srgbClr val="7030A0"/>
                </a:solidFill>
                <a:latin typeface="Courier New" panose="02070309020205020404" pitchFamily="49" charset="0"/>
                <a:cs typeface="Courier New" panose="02070309020205020404" pitchFamily="49" charset="0"/>
              </a:rPr>
              <a:t>map_data</a:t>
            </a:r>
            <a:r>
              <a:rPr lang="en-US" sz="2400" dirty="0">
                <a:latin typeface="Courier New" panose="02070309020205020404" pitchFamily="49" charset="0"/>
                <a:cs typeface="Courier New" panose="02070309020205020404" pitchFamily="49" charset="0"/>
              </a:rPr>
              <a:t>(</a:t>
            </a:r>
            <a:r>
              <a:rPr lang="en-US" sz="2400" dirty="0">
                <a:solidFill>
                  <a:srgbClr val="CB8A07"/>
                </a:solidFill>
                <a:latin typeface="Courier New" panose="02070309020205020404" pitchFamily="49" charset="0"/>
                <a:cs typeface="Courier New" panose="02070309020205020404" pitchFamily="49" charset="0"/>
              </a:rPr>
              <a:t>"</a:t>
            </a:r>
            <a:r>
              <a:rPr lang="en-US" sz="2400" dirty="0" err="1">
                <a:solidFill>
                  <a:srgbClr val="CB8A07"/>
                </a:solidFill>
                <a:latin typeface="Courier New" panose="02070309020205020404" pitchFamily="49" charset="0"/>
                <a:cs typeface="Courier New" panose="02070309020205020404" pitchFamily="49" charset="0"/>
              </a:rPr>
              <a:t>nz</a:t>
            </a:r>
            <a:r>
              <a:rPr lang="en-US" sz="2400" dirty="0">
                <a:solidFill>
                  <a:srgbClr val="CB8A07"/>
                </a:solidFill>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nz</a:t>
            </a:r>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long</a:t>
            </a:r>
            <a:r>
              <a:rPr lang="en-US" sz="2400" dirty="0">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lat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group</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group</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geom_polygon</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fill</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"white"</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color</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"black"</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nz</a:t>
            </a:r>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long</a:t>
            </a:r>
            <a:r>
              <a:rPr lang="en-US" sz="2400" dirty="0">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lat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group</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group</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geom_polygon</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fill</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"white"</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color</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"black"</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coord_quickmap</a:t>
            </a:r>
            <a:r>
              <a:rPr lang="en-US" sz="24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3117C80A-1D83-4150-AA93-2DDE57BDFD20}"/>
              </a:ext>
            </a:extLst>
          </p:cNvPr>
          <p:cNvPicPr>
            <a:picLocks noChangeAspect="1"/>
          </p:cNvPicPr>
          <p:nvPr/>
        </p:nvPicPr>
        <p:blipFill>
          <a:blip r:embed="rId3"/>
          <a:stretch>
            <a:fillRect/>
          </a:stretch>
        </p:blipFill>
        <p:spPr>
          <a:xfrm>
            <a:off x="3114675" y="4832803"/>
            <a:ext cx="5962650" cy="2057400"/>
          </a:xfrm>
          <a:prstGeom prst="rect">
            <a:avLst/>
          </a:prstGeom>
        </p:spPr>
      </p:pic>
    </p:spTree>
    <p:extLst>
      <p:ext uri="{BB962C8B-B14F-4D97-AF65-F5344CB8AC3E}">
        <p14:creationId xmlns:p14="http://schemas.microsoft.com/office/powerpoint/2010/main" val="3516682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13E1-641F-4733-A34F-D4E0D4730268}"/>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coord_polar</a:t>
            </a:r>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0B6A5BFA-3408-484C-A14D-E54237A1E06A}"/>
              </a:ext>
            </a:extLst>
          </p:cNvPr>
          <p:cNvSpPr/>
          <p:nvPr/>
        </p:nvSpPr>
        <p:spPr>
          <a:xfrm>
            <a:off x="1024129" y="1859340"/>
            <a:ext cx="9720071" cy="4154984"/>
          </a:xfrm>
          <a:prstGeom prst="rect">
            <a:avLst/>
          </a:prstGeom>
          <a:solidFill>
            <a:schemeClr val="bg2"/>
          </a:solidFill>
        </p:spPr>
        <p:txBody>
          <a:bodyPr wrap="square">
            <a:spAutoFit/>
          </a:bodyPr>
          <a:lstStyle/>
          <a:p>
            <a:r>
              <a:rPr lang="en-US" sz="2400" dirty="0">
                <a:solidFill>
                  <a:srgbClr val="002060"/>
                </a:solidFill>
                <a:latin typeface="Courier New" panose="02070309020205020404" pitchFamily="49" charset="0"/>
                <a:cs typeface="Courier New" panose="02070309020205020404" pitchFamily="49" charset="0"/>
              </a:rPr>
              <a:t>bar</a:t>
            </a:r>
            <a:r>
              <a:rPr lang="en-US" sz="2400" dirty="0">
                <a:latin typeface="Courier New" panose="02070309020205020404" pitchFamily="49" charset="0"/>
                <a:cs typeface="Courier New" panose="02070309020205020404" pitchFamily="49" charset="0"/>
              </a:rPr>
              <a:t> &lt;- </a:t>
            </a:r>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diamonds</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fill</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cut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show.legend</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b="1" dirty="0">
                <a:solidFill>
                  <a:schemeClr val="accent3">
                    <a:lumMod val="75000"/>
                  </a:schemeClr>
                </a:solidFill>
                <a:latin typeface="Courier New" panose="02070309020205020404" pitchFamily="49" charset="0"/>
                <a:cs typeface="Courier New" panose="02070309020205020404" pitchFamily="49" charset="0"/>
              </a:rPr>
              <a:t>FALSE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width</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 + </a:t>
            </a:r>
          </a:p>
          <a:p>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theme</a:t>
            </a:r>
            <a:r>
              <a:rPr lang="en-US" sz="2400" dirty="0">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aspect.ratio</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rgbClr val="CB8A07"/>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labs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b="1" dirty="0">
                <a:solidFill>
                  <a:schemeClr val="accent3">
                    <a:lumMod val="75000"/>
                  </a:schemeClr>
                </a:solidFill>
                <a:latin typeface="Courier New" panose="02070309020205020404" pitchFamily="49" charset="0"/>
                <a:cs typeface="Courier New" panose="02070309020205020404" pitchFamily="49" charset="0"/>
              </a:rPr>
              <a:t>NULL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b="1" dirty="0">
                <a:solidFill>
                  <a:schemeClr val="accent3">
                    <a:lumMod val="75000"/>
                  </a:schemeClr>
                </a:solidFill>
                <a:latin typeface="Courier New" panose="02070309020205020404" pitchFamily="49" charset="0"/>
                <a:cs typeface="Courier New" panose="02070309020205020404" pitchFamily="49" charset="0"/>
              </a:rPr>
              <a:t>NULL</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002060"/>
                </a:solidFill>
                <a:latin typeface="Courier New" panose="02070309020205020404" pitchFamily="49" charset="0"/>
                <a:cs typeface="Courier New" panose="02070309020205020404" pitchFamily="49" charset="0"/>
              </a:rPr>
              <a:t>bar</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coord_flip</a:t>
            </a:r>
            <a:r>
              <a:rPr lang="en-US" sz="2400" dirty="0">
                <a:latin typeface="Courier New" panose="02070309020205020404" pitchFamily="49" charset="0"/>
                <a:cs typeface="Courier New" panose="02070309020205020404" pitchFamily="49" charset="0"/>
              </a:rPr>
              <a:t>() </a:t>
            </a:r>
          </a:p>
          <a:p>
            <a:r>
              <a:rPr lang="en-US" sz="2400" dirty="0">
                <a:solidFill>
                  <a:srgbClr val="002060"/>
                </a:solidFill>
                <a:latin typeface="Courier New" panose="02070309020205020404" pitchFamily="49" charset="0"/>
                <a:cs typeface="Courier New" panose="02070309020205020404" pitchFamily="49" charset="0"/>
              </a:rPr>
              <a:t>bar</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coord_polar</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04504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BA2A-723D-4BD4-A504-C8AD4B9D9957}"/>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coord_polar</a:t>
            </a:r>
            <a:r>
              <a:rPr lang="en-US" dirty="0">
                <a:latin typeface="Courier New" panose="02070309020205020404" pitchFamily="49" charset="0"/>
                <a:cs typeface="Courier New" panose="02070309020205020404" pitchFamily="49" charset="0"/>
              </a:rPr>
              <a:t>()</a:t>
            </a:r>
            <a:endParaRPr lang="en-US" dirty="0"/>
          </a:p>
        </p:txBody>
      </p:sp>
      <p:pic>
        <p:nvPicPr>
          <p:cNvPr id="4" name="Content Placeholder 3">
            <a:extLst>
              <a:ext uri="{FF2B5EF4-FFF2-40B4-BE49-F238E27FC236}">
                <a16:creationId xmlns:a16="http://schemas.microsoft.com/office/drawing/2014/main" id="{67752261-029A-4EA7-8992-2A81D9E18C70}"/>
              </a:ext>
            </a:extLst>
          </p:cNvPr>
          <p:cNvPicPr>
            <a:picLocks noGrp="1" noChangeAspect="1"/>
          </p:cNvPicPr>
          <p:nvPr>
            <p:ph idx="1"/>
          </p:nvPr>
        </p:nvPicPr>
        <p:blipFill>
          <a:blip r:embed="rId2"/>
          <a:stretch>
            <a:fillRect/>
          </a:stretch>
        </p:blipFill>
        <p:spPr>
          <a:xfrm>
            <a:off x="1334995" y="2084832"/>
            <a:ext cx="9098337" cy="4162980"/>
          </a:xfrm>
          <a:prstGeom prst="rect">
            <a:avLst/>
          </a:prstGeom>
        </p:spPr>
      </p:pic>
    </p:spTree>
    <p:extLst>
      <p:ext uri="{BB962C8B-B14F-4D97-AF65-F5344CB8AC3E}">
        <p14:creationId xmlns:p14="http://schemas.microsoft.com/office/powerpoint/2010/main" val="378901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E048-AC6C-4834-9498-0DA0808D0DB7}"/>
              </a:ext>
            </a:extLst>
          </p:cNvPr>
          <p:cNvSpPr>
            <a:spLocks noGrp="1"/>
          </p:cNvSpPr>
          <p:nvPr>
            <p:ph type="title"/>
          </p:nvPr>
        </p:nvSpPr>
        <p:spPr/>
        <p:txBody>
          <a:bodyPr/>
          <a:lstStyle/>
          <a:p>
            <a:r>
              <a:rPr lang="en-US" dirty="0"/>
              <a:t>First Steps</a:t>
            </a:r>
          </a:p>
        </p:txBody>
      </p:sp>
      <p:pic>
        <p:nvPicPr>
          <p:cNvPr id="1026" name="Picture 2" descr="Image result for big car vs small car">
            <a:extLst>
              <a:ext uri="{FF2B5EF4-FFF2-40B4-BE49-F238E27FC236}">
                <a16:creationId xmlns:a16="http://schemas.microsoft.com/office/drawing/2014/main" id="{7CBE2722-E812-481B-9942-340CD9DD7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507" y="1617315"/>
            <a:ext cx="5658987" cy="39782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DEE166-11EA-4D98-9A62-4C31319438B3}"/>
              </a:ext>
            </a:extLst>
          </p:cNvPr>
          <p:cNvSpPr/>
          <p:nvPr/>
        </p:nvSpPr>
        <p:spPr>
          <a:xfrm>
            <a:off x="1171434" y="6041951"/>
            <a:ext cx="9849133" cy="461665"/>
          </a:xfrm>
          <a:prstGeom prst="rect">
            <a:avLst/>
          </a:prstGeom>
        </p:spPr>
        <p:txBody>
          <a:bodyPr wrap="square">
            <a:spAutoFit/>
          </a:bodyPr>
          <a:lstStyle/>
          <a:p>
            <a:r>
              <a:rPr lang="en-US" sz="2400" dirty="0"/>
              <a:t>Do cars with big engines use more fuel than cars with small engines?</a:t>
            </a:r>
          </a:p>
        </p:txBody>
      </p:sp>
    </p:spTree>
    <p:extLst>
      <p:ext uri="{BB962C8B-B14F-4D97-AF65-F5344CB8AC3E}">
        <p14:creationId xmlns:p14="http://schemas.microsoft.com/office/powerpoint/2010/main" val="481385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AB406B-FB8C-45B5-854F-C6F26EB51E25}"/>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783C68E-7521-40C8-BC7D-70851C780E60}"/>
              </a:ext>
            </a:extLst>
          </p:cNvPr>
          <p:cNvSpPr/>
          <p:nvPr/>
        </p:nvSpPr>
        <p:spPr>
          <a:xfrm>
            <a:off x="-133350" y="0"/>
            <a:ext cx="12915900" cy="70485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01A85E3-1803-4708-9CF5-ABDE71649E04}"/>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coordinate systems</a:t>
            </a:r>
          </a:p>
        </p:txBody>
      </p:sp>
    </p:spTree>
    <p:extLst>
      <p:ext uri="{BB962C8B-B14F-4D97-AF65-F5344CB8AC3E}">
        <p14:creationId xmlns:p14="http://schemas.microsoft.com/office/powerpoint/2010/main" val="2918669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DDE0-DC16-4122-AF57-338F8114E038}"/>
              </a:ext>
            </a:extLst>
          </p:cNvPr>
          <p:cNvSpPr>
            <a:spLocks noGrp="1"/>
          </p:cNvSpPr>
          <p:nvPr>
            <p:ph type="title"/>
          </p:nvPr>
        </p:nvSpPr>
        <p:spPr/>
        <p:txBody>
          <a:bodyPr/>
          <a:lstStyle/>
          <a:p>
            <a:r>
              <a:rPr lang="en-US" dirty="0"/>
              <a:t>The Layered Grammar of Graphics</a:t>
            </a:r>
          </a:p>
        </p:txBody>
      </p:sp>
      <p:sp>
        <p:nvSpPr>
          <p:cNvPr id="5" name="Rectangle 4">
            <a:extLst>
              <a:ext uri="{FF2B5EF4-FFF2-40B4-BE49-F238E27FC236}">
                <a16:creationId xmlns:a16="http://schemas.microsoft.com/office/drawing/2014/main" id="{CA1B6D25-0E4E-41D6-A8B9-3C5C068B14A3}"/>
              </a:ext>
            </a:extLst>
          </p:cNvPr>
          <p:cNvSpPr/>
          <p:nvPr/>
        </p:nvSpPr>
        <p:spPr>
          <a:xfrm>
            <a:off x="1024127" y="2274838"/>
            <a:ext cx="9720071" cy="3046988"/>
          </a:xfrm>
          <a:prstGeom prst="rect">
            <a:avLst/>
          </a:prstGeom>
          <a:solidFill>
            <a:schemeClr val="accent1">
              <a:lumMod val="20000"/>
              <a:lumOff val="80000"/>
            </a:schemeClr>
          </a:solidFill>
          <a:ln>
            <a:solidFill>
              <a:schemeClr val="tx1"/>
            </a:solidFill>
          </a:ln>
        </p:spPr>
        <p:txBody>
          <a:bodyPr wrap="square">
            <a:spAutoFit/>
          </a:bodyPr>
          <a:lstStyle/>
          <a:p>
            <a:r>
              <a:rPr lang="en-US" sz="2400" b="1"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(data = &lt;DATA&gt;) +</a:t>
            </a:r>
          </a:p>
          <a:p>
            <a:r>
              <a:rPr lang="en-US" sz="2400" dirty="0">
                <a:latin typeface="Courier New" panose="02070309020205020404" pitchFamily="49" charset="0"/>
                <a:cs typeface="Courier New" panose="02070309020205020404" pitchFamily="49" charset="0"/>
              </a:rPr>
              <a:t> &lt;GEOM_FUNCTION&gt;(</a:t>
            </a:r>
          </a:p>
          <a:p>
            <a:r>
              <a:rPr lang="en-US" sz="2400" dirty="0">
                <a:latin typeface="Courier New" panose="02070309020205020404" pitchFamily="49" charset="0"/>
                <a:cs typeface="Courier New" panose="02070309020205020404" pitchFamily="49" charset="0"/>
              </a:rPr>
              <a:t> mapping =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(&lt;MAPPINGS&gt;),</a:t>
            </a:r>
          </a:p>
          <a:p>
            <a:r>
              <a:rPr lang="en-US" sz="2400" dirty="0">
                <a:latin typeface="Courier New" panose="02070309020205020404" pitchFamily="49" charset="0"/>
                <a:cs typeface="Courier New" panose="02070309020205020404" pitchFamily="49" charset="0"/>
              </a:rPr>
              <a:t> stat = &lt;STAT&gt;,</a:t>
            </a:r>
          </a:p>
          <a:p>
            <a:r>
              <a:rPr lang="en-US" sz="2400" dirty="0">
                <a:latin typeface="Courier New" panose="02070309020205020404" pitchFamily="49" charset="0"/>
                <a:cs typeface="Courier New" panose="02070309020205020404" pitchFamily="49" charset="0"/>
              </a:rPr>
              <a:t> position = &lt;POSITION&gt;</a:t>
            </a:r>
          </a:p>
          <a:p>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&lt;COORDINATE_FUNCTION&gt; +</a:t>
            </a:r>
          </a:p>
          <a:p>
            <a:r>
              <a:rPr lang="en-US" sz="2400" dirty="0">
                <a:latin typeface="Courier New" panose="02070309020205020404" pitchFamily="49" charset="0"/>
                <a:cs typeface="Courier New" panose="02070309020205020404" pitchFamily="49" charset="0"/>
              </a:rPr>
              <a:t> &lt;FACET_FUNCTION&gt;</a:t>
            </a:r>
          </a:p>
        </p:txBody>
      </p:sp>
      <p:sp>
        <p:nvSpPr>
          <p:cNvPr id="6" name="Rectangle 5">
            <a:extLst>
              <a:ext uri="{FF2B5EF4-FFF2-40B4-BE49-F238E27FC236}">
                <a16:creationId xmlns:a16="http://schemas.microsoft.com/office/drawing/2014/main" id="{B9E20C9D-08C8-444C-9178-CC89D0AE9E99}"/>
              </a:ext>
            </a:extLst>
          </p:cNvPr>
          <p:cNvSpPr/>
          <p:nvPr/>
        </p:nvSpPr>
        <p:spPr>
          <a:xfrm>
            <a:off x="3686175" y="2293888"/>
            <a:ext cx="1102829" cy="3909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AC65B1-372E-4260-B9D2-634A40B6439B}"/>
              </a:ext>
            </a:extLst>
          </p:cNvPr>
          <p:cNvSpPr/>
          <p:nvPr/>
        </p:nvSpPr>
        <p:spPr>
          <a:xfrm>
            <a:off x="1225823" y="2684825"/>
            <a:ext cx="2849220" cy="332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4F82F2-CB72-4C16-B168-6502615EC44E}"/>
              </a:ext>
            </a:extLst>
          </p:cNvPr>
          <p:cNvSpPr/>
          <p:nvPr/>
        </p:nvSpPr>
        <p:spPr>
          <a:xfrm>
            <a:off x="3856382" y="3036430"/>
            <a:ext cx="1828801" cy="390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C14F2F-E1BF-4917-90B9-62709487082A}"/>
              </a:ext>
            </a:extLst>
          </p:cNvPr>
          <p:cNvSpPr/>
          <p:nvPr/>
        </p:nvSpPr>
        <p:spPr>
          <a:xfrm>
            <a:off x="2526608" y="3436892"/>
            <a:ext cx="1205949" cy="3325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5325E5-4BA4-4568-9589-5D52E7BDC920}"/>
              </a:ext>
            </a:extLst>
          </p:cNvPr>
          <p:cNvSpPr/>
          <p:nvPr/>
        </p:nvSpPr>
        <p:spPr>
          <a:xfrm>
            <a:off x="3307658" y="3798842"/>
            <a:ext cx="1828801" cy="3325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1BC0FB-A2CA-40FB-8F8C-24042E036826}"/>
              </a:ext>
            </a:extLst>
          </p:cNvPr>
          <p:cNvSpPr/>
          <p:nvPr/>
        </p:nvSpPr>
        <p:spPr>
          <a:xfrm>
            <a:off x="1300781" y="4541792"/>
            <a:ext cx="3835678" cy="3325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83C8F8-4DB1-474D-B300-958E7E943810}"/>
              </a:ext>
            </a:extLst>
          </p:cNvPr>
          <p:cNvSpPr/>
          <p:nvPr/>
        </p:nvSpPr>
        <p:spPr>
          <a:xfrm>
            <a:off x="1300781" y="4898075"/>
            <a:ext cx="2985469" cy="3325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29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3"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3"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3"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xit" presetSubtype="0" fill="hold" grpId="3"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9" grpId="2" animBg="1"/>
      <p:bldP spid="9" grpId="3" animBg="1"/>
      <p:bldP spid="10" grpId="0" animBg="1"/>
      <p:bldP spid="10" grpId="1" animBg="1"/>
      <p:bldP spid="10" grpId="2" animBg="1"/>
      <p:bldP spid="10" grpId="3" animBg="1"/>
      <p:bldP spid="11" grpId="0" animBg="1"/>
      <p:bldP spid="11" grpId="1" animBg="1"/>
      <p:bldP spid="11" grpId="2" animBg="1"/>
      <p:bldP spid="11" grpId="3" animBg="1"/>
      <p:bldP spid="12" grpId="0" animBg="1"/>
      <p:bldP spid="12" grpId="2" animBg="1"/>
      <p:bldP spid="12" grpId="3"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B4E6-160C-4DE7-B0AA-6E040F332D25}"/>
              </a:ext>
            </a:extLst>
          </p:cNvPr>
          <p:cNvSpPr>
            <a:spLocks noGrp="1"/>
          </p:cNvSpPr>
          <p:nvPr>
            <p:ph type="title"/>
          </p:nvPr>
        </p:nvSpPr>
        <p:spPr/>
        <p:txBody>
          <a:bodyPr/>
          <a:lstStyle/>
          <a:p>
            <a:r>
              <a:rPr lang="en-US" dirty="0"/>
              <a:t>The Layered Grammar of Graphics</a:t>
            </a:r>
          </a:p>
        </p:txBody>
      </p:sp>
      <p:pic>
        <p:nvPicPr>
          <p:cNvPr id="4" name="Content Placeholder 3">
            <a:extLst>
              <a:ext uri="{FF2B5EF4-FFF2-40B4-BE49-F238E27FC236}">
                <a16:creationId xmlns:a16="http://schemas.microsoft.com/office/drawing/2014/main" id="{C040233C-66DF-4586-96AE-5338C624FE8B}"/>
              </a:ext>
            </a:extLst>
          </p:cNvPr>
          <p:cNvPicPr>
            <a:picLocks noGrp="1" noChangeAspect="1"/>
          </p:cNvPicPr>
          <p:nvPr>
            <p:ph idx="1"/>
          </p:nvPr>
        </p:nvPicPr>
        <p:blipFill>
          <a:blip r:embed="rId3"/>
          <a:stretch>
            <a:fillRect/>
          </a:stretch>
        </p:blipFill>
        <p:spPr>
          <a:xfrm>
            <a:off x="1685925" y="1950765"/>
            <a:ext cx="8820150" cy="4665485"/>
          </a:xfrm>
          <a:prstGeom prst="rect">
            <a:avLst/>
          </a:prstGeom>
        </p:spPr>
      </p:pic>
    </p:spTree>
    <p:extLst>
      <p:ext uri="{BB962C8B-B14F-4D97-AF65-F5344CB8AC3E}">
        <p14:creationId xmlns:p14="http://schemas.microsoft.com/office/powerpoint/2010/main" val="131632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CABA-F0C9-407C-9D09-72D078CFFDF0}"/>
              </a:ext>
            </a:extLst>
          </p:cNvPr>
          <p:cNvSpPr>
            <a:spLocks noGrp="1"/>
          </p:cNvSpPr>
          <p:nvPr>
            <p:ph type="title"/>
          </p:nvPr>
        </p:nvSpPr>
        <p:spPr/>
        <p:txBody>
          <a:bodyPr/>
          <a:lstStyle/>
          <a:p>
            <a:r>
              <a:rPr lang="en-US" dirty="0"/>
              <a:t>The Layered Grammar of Graphics</a:t>
            </a:r>
          </a:p>
        </p:txBody>
      </p:sp>
      <p:pic>
        <p:nvPicPr>
          <p:cNvPr id="4" name="Content Placeholder 3">
            <a:extLst>
              <a:ext uri="{FF2B5EF4-FFF2-40B4-BE49-F238E27FC236}">
                <a16:creationId xmlns:a16="http://schemas.microsoft.com/office/drawing/2014/main" id="{CD21AC6D-5E08-427D-857E-1575E3B14DA2}"/>
              </a:ext>
            </a:extLst>
          </p:cNvPr>
          <p:cNvPicPr>
            <a:picLocks noGrp="1" noChangeAspect="1"/>
          </p:cNvPicPr>
          <p:nvPr>
            <p:ph idx="1"/>
          </p:nvPr>
        </p:nvPicPr>
        <p:blipFill>
          <a:blip r:embed="rId3"/>
          <a:stretch>
            <a:fillRect/>
          </a:stretch>
        </p:blipFill>
        <p:spPr>
          <a:xfrm>
            <a:off x="903972" y="2084832"/>
            <a:ext cx="10384055" cy="4005834"/>
          </a:xfrm>
          <a:prstGeom prst="rect">
            <a:avLst/>
          </a:prstGeom>
        </p:spPr>
      </p:pic>
    </p:spTree>
    <p:extLst>
      <p:ext uri="{BB962C8B-B14F-4D97-AF65-F5344CB8AC3E}">
        <p14:creationId xmlns:p14="http://schemas.microsoft.com/office/powerpoint/2010/main" val="372751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2707-19B7-4E5D-B324-6C61F4D21141}"/>
              </a:ext>
            </a:extLst>
          </p:cNvPr>
          <p:cNvSpPr>
            <a:spLocks noGrp="1"/>
          </p:cNvSpPr>
          <p:nvPr>
            <p:ph type="title"/>
          </p:nvPr>
        </p:nvSpPr>
        <p:spPr/>
        <p:txBody>
          <a:bodyPr/>
          <a:lstStyle/>
          <a:p>
            <a:r>
              <a:rPr lang="en-US" dirty="0"/>
              <a:t>The Layered Grammar of Graphics</a:t>
            </a:r>
          </a:p>
        </p:txBody>
      </p:sp>
      <p:pic>
        <p:nvPicPr>
          <p:cNvPr id="4" name="Content Placeholder 3">
            <a:extLst>
              <a:ext uri="{FF2B5EF4-FFF2-40B4-BE49-F238E27FC236}">
                <a16:creationId xmlns:a16="http://schemas.microsoft.com/office/drawing/2014/main" id="{2443E9B6-084B-4BE4-BF5D-E281145C2A89}"/>
              </a:ext>
            </a:extLst>
          </p:cNvPr>
          <p:cNvPicPr>
            <a:picLocks noGrp="1" noChangeAspect="1"/>
          </p:cNvPicPr>
          <p:nvPr>
            <p:ph idx="1"/>
          </p:nvPr>
        </p:nvPicPr>
        <p:blipFill>
          <a:blip r:embed="rId3"/>
          <a:stretch>
            <a:fillRect/>
          </a:stretch>
        </p:blipFill>
        <p:spPr>
          <a:xfrm>
            <a:off x="932469" y="2268413"/>
            <a:ext cx="10327062" cy="4004371"/>
          </a:xfrm>
          <a:prstGeom prst="rect">
            <a:avLst/>
          </a:prstGeom>
        </p:spPr>
      </p:pic>
    </p:spTree>
    <p:extLst>
      <p:ext uri="{BB962C8B-B14F-4D97-AF65-F5344CB8AC3E}">
        <p14:creationId xmlns:p14="http://schemas.microsoft.com/office/powerpoint/2010/main" val="28567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715E-50A7-4047-998B-B6F0751CA00D}"/>
              </a:ext>
            </a:extLst>
          </p:cNvPr>
          <p:cNvSpPr>
            <a:spLocks noGrp="1"/>
          </p:cNvSpPr>
          <p:nvPr>
            <p:ph type="title"/>
          </p:nvPr>
        </p:nvSpPr>
        <p:spPr/>
        <p:txBody>
          <a:bodyPr/>
          <a:lstStyle/>
          <a:p>
            <a:r>
              <a:rPr lang="en-US" dirty="0"/>
              <a:t>The mpg Data Frame</a:t>
            </a:r>
          </a:p>
        </p:txBody>
      </p:sp>
      <p:sp>
        <p:nvSpPr>
          <p:cNvPr id="3" name="Content Placeholder 2">
            <a:extLst>
              <a:ext uri="{FF2B5EF4-FFF2-40B4-BE49-F238E27FC236}">
                <a16:creationId xmlns:a16="http://schemas.microsoft.com/office/drawing/2014/main" id="{9D5A34D6-228F-4517-AA17-4B39EEAEF71B}"/>
              </a:ext>
            </a:extLst>
          </p:cNvPr>
          <p:cNvSpPr>
            <a:spLocks noGrp="1"/>
          </p:cNvSpPr>
          <p:nvPr>
            <p:ph idx="1"/>
          </p:nvPr>
        </p:nvSpPr>
        <p:spPr>
          <a:xfrm>
            <a:off x="1024128" y="1762297"/>
            <a:ext cx="9720073" cy="4838007"/>
          </a:xfrm>
          <a:solidFill>
            <a:schemeClr val="bg1">
              <a:lumMod val="95000"/>
            </a:schemeClr>
          </a:solidFill>
        </p:spPr>
        <p:txBody>
          <a:bodyPr>
            <a:normAutofit fontScale="85000" lnSpcReduction="20000"/>
          </a:bodyPr>
          <a:lstStyle/>
          <a:p>
            <a:pPr marL="0" indent="0">
              <a:buNone/>
            </a:pPr>
            <a:r>
              <a:rPr lang="en-US" dirty="0">
                <a:solidFill>
                  <a:schemeClr val="tx2"/>
                </a:solidFill>
                <a:latin typeface="Courier New" panose="02070309020205020404" pitchFamily="49" charset="0"/>
                <a:cs typeface="Courier New" panose="02070309020205020404" pitchFamily="49" charset="0"/>
              </a:rPr>
              <a:t>mpg</a:t>
            </a:r>
            <a:r>
              <a:rPr lang="en-US" dirty="0">
                <a:latin typeface="Courier New" panose="02070309020205020404" pitchFamily="49" charset="0"/>
                <a:cs typeface="Courier New" panose="02070309020205020404" pitchFamily="49" charset="0"/>
              </a:rPr>
              <a:t>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 A </a:t>
            </a:r>
            <a:r>
              <a:rPr lang="en-US" dirty="0" err="1">
                <a:solidFill>
                  <a:schemeClr val="bg1">
                    <a:lumMod val="50000"/>
                  </a:schemeClr>
                </a:solidFill>
                <a:latin typeface="Courier New" panose="02070309020205020404" pitchFamily="49" charset="0"/>
                <a:cs typeface="Courier New" panose="02070309020205020404" pitchFamily="49" charset="0"/>
              </a:rPr>
              <a:t>tibble</a:t>
            </a:r>
            <a:r>
              <a:rPr lang="en-US" dirty="0">
                <a:solidFill>
                  <a:schemeClr val="bg1">
                    <a:lumMod val="50000"/>
                  </a:schemeClr>
                </a:solidFill>
                <a:latin typeface="Courier New" panose="02070309020205020404" pitchFamily="49" charset="0"/>
                <a:cs typeface="Courier New" panose="02070309020205020404" pitchFamily="49" charset="0"/>
              </a:rPr>
              <a:t>: 234 × 11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manufacturer 	model 	</a:t>
            </a:r>
            <a:r>
              <a:rPr lang="en-US" dirty="0" err="1">
                <a:solidFill>
                  <a:schemeClr val="bg1">
                    <a:lumMod val="50000"/>
                  </a:schemeClr>
                </a:solidFill>
                <a:latin typeface="Courier New" panose="02070309020205020404" pitchFamily="49" charset="0"/>
                <a:cs typeface="Courier New" panose="02070309020205020404" pitchFamily="49" charset="0"/>
              </a:rPr>
              <a:t>displ</a:t>
            </a:r>
            <a:r>
              <a:rPr lang="en-US" dirty="0">
                <a:solidFill>
                  <a:schemeClr val="bg1">
                    <a:lumMod val="50000"/>
                  </a:schemeClr>
                </a:solidFill>
                <a:latin typeface="Courier New" panose="02070309020205020404" pitchFamily="49" charset="0"/>
                <a:cs typeface="Courier New" panose="02070309020205020404" pitchFamily="49" charset="0"/>
              </a:rPr>
              <a:t> 	year 	</a:t>
            </a:r>
            <a:r>
              <a:rPr lang="en-US" dirty="0" err="1">
                <a:solidFill>
                  <a:schemeClr val="bg1">
                    <a:lumMod val="50000"/>
                  </a:schemeClr>
                </a:solidFill>
                <a:latin typeface="Courier New" panose="02070309020205020404" pitchFamily="49" charset="0"/>
                <a:cs typeface="Courier New" panose="02070309020205020404" pitchFamily="49" charset="0"/>
              </a:rPr>
              <a:t>cyl</a:t>
            </a:r>
            <a:r>
              <a:rPr lang="en-US" dirty="0">
                <a:solidFill>
                  <a:schemeClr val="bg1">
                    <a:lumMod val="50000"/>
                  </a:schemeClr>
                </a:solidFill>
                <a:latin typeface="Courier New" panose="02070309020205020404" pitchFamily="49" charset="0"/>
                <a:cs typeface="Courier New" panose="02070309020205020404" pitchFamily="49" charset="0"/>
              </a:rPr>
              <a:t> 	trans 	     </a:t>
            </a:r>
            <a:r>
              <a:rPr lang="en-US" dirty="0" err="1">
                <a:solidFill>
                  <a:schemeClr val="bg1">
                    <a:lumMod val="50000"/>
                  </a:schemeClr>
                </a:solidFill>
                <a:latin typeface="Courier New" panose="02070309020205020404" pitchFamily="49" charset="0"/>
                <a:cs typeface="Courier New" panose="02070309020205020404" pitchFamily="49" charset="0"/>
              </a:rPr>
              <a:t>drv</a:t>
            </a:r>
            <a:r>
              <a:rPr lang="en-US" dirty="0">
                <a:solidFill>
                  <a:schemeClr val="bg1">
                    <a:lumMod val="50000"/>
                  </a:schemeClr>
                </a:solidFill>
                <a:latin typeface="Courier New" panose="02070309020205020404" pitchFamily="49" charset="0"/>
                <a:cs typeface="Courier New" panose="02070309020205020404" pitchFamily="49" charset="0"/>
              </a:rPr>
              <a:t>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1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1.8 	1999 	4 	auto(l5)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2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1.8 	1999 	4 	manual(m5)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3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2.0 	2008 	4 	manual(m6)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4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2.0 	2008 	4 	auto(av)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5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2.8 	1999 	6 	auto(l5)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6 	</a:t>
            </a:r>
            <a:r>
              <a:rPr lang="en-US" dirty="0" err="1">
                <a:solidFill>
                  <a:schemeClr val="bg1">
                    <a:lumMod val="50000"/>
                  </a:schemeClr>
                </a:solidFill>
                <a:latin typeface="Courier New" panose="02070309020205020404" pitchFamily="49" charset="0"/>
                <a:cs typeface="Courier New" panose="02070309020205020404" pitchFamily="49" charset="0"/>
              </a:rPr>
              <a:t>audi</a:t>
            </a:r>
            <a:r>
              <a:rPr lang="en-US" dirty="0">
                <a:solidFill>
                  <a:schemeClr val="bg1">
                    <a:lumMod val="50000"/>
                  </a:schemeClr>
                </a:solidFill>
                <a:latin typeface="Courier New" panose="02070309020205020404" pitchFamily="49" charset="0"/>
                <a:cs typeface="Courier New" panose="02070309020205020404" pitchFamily="49" charset="0"/>
              </a:rPr>
              <a:t> 			a4 	2.8 	1999 	6 	manual(m5) 	f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 ... with 228 more rows, and 4 more variables: </a:t>
            </a:r>
          </a:p>
          <a:p>
            <a:pPr marL="0" indent="0">
              <a:buNone/>
            </a:pPr>
            <a:r>
              <a:rPr lang="en-US" dirty="0">
                <a:solidFill>
                  <a:schemeClr val="bg1">
                    <a:lumMod val="50000"/>
                  </a:schemeClr>
                </a:solidFill>
                <a:latin typeface="Courier New" panose="02070309020205020404" pitchFamily="49" charset="0"/>
                <a:cs typeface="Courier New" panose="02070309020205020404" pitchFamily="49" charset="0"/>
              </a:rPr>
              <a:t>#&gt; # </a:t>
            </a:r>
            <a:r>
              <a:rPr lang="en-US" dirty="0" err="1">
                <a:solidFill>
                  <a:schemeClr val="bg1">
                    <a:lumMod val="50000"/>
                  </a:schemeClr>
                </a:solidFill>
                <a:latin typeface="Courier New" panose="02070309020205020404" pitchFamily="49" charset="0"/>
                <a:cs typeface="Courier New" panose="02070309020205020404" pitchFamily="49" charset="0"/>
              </a:rPr>
              <a:t>cty</a:t>
            </a:r>
            <a:r>
              <a:rPr lang="en-US" dirty="0">
                <a:solidFill>
                  <a:schemeClr val="bg1">
                    <a:lumMod val="50000"/>
                  </a:schemeClr>
                </a:solidFill>
                <a:latin typeface="Courier New" panose="02070309020205020404" pitchFamily="49" charset="0"/>
                <a:cs typeface="Courier New" panose="02070309020205020404" pitchFamily="49" charset="0"/>
              </a:rPr>
              <a:t> , </a:t>
            </a:r>
            <a:r>
              <a:rPr lang="en-US" dirty="0" err="1">
                <a:solidFill>
                  <a:schemeClr val="bg1">
                    <a:lumMod val="50000"/>
                  </a:schemeClr>
                </a:solidFill>
                <a:latin typeface="Courier New" panose="02070309020205020404" pitchFamily="49" charset="0"/>
                <a:cs typeface="Courier New" panose="02070309020205020404" pitchFamily="49" charset="0"/>
              </a:rPr>
              <a:t>hwy</a:t>
            </a:r>
            <a:r>
              <a:rPr lang="en-US" dirty="0">
                <a:solidFill>
                  <a:schemeClr val="bg1">
                    <a:lumMod val="50000"/>
                  </a:schemeClr>
                </a:solidFill>
                <a:latin typeface="Courier New" panose="02070309020205020404" pitchFamily="49" charset="0"/>
                <a:cs typeface="Courier New" panose="02070309020205020404" pitchFamily="49" charset="0"/>
              </a:rPr>
              <a:t> , </a:t>
            </a:r>
            <a:r>
              <a:rPr lang="en-US" dirty="0" err="1">
                <a:solidFill>
                  <a:schemeClr val="bg1">
                    <a:lumMod val="50000"/>
                  </a:schemeClr>
                </a:solidFill>
                <a:latin typeface="Courier New" panose="02070309020205020404" pitchFamily="49" charset="0"/>
                <a:cs typeface="Courier New" panose="02070309020205020404" pitchFamily="49" charset="0"/>
              </a:rPr>
              <a:t>fl</a:t>
            </a:r>
            <a:r>
              <a:rPr lang="en-US" dirty="0">
                <a:solidFill>
                  <a:schemeClr val="bg1">
                    <a:lumMod val="50000"/>
                  </a:schemeClr>
                </a:solidFill>
                <a:latin typeface="Courier New" panose="02070309020205020404" pitchFamily="49" charset="0"/>
                <a:cs typeface="Courier New" panose="02070309020205020404" pitchFamily="49" charset="0"/>
              </a:rPr>
              <a:t> , class </a:t>
            </a:r>
          </a:p>
        </p:txBody>
      </p:sp>
    </p:spTree>
    <p:extLst>
      <p:ext uri="{BB962C8B-B14F-4D97-AF65-F5344CB8AC3E}">
        <p14:creationId xmlns:p14="http://schemas.microsoft.com/office/powerpoint/2010/main" val="248485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F411-5CDE-4F53-B3C5-BBC7D69B3A45}"/>
              </a:ext>
            </a:extLst>
          </p:cNvPr>
          <p:cNvSpPr>
            <a:spLocks noGrp="1"/>
          </p:cNvSpPr>
          <p:nvPr>
            <p:ph type="title"/>
          </p:nvPr>
        </p:nvSpPr>
        <p:spPr/>
        <p:txBody>
          <a:bodyPr/>
          <a:lstStyle/>
          <a:p>
            <a:r>
              <a:rPr lang="en-US" dirty="0"/>
              <a:t>The mpg Data Frame</a:t>
            </a:r>
          </a:p>
        </p:txBody>
      </p:sp>
      <p:sp>
        <p:nvSpPr>
          <p:cNvPr id="3" name="Content Placeholder 2">
            <a:extLst>
              <a:ext uri="{FF2B5EF4-FFF2-40B4-BE49-F238E27FC236}">
                <a16:creationId xmlns:a16="http://schemas.microsoft.com/office/drawing/2014/main" id="{DC9A73CE-A3AF-46E7-8681-D70E065C4CD7}"/>
              </a:ext>
            </a:extLst>
          </p:cNvPr>
          <p:cNvSpPr>
            <a:spLocks noGrp="1"/>
          </p:cNvSpPr>
          <p:nvPr>
            <p:ph idx="1"/>
          </p:nvPr>
        </p:nvSpPr>
        <p:spPr/>
        <p:txBody>
          <a:bodyPr>
            <a:normAutofit/>
          </a:bodyPr>
          <a:lstStyle/>
          <a:p>
            <a:pPr marL="0" indent="0">
              <a:buNone/>
            </a:pPr>
            <a:r>
              <a:rPr lang="en-US" sz="2400" dirty="0"/>
              <a:t>Among the variables in mpg are: </a:t>
            </a:r>
          </a:p>
          <a:p>
            <a:pPr marL="349250" indent="-34925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displ</a:t>
            </a:r>
            <a:r>
              <a:rPr lang="en-US" sz="2400" dirty="0"/>
              <a:t>, a car’s engine size, in liters. </a:t>
            </a:r>
          </a:p>
          <a:p>
            <a:pPr marL="349250" indent="-34925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hwy</a:t>
            </a:r>
            <a:r>
              <a:rPr lang="en-US" sz="2400" dirty="0"/>
              <a:t>, a car’s fuel efficiency on the highway, in miles per gallon (mpg). A car with a low fuel efficiency consumes more fuel than a car with a high fuel efficiency when they travel the same distance. </a:t>
            </a:r>
          </a:p>
          <a:p>
            <a:pPr marL="0" indent="0">
              <a:buNone/>
            </a:pPr>
            <a:r>
              <a:rPr lang="en-US" sz="2400" dirty="0"/>
              <a:t>To learn more about mpg, open its help page by running ?mpg</a:t>
            </a:r>
          </a:p>
        </p:txBody>
      </p:sp>
    </p:spTree>
    <p:extLst>
      <p:ext uri="{BB962C8B-B14F-4D97-AF65-F5344CB8AC3E}">
        <p14:creationId xmlns:p14="http://schemas.microsoft.com/office/powerpoint/2010/main" val="143551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13DD-B8A2-423C-BE67-B1B7E2C03516}"/>
              </a:ext>
            </a:extLst>
          </p:cNvPr>
          <p:cNvSpPr>
            <a:spLocks noGrp="1"/>
          </p:cNvSpPr>
          <p:nvPr>
            <p:ph type="title"/>
          </p:nvPr>
        </p:nvSpPr>
        <p:spPr/>
        <p:txBody>
          <a:bodyPr/>
          <a:lstStyle/>
          <a:p>
            <a:r>
              <a:rPr lang="en-US" dirty="0"/>
              <a:t>Creating a </a:t>
            </a:r>
            <a:r>
              <a:rPr lang="en-US" dirty="0" err="1"/>
              <a:t>ggplot</a:t>
            </a:r>
            <a:endParaRPr lang="en-US" dirty="0"/>
          </a:p>
        </p:txBody>
      </p:sp>
      <p:sp>
        <p:nvSpPr>
          <p:cNvPr id="4" name="Rectangle 3">
            <a:extLst>
              <a:ext uri="{FF2B5EF4-FFF2-40B4-BE49-F238E27FC236}">
                <a16:creationId xmlns:a16="http://schemas.microsoft.com/office/drawing/2014/main" id="{72C44E3B-470B-4C13-B09E-B23807129C4A}"/>
              </a:ext>
            </a:extLst>
          </p:cNvPr>
          <p:cNvSpPr/>
          <p:nvPr/>
        </p:nvSpPr>
        <p:spPr>
          <a:xfrm>
            <a:off x="1024128" y="1769351"/>
            <a:ext cx="8805950" cy="830997"/>
          </a:xfrm>
          <a:prstGeom prst="rect">
            <a:avLst/>
          </a:prstGeom>
          <a:solidFill>
            <a:schemeClr val="bg1">
              <a:lumMod val="95000"/>
            </a:schemeClr>
          </a:solidFill>
        </p:spPr>
        <p:txBody>
          <a:bodyPr wrap="square">
            <a:spAutoFit/>
          </a:bodyPr>
          <a:lstStyle/>
          <a:p>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data</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mpg</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displ</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err="1">
                <a:solidFill>
                  <a:srgbClr val="002060"/>
                </a:solidFill>
                <a:latin typeface="Courier New" panose="02070309020205020404" pitchFamily="49" charset="0"/>
                <a:cs typeface="Courier New" panose="02070309020205020404" pitchFamily="49" charset="0"/>
              </a:rPr>
              <a:t>hwy</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99FA31AF-A56D-4815-8DB6-4B720E92BDBD}"/>
              </a:ext>
            </a:extLst>
          </p:cNvPr>
          <p:cNvPicPr>
            <a:picLocks noChangeAspect="1"/>
          </p:cNvPicPr>
          <p:nvPr/>
        </p:nvPicPr>
        <p:blipFill>
          <a:blip r:embed="rId3"/>
          <a:stretch>
            <a:fillRect/>
          </a:stretch>
        </p:blipFill>
        <p:spPr>
          <a:xfrm>
            <a:off x="3611770" y="2711660"/>
            <a:ext cx="4968459" cy="4146340"/>
          </a:xfrm>
          <a:prstGeom prst="rect">
            <a:avLst/>
          </a:prstGeom>
        </p:spPr>
      </p:pic>
      <p:sp>
        <p:nvSpPr>
          <p:cNvPr id="6" name="Rectangle 5">
            <a:extLst>
              <a:ext uri="{FF2B5EF4-FFF2-40B4-BE49-F238E27FC236}">
                <a16:creationId xmlns:a16="http://schemas.microsoft.com/office/drawing/2014/main" id="{2DA76FD1-E9E2-4A8F-89E4-2A587928F07F}"/>
              </a:ext>
            </a:extLst>
          </p:cNvPr>
          <p:cNvSpPr/>
          <p:nvPr/>
        </p:nvSpPr>
        <p:spPr>
          <a:xfrm>
            <a:off x="1024128" y="1769351"/>
            <a:ext cx="1203683"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42E2B0-6535-4C31-94D1-F3FE90288C34}"/>
              </a:ext>
            </a:extLst>
          </p:cNvPr>
          <p:cNvSpPr/>
          <p:nvPr/>
        </p:nvSpPr>
        <p:spPr>
          <a:xfrm>
            <a:off x="2361922" y="1755497"/>
            <a:ext cx="1910820"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E68ABB-F1B5-4E44-A6B1-D0C30B47845B}"/>
              </a:ext>
            </a:extLst>
          </p:cNvPr>
          <p:cNvSpPr/>
          <p:nvPr/>
        </p:nvSpPr>
        <p:spPr>
          <a:xfrm>
            <a:off x="1447800" y="2176538"/>
            <a:ext cx="1910820"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504E9C-7499-424A-B2A2-B25AE929B5AC}"/>
              </a:ext>
            </a:extLst>
          </p:cNvPr>
          <p:cNvSpPr/>
          <p:nvPr/>
        </p:nvSpPr>
        <p:spPr>
          <a:xfrm>
            <a:off x="3358620" y="2186922"/>
            <a:ext cx="1573598" cy="441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5B8639-6434-4168-B9EA-B3090FA98203}"/>
              </a:ext>
            </a:extLst>
          </p:cNvPr>
          <p:cNvSpPr/>
          <p:nvPr/>
        </p:nvSpPr>
        <p:spPr>
          <a:xfrm>
            <a:off x="3358620" y="2193886"/>
            <a:ext cx="2556405" cy="431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DD53D-D168-4455-827B-6A49EA2CB965}"/>
              </a:ext>
            </a:extLst>
          </p:cNvPr>
          <p:cNvSpPr/>
          <p:nvPr/>
        </p:nvSpPr>
        <p:spPr>
          <a:xfrm>
            <a:off x="6027301" y="2195135"/>
            <a:ext cx="312539" cy="431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3D1603-7A28-4403-8A7F-9D96C2FB22BC}"/>
              </a:ext>
            </a:extLst>
          </p:cNvPr>
          <p:cNvSpPr/>
          <p:nvPr/>
        </p:nvSpPr>
        <p:spPr>
          <a:xfrm>
            <a:off x="7980005" y="2189117"/>
            <a:ext cx="312539" cy="431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86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9E5D-DDEA-4848-99EB-01ECF2EDCB6B}"/>
              </a:ext>
            </a:extLst>
          </p:cNvPr>
          <p:cNvSpPr>
            <a:spLocks noGrp="1"/>
          </p:cNvSpPr>
          <p:nvPr>
            <p:ph type="title"/>
          </p:nvPr>
        </p:nvSpPr>
        <p:spPr/>
        <p:txBody>
          <a:bodyPr/>
          <a:lstStyle/>
          <a:p>
            <a:r>
              <a:rPr lang="en-US" dirty="0"/>
              <a:t>A Graphing Template</a:t>
            </a:r>
          </a:p>
        </p:txBody>
      </p:sp>
      <p:sp>
        <p:nvSpPr>
          <p:cNvPr id="6" name="Rectangle 5">
            <a:extLst>
              <a:ext uri="{FF2B5EF4-FFF2-40B4-BE49-F238E27FC236}">
                <a16:creationId xmlns:a16="http://schemas.microsoft.com/office/drawing/2014/main" id="{E2375F97-6CF4-425F-B452-4A84C8FBA1DB}"/>
              </a:ext>
            </a:extLst>
          </p:cNvPr>
          <p:cNvSpPr/>
          <p:nvPr/>
        </p:nvSpPr>
        <p:spPr>
          <a:xfrm>
            <a:off x="1807464" y="2084832"/>
            <a:ext cx="8153400" cy="830997"/>
          </a:xfrm>
          <a:prstGeom prst="rect">
            <a:avLst/>
          </a:prstGeom>
          <a:solidFill>
            <a:schemeClr val="accent1">
              <a:lumMod val="20000"/>
              <a:lumOff val="80000"/>
            </a:schemeClr>
          </a:solidFill>
          <a:ln>
            <a:solidFill>
              <a:schemeClr val="tx1"/>
            </a:solidFill>
          </a:ln>
        </p:spPr>
        <p:txBody>
          <a:bodyPr wrap="square">
            <a:spAutoFit/>
          </a:bodyPr>
          <a:lstStyle/>
          <a:p>
            <a:r>
              <a:rPr lang="en-US" sz="2400" b="1"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(data = &lt;DATA&gt;) +</a:t>
            </a:r>
          </a:p>
          <a:p>
            <a:r>
              <a:rPr lang="en-US" sz="2400" dirty="0">
                <a:latin typeface="Courier New" panose="02070309020205020404" pitchFamily="49" charset="0"/>
                <a:cs typeface="Courier New" panose="02070309020205020404" pitchFamily="49" charset="0"/>
              </a:rPr>
              <a:t> &lt;GEOM_FUNCTION&gt;(mapping =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(&lt;MAPPINGS&gt;))</a:t>
            </a:r>
          </a:p>
        </p:txBody>
      </p:sp>
      <p:sp>
        <p:nvSpPr>
          <p:cNvPr id="7" name="Rectangle 6">
            <a:extLst>
              <a:ext uri="{FF2B5EF4-FFF2-40B4-BE49-F238E27FC236}">
                <a16:creationId xmlns:a16="http://schemas.microsoft.com/office/drawing/2014/main" id="{C8D975E1-8AAD-4614-8314-B5B7BDE29611}"/>
              </a:ext>
            </a:extLst>
          </p:cNvPr>
          <p:cNvSpPr/>
          <p:nvPr/>
        </p:nvSpPr>
        <p:spPr>
          <a:xfrm>
            <a:off x="4417314" y="2075424"/>
            <a:ext cx="1203683"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9A86FA-E1D5-4BCF-B1EC-37BF5AC0030E}"/>
              </a:ext>
            </a:extLst>
          </p:cNvPr>
          <p:cNvSpPr/>
          <p:nvPr/>
        </p:nvSpPr>
        <p:spPr>
          <a:xfrm>
            <a:off x="2118880" y="2457369"/>
            <a:ext cx="2719820"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CD9C200-43B8-41F5-A4CB-4BD8B9843A41}"/>
              </a:ext>
            </a:extLst>
          </p:cNvPr>
          <p:cNvSpPr/>
          <p:nvPr/>
        </p:nvSpPr>
        <p:spPr>
          <a:xfrm>
            <a:off x="7600951" y="2457369"/>
            <a:ext cx="1866900" cy="45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9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402</TotalTime>
  <Words>8342</Words>
  <Application>Microsoft Office PowerPoint</Application>
  <PresentationFormat>Widescreen</PresentationFormat>
  <Paragraphs>499</Paragraphs>
  <Slides>54</Slides>
  <Notes>51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Arial Narrow</vt:lpstr>
      <vt:lpstr>Calibri</vt:lpstr>
      <vt:lpstr>Courier New</vt:lpstr>
      <vt:lpstr>Tw Cen MT</vt:lpstr>
      <vt:lpstr>Tw Cen MT Condensed</vt:lpstr>
      <vt:lpstr>Wingdings 3</vt:lpstr>
      <vt:lpstr>Integral</vt:lpstr>
      <vt:lpstr>Bitmap Image</vt:lpstr>
      <vt:lpstr>Exploring data</vt:lpstr>
      <vt:lpstr>What You Will Learn</vt:lpstr>
      <vt:lpstr>Data Visualization with ggplot2</vt:lpstr>
      <vt:lpstr>Prerequisites</vt:lpstr>
      <vt:lpstr>First Steps</vt:lpstr>
      <vt:lpstr>The mpg Data Frame</vt:lpstr>
      <vt:lpstr>The mpg Data Frame</vt:lpstr>
      <vt:lpstr>Creating a ggplot</vt:lpstr>
      <vt:lpstr>A Graphing Template</vt:lpstr>
      <vt:lpstr>PowerPoint Presentation</vt:lpstr>
      <vt:lpstr>Aesthetic Mappings</vt:lpstr>
      <vt:lpstr>Aesthetic Mappings</vt:lpstr>
      <vt:lpstr>Aesthetic Mappings</vt:lpstr>
      <vt:lpstr>Aesthetic Mappings</vt:lpstr>
      <vt:lpstr>Aesthetic Mappings</vt:lpstr>
      <vt:lpstr>Aesthetic Mappings</vt:lpstr>
      <vt:lpstr>Aesthetic Mappings</vt:lpstr>
      <vt:lpstr>PowerPoint Presentation</vt:lpstr>
      <vt:lpstr>Common Problems</vt:lpstr>
      <vt:lpstr>Facets</vt:lpstr>
      <vt:lpstr>Facets</vt:lpstr>
      <vt:lpstr>facets</vt:lpstr>
      <vt:lpstr>PowerPoint Presentation</vt:lpstr>
      <vt:lpstr>Geometric Objects</vt:lpstr>
      <vt:lpstr>Geometric Objects</vt:lpstr>
      <vt:lpstr>GEOMS in GGPLOT2</vt:lpstr>
      <vt:lpstr>Geometric Objects</vt:lpstr>
      <vt:lpstr>Geometric Objects</vt:lpstr>
      <vt:lpstr>Geometric Objects</vt:lpstr>
      <vt:lpstr>Geometric Objects</vt:lpstr>
      <vt:lpstr>Geometric Objects</vt:lpstr>
      <vt:lpstr>PowerPoint Presentation</vt:lpstr>
      <vt:lpstr>Statistical Transformations</vt:lpstr>
      <vt:lpstr>Statistical Transformations</vt:lpstr>
      <vt:lpstr>Statistical Transformations</vt:lpstr>
      <vt:lpstr>Statistical Transformations</vt:lpstr>
      <vt:lpstr>Statistical Transformations</vt:lpstr>
      <vt:lpstr>PowerPoint Presentation</vt:lpstr>
      <vt:lpstr>Position Adjustments</vt:lpstr>
      <vt:lpstr>Position Adjustments</vt:lpstr>
      <vt:lpstr>Position Adjustments</vt:lpstr>
      <vt:lpstr>Position Adjustments</vt:lpstr>
      <vt:lpstr>Position Adjustments</vt:lpstr>
      <vt:lpstr>PowerPoint Presentation</vt:lpstr>
      <vt:lpstr>Coordinate Systems</vt:lpstr>
      <vt:lpstr>coord_flip()</vt:lpstr>
      <vt:lpstr>coord_quickmap()</vt:lpstr>
      <vt:lpstr>coord_polar()</vt:lpstr>
      <vt:lpstr>coord_polar()</vt:lpstr>
      <vt:lpstr>PowerPoint Presentation</vt:lpstr>
      <vt:lpstr>The Layered Grammar of Graphics</vt:lpstr>
      <vt:lpstr>The Layered Grammar of Graphics</vt:lpstr>
      <vt:lpstr>The Layered Grammar of Graphics</vt:lpstr>
      <vt:lpstr>The Layered Grammar of 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data</dc:title>
  <dc:creator>Joey Campbell</dc:creator>
  <cp:lastModifiedBy>Joey Campbell</cp:lastModifiedBy>
  <cp:revision>37</cp:revision>
  <dcterms:created xsi:type="dcterms:W3CDTF">2020-03-11T03:28:48Z</dcterms:created>
  <dcterms:modified xsi:type="dcterms:W3CDTF">2021-02-06T20:59:47Z</dcterms:modified>
</cp:coreProperties>
</file>