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50762" autoAdjust="0"/>
  </p:normalViewPr>
  <p:slideViewPr>
    <p:cSldViewPr snapToGrid="0">
      <p:cViewPr varScale="1">
        <p:scale>
          <a:sx n="54" d="100"/>
          <a:sy n="54" d="100"/>
        </p:scale>
        <p:origin x="3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D9C4F9-E91D-4746-A5C5-E59F2CBD23E5}" type="datetimeFigureOut">
              <a:rPr lang="en-US" smtClean="0"/>
              <a:t>3/12/2020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57D679-7E5F-4A26-945A-DE745317FB69}" type="slidenum">
              <a:rPr lang="en-US" smtClean="0"/>
              <a:t>‹#›</a:t>
            </a:fld>
            <a:endParaRPr lang="en-US"/>
          </a:p>
        </p:txBody>
      </p:sp>
    </p:spTree>
    <p:extLst>
      <p:ext uri="{BB962C8B-B14F-4D97-AF65-F5344CB8AC3E}">
        <p14:creationId xmlns:p14="http://schemas.microsoft.com/office/powerpoint/2010/main" val="397158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day you will need to quit R, go do something else and return to your analysis the next day. One day you will be working on multiple analyses simultaneously that all use R and you want to keep them separate. One day you will need to bring data from the outside world into R and send numerical results and figures from R back out into the world. </a:t>
            </a:r>
            <a:endParaRPr lang="en-US" dirty="0"/>
          </a:p>
        </p:txBody>
      </p:sp>
      <p:sp>
        <p:nvSpPr>
          <p:cNvPr id="4" name="Slide Number Placeholder 3"/>
          <p:cNvSpPr>
            <a:spLocks noGrp="1"/>
          </p:cNvSpPr>
          <p:nvPr>
            <p:ph type="sldNum" sz="quarter" idx="5"/>
          </p:nvPr>
        </p:nvSpPr>
        <p:spPr/>
        <p:txBody>
          <a:bodyPr/>
          <a:lstStyle/>
          <a:p>
            <a:fld id="{BE57D679-7E5F-4A26-945A-DE745317FB69}" type="slidenum">
              <a:rPr lang="en-US" smtClean="0"/>
              <a:t>1</a:t>
            </a:fld>
            <a:endParaRPr lang="en-US"/>
          </a:p>
        </p:txBody>
      </p:sp>
    </p:spTree>
    <p:extLst>
      <p:ext uri="{BB962C8B-B14F-4D97-AF65-F5344CB8AC3E}">
        <p14:creationId xmlns:p14="http://schemas.microsoft.com/office/powerpoint/2010/main" val="1907219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summary, RStudio projects give you a solid workflow that will serve you well in the future: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Create an RStudio project for each data analysis project.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Keep data files there; we’ll talk about loading them into R in data import.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Keep scripts there; edit them, run them in bits or as a whole.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Save your outputs (plots and cleaned data) there.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Only ever use relative paths, not absolute paths.</a:t>
            </a:r>
          </a:p>
          <a:p>
            <a:r>
              <a:rPr lang="en-US" sz="1200" b="0" i="0" kern="1200" dirty="0">
                <a:solidFill>
                  <a:schemeClr val="tx1"/>
                </a:solidFill>
                <a:effectLst/>
                <a:latin typeface="+mn-lt"/>
                <a:ea typeface="+mn-ea"/>
                <a:cs typeface="+mn-cs"/>
              </a:rPr>
              <a:t>Everything you need is in one place, and cleanly separated from all the other projects that you are working on.</a:t>
            </a:r>
          </a:p>
          <a:p>
            <a:endParaRPr lang="en-US" dirty="0"/>
          </a:p>
        </p:txBody>
      </p:sp>
      <p:sp>
        <p:nvSpPr>
          <p:cNvPr id="4" name="Slide Number Placeholder 3"/>
          <p:cNvSpPr>
            <a:spLocks noGrp="1"/>
          </p:cNvSpPr>
          <p:nvPr>
            <p:ph type="sldNum" sz="quarter" idx="5"/>
          </p:nvPr>
        </p:nvSpPr>
        <p:spPr/>
        <p:txBody>
          <a:bodyPr/>
          <a:lstStyle/>
          <a:p>
            <a:fld id="{BE57D679-7E5F-4A26-945A-DE745317FB69}" type="slidenum">
              <a:rPr lang="en-US" smtClean="0"/>
              <a:t>10</a:t>
            </a:fld>
            <a:endParaRPr lang="en-US"/>
          </a:p>
        </p:txBody>
      </p:sp>
    </p:spTree>
    <p:extLst>
      <p:ext uri="{BB962C8B-B14F-4D97-AF65-F5344CB8AC3E}">
        <p14:creationId xmlns:p14="http://schemas.microsoft.com/office/powerpoint/2010/main" val="3219170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handle these real life situations, you need to make two decisions:</a:t>
            </a:r>
          </a:p>
          <a:p>
            <a:r>
              <a:rPr lang="en-US" sz="1200" b="0" i="0" kern="1200" dirty="0">
                <a:solidFill>
                  <a:schemeClr val="tx1"/>
                </a:solidFill>
                <a:effectLst/>
                <a:latin typeface="+mn-lt"/>
                <a:ea typeface="+mn-ea"/>
                <a:cs typeface="+mn-cs"/>
              </a:rPr>
              <a:t>What about your analysis is “real”, i.e. what will you save as your lasting record of what happened?</a:t>
            </a:r>
          </a:p>
          <a:p>
            <a:r>
              <a:rPr lang="en-US" sz="1200" b="0" i="0" kern="1200" dirty="0">
                <a:solidFill>
                  <a:schemeClr val="tx1"/>
                </a:solidFill>
                <a:effectLst/>
                <a:latin typeface="+mn-lt"/>
                <a:ea typeface="+mn-ea"/>
                <a:cs typeface="+mn-cs"/>
              </a:rPr>
              <a:t>Where does your analysis “live”?</a:t>
            </a:r>
          </a:p>
          <a:p>
            <a:endParaRPr lang="en-US" dirty="0"/>
          </a:p>
        </p:txBody>
      </p:sp>
      <p:sp>
        <p:nvSpPr>
          <p:cNvPr id="4" name="Slide Number Placeholder 3"/>
          <p:cNvSpPr>
            <a:spLocks noGrp="1"/>
          </p:cNvSpPr>
          <p:nvPr>
            <p:ph type="sldNum" sz="quarter" idx="5"/>
          </p:nvPr>
        </p:nvSpPr>
        <p:spPr/>
        <p:txBody>
          <a:bodyPr/>
          <a:lstStyle/>
          <a:p>
            <a:fld id="{BE57D679-7E5F-4A26-945A-DE745317FB69}" type="slidenum">
              <a:rPr lang="en-US" smtClean="0"/>
              <a:t>2</a:t>
            </a:fld>
            <a:endParaRPr lang="en-US"/>
          </a:p>
        </p:txBody>
      </p:sp>
    </p:spTree>
    <p:extLst>
      <p:ext uri="{BB962C8B-B14F-4D97-AF65-F5344CB8AC3E}">
        <p14:creationId xmlns:p14="http://schemas.microsoft.com/office/powerpoint/2010/main" val="230822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a beginning R user, it’s OK to consider your environment (i.e. the objects listed in the environment pane) “real”. However, in the long run, you’ll be much better off if you consider your R scripts as “real”.</a:t>
            </a:r>
          </a:p>
          <a:p>
            <a:r>
              <a:rPr lang="en-US" sz="1200" b="0" i="0" kern="1200" dirty="0">
                <a:solidFill>
                  <a:schemeClr val="tx1"/>
                </a:solidFill>
                <a:effectLst/>
                <a:latin typeface="+mn-lt"/>
                <a:ea typeface="+mn-ea"/>
                <a:cs typeface="+mn-cs"/>
              </a:rPr>
              <a:t>With your R scripts (and your data files), you can recreate the environment. It’s much harder to recreate your R scripts from your environment! You’ll either have to retype a lot of code from memory (making mistakes all the way) or you’ll have to carefully mine your R history.</a:t>
            </a:r>
          </a:p>
          <a:p>
            <a:endParaRPr lang="en-US" dirty="0"/>
          </a:p>
        </p:txBody>
      </p:sp>
      <p:sp>
        <p:nvSpPr>
          <p:cNvPr id="4" name="Slide Number Placeholder 3"/>
          <p:cNvSpPr>
            <a:spLocks noGrp="1"/>
          </p:cNvSpPr>
          <p:nvPr>
            <p:ph type="sldNum" sz="quarter" idx="5"/>
          </p:nvPr>
        </p:nvSpPr>
        <p:spPr/>
        <p:txBody>
          <a:bodyPr/>
          <a:lstStyle/>
          <a:p>
            <a:fld id="{BE57D679-7E5F-4A26-945A-DE745317FB69}" type="slidenum">
              <a:rPr lang="en-US" smtClean="0"/>
              <a:t>3</a:t>
            </a:fld>
            <a:endParaRPr lang="en-US"/>
          </a:p>
        </p:txBody>
      </p:sp>
    </p:spTree>
    <p:extLst>
      <p:ext uri="{BB962C8B-B14F-4D97-AF65-F5344CB8AC3E}">
        <p14:creationId xmlns:p14="http://schemas.microsoft.com/office/powerpoint/2010/main" val="481257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foster this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I highly recommend that you instruct RStudio not to preserve your workspace between sessions: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will cause you some short-term pain, because now when you restart RStudio it will not remember the results of the code that you ran last time. But this short-term pain will save you long-term agony because it forces you to capture all important interactions in your code. There’s nothing worse than discovering three months after the fact that you’ve only stored the results of an important calculation in your workspace, not the calculation itself in your code.</a:t>
            </a:r>
            <a:endParaRPr lang="en-US" dirty="0"/>
          </a:p>
        </p:txBody>
      </p:sp>
      <p:sp>
        <p:nvSpPr>
          <p:cNvPr id="4" name="Slide Number Placeholder 3"/>
          <p:cNvSpPr>
            <a:spLocks noGrp="1"/>
          </p:cNvSpPr>
          <p:nvPr>
            <p:ph type="sldNum" sz="quarter" idx="5"/>
          </p:nvPr>
        </p:nvSpPr>
        <p:spPr/>
        <p:txBody>
          <a:bodyPr/>
          <a:lstStyle/>
          <a:p>
            <a:fld id="{BE57D679-7E5F-4A26-945A-DE745317FB69}" type="slidenum">
              <a:rPr lang="en-US" smtClean="0"/>
              <a:t>4</a:t>
            </a:fld>
            <a:endParaRPr lang="en-US"/>
          </a:p>
        </p:txBody>
      </p:sp>
    </p:spTree>
    <p:extLst>
      <p:ext uri="{BB962C8B-B14F-4D97-AF65-F5344CB8AC3E}">
        <p14:creationId xmlns:p14="http://schemas.microsoft.com/office/powerpoint/2010/main" val="1250538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is a great pair of keyboard shortcuts that will work together to make sure you’ve captured the important parts of your code in the editor:</a:t>
            </a:r>
          </a:p>
          <a:p>
            <a:r>
              <a:rPr lang="en-US" sz="1200" b="0" i="0" kern="1200" dirty="0">
                <a:solidFill>
                  <a:schemeClr val="tx1"/>
                </a:solidFill>
                <a:effectLst/>
                <a:latin typeface="+mn-lt"/>
                <a:ea typeface="+mn-ea"/>
                <a:cs typeface="+mn-cs"/>
              </a:rPr>
              <a:t>Press </a:t>
            </a:r>
            <a:r>
              <a:rPr lang="en-US" sz="1200" b="0" i="0" kern="1200" dirty="0" err="1">
                <a:solidFill>
                  <a:schemeClr val="tx1"/>
                </a:solidFill>
                <a:effectLst/>
                <a:latin typeface="+mn-lt"/>
                <a:ea typeface="+mn-ea"/>
                <a:cs typeface="+mn-cs"/>
              </a:rPr>
              <a:t>Cmd</a:t>
            </a:r>
            <a:r>
              <a:rPr lang="en-US" sz="1200" b="0" i="0" kern="1200" dirty="0">
                <a:solidFill>
                  <a:schemeClr val="tx1"/>
                </a:solidFill>
                <a:effectLst/>
                <a:latin typeface="+mn-lt"/>
                <a:ea typeface="+mn-ea"/>
                <a:cs typeface="+mn-cs"/>
              </a:rPr>
              <a:t>/Ctrl + Shift + F10 to restart RStudio.</a:t>
            </a:r>
          </a:p>
          <a:p>
            <a:r>
              <a:rPr lang="en-US" sz="1200" b="0" i="0" kern="1200" dirty="0">
                <a:solidFill>
                  <a:schemeClr val="tx1"/>
                </a:solidFill>
                <a:effectLst/>
                <a:latin typeface="+mn-lt"/>
                <a:ea typeface="+mn-ea"/>
                <a:cs typeface="+mn-cs"/>
              </a:rPr>
              <a:t>Press </a:t>
            </a:r>
            <a:r>
              <a:rPr lang="en-US" sz="1200" b="0" i="0" kern="1200" dirty="0" err="1">
                <a:solidFill>
                  <a:schemeClr val="tx1"/>
                </a:solidFill>
                <a:effectLst/>
                <a:latin typeface="+mn-lt"/>
                <a:ea typeface="+mn-ea"/>
                <a:cs typeface="+mn-cs"/>
              </a:rPr>
              <a:t>Cmd</a:t>
            </a:r>
            <a:r>
              <a:rPr lang="en-US" sz="1200" b="0" i="0" kern="1200" dirty="0">
                <a:solidFill>
                  <a:schemeClr val="tx1"/>
                </a:solidFill>
                <a:effectLst/>
                <a:latin typeface="+mn-lt"/>
                <a:ea typeface="+mn-ea"/>
                <a:cs typeface="+mn-cs"/>
              </a:rPr>
              <a:t>/Ctrl + Shift + S to rerun the current script.</a:t>
            </a:r>
          </a:p>
          <a:p>
            <a:r>
              <a:rPr lang="en-US" sz="1200" b="0" i="0" kern="1200" dirty="0">
                <a:solidFill>
                  <a:schemeClr val="tx1"/>
                </a:solidFill>
                <a:effectLst/>
                <a:latin typeface="+mn-lt"/>
                <a:ea typeface="+mn-ea"/>
                <a:cs typeface="+mn-cs"/>
              </a:rPr>
              <a:t>I use this pattern hundreds of times a week.</a:t>
            </a:r>
          </a:p>
          <a:p>
            <a:endParaRPr lang="en-US" dirty="0"/>
          </a:p>
        </p:txBody>
      </p:sp>
      <p:sp>
        <p:nvSpPr>
          <p:cNvPr id="4" name="Slide Number Placeholder 3"/>
          <p:cNvSpPr>
            <a:spLocks noGrp="1"/>
          </p:cNvSpPr>
          <p:nvPr>
            <p:ph type="sldNum" sz="quarter" idx="5"/>
          </p:nvPr>
        </p:nvSpPr>
        <p:spPr/>
        <p:txBody>
          <a:bodyPr/>
          <a:lstStyle/>
          <a:p>
            <a:fld id="{BE57D679-7E5F-4A26-945A-DE745317FB69}" type="slidenum">
              <a:rPr lang="en-US" smtClean="0"/>
              <a:t>5</a:t>
            </a:fld>
            <a:endParaRPr lang="en-US"/>
          </a:p>
        </p:txBody>
      </p:sp>
    </p:spTree>
    <p:extLst>
      <p:ext uri="{BB962C8B-B14F-4D97-AF65-F5344CB8AC3E}">
        <p14:creationId xmlns:p14="http://schemas.microsoft.com/office/powerpoint/2010/main" val="2434411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 has a powerful notion of the </a:t>
            </a:r>
            <a:r>
              <a:rPr lang="en-US" sz="1200" b="1" i="0" kern="1200" dirty="0">
                <a:solidFill>
                  <a:schemeClr val="tx1"/>
                </a:solidFill>
                <a:effectLst/>
                <a:latin typeface="+mn-lt"/>
                <a:ea typeface="+mn-ea"/>
                <a:cs typeface="+mn-cs"/>
              </a:rPr>
              <a:t>working directory</a:t>
            </a:r>
            <a:r>
              <a:rPr lang="en-US" sz="1200" b="0" i="0" kern="1200" dirty="0">
                <a:solidFill>
                  <a:schemeClr val="tx1"/>
                </a:solidFill>
                <a:effectLst/>
                <a:latin typeface="+mn-lt"/>
                <a:ea typeface="+mn-ea"/>
                <a:cs typeface="+mn-cs"/>
              </a:rPr>
              <a:t>. This is where R looks for files that you ask it to load, and where it will put any files that you ask it to save. RStudio shows your current working directory at the top of the console: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a beginning R user, it’s OK to let your home directory, documents directory, or any other weird directory on your computer be R’s working directory. But you’re six chapters into this book, and you’re no longer a rank beginner. Very soon now you should evolve to </a:t>
            </a:r>
            <a:r>
              <a:rPr lang="en-US" sz="1200" b="0" i="0" kern="1200" dirty="0" err="1">
                <a:solidFill>
                  <a:schemeClr val="tx1"/>
                </a:solidFill>
                <a:effectLst/>
                <a:latin typeface="+mn-lt"/>
                <a:ea typeface="+mn-ea"/>
                <a:cs typeface="+mn-cs"/>
              </a:rPr>
              <a:t>organising</a:t>
            </a:r>
            <a:r>
              <a:rPr lang="en-US" sz="1200" b="0" i="0" kern="1200" dirty="0">
                <a:solidFill>
                  <a:schemeClr val="tx1"/>
                </a:solidFill>
                <a:effectLst/>
                <a:latin typeface="+mn-lt"/>
                <a:ea typeface="+mn-ea"/>
                <a:cs typeface="+mn-cs"/>
              </a:rPr>
              <a:t> your analytical projects into directories and, when working on a project, setting R’s working directory to the associated directory.</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 do not recommend it</a:t>
            </a:r>
            <a:r>
              <a:rPr lang="en-US" sz="1200" b="0" i="0" kern="1200" dirty="0">
                <a:solidFill>
                  <a:schemeClr val="tx1"/>
                </a:solidFill>
                <a:effectLst/>
                <a:latin typeface="+mn-lt"/>
                <a:ea typeface="+mn-ea"/>
                <a:cs typeface="+mn-cs"/>
              </a:rPr>
              <a:t>, but you can also set the working directory from within R:</a:t>
            </a:r>
          </a:p>
          <a:p>
            <a:r>
              <a:rPr lang="en-US" sz="1200" b="1" i="0" u="none" strike="noStrike" kern="1200" dirty="0" err="1">
                <a:solidFill>
                  <a:schemeClr val="tx1"/>
                </a:solidFill>
                <a:effectLst/>
                <a:latin typeface="+mn-lt"/>
                <a:ea typeface="+mn-ea"/>
                <a:cs typeface="+mn-cs"/>
              </a:rPr>
              <a:t>setwd</a:t>
            </a:r>
            <a:r>
              <a:rPr lang="en-US" sz="1200" b="0" i="0" u="none" strike="noStrike" kern="1200" dirty="0">
                <a:solidFill>
                  <a:schemeClr val="tx1"/>
                </a:solidFill>
                <a:effectLst/>
                <a:latin typeface="+mn-lt"/>
                <a:ea typeface="+mn-ea"/>
                <a:cs typeface="+mn-cs"/>
              </a:rPr>
              <a:t>("/path/to/my/</a:t>
            </a:r>
            <a:r>
              <a:rPr lang="en-US" sz="1200" b="0" i="0" u="none" strike="noStrike" kern="1200" dirty="0" err="1">
                <a:solidFill>
                  <a:schemeClr val="tx1"/>
                </a:solidFill>
                <a:effectLst/>
                <a:latin typeface="+mn-lt"/>
                <a:ea typeface="+mn-ea"/>
                <a:cs typeface="+mn-cs"/>
              </a:rPr>
              <a:t>CoolProject</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you should never do this because there’s a better way; a way that also puts you on the path to managing your R work like an expert.</a:t>
            </a:r>
          </a:p>
          <a:p>
            <a:endParaRPr lang="en-US" dirty="0"/>
          </a:p>
        </p:txBody>
      </p:sp>
      <p:sp>
        <p:nvSpPr>
          <p:cNvPr id="4" name="Slide Number Placeholder 3"/>
          <p:cNvSpPr>
            <a:spLocks noGrp="1"/>
          </p:cNvSpPr>
          <p:nvPr>
            <p:ph type="sldNum" sz="quarter" idx="5"/>
          </p:nvPr>
        </p:nvSpPr>
        <p:spPr/>
        <p:txBody>
          <a:bodyPr/>
          <a:lstStyle/>
          <a:p>
            <a:fld id="{BE57D679-7E5F-4A26-945A-DE745317FB69}" type="slidenum">
              <a:rPr lang="en-US" smtClean="0"/>
              <a:t>6</a:t>
            </a:fld>
            <a:endParaRPr lang="en-US"/>
          </a:p>
        </p:txBody>
      </p:sp>
    </p:spTree>
    <p:extLst>
      <p:ext uri="{BB962C8B-B14F-4D97-AF65-F5344CB8AC3E}">
        <p14:creationId xmlns:p14="http://schemas.microsoft.com/office/powerpoint/2010/main" val="2922214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Paths and directories are a little complicated because there are two basic styles of paths: Mac/Linux and Windows. There are three chief ways in which they differ:</a:t>
            </a:r>
          </a:p>
          <a:p>
            <a:pPr marL="228600" indent="-228600">
              <a:buFont typeface="+mj-lt"/>
              <a:buAutoNum type="arabicPeriod"/>
            </a:pPr>
            <a:r>
              <a:rPr lang="en-US" sz="1200" b="0" i="0" kern="1200" dirty="0">
                <a:solidFill>
                  <a:schemeClr val="tx1"/>
                </a:solidFill>
                <a:effectLst/>
                <a:latin typeface="+mn-lt"/>
                <a:ea typeface="+mn-ea"/>
                <a:cs typeface="+mn-cs"/>
              </a:rPr>
              <a:t>The most important difference is how you separate the components of the path. Mac and Linux uses slashes (e.g. plots/diamonds.pdf) and Windows uses backslashes (e.g. plots\diamonds.pdf). R can work with either type (no matter what platform you’re currently using), but unfortunately, backslashes mean something special to R, and to get a single backslash in the path, you need to type two backslashes! That makes life frustrating, so I recommend always using the Linux/Mac style with forward slashes.</a:t>
            </a:r>
          </a:p>
          <a:p>
            <a:pPr marL="228600" indent="-228600">
              <a:buFont typeface="+mj-lt"/>
              <a:buAutoNum type="arabicPeriod"/>
            </a:pPr>
            <a:r>
              <a:rPr lang="en-US" sz="1200" b="0" i="0" kern="1200" dirty="0">
                <a:solidFill>
                  <a:schemeClr val="tx1"/>
                </a:solidFill>
                <a:effectLst/>
                <a:latin typeface="+mn-lt"/>
                <a:ea typeface="+mn-ea"/>
                <a:cs typeface="+mn-cs"/>
              </a:rPr>
              <a:t>Absolute paths (i.e. paths that point to the same place regardless of your working directory) look different. In Windows they start with a drive letter (e.g. C:) or two backslashes (e.g. \\servername) and in Mac/Linux they start with a slash “/” (e.g. /users/joey). You should </a:t>
            </a:r>
            <a:r>
              <a:rPr lang="en-US" sz="1200" b="1" i="0" kern="1200" dirty="0">
                <a:solidFill>
                  <a:schemeClr val="tx1"/>
                </a:solidFill>
                <a:effectLst/>
                <a:latin typeface="+mn-lt"/>
                <a:ea typeface="+mn-ea"/>
                <a:cs typeface="+mn-cs"/>
              </a:rPr>
              <a:t>never</a:t>
            </a:r>
            <a:r>
              <a:rPr lang="en-US" sz="1200" b="0" i="0" kern="1200" dirty="0">
                <a:solidFill>
                  <a:schemeClr val="tx1"/>
                </a:solidFill>
                <a:effectLst/>
                <a:latin typeface="+mn-lt"/>
                <a:ea typeface="+mn-ea"/>
                <a:cs typeface="+mn-cs"/>
              </a:rPr>
              <a:t> use absolute paths in your scripts, because they hinder sharing: no one else will have exactly the same directory configuration as you.</a:t>
            </a:r>
          </a:p>
          <a:p>
            <a:pPr marL="228600" indent="-228600">
              <a:buFont typeface="+mj-lt"/>
              <a:buAutoNum type="arabicPeriod"/>
            </a:pPr>
            <a:r>
              <a:rPr lang="en-US" sz="1200" b="0" i="0" kern="1200" dirty="0">
                <a:solidFill>
                  <a:schemeClr val="tx1"/>
                </a:solidFill>
                <a:effectLst/>
                <a:latin typeface="+mn-lt"/>
                <a:ea typeface="+mn-ea"/>
                <a:cs typeface="+mn-cs"/>
              </a:rPr>
              <a:t>The last minor difference is the place that ~ points to. ~ is a convenient shortcut to your home directory. Windows doesn’t really have the notion of a home directory, so it instead points to your documents directory.</a:t>
            </a:r>
          </a:p>
        </p:txBody>
      </p:sp>
      <p:sp>
        <p:nvSpPr>
          <p:cNvPr id="4" name="Slide Number Placeholder 3"/>
          <p:cNvSpPr>
            <a:spLocks noGrp="1"/>
          </p:cNvSpPr>
          <p:nvPr>
            <p:ph type="sldNum" sz="quarter" idx="5"/>
          </p:nvPr>
        </p:nvSpPr>
        <p:spPr/>
        <p:txBody>
          <a:bodyPr/>
          <a:lstStyle/>
          <a:p>
            <a:fld id="{BE57D679-7E5F-4A26-945A-DE745317FB69}" type="slidenum">
              <a:rPr lang="en-US" smtClean="0"/>
              <a:t>7</a:t>
            </a:fld>
            <a:endParaRPr lang="en-US"/>
          </a:p>
        </p:txBody>
      </p:sp>
    </p:spTree>
    <p:extLst>
      <p:ext uri="{BB962C8B-B14F-4D97-AF65-F5344CB8AC3E}">
        <p14:creationId xmlns:p14="http://schemas.microsoft.com/office/powerpoint/2010/main" val="1525948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 experts keep all the files associated with a project together — input data, R scripts, analytical results, figures. This is such a wise and common practice that RStudio has built-in support for this via </a:t>
            </a:r>
            <a:r>
              <a:rPr lang="en-US" sz="1200" b="1" i="0" kern="1200" dirty="0">
                <a:solidFill>
                  <a:schemeClr val="tx1"/>
                </a:solidFill>
                <a:effectLst/>
                <a:latin typeface="+mn-lt"/>
                <a:ea typeface="+mn-ea"/>
                <a:cs typeface="+mn-cs"/>
              </a:rPr>
              <a:t>projects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make a project for you to use while you’re working through the rest of this book. Click File &gt; New Project, then: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Call your project r4ds and think carefully about which </a:t>
            </a:r>
            <a:r>
              <a:rPr lang="en-US" sz="1200" b="0" i="1" kern="1200" dirty="0">
                <a:solidFill>
                  <a:schemeClr val="tx1"/>
                </a:solidFill>
                <a:effectLst/>
                <a:latin typeface="+mn-lt"/>
                <a:ea typeface="+mn-ea"/>
                <a:cs typeface="+mn-cs"/>
              </a:rPr>
              <a:t>subdirectory</a:t>
            </a:r>
            <a:r>
              <a:rPr lang="en-US" sz="1200" b="0" i="0" kern="1200" dirty="0">
                <a:solidFill>
                  <a:schemeClr val="tx1"/>
                </a:solidFill>
                <a:effectLst/>
                <a:latin typeface="+mn-lt"/>
                <a:ea typeface="+mn-ea"/>
                <a:cs typeface="+mn-cs"/>
              </a:rPr>
              <a:t> you put the project in. If you don’t store it somewhere sensible, it will be hard to find it in the future!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Once this process is complete, you’ll get a new RStudio project just for this book. Check that the “home” directory of your project is the current working directory: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Whenever you refer to a file with a relative path it will look for it here.</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E57D679-7E5F-4A26-945A-DE745317FB69}" type="slidenum">
              <a:rPr lang="en-US" smtClean="0"/>
              <a:t>8</a:t>
            </a:fld>
            <a:endParaRPr lang="en-US"/>
          </a:p>
        </p:txBody>
      </p:sp>
    </p:spTree>
    <p:extLst>
      <p:ext uri="{BB962C8B-B14F-4D97-AF65-F5344CB8AC3E}">
        <p14:creationId xmlns:p14="http://schemas.microsoft.com/office/powerpoint/2010/main" val="24701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enter the following commands in the script editor, and save the file, calling it “</a:t>
            </a:r>
            <a:r>
              <a:rPr lang="en-US" sz="1200" b="0" i="0" kern="1200" dirty="0" err="1">
                <a:solidFill>
                  <a:schemeClr val="tx1"/>
                </a:solidFill>
                <a:effectLst/>
                <a:latin typeface="+mn-lt"/>
                <a:ea typeface="+mn-ea"/>
                <a:cs typeface="+mn-cs"/>
              </a:rPr>
              <a:t>diamonds.R</a:t>
            </a:r>
            <a:r>
              <a:rPr lang="en-US" sz="1200" b="0" i="0" kern="1200" dirty="0">
                <a:solidFill>
                  <a:schemeClr val="tx1"/>
                </a:solidFill>
                <a:effectLst/>
                <a:latin typeface="+mn-lt"/>
                <a:ea typeface="+mn-ea"/>
                <a:cs typeface="+mn-cs"/>
              </a:rPr>
              <a:t>”. Next, run the complete script which will save a PDF and CSV file into your project directory. Don’t worry about the details, you’ll learn them later in the book.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Quit RStudio. Inspect the folder associated with your project — notice the .</a:t>
            </a:r>
            <a:r>
              <a:rPr lang="en-US" sz="1200" b="0" i="0" kern="1200" dirty="0" err="1">
                <a:solidFill>
                  <a:schemeClr val="tx1"/>
                </a:solidFill>
                <a:effectLst/>
                <a:latin typeface="+mn-lt"/>
                <a:ea typeface="+mn-ea"/>
                <a:cs typeface="+mn-cs"/>
              </a:rPr>
              <a:t>Rproj</a:t>
            </a:r>
            <a:r>
              <a:rPr lang="en-US" sz="1200" b="0" i="0" kern="1200" dirty="0">
                <a:solidFill>
                  <a:schemeClr val="tx1"/>
                </a:solidFill>
                <a:effectLst/>
                <a:latin typeface="+mn-lt"/>
                <a:ea typeface="+mn-ea"/>
                <a:cs typeface="+mn-cs"/>
              </a:rPr>
              <a:t> file. Double-click that file to re-open the project. Notice you get back to where you left off: it’s the same working directory and command history, and all the files you were working on are still open. Because you followed my instructions above, you will, however, have a completely fresh environment, guaranteeing that you’re starting with a clean slate.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your favorite OS-specific way, search your computer for diamonds.pdf and you will find the PDF (no surprise) but </a:t>
            </a:r>
            <a:r>
              <a:rPr lang="en-US" sz="1200" b="0" i="1" kern="1200" dirty="0">
                <a:solidFill>
                  <a:schemeClr val="tx1"/>
                </a:solidFill>
                <a:effectLst/>
                <a:latin typeface="+mn-lt"/>
                <a:ea typeface="+mn-ea"/>
                <a:cs typeface="+mn-cs"/>
              </a:rPr>
              <a:t>also the script that created 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diamonds.R</a:t>
            </a:r>
            <a:r>
              <a:rPr lang="en-US" sz="1200" b="0" i="0" kern="1200" dirty="0">
                <a:solidFill>
                  <a:schemeClr val="tx1"/>
                </a:solidFill>
                <a:effectLst/>
                <a:latin typeface="+mn-lt"/>
                <a:ea typeface="+mn-ea"/>
                <a:cs typeface="+mn-cs"/>
              </a:rPr>
              <a:t>). This is huge win! One day you will want to remake a figure or just understand where it came from. If you rigorously save figures to files </a:t>
            </a:r>
            <a:r>
              <a:rPr lang="en-US" sz="1200" b="1" i="0" kern="1200" dirty="0">
                <a:solidFill>
                  <a:schemeClr val="tx1"/>
                </a:solidFill>
                <a:effectLst/>
                <a:latin typeface="+mn-lt"/>
                <a:ea typeface="+mn-ea"/>
                <a:cs typeface="+mn-cs"/>
              </a:rPr>
              <a:t>with R code</a:t>
            </a:r>
            <a:r>
              <a:rPr lang="en-US" sz="1200" b="0" i="0" kern="1200" dirty="0">
                <a:solidFill>
                  <a:schemeClr val="tx1"/>
                </a:solidFill>
                <a:effectLst/>
                <a:latin typeface="+mn-lt"/>
                <a:ea typeface="+mn-ea"/>
                <a:cs typeface="+mn-cs"/>
              </a:rPr>
              <a:t> and never with the mouse or the clipboard, you will be able to reproduce old work with ease!</a:t>
            </a:r>
          </a:p>
          <a:p>
            <a:endParaRPr lang="en-US" dirty="0"/>
          </a:p>
        </p:txBody>
      </p:sp>
      <p:sp>
        <p:nvSpPr>
          <p:cNvPr id="4" name="Slide Number Placeholder 3"/>
          <p:cNvSpPr>
            <a:spLocks noGrp="1"/>
          </p:cNvSpPr>
          <p:nvPr>
            <p:ph type="sldNum" sz="quarter" idx="5"/>
          </p:nvPr>
        </p:nvSpPr>
        <p:spPr/>
        <p:txBody>
          <a:bodyPr/>
          <a:lstStyle/>
          <a:p>
            <a:fld id="{BE57D679-7E5F-4A26-945A-DE745317FB69}" type="slidenum">
              <a:rPr lang="en-US" smtClean="0"/>
              <a:t>9</a:t>
            </a:fld>
            <a:endParaRPr lang="en-US"/>
          </a:p>
        </p:txBody>
      </p:sp>
    </p:spTree>
    <p:extLst>
      <p:ext uri="{BB962C8B-B14F-4D97-AF65-F5344CB8AC3E}">
        <p14:creationId xmlns:p14="http://schemas.microsoft.com/office/powerpoint/2010/main" val="2748876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3/12/2020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file:///\\servernam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04993-7933-4465-9919-5D23DE5BE18D}"/>
              </a:ext>
            </a:extLst>
          </p:cNvPr>
          <p:cNvSpPr>
            <a:spLocks noGrp="1"/>
          </p:cNvSpPr>
          <p:nvPr>
            <p:ph type="title"/>
          </p:nvPr>
        </p:nvSpPr>
        <p:spPr/>
        <p:txBody>
          <a:bodyPr/>
          <a:lstStyle/>
          <a:p>
            <a:r>
              <a:rPr lang="en-US" dirty="0"/>
              <a:t>Workflow: projects</a:t>
            </a:r>
          </a:p>
        </p:txBody>
      </p:sp>
      <p:sp>
        <p:nvSpPr>
          <p:cNvPr id="3" name="Subtitle 2">
            <a:extLst>
              <a:ext uri="{FF2B5EF4-FFF2-40B4-BE49-F238E27FC236}">
                <a16:creationId xmlns:a16="http://schemas.microsoft.com/office/drawing/2014/main" id="{F2A18C38-5C1F-477A-9225-A6DBE9910684}"/>
              </a:ext>
            </a:extLst>
          </p:cNvPr>
          <p:cNvSpPr>
            <a:spLocks noGrp="1"/>
          </p:cNvSpPr>
          <p:nvPr>
            <p:ph type="body" sz="half" idx="2"/>
          </p:nvPr>
        </p:nvSpPr>
        <p:spPr/>
        <p:txBody>
          <a:bodyPr/>
          <a:lstStyle/>
          <a:p>
            <a:r>
              <a:rPr lang="en-US" dirty="0">
                <a:solidFill>
                  <a:schemeClr val="accent1"/>
                </a:solidFill>
              </a:rPr>
              <a:t>STA 4233 </a:t>
            </a:r>
            <a:r>
              <a:rPr lang="en-US" dirty="0"/>
              <a:t>Introduction to Programming and Data Management in R</a:t>
            </a:r>
          </a:p>
        </p:txBody>
      </p:sp>
      <p:pic>
        <p:nvPicPr>
          <p:cNvPr id="5" name="Picture 2" descr="Image result for r programming">
            <a:extLst>
              <a:ext uri="{FF2B5EF4-FFF2-40B4-BE49-F238E27FC236}">
                <a16:creationId xmlns:a16="http://schemas.microsoft.com/office/drawing/2014/main" id="{EA3F735A-B790-4593-825B-6FB5752343EF}"/>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6784" b="16784"/>
          <a:stretch>
            <a:fillRect/>
          </a:stretch>
        </p:blipFill>
        <p:spPr bwMode="auto">
          <a:xfrm>
            <a:off x="0" y="0"/>
            <a:ext cx="121888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774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A9D5F-58B8-4F87-8413-2F5C90059DD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5B10C99-CD33-41CD-8A53-A0DBC08D8420}"/>
              </a:ext>
            </a:extLst>
          </p:cNvPr>
          <p:cNvSpPr>
            <a:spLocks noGrp="1"/>
          </p:cNvSpPr>
          <p:nvPr>
            <p:ph idx="1"/>
          </p:nvPr>
        </p:nvSpPr>
        <p:spPr/>
        <p:txBody>
          <a:bodyPr>
            <a:normAutofit/>
          </a:bodyPr>
          <a:lstStyle/>
          <a:p>
            <a:pPr marL="341313" indent="-341313">
              <a:buSzPct val="120000"/>
              <a:buFont typeface="Arial" panose="020B0604020202020204" pitchFamily="34" charset="0"/>
              <a:buChar char="•"/>
            </a:pPr>
            <a:r>
              <a:rPr lang="en-US" sz="2400" dirty="0"/>
              <a:t>Create an RStudio project for each data analysis project.</a:t>
            </a:r>
          </a:p>
          <a:p>
            <a:pPr marL="341313" indent="-341313">
              <a:buSzPct val="120000"/>
              <a:buFont typeface="Arial" panose="020B0604020202020204" pitchFamily="34" charset="0"/>
              <a:buChar char="•"/>
            </a:pPr>
            <a:r>
              <a:rPr lang="en-US" sz="2400" dirty="0"/>
              <a:t>Keep data files there; we’ll talk about loading them into R in data import.</a:t>
            </a:r>
          </a:p>
          <a:p>
            <a:pPr marL="341313" indent="-341313">
              <a:buSzPct val="120000"/>
              <a:buFont typeface="Arial" panose="020B0604020202020204" pitchFamily="34" charset="0"/>
              <a:buChar char="•"/>
            </a:pPr>
            <a:r>
              <a:rPr lang="en-US" sz="2400" dirty="0"/>
              <a:t>Keep scripts there; edit them, run them in bits or as a whole.</a:t>
            </a:r>
          </a:p>
          <a:p>
            <a:pPr marL="341313" indent="-341313">
              <a:buSzPct val="120000"/>
              <a:buFont typeface="Arial" panose="020B0604020202020204" pitchFamily="34" charset="0"/>
              <a:buChar char="•"/>
            </a:pPr>
            <a:r>
              <a:rPr lang="en-US" sz="2400" dirty="0"/>
              <a:t>Save your outputs (plots and cleaned data) there.</a:t>
            </a:r>
          </a:p>
          <a:p>
            <a:pPr marL="341313" indent="-341313">
              <a:buSzPct val="120000"/>
              <a:buFont typeface="Arial" panose="020B0604020202020204" pitchFamily="34" charset="0"/>
              <a:buChar char="•"/>
            </a:pPr>
            <a:r>
              <a:rPr lang="en-US" sz="2400" dirty="0"/>
              <a:t>Only ever use relative paths, not absolute paths.</a:t>
            </a:r>
          </a:p>
          <a:p>
            <a:pPr marL="341313" indent="-341313">
              <a:buSzPct val="120000"/>
              <a:buFont typeface="Arial" panose="020B0604020202020204" pitchFamily="34" charset="0"/>
              <a:buChar char="•"/>
            </a:pPr>
            <a:endParaRPr lang="en-US" sz="2400" dirty="0"/>
          </a:p>
        </p:txBody>
      </p:sp>
    </p:spTree>
    <p:extLst>
      <p:ext uri="{BB962C8B-B14F-4D97-AF65-F5344CB8AC3E}">
        <p14:creationId xmlns:p14="http://schemas.microsoft.com/office/powerpoint/2010/main" val="261066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807860-320F-4517-94A9-9F3725050B37}"/>
              </a:ext>
            </a:extLst>
          </p:cNvPr>
          <p:cNvSpPr>
            <a:spLocks noGrp="1"/>
          </p:cNvSpPr>
          <p:nvPr>
            <p:ph type="title"/>
          </p:nvPr>
        </p:nvSpPr>
        <p:spPr/>
        <p:txBody>
          <a:bodyPr/>
          <a:lstStyle/>
          <a:p>
            <a:r>
              <a:rPr lang="en-US" dirty="0"/>
              <a:t>Workflow: projects</a:t>
            </a:r>
          </a:p>
        </p:txBody>
      </p:sp>
      <p:sp>
        <p:nvSpPr>
          <p:cNvPr id="6" name="Content Placeholder 5">
            <a:extLst>
              <a:ext uri="{FF2B5EF4-FFF2-40B4-BE49-F238E27FC236}">
                <a16:creationId xmlns:a16="http://schemas.microsoft.com/office/drawing/2014/main" id="{BED2AAA9-12FA-476E-BBD6-BAC6457E5C3A}"/>
              </a:ext>
            </a:extLst>
          </p:cNvPr>
          <p:cNvSpPr>
            <a:spLocks noGrp="1"/>
          </p:cNvSpPr>
          <p:nvPr>
            <p:ph idx="1"/>
          </p:nvPr>
        </p:nvSpPr>
        <p:spPr/>
        <p:txBody>
          <a:bodyPr>
            <a:normAutofit/>
          </a:bodyPr>
          <a:lstStyle/>
          <a:p>
            <a:pPr marL="457200" indent="-457200">
              <a:buFont typeface="+mj-lt"/>
              <a:buAutoNum type="arabicPeriod"/>
            </a:pPr>
            <a:r>
              <a:rPr lang="en-US" sz="2400" dirty="0"/>
              <a:t>What about your analysis is “real”, i.e. what will you save as your lasting record of what happened?</a:t>
            </a:r>
          </a:p>
          <a:p>
            <a:pPr marL="457200" indent="-457200">
              <a:buFont typeface="+mj-lt"/>
              <a:buAutoNum type="arabicPeriod"/>
            </a:pPr>
            <a:r>
              <a:rPr lang="en-US" sz="2400" dirty="0"/>
              <a:t>Where does your analysis “live”?</a:t>
            </a:r>
          </a:p>
          <a:p>
            <a:pPr marL="457200" indent="-457200">
              <a:buFont typeface="+mj-lt"/>
              <a:buAutoNum type="arabicPeriod"/>
            </a:pPr>
            <a:endParaRPr lang="en-US" sz="2400" dirty="0"/>
          </a:p>
        </p:txBody>
      </p:sp>
    </p:spTree>
    <p:extLst>
      <p:ext uri="{BB962C8B-B14F-4D97-AF65-F5344CB8AC3E}">
        <p14:creationId xmlns:p14="http://schemas.microsoft.com/office/powerpoint/2010/main" val="244716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1521C-1A66-4587-9711-8D41918F0FF8}"/>
              </a:ext>
            </a:extLst>
          </p:cNvPr>
          <p:cNvSpPr>
            <a:spLocks noGrp="1"/>
          </p:cNvSpPr>
          <p:nvPr>
            <p:ph type="title"/>
          </p:nvPr>
        </p:nvSpPr>
        <p:spPr/>
        <p:txBody>
          <a:bodyPr/>
          <a:lstStyle/>
          <a:p>
            <a:r>
              <a:rPr lang="en-US" dirty="0"/>
              <a:t>What is real?</a:t>
            </a:r>
          </a:p>
        </p:txBody>
      </p:sp>
      <p:pic>
        <p:nvPicPr>
          <p:cNvPr id="1026" name="Picture 2">
            <a:extLst>
              <a:ext uri="{FF2B5EF4-FFF2-40B4-BE49-F238E27FC236}">
                <a16:creationId xmlns:a16="http://schemas.microsoft.com/office/drawing/2014/main" id="{7F0A94A0-CFFC-48F6-A79A-A9BC62C4B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5125" y="2084832"/>
            <a:ext cx="7641749" cy="4071938"/>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Presentation of ALRATIO R script code">
            <a:extLst>
              <a:ext uri="{FF2B5EF4-FFF2-40B4-BE49-F238E27FC236}">
                <a16:creationId xmlns:a16="http://schemas.microsoft.com/office/drawing/2014/main" id="{62D2A685-447B-480B-A1AF-069DA5ABD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Presentation of ALRATIO R script code">
            <a:extLst>
              <a:ext uri="{FF2B5EF4-FFF2-40B4-BE49-F238E27FC236}">
                <a16:creationId xmlns:a16="http://schemas.microsoft.com/office/drawing/2014/main" id="{2F12F414-EB05-49AD-B85C-B90B5568B5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0550" y="495569"/>
            <a:ext cx="6343650" cy="6029325"/>
          </a:xfrm>
          <a:prstGeom prst="rect">
            <a:avLst/>
          </a:prstGeom>
          <a:noFill/>
          <a:ln>
            <a:solidFill>
              <a:schemeClr val="tx1"/>
            </a:solidFill>
          </a:ln>
        </p:spPr>
      </p:pic>
    </p:spTree>
    <p:extLst>
      <p:ext uri="{BB962C8B-B14F-4D97-AF65-F5344CB8AC3E}">
        <p14:creationId xmlns:p14="http://schemas.microsoft.com/office/powerpoint/2010/main" val="286084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17FD-33F2-4291-A0F1-6CE48477262D}"/>
              </a:ext>
            </a:extLst>
          </p:cNvPr>
          <p:cNvSpPr>
            <a:spLocks noGrp="1"/>
          </p:cNvSpPr>
          <p:nvPr>
            <p:ph type="title"/>
          </p:nvPr>
        </p:nvSpPr>
        <p:spPr/>
        <p:txBody>
          <a:bodyPr/>
          <a:lstStyle/>
          <a:p>
            <a:r>
              <a:rPr lang="en-US" dirty="0"/>
              <a:t>What is real?</a:t>
            </a:r>
          </a:p>
        </p:txBody>
      </p:sp>
      <p:pic>
        <p:nvPicPr>
          <p:cNvPr id="2050" name="Picture 2">
            <a:extLst>
              <a:ext uri="{FF2B5EF4-FFF2-40B4-BE49-F238E27FC236}">
                <a16:creationId xmlns:a16="http://schemas.microsoft.com/office/drawing/2014/main" id="{F2FAC7E3-2072-47DD-AA30-EB4CD922327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80503" y="2286000"/>
            <a:ext cx="4007132"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09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5794-8D98-4922-8E2D-64C54A396FD5}"/>
              </a:ext>
            </a:extLst>
          </p:cNvPr>
          <p:cNvSpPr>
            <a:spLocks noGrp="1"/>
          </p:cNvSpPr>
          <p:nvPr>
            <p:ph type="title"/>
          </p:nvPr>
        </p:nvSpPr>
        <p:spPr/>
        <p:txBody>
          <a:bodyPr/>
          <a:lstStyle/>
          <a:p>
            <a:r>
              <a:rPr lang="en-US" dirty="0"/>
              <a:t>Useful keyboard shortcuts</a:t>
            </a:r>
          </a:p>
        </p:txBody>
      </p:sp>
      <p:sp>
        <p:nvSpPr>
          <p:cNvPr id="3" name="Content Placeholder 2">
            <a:extLst>
              <a:ext uri="{FF2B5EF4-FFF2-40B4-BE49-F238E27FC236}">
                <a16:creationId xmlns:a16="http://schemas.microsoft.com/office/drawing/2014/main" id="{BFECA1F0-E370-4CE2-93EB-864E5BDF36CD}"/>
              </a:ext>
            </a:extLst>
          </p:cNvPr>
          <p:cNvSpPr>
            <a:spLocks noGrp="1"/>
          </p:cNvSpPr>
          <p:nvPr>
            <p:ph idx="1"/>
          </p:nvPr>
        </p:nvSpPr>
        <p:spPr/>
        <p:txBody>
          <a:bodyPr>
            <a:normAutofit/>
          </a:bodyPr>
          <a:lstStyle/>
          <a:p>
            <a:pPr marL="457200" indent="-457200">
              <a:buFont typeface="+mj-lt"/>
              <a:buAutoNum type="arabicPeriod"/>
            </a:pPr>
            <a:r>
              <a:rPr lang="en-US" sz="2800" dirty="0"/>
              <a:t>Press </a:t>
            </a:r>
            <a:r>
              <a:rPr lang="en-US" sz="2800" dirty="0" err="1"/>
              <a:t>Cmd</a:t>
            </a:r>
            <a:r>
              <a:rPr lang="en-US" sz="2800" dirty="0"/>
              <a:t>/Ctrl + Shift + F10 to restart RStudio.</a:t>
            </a:r>
          </a:p>
          <a:p>
            <a:pPr marL="457200" indent="-457200">
              <a:buFont typeface="+mj-lt"/>
              <a:buAutoNum type="arabicPeriod"/>
            </a:pPr>
            <a:r>
              <a:rPr lang="en-US" sz="2800" dirty="0"/>
              <a:t>Press </a:t>
            </a:r>
            <a:r>
              <a:rPr lang="en-US" sz="2800" dirty="0" err="1"/>
              <a:t>Cmd</a:t>
            </a:r>
            <a:r>
              <a:rPr lang="en-US" sz="2800" dirty="0"/>
              <a:t>/Ctrl + Shift + S to rerun the current script.</a:t>
            </a:r>
          </a:p>
          <a:p>
            <a:pPr marL="457200" indent="-457200">
              <a:buFont typeface="+mj-lt"/>
              <a:buAutoNum type="arabicPeriod"/>
            </a:pPr>
            <a:endParaRPr lang="en-US" sz="2400" dirty="0"/>
          </a:p>
        </p:txBody>
      </p:sp>
      <p:sp>
        <p:nvSpPr>
          <p:cNvPr id="7" name="Rectangle 6">
            <a:extLst>
              <a:ext uri="{FF2B5EF4-FFF2-40B4-BE49-F238E27FC236}">
                <a16:creationId xmlns:a16="http://schemas.microsoft.com/office/drawing/2014/main" id="{12B4B5D5-87BB-4707-96C4-3E85C9F4FDAA}"/>
              </a:ext>
            </a:extLst>
          </p:cNvPr>
          <p:cNvSpPr/>
          <p:nvPr/>
        </p:nvSpPr>
        <p:spPr>
          <a:xfrm>
            <a:off x="3752850" y="4409093"/>
            <a:ext cx="1042990" cy="103920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a:latin typeface="Courier New" panose="02070309020205020404" pitchFamily="49" charset="0"/>
                <a:cs typeface="Courier New" panose="02070309020205020404" pitchFamily="49" charset="0"/>
              </a:rPr>
              <a:t>CTRL</a:t>
            </a:r>
          </a:p>
        </p:txBody>
      </p:sp>
      <p:sp>
        <p:nvSpPr>
          <p:cNvPr id="8" name="Rectangle 7">
            <a:extLst>
              <a:ext uri="{FF2B5EF4-FFF2-40B4-BE49-F238E27FC236}">
                <a16:creationId xmlns:a16="http://schemas.microsoft.com/office/drawing/2014/main" id="{BDFD82A9-8104-47BC-B974-A2EFBCA6F21A}"/>
              </a:ext>
            </a:extLst>
          </p:cNvPr>
          <p:cNvSpPr/>
          <p:nvPr/>
        </p:nvSpPr>
        <p:spPr>
          <a:xfrm>
            <a:off x="5100640" y="4409093"/>
            <a:ext cx="1423312" cy="103920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a:latin typeface="Courier New" panose="02070309020205020404" pitchFamily="49" charset="0"/>
                <a:cs typeface="Courier New" panose="02070309020205020404" pitchFamily="49" charset="0"/>
              </a:rPr>
              <a:t>SHIFT</a:t>
            </a:r>
          </a:p>
        </p:txBody>
      </p:sp>
      <p:sp>
        <p:nvSpPr>
          <p:cNvPr id="9" name="Rectangle 8">
            <a:extLst>
              <a:ext uri="{FF2B5EF4-FFF2-40B4-BE49-F238E27FC236}">
                <a16:creationId xmlns:a16="http://schemas.microsoft.com/office/drawing/2014/main" id="{28C7E20E-164A-4283-9127-34E13B14375B}"/>
              </a:ext>
            </a:extLst>
          </p:cNvPr>
          <p:cNvSpPr/>
          <p:nvPr/>
        </p:nvSpPr>
        <p:spPr>
          <a:xfrm>
            <a:off x="6828752" y="4398124"/>
            <a:ext cx="1042990" cy="103920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a:latin typeface="Courier New" panose="02070309020205020404" pitchFamily="49" charset="0"/>
                <a:cs typeface="Courier New" panose="02070309020205020404" pitchFamily="49" charset="0"/>
              </a:rPr>
              <a:t>F10</a:t>
            </a:r>
          </a:p>
        </p:txBody>
      </p:sp>
    </p:spTree>
    <p:extLst>
      <p:ext uri="{BB962C8B-B14F-4D97-AF65-F5344CB8AC3E}">
        <p14:creationId xmlns:p14="http://schemas.microsoft.com/office/powerpoint/2010/main" val="1506154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9AD91-99F3-4FF3-9040-CF10A783ACC2}"/>
              </a:ext>
            </a:extLst>
          </p:cNvPr>
          <p:cNvSpPr>
            <a:spLocks noGrp="1"/>
          </p:cNvSpPr>
          <p:nvPr>
            <p:ph type="title"/>
          </p:nvPr>
        </p:nvSpPr>
        <p:spPr/>
        <p:txBody>
          <a:bodyPr/>
          <a:lstStyle/>
          <a:p>
            <a:r>
              <a:rPr lang="en-US" dirty="0"/>
              <a:t>Where does your analysis live?</a:t>
            </a:r>
          </a:p>
        </p:txBody>
      </p:sp>
      <p:sp>
        <p:nvSpPr>
          <p:cNvPr id="3" name="Content Placeholder 2">
            <a:extLst>
              <a:ext uri="{FF2B5EF4-FFF2-40B4-BE49-F238E27FC236}">
                <a16:creationId xmlns:a16="http://schemas.microsoft.com/office/drawing/2014/main" id="{1280485E-3E1F-4876-8155-34324D4BDB44}"/>
              </a:ext>
            </a:extLst>
          </p:cNvPr>
          <p:cNvSpPr>
            <a:spLocks noGrp="1"/>
          </p:cNvSpPr>
          <p:nvPr>
            <p:ph idx="1"/>
          </p:nvPr>
        </p:nvSpPr>
        <p:spPr>
          <a:xfrm>
            <a:off x="1024128" y="2286000"/>
            <a:ext cx="9986772" cy="4023360"/>
          </a:xfrm>
        </p:spPr>
        <p:txBody>
          <a:bodyPr>
            <a:normAutofit/>
          </a:bodyPr>
          <a:lstStyle/>
          <a:p>
            <a:pPr marL="342900" indent="-342900">
              <a:buSzPct val="120000"/>
              <a:buFont typeface="Arial" panose="020B0604020202020204" pitchFamily="34" charset="0"/>
              <a:buChar char="•"/>
            </a:pPr>
            <a:r>
              <a:rPr lang="en-US" sz="2400" dirty="0"/>
              <a:t>RStudio shows your current working directory at the top of the console:</a:t>
            </a:r>
          </a:p>
          <a:p>
            <a:pPr marL="342900" indent="-342900">
              <a:buSzPct val="120000"/>
              <a:buFont typeface="Arial" panose="020B0604020202020204" pitchFamily="34" charset="0"/>
              <a:buChar char="•"/>
            </a:pPr>
            <a:endParaRPr lang="en-US" sz="2400" dirty="0"/>
          </a:p>
          <a:p>
            <a:pPr marL="342900" indent="-342900">
              <a:buSzPct val="120000"/>
              <a:buFont typeface="Arial" panose="020B0604020202020204" pitchFamily="34" charset="0"/>
              <a:buChar char="•"/>
            </a:pPr>
            <a:endParaRPr lang="en-US" sz="2400" dirty="0"/>
          </a:p>
          <a:p>
            <a:pPr marL="342900" indent="-342900">
              <a:buSzPct val="120000"/>
              <a:buFont typeface="Arial" panose="020B0604020202020204" pitchFamily="34" charset="0"/>
              <a:buChar char="•"/>
            </a:pPr>
            <a:r>
              <a:rPr lang="en-US" sz="2400" dirty="0"/>
              <a:t>And you can print this out in R code by running </a:t>
            </a:r>
            <a:r>
              <a:rPr lang="en-US" sz="2400" dirty="0" err="1"/>
              <a:t>getwd</a:t>
            </a:r>
            <a:r>
              <a:rPr lang="en-US" sz="2400" dirty="0"/>
              <a:t>():</a:t>
            </a:r>
          </a:p>
          <a:p>
            <a:pPr marL="342900" indent="-342900">
              <a:buSzPct val="120000"/>
              <a:buFont typeface="Arial" panose="020B0604020202020204" pitchFamily="34" charset="0"/>
              <a:buChar char="•"/>
            </a:pPr>
            <a:endParaRPr lang="en-US" sz="2400" dirty="0"/>
          </a:p>
          <a:p>
            <a:pPr marL="342900" indent="-342900">
              <a:buSzPct val="120000"/>
              <a:buFont typeface="Arial" panose="020B0604020202020204" pitchFamily="34" charset="0"/>
              <a:buChar char="•"/>
            </a:pPr>
            <a:endParaRPr lang="en-US" sz="2400" dirty="0"/>
          </a:p>
          <a:p>
            <a:pPr marL="342900" indent="-342900">
              <a:buSzPct val="120000"/>
              <a:buFont typeface="Arial" panose="020B0604020202020204" pitchFamily="34" charset="0"/>
              <a:buChar char="•"/>
            </a:pPr>
            <a:r>
              <a:rPr lang="en-US" sz="2400" b="1" i="1" dirty="0">
                <a:solidFill>
                  <a:schemeClr val="accent1"/>
                </a:solidFill>
              </a:rPr>
              <a:t>I do not recommend it</a:t>
            </a:r>
            <a:r>
              <a:rPr lang="en-US" sz="2400" dirty="0"/>
              <a:t>, but you can also set the working directory from within R:</a:t>
            </a:r>
          </a:p>
        </p:txBody>
      </p:sp>
      <p:sp>
        <p:nvSpPr>
          <p:cNvPr id="4" name="Rectangle 3">
            <a:extLst>
              <a:ext uri="{FF2B5EF4-FFF2-40B4-BE49-F238E27FC236}">
                <a16:creationId xmlns:a16="http://schemas.microsoft.com/office/drawing/2014/main" id="{D5AF2D04-3E2B-47A7-AE09-7D3BA41D18AC}"/>
              </a:ext>
            </a:extLst>
          </p:cNvPr>
          <p:cNvSpPr>
            <a:spLocks noChangeArrowheads="1"/>
          </p:cNvSpPr>
          <p:nvPr/>
        </p:nvSpPr>
        <p:spPr bwMode="auto">
          <a:xfrm>
            <a:off x="1447799" y="4250650"/>
            <a:ext cx="6142707"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getwd</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"/Users/</a:t>
            </a:r>
            <a:r>
              <a:rPr kumimoji="0" lang="en-US" altLang="en-US" sz="2200" b="0" i="1" u="none" strike="noStrike" cap="none" normalizeH="0" baseline="0" dirty="0" err="1">
                <a:ln>
                  <a:noFill/>
                </a:ln>
                <a:solidFill>
                  <a:srgbClr val="60A0B0"/>
                </a:solidFill>
                <a:effectLst/>
                <a:latin typeface="Consolas" panose="020B0609020204030204" pitchFamily="49" charset="0"/>
              </a:rPr>
              <a:t>jcampbell</a:t>
            </a:r>
            <a:r>
              <a:rPr kumimoji="0" lang="en-US" altLang="en-US" sz="2200" b="0" i="1" u="none" strike="noStrike" cap="none" normalizeH="0" baseline="0" dirty="0">
                <a:ln>
                  <a:noFill/>
                </a:ln>
                <a:solidFill>
                  <a:srgbClr val="60A0B0"/>
                </a:solidFill>
                <a:effectLst/>
                <a:latin typeface="Consolas" panose="020B0609020204030204" pitchFamily="49" charset="0"/>
              </a:rPr>
              <a:t>/Documents/r/"</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352C3499-E889-470E-A973-87FFDCC2A8AB}"/>
              </a:ext>
            </a:extLst>
          </p:cNvPr>
          <p:cNvPicPr>
            <a:picLocks noChangeAspect="1"/>
          </p:cNvPicPr>
          <p:nvPr/>
        </p:nvPicPr>
        <p:blipFill>
          <a:blip r:embed="rId3"/>
          <a:stretch>
            <a:fillRect/>
          </a:stretch>
        </p:blipFill>
        <p:spPr>
          <a:xfrm>
            <a:off x="1447799" y="2674055"/>
            <a:ext cx="3704179" cy="677108"/>
          </a:xfrm>
          <a:prstGeom prst="rect">
            <a:avLst/>
          </a:prstGeom>
        </p:spPr>
      </p:pic>
      <p:sp>
        <p:nvSpPr>
          <p:cNvPr id="7" name="Rectangle 5">
            <a:extLst>
              <a:ext uri="{FF2B5EF4-FFF2-40B4-BE49-F238E27FC236}">
                <a16:creationId xmlns:a16="http://schemas.microsoft.com/office/drawing/2014/main" id="{4D4DFAAB-3086-4E47-AFEC-EA5A4ABF0FFA}"/>
              </a:ext>
            </a:extLst>
          </p:cNvPr>
          <p:cNvSpPr>
            <a:spLocks noChangeArrowheads="1"/>
          </p:cNvSpPr>
          <p:nvPr/>
        </p:nvSpPr>
        <p:spPr bwMode="auto">
          <a:xfrm>
            <a:off x="1447799" y="5827245"/>
            <a:ext cx="5054269"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setwd</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"/path/to/my/</a:t>
            </a:r>
            <a:r>
              <a:rPr kumimoji="0" lang="en-US" altLang="en-US" sz="2200" b="0" i="0" u="none" strike="noStrike" cap="none" normalizeH="0" baseline="0" dirty="0" err="1">
                <a:ln>
                  <a:noFill/>
                </a:ln>
                <a:solidFill>
                  <a:srgbClr val="4070A0"/>
                </a:solidFill>
                <a:effectLst/>
                <a:latin typeface="Consolas" panose="020B0609020204030204" pitchFamily="49" charset="0"/>
              </a:rPr>
              <a:t>CoolProject</a:t>
            </a:r>
            <a:r>
              <a:rPr kumimoji="0" lang="en-US" altLang="en-US" sz="2200" b="0" i="0" u="none" strike="noStrike" cap="none" normalizeH="0" baseline="0" dirty="0">
                <a:ln>
                  <a:noFill/>
                </a:ln>
                <a:solidFill>
                  <a:srgbClr val="4070A0"/>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663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548F4-06FD-480F-AC12-6760826B11CB}"/>
              </a:ext>
            </a:extLst>
          </p:cNvPr>
          <p:cNvSpPr>
            <a:spLocks noGrp="1"/>
          </p:cNvSpPr>
          <p:nvPr>
            <p:ph type="title"/>
          </p:nvPr>
        </p:nvSpPr>
        <p:spPr/>
        <p:txBody>
          <a:bodyPr/>
          <a:lstStyle/>
          <a:p>
            <a:r>
              <a:rPr lang="en-US" dirty="0"/>
              <a:t>Paths and directories</a:t>
            </a:r>
          </a:p>
        </p:txBody>
      </p:sp>
      <p:sp>
        <p:nvSpPr>
          <p:cNvPr id="3" name="Content Placeholder 2">
            <a:extLst>
              <a:ext uri="{FF2B5EF4-FFF2-40B4-BE49-F238E27FC236}">
                <a16:creationId xmlns:a16="http://schemas.microsoft.com/office/drawing/2014/main" id="{5B198D76-B289-4566-9887-DF20440E7F7C}"/>
              </a:ext>
            </a:extLst>
          </p:cNvPr>
          <p:cNvSpPr>
            <a:spLocks noGrp="1"/>
          </p:cNvSpPr>
          <p:nvPr>
            <p:ph idx="1"/>
          </p:nvPr>
        </p:nvSpPr>
        <p:spPr>
          <a:xfrm>
            <a:off x="1024128" y="1959864"/>
            <a:ext cx="9720073" cy="4023360"/>
          </a:xfrm>
        </p:spPr>
        <p:txBody>
          <a:bodyPr/>
          <a:lstStyle/>
          <a:p>
            <a:pPr marL="0" indent="0">
              <a:buNone/>
            </a:pPr>
            <a:r>
              <a:rPr lang="en-US" sz="2400" dirty="0"/>
              <a:t>Paths and directories are a little complicated because there are two basic styles of paths: Mac/Linux and Windows. There are three chief ways in which they differ:</a:t>
            </a:r>
          </a:p>
          <a:p>
            <a:pPr marL="457200" indent="-457200">
              <a:buFont typeface="+mj-lt"/>
              <a:buAutoNum type="arabicPeriod"/>
            </a:pPr>
            <a:r>
              <a:rPr lang="en-US" sz="2400" dirty="0"/>
              <a:t>Path component separator</a:t>
            </a:r>
          </a:p>
          <a:p>
            <a:pPr marL="457200" indent="-457200">
              <a:buFont typeface="+mj-lt"/>
              <a:buAutoNum type="arabicPeriod"/>
            </a:pPr>
            <a:r>
              <a:rPr lang="en-US" sz="2400" dirty="0"/>
              <a:t>Absolute paths look different</a:t>
            </a:r>
          </a:p>
          <a:p>
            <a:pPr marL="457200" indent="-457200">
              <a:buFont typeface="+mj-lt"/>
              <a:buAutoNum type="arabicPeriod"/>
            </a:pPr>
            <a:r>
              <a:rPr lang="en-US" sz="2400" dirty="0"/>
              <a:t>The place that  ~ point</a:t>
            </a:r>
          </a:p>
          <a:p>
            <a:pPr marL="0" indent="0">
              <a:buNone/>
            </a:pPr>
            <a:endParaRPr lang="en-US" dirty="0"/>
          </a:p>
        </p:txBody>
      </p:sp>
      <p:sp>
        <p:nvSpPr>
          <p:cNvPr id="4" name="Rectangle 3">
            <a:extLst>
              <a:ext uri="{FF2B5EF4-FFF2-40B4-BE49-F238E27FC236}">
                <a16:creationId xmlns:a16="http://schemas.microsoft.com/office/drawing/2014/main" id="{50CF4285-8CA9-4E2A-9719-199D143458E6}"/>
              </a:ext>
            </a:extLst>
          </p:cNvPr>
          <p:cNvSpPr/>
          <p:nvPr/>
        </p:nvSpPr>
        <p:spPr>
          <a:xfrm>
            <a:off x="3295650" y="4171950"/>
            <a:ext cx="342900" cy="323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p>
        </p:txBody>
      </p:sp>
      <p:sp>
        <p:nvSpPr>
          <p:cNvPr id="5" name="Rectangle 4">
            <a:extLst>
              <a:ext uri="{FF2B5EF4-FFF2-40B4-BE49-F238E27FC236}">
                <a16:creationId xmlns:a16="http://schemas.microsoft.com/office/drawing/2014/main" id="{5A6426ED-DC37-4CFF-A719-CF41CA75AAFE}"/>
              </a:ext>
            </a:extLst>
          </p:cNvPr>
          <p:cNvSpPr/>
          <p:nvPr/>
        </p:nvSpPr>
        <p:spPr>
          <a:xfrm>
            <a:off x="5638800" y="3086101"/>
            <a:ext cx="5715000" cy="830997"/>
          </a:xfrm>
          <a:prstGeom prst="rect">
            <a:avLst/>
          </a:prstGeom>
        </p:spPr>
        <p:txBody>
          <a:bodyPr wrap="square">
            <a:spAutoFit/>
          </a:bodyPr>
          <a:lstStyle/>
          <a:p>
            <a:r>
              <a:rPr lang="en-US" sz="2400" dirty="0">
                <a:solidFill>
                  <a:schemeClr val="accent1"/>
                </a:solidFill>
              </a:rPr>
              <a:t>Mac and Linux: (e.g. plots/diamonds.pdf) </a:t>
            </a:r>
          </a:p>
          <a:p>
            <a:r>
              <a:rPr lang="en-US" sz="2400" dirty="0">
                <a:solidFill>
                  <a:schemeClr val="accent1"/>
                </a:solidFill>
              </a:rPr>
              <a:t>Windows: (e.g. plots\diamonds.pdf</a:t>
            </a:r>
          </a:p>
        </p:txBody>
      </p:sp>
      <p:sp>
        <p:nvSpPr>
          <p:cNvPr id="6" name="Rectangle 5">
            <a:extLst>
              <a:ext uri="{FF2B5EF4-FFF2-40B4-BE49-F238E27FC236}">
                <a16:creationId xmlns:a16="http://schemas.microsoft.com/office/drawing/2014/main" id="{62FCB645-C562-4AC0-9542-5188185FACF7}"/>
              </a:ext>
            </a:extLst>
          </p:cNvPr>
          <p:cNvSpPr/>
          <p:nvPr/>
        </p:nvSpPr>
        <p:spPr>
          <a:xfrm>
            <a:off x="5638800" y="3501599"/>
            <a:ext cx="6096000" cy="830997"/>
          </a:xfrm>
          <a:prstGeom prst="rect">
            <a:avLst/>
          </a:prstGeom>
        </p:spPr>
        <p:txBody>
          <a:bodyPr>
            <a:spAutoFit/>
          </a:bodyPr>
          <a:lstStyle/>
          <a:p>
            <a:r>
              <a:rPr lang="en-US" sz="2400" dirty="0">
                <a:solidFill>
                  <a:schemeClr val="accent2">
                    <a:lumMod val="75000"/>
                  </a:schemeClr>
                </a:solidFill>
              </a:rPr>
              <a:t>Windows (e.g. C: or </a:t>
            </a:r>
            <a:r>
              <a:rPr lang="en-US" sz="2400" dirty="0">
                <a:solidFill>
                  <a:schemeClr val="accent2">
                    <a:lumMod val="75000"/>
                  </a:schemeClr>
                </a:solidFill>
                <a:hlinkClick r:id="rId3" action="ppaction://hlinkfile">
                  <a:extLst>
                    <a:ext uri="{A12FA001-AC4F-418D-AE19-62706E023703}">
                      <ahyp:hlinkClr xmlns:ahyp="http://schemas.microsoft.com/office/drawing/2018/hyperlinkcolor" val="tx"/>
                    </a:ext>
                  </a:extLst>
                </a:hlinkClick>
              </a:rPr>
              <a:t>\\servername</a:t>
            </a:r>
            <a:r>
              <a:rPr lang="en-US" sz="2400" dirty="0">
                <a:solidFill>
                  <a:schemeClr val="accent2">
                    <a:lumMod val="75000"/>
                  </a:schemeClr>
                </a:solidFill>
              </a:rPr>
              <a:t>)</a:t>
            </a:r>
          </a:p>
          <a:p>
            <a:r>
              <a:rPr lang="en-US" sz="2400" dirty="0">
                <a:solidFill>
                  <a:schemeClr val="accent2">
                    <a:lumMod val="75000"/>
                  </a:schemeClr>
                </a:solidFill>
              </a:rPr>
              <a:t>Mac/Linux (e.g. /users/joey). </a:t>
            </a:r>
          </a:p>
        </p:txBody>
      </p:sp>
      <p:pic>
        <p:nvPicPr>
          <p:cNvPr id="4098" name="Picture 2" descr="Image result for MyDocuments icon windows10">
            <a:extLst>
              <a:ext uri="{FF2B5EF4-FFF2-40B4-BE49-F238E27FC236}">
                <a16:creationId xmlns:a16="http://schemas.microsoft.com/office/drawing/2014/main" id="{30463D55-6CD7-4EC5-A358-00D23DE0E8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512" y="3989720"/>
            <a:ext cx="2414710" cy="2414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39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5" grpId="1"/>
      <p:bldP spid="6" grpId="0"/>
      <p:bldP spid="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92F1F-5A42-4F66-9C31-60683FB9C3BB}"/>
              </a:ext>
            </a:extLst>
          </p:cNvPr>
          <p:cNvSpPr>
            <a:spLocks noGrp="1"/>
          </p:cNvSpPr>
          <p:nvPr>
            <p:ph type="title"/>
          </p:nvPr>
        </p:nvSpPr>
        <p:spPr/>
        <p:txBody>
          <a:bodyPr/>
          <a:lstStyle/>
          <a:p>
            <a:r>
              <a:rPr lang="en-US" dirty="0"/>
              <a:t>RStudio projects</a:t>
            </a:r>
          </a:p>
        </p:txBody>
      </p:sp>
      <p:pic>
        <p:nvPicPr>
          <p:cNvPr id="5126" name="Picture 6">
            <a:extLst>
              <a:ext uri="{FF2B5EF4-FFF2-40B4-BE49-F238E27FC236}">
                <a16:creationId xmlns:a16="http://schemas.microsoft.com/office/drawing/2014/main" id="{F1768402-5C71-4BE2-A0CA-EEB32F576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4725" y="1609725"/>
            <a:ext cx="5162550" cy="36385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787AD04A-0260-4D1E-A02C-5ABA5DD008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4250" y="1609725"/>
            <a:ext cx="5143500" cy="363855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0F6A0F74-C374-4373-A12D-4FC42D26D89E}"/>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538538" y="1619250"/>
            <a:ext cx="5114925" cy="3619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01A17259-D6E0-4BF7-9FA4-509C0B839E8B}"/>
              </a:ext>
            </a:extLst>
          </p:cNvPr>
          <p:cNvSpPr>
            <a:spLocks noChangeArrowheads="1"/>
          </p:cNvSpPr>
          <p:nvPr/>
        </p:nvSpPr>
        <p:spPr bwMode="auto">
          <a:xfrm>
            <a:off x="3257883" y="5806752"/>
            <a:ext cx="5676234" cy="67710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getwd</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/Users/</a:t>
            </a:r>
            <a:r>
              <a:rPr kumimoji="0" lang="en-US" altLang="en-US" sz="2200" b="0" i="1" u="none" strike="noStrike" cap="none" normalizeH="0" baseline="0" dirty="0" err="1">
                <a:ln>
                  <a:noFill/>
                </a:ln>
                <a:solidFill>
                  <a:srgbClr val="60A0B0"/>
                </a:solidFill>
                <a:effectLst/>
                <a:latin typeface="Consolas" panose="020B0609020204030204" pitchFamily="49" charset="0"/>
              </a:rPr>
              <a:t>campbell</a:t>
            </a:r>
            <a:r>
              <a:rPr kumimoji="0" lang="en-US" altLang="en-US" sz="2200" b="0" i="1" u="none" strike="noStrike" cap="none" normalizeH="0" baseline="0" dirty="0">
                <a:ln>
                  <a:noFill/>
                </a:ln>
                <a:solidFill>
                  <a:srgbClr val="60A0B0"/>
                </a:solidFill>
                <a:effectLst/>
                <a:latin typeface="Consolas" panose="020B0609020204030204" pitchFamily="49" charset="0"/>
              </a:rPr>
              <a:t>/Desktop/r4ds/</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689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12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12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F998-F7E0-46F4-A96D-F5D93BCF88F1}"/>
              </a:ext>
            </a:extLst>
          </p:cNvPr>
          <p:cNvSpPr>
            <a:spLocks noGrp="1"/>
          </p:cNvSpPr>
          <p:nvPr>
            <p:ph type="title"/>
          </p:nvPr>
        </p:nvSpPr>
        <p:spPr/>
        <p:txBody>
          <a:bodyPr/>
          <a:lstStyle/>
          <a:p>
            <a:r>
              <a:rPr lang="en-US" dirty="0"/>
              <a:t>RStudio projects</a:t>
            </a:r>
          </a:p>
        </p:txBody>
      </p:sp>
      <p:sp>
        <p:nvSpPr>
          <p:cNvPr id="4" name="Rectangle 1">
            <a:extLst>
              <a:ext uri="{FF2B5EF4-FFF2-40B4-BE49-F238E27FC236}">
                <a16:creationId xmlns:a16="http://schemas.microsoft.com/office/drawing/2014/main" id="{220CDEA5-90A7-497F-B0B7-20F24DD67A75}"/>
              </a:ext>
            </a:extLst>
          </p:cNvPr>
          <p:cNvSpPr>
            <a:spLocks noChangeArrowheads="1"/>
          </p:cNvSpPr>
          <p:nvPr/>
        </p:nvSpPr>
        <p:spPr bwMode="auto">
          <a:xfrm>
            <a:off x="3141665" y="2244060"/>
            <a:ext cx="5908669" cy="236988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20"/>
                </a:solidFill>
                <a:effectLst/>
                <a:latin typeface="Consolas" panose="020B0609020204030204" pitchFamily="49" charset="0"/>
              </a:rPr>
              <a:t>library</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4183C4"/>
                </a:solidFill>
                <a:effectLst/>
                <a:latin typeface="Consolas" panose="020B0609020204030204" pitchFamily="49" charset="0"/>
              </a:rPr>
              <a:t>tidyverse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(diamonds, </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(carat, price))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geom_hex</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ggsave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"diamonds.pdf"</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write_csv</a:t>
            </a:r>
            <a:r>
              <a:rPr kumimoji="0" lang="en-US" altLang="en-US" sz="2200" b="0" i="0" u="none" strike="noStrike" cap="none" normalizeH="0" baseline="0" dirty="0">
                <a:ln>
                  <a:noFill/>
                </a:ln>
                <a:solidFill>
                  <a:srgbClr val="4183C4"/>
                </a:solidFill>
                <a:effectLst/>
                <a:latin typeface="Consolas" panose="020B0609020204030204" pitchFamily="49" charset="0"/>
              </a:rPr>
              <a:t>(diamonds, </a:t>
            </a:r>
            <a:r>
              <a:rPr kumimoji="0" lang="en-US" altLang="en-US" sz="2200" b="0" i="0" u="none" strike="noStrike" cap="none" normalizeH="0" baseline="0" dirty="0">
                <a:ln>
                  <a:noFill/>
                </a:ln>
                <a:solidFill>
                  <a:srgbClr val="4070A0"/>
                </a:solidFill>
                <a:effectLst/>
                <a:latin typeface="Consolas" panose="020B0609020204030204" pitchFamily="49" charset="0"/>
              </a:rPr>
              <a:t>"diamonds.csv"</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14235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49</TotalTime>
  <Words>1725</Words>
  <Application>Microsoft Office PowerPoint</Application>
  <PresentationFormat>Widescreen</PresentationFormat>
  <Paragraphs>106</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Consolas</vt:lpstr>
      <vt:lpstr>Courier New</vt:lpstr>
      <vt:lpstr>Tw Cen MT</vt:lpstr>
      <vt:lpstr>Tw Cen MT Condensed</vt:lpstr>
      <vt:lpstr>Wingdings 3</vt:lpstr>
      <vt:lpstr>Integral</vt:lpstr>
      <vt:lpstr>Workflow: projects</vt:lpstr>
      <vt:lpstr>Workflow: projects</vt:lpstr>
      <vt:lpstr>What is real?</vt:lpstr>
      <vt:lpstr>What is real?</vt:lpstr>
      <vt:lpstr>Useful keyboard shortcuts</vt:lpstr>
      <vt:lpstr>Where does your analysis live?</vt:lpstr>
      <vt:lpstr>Paths and directories</vt:lpstr>
      <vt:lpstr>RStudio projects</vt:lpstr>
      <vt:lpstr>RStudio projects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Workflow: projects</dc:title>
  <dc:creator>Joey Campbell</dc:creator>
  <cp:lastModifiedBy>Joey Campbell</cp:lastModifiedBy>
  <cp:revision>6</cp:revision>
  <dcterms:created xsi:type="dcterms:W3CDTF">2020-03-12T19:13:55Z</dcterms:created>
  <dcterms:modified xsi:type="dcterms:W3CDTF">2020-03-12T20:03:21Z</dcterms:modified>
</cp:coreProperties>
</file>