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8382" autoAdjust="0"/>
  </p:normalViewPr>
  <p:slideViewPr>
    <p:cSldViewPr snapToGrid="0">
      <p:cViewPr varScale="1">
        <p:scale>
          <a:sx n="25" d="100"/>
          <a:sy n="25" d="100"/>
        </p:scale>
        <p:origin x="490"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4E77A-ECBB-4A6F-90A9-59DDD16E7DAA}"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7B71F-6DE7-4046-A7EA-7FED12612923}" type="slidenum">
              <a:rPr lang="en-US" smtClean="0"/>
              <a:t>‹#›</a:t>
            </a:fld>
            <a:endParaRPr lang="en-US"/>
          </a:p>
        </p:txBody>
      </p:sp>
    </p:spTree>
    <p:extLst>
      <p:ext uri="{BB962C8B-B14F-4D97-AF65-F5344CB8AC3E}">
        <p14:creationId xmlns:p14="http://schemas.microsoft.com/office/powerpoint/2010/main" val="179570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pubs.com/uky994/58440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of the book, you’ll learn about data wrangling, the art of getting your data into R in a useful form for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and modelling. Data wrangling is very important: without it you can’t work with your own data! </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a:t>
            </a:fld>
            <a:endParaRPr lang="en-US"/>
          </a:p>
        </p:txBody>
      </p:sp>
    </p:spTree>
    <p:extLst>
      <p:ext uri="{BB962C8B-B14F-4D97-AF65-F5344CB8AC3E}">
        <p14:creationId xmlns:p14="http://schemas.microsoft.com/office/powerpoint/2010/main" val="367354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Tibbles have a refined print method that shows only the first 10 rows, and all the columns that fit on screen. This makes it much easier to work with large data. In addition to its name, each column reports its type, a nice feature borrowed from </a:t>
            </a:r>
            <a:r>
              <a:rPr lang="en-US" dirty="0"/>
              <a:t>str()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Tibbles are designed so that you don’t accidentally overwhelm your console when you print large data frames. But sometimes you need more output than the default display. There are a few options that can help.</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10</a:t>
            </a:fld>
            <a:endParaRPr lang="en-US"/>
          </a:p>
        </p:txBody>
      </p:sp>
    </p:spTree>
    <p:extLst>
      <p:ext uri="{BB962C8B-B14F-4D97-AF65-F5344CB8AC3E}">
        <p14:creationId xmlns:p14="http://schemas.microsoft.com/office/powerpoint/2010/main" val="3128827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you can explicitly </a:t>
            </a:r>
            <a:r>
              <a:rPr lang="en-US" dirty="0"/>
              <a:t>print()</a:t>
            </a:r>
            <a:r>
              <a:rPr lang="en-US" sz="1200" b="0" i="0" kern="1200" dirty="0">
                <a:solidFill>
                  <a:schemeClr val="tx1"/>
                </a:solidFill>
                <a:effectLst/>
                <a:latin typeface="+mn-lt"/>
                <a:ea typeface="+mn-ea"/>
                <a:cs typeface="+mn-cs"/>
              </a:rPr>
              <a:t> the data frame and control the number of rows (</a:t>
            </a:r>
            <a:r>
              <a:rPr lang="en-US" dirty="0"/>
              <a:t>n</a:t>
            </a:r>
            <a:r>
              <a:rPr lang="en-US" sz="1200" b="0" i="0" kern="1200" dirty="0">
                <a:solidFill>
                  <a:schemeClr val="tx1"/>
                </a:solidFill>
                <a:effectLst/>
                <a:latin typeface="+mn-lt"/>
                <a:ea typeface="+mn-ea"/>
                <a:cs typeface="+mn-cs"/>
              </a:rPr>
              <a:t>) and the </a:t>
            </a:r>
            <a:r>
              <a:rPr lang="en-US" dirty="0"/>
              <a:t>width</a:t>
            </a:r>
            <a:r>
              <a:rPr lang="en-US" sz="1200" b="0" i="0" kern="1200" dirty="0">
                <a:solidFill>
                  <a:schemeClr val="tx1"/>
                </a:solidFill>
                <a:effectLst/>
                <a:latin typeface="+mn-lt"/>
                <a:ea typeface="+mn-ea"/>
                <a:cs typeface="+mn-cs"/>
              </a:rPr>
              <a:t> of the display. </a:t>
            </a:r>
            <a:r>
              <a:rPr lang="en-US" dirty="0"/>
              <a:t>width = Inf</a:t>
            </a:r>
            <a:r>
              <a:rPr lang="en-US" sz="1200" b="0" i="0" kern="1200" dirty="0">
                <a:solidFill>
                  <a:schemeClr val="tx1"/>
                </a:solidFill>
                <a:effectLst/>
                <a:latin typeface="+mn-lt"/>
                <a:ea typeface="+mn-ea"/>
                <a:cs typeface="+mn-cs"/>
              </a:rPr>
              <a:t> will display all columns: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control the default print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by setting options: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options(</a:t>
            </a:r>
            <a:r>
              <a:rPr lang="en-US" sz="1200" b="0" i="0" kern="1200" dirty="0" err="1">
                <a:solidFill>
                  <a:schemeClr val="tx1"/>
                </a:solidFill>
                <a:effectLst/>
                <a:latin typeface="+mn-lt"/>
                <a:ea typeface="+mn-ea"/>
                <a:cs typeface="+mn-cs"/>
              </a:rPr>
              <a:t>tibble.print_max</a:t>
            </a:r>
            <a:r>
              <a:rPr lang="en-US" sz="1200" b="0" i="0" kern="1200" dirty="0">
                <a:solidFill>
                  <a:schemeClr val="tx1"/>
                </a:solidFill>
                <a:effectLst/>
                <a:latin typeface="+mn-lt"/>
                <a:ea typeface="+mn-ea"/>
                <a:cs typeface="+mn-cs"/>
              </a:rPr>
              <a:t> = n, </a:t>
            </a:r>
            <a:r>
              <a:rPr lang="en-US" sz="1200" b="0" i="0" kern="1200" dirty="0" err="1">
                <a:solidFill>
                  <a:schemeClr val="tx1"/>
                </a:solidFill>
                <a:effectLst/>
                <a:latin typeface="+mn-lt"/>
                <a:ea typeface="+mn-ea"/>
                <a:cs typeface="+mn-cs"/>
              </a:rPr>
              <a:t>tibble.print_min</a:t>
            </a:r>
            <a:r>
              <a:rPr lang="en-US" sz="1200" b="0" i="0" kern="1200" dirty="0">
                <a:solidFill>
                  <a:schemeClr val="tx1"/>
                </a:solidFill>
                <a:effectLst/>
                <a:latin typeface="+mn-lt"/>
                <a:ea typeface="+mn-ea"/>
                <a:cs typeface="+mn-cs"/>
              </a:rPr>
              <a:t> = m): if more than n rows, print only m rows. Use options(</a:t>
            </a:r>
            <a:r>
              <a:rPr lang="en-US" sz="1200" b="0" i="0" kern="1200" dirty="0" err="1">
                <a:solidFill>
                  <a:schemeClr val="tx1"/>
                </a:solidFill>
                <a:effectLst/>
                <a:latin typeface="+mn-lt"/>
                <a:ea typeface="+mn-ea"/>
                <a:cs typeface="+mn-cs"/>
              </a:rPr>
              <a:t>tibble.print_min</a:t>
            </a:r>
            <a:r>
              <a:rPr lang="en-US" sz="1200" b="0" i="0" kern="1200" dirty="0">
                <a:solidFill>
                  <a:schemeClr val="tx1"/>
                </a:solidFill>
                <a:effectLst/>
                <a:latin typeface="+mn-lt"/>
                <a:ea typeface="+mn-ea"/>
                <a:cs typeface="+mn-cs"/>
              </a:rPr>
              <a:t> = Inf) to always show all rows.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Use options(</a:t>
            </a:r>
            <a:r>
              <a:rPr lang="en-US" sz="1200" b="0" i="0" kern="1200" dirty="0" err="1">
                <a:solidFill>
                  <a:schemeClr val="tx1"/>
                </a:solidFill>
                <a:effectLst/>
                <a:latin typeface="+mn-lt"/>
                <a:ea typeface="+mn-ea"/>
                <a:cs typeface="+mn-cs"/>
              </a:rPr>
              <a:t>tibble.width</a:t>
            </a:r>
            <a:r>
              <a:rPr lang="en-US" sz="1200" b="0" i="0" kern="1200" dirty="0">
                <a:solidFill>
                  <a:schemeClr val="tx1"/>
                </a:solidFill>
                <a:effectLst/>
                <a:latin typeface="+mn-lt"/>
                <a:ea typeface="+mn-ea"/>
                <a:cs typeface="+mn-cs"/>
              </a:rPr>
              <a:t> = Inf) to always print all columns, regardless of the width of the screen.</a:t>
            </a:r>
          </a:p>
          <a:p>
            <a:r>
              <a:rPr lang="en-US" sz="1200" b="0" i="0" kern="1200" dirty="0">
                <a:solidFill>
                  <a:schemeClr val="tx1"/>
                </a:solidFill>
                <a:effectLst/>
                <a:latin typeface="+mn-lt"/>
                <a:ea typeface="+mn-ea"/>
                <a:cs typeface="+mn-cs"/>
              </a:rPr>
              <a:t>You can see a complete list of options by looking at the package help with </a:t>
            </a:r>
            <a:r>
              <a:rPr lang="en-US" sz="1200" b="0" i="0" kern="1200" dirty="0" err="1">
                <a:solidFill>
                  <a:schemeClr val="tx1"/>
                </a:solidFill>
                <a:effectLst/>
                <a:latin typeface="+mn-lt"/>
                <a:ea typeface="+mn-ea"/>
                <a:cs typeface="+mn-cs"/>
              </a:rPr>
              <a:t>package?tibble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11</a:t>
            </a:fld>
            <a:endParaRPr lang="en-US"/>
          </a:p>
        </p:txBody>
      </p:sp>
    </p:spTree>
    <p:extLst>
      <p:ext uri="{BB962C8B-B14F-4D97-AF65-F5344CB8AC3E}">
        <p14:creationId xmlns:p14="http://schemas.microsoft.com/office/powerpoint/2010/main" val="3540579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final option is to use RStudio’s built-in data viewer to get a scrollable view of the complete dataset. This is also often useful at the end of a long chain of manipulations.</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12</a:t>
            </a:fld>
            <a:endParaRPr lang="en-US"/>
          </a:p>
        </p:txBody>
      </p:sp>
    </p:spTree>
    <p:extLst>
      <p:ext uri="{BB962C8B-B14F-4D97-AF65-F5344CB8AC3E}">
        <p14:creationId xmlns:p14="http://schemas.microsoft.com/office/powerpoint/2010/main" val="130148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all the tools you’ve learned have worked with complete data frames. If you want to pull out a single variable, you need some new tools,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can extract by name or position; </a:t>
            </a:r>
            <a:r>
              <a:rPr lang="en-US" dirty="0"/>
              <a:t>$</a:t>
            </a:r>
            <a:r>
              <a:rPr lang="en-US" sz="1200" b="0" i="0" kern="1200" dirty="0">
                <a:solidFill>
                  <a:schemeClr val="tx1"/>
                </a:solidFill>
                <a:effectLst/>
                <a:latin typeface="+mn-lt"/>
                <a:ea typeface="+mn-ea"/>
                <a:cs typeface="+mn-cs"/>
              </a:rPr>
              <a:t> only extracts by name but is a little less typing.</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13</a:t>
            </a:fld>
            <a:endParaRPr lang="en-US"/>
          </a:p>
        </p:txBody>
      </p:sp>
    </p:spTree>
    <p:extLst>
      <p:ext uri="{BB962C8B-B14F-4D97-AF65-F5344CB8AC3E}">
        <p14:creationId xmlns:p14="http://schemas.microsoft.com/office/powerpoint/2010/main" val="535463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use these in a pipe, you’ll need to use the special placeholder </a:t>
            </a:r>
            <a:r>
              <a:rPr lang="en-US" dirty="0"/>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Compared to a </a:t>
            </a:r>
            <a:r>
              <a:rPr lang="en-US" dirty="0" err="1"/>
              <a:t>data.frame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are more strict: they never do partial matching, and they will generate a warning if the column you are trying to access does not exist.</a:t>
            </a:r>
          </a:p>
          <a:p>
            <a:endParaRPr lang="en-US" sz="1200" b="0" i="0" kern="1200" dirty="0">
              <a:solidFill>
                <a:schemeClr val="tx1"/>
              </a:solidFill>
              <a:effectLst/>
              <a:latin typeface="+mn-lt"/>
              <a:ea typeface="+mn-ea"/>
              <a:cs typeface="+mn-cs"/>
            </a:endParaRPr>
          </a:p>
          <a:p>
            <a:r>
              <a:rPr lang="en-US" sz="1200" b="1" i="0" kern="1200">
                <a:solidFill>
                  <a:schemeClr val="tx1"/>
                </a:solidFill>
                <a:effectLst/>
                <a:latin typeface="+mn-lt"/>
                <a:ea typeface="+mn-ea"/>
                <a:cs typeface="+mn-cs"/>
              </a:rPr>
              <a:t>STOP</a:t>
            </a:r>
            <a:endParaRPr lang="en-US" b="1" dirty="0"/>
          </a:p>
        </p:txBody>
      </p:sp>
      <p:sp>
        <p:nvSpPr>
          <p:cNvPr id="4" name="Slide Number Placeholder 3"/>
          <p:cNvSpPr>
            <a:spLocks noGrp="1"/>
          </p:cNvSpPr>
          <p:nvPr>
            <p:ph type="sldNum" sz="quarter" idx="5"/>
          </p:nvPr>
        </p:nvSpPr>
        <p:spPr/>
        <p:txBody>
          <a:bodyPr/>
          <a:lstStyle/>
          <a:p>
            <a:fld id="{4797B71F-6DE7-4046-A7EA-7FED12612923}" type="slidenum">
              <a:rPr lang="en-US" smtClean="0"/>
              <a:t>14</a:t>
            </a:fld>
            <a:endParaRPr lang="en-US"/>
          </a:p>
        </p:txBody>
      </p:sp>
    </p:spTree>
    <p:extLst>
      <p:ext uri="{BB962C8B-B14F-4D97-AF65-F5344CB8AC3E}">
        <p14:creationId xmlns:p14="http://schemas.microsoft.com/office/powerpoint/2010/main" val="122601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older functions don’t work with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If you encounter one of these functions, use </a:t>
            </a:r>
            <a:r>
              <a:rPr lang="en-US" dirty="0" err="1"/>
              <a:t>as.data.frame</a:t>
            </a:r>
            <a:r>
              <a:rPr lang="en-US" dirty="0"/>
              <a:t>()</a:t>
            </a:r>
            <a:r>
              <a:rPr lang="en-US" sz="1200" b="0" i="0" kern="1200" dirty="0">
                <a:solidFill>
                  <a:schemeClr val="tx1"/>
                </a:solidFill>
                <a:effectLst/>
                <a:latin typeface="+mn-lt"/>
                <a:ea typeface="+mn-ea"/>
                <a:cs typeface="+mn-cs"/>
              </a:rPr>
              <a:t> to turn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back to a </a:t>
            </a:r>
            <a:r>
              <a:rPr lang="en-US" dirty="0" err="1"/>
              <a:t>data.frame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main reason that some older functions don’t work with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is the </a:t>
            </a:r>
            <a:r>
              <a:rPr lang="en-US" dirty="0"/>
              <a:t>[</a:t>
            </a:r>
            <a:r>
              <a:rPr lang="en-US" sz="1200" b="0" i="0" kern="1200" dirty="0">
                <a:solidFill>
                  <a:schemeClr val="tx1"/>
                </a:solidFill>
                <a:effectLst/>
                <a:latin typeface="+mn-lt"/>
                <a:ea typeface="+mn-ea"/>
                <a:cs typeface="+mn-cs"/>
              </a:rPr>
              <a:t> function. We don’t use </a:t>
            </a:r>
            <a:r>
              <a:rPr lang="en-US" dirty="0"/>
              <a:t>[</a:t>
            </a:r>
            <a:r>
              <a:rPr lang="en-US" sz="1200" b="0" i="0" kern="1200" dirty="0">
                <a:solidFill>
                  <a:schemeClr val="tx1"/>
                </a:solidFill>
                <a:effectLst/>
                <a:latin typeface="+mn-lt"/>
                <a:ea typeface="+mn-ea"/>
                <a:cs typeface="+mn-cs"/>
              </a:rPr>
              <a:t> much in this course because </a:t>
            </a:r>
            <a:r>
              <a:rPr lang="en-US" dirty="0" err="1"/>
              <a:t>dplyr</a:t>
            </a:r>
            <a:r>
              <a:rPr lang="en-US" dirty="0"/>
              <a:t>::filter()</a:t>
            </a:r>
            <a:r>
              <a:rPr lang="en-US" sz="1200" b="0" i="0" kern="1200" dirty="0">
                <a:solidFill>
                  <a:schemeClr val="tx1"/>
                </a:solidFill>
                <a:effectLst/>
                <a:latin typeface="+mn-lt"/>
                <a:ea typeface="+mn-ea"/>
                <a:cs typeface="+mn-cs"/>
              </a:rPr>
              <a:t> and </a:t>
            </a:r>
            <a:r>
              <a:rPr lang="en-US" dirty="0" err="1"/>
              <a:t>dplyr</a:t>
            </a:r>
            <a:r>
              <a:rPr lang="en-US" dirty="0"/>
              <a:t>::select()</a:t>
            </a:r>
            <a:r>
              <a:rPr lang="en-US" sz="1200" b="0" i="0" kern="1200" dirty="0">
                <a:solidFill>
                  <a:schemeClr val="tx1"/>
                </a:solidFill>
                <a:effectLst/>
                <a:latin typeface="+mn-lt"/>
                <a:ea typeface="+mn-ea"/>
                <a:cs typeface="+mn-cs"/>
              </a:rPr>
              <a:t> allow you to solve the same problems with clearer code (but you will learn a little about it in </a:t>
            </a:r>
            <a:r>
              <a:rPr lang="en-US" sz="1200" b="0" i="0" u="none" strike="noStrike" kern="1200" dirty="0">
                <a:solidFill>
                  <a:schemeClr val="tx1"/>
                </a:solidFill>
                <a:effectLst/>
                <a:latin typeface="+mn-lt"/>
                <a:ea typeface="+mn-ea"/>
                <a:cs typeface="+mn-cs"/>
              </a:rPr>
              <a:t>vector </a:t>
            </a:r>
            <a:r>
              <a:rPr lang="en-US" sz="1200" b="0" i="0" u="none" strike="noStrike"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With base R data frames, </a:t>
            </a:r>
            <a:r>
              <a:rPr lang="en-US" dirty="0"/>
              <a:t>[</a:t>
            </a:r>
            <a:r>
              <a:rPr lang="en-US" sz="1200" b="0" i="0" kern="1200" dirty="0">
                <a:solidFill>
                  <a:schemeClr val="tx1"/>
                </a:solidFill>
                <a:effectLst/>
                <a:latin typeface="+mn-lt"/>
                <a:ea typeface="+mn-ea"/>
                <a:cs typeface="+mn-cs"/>
              </a:rPr>
              <a:t> sometimes returns a data frame, and sometimes returns a vector. With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always returns another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15</a:t>
            </a:fld>
            <a:endParaRPr lang="en-US"/>
          </a:p>
        </p:txBody>
      </p:sp>
    </p:spTree>
    <p:extLst>
      <p:ext uri="{BB962C8B-B14F-4D97-AF65-F5344CB8AC3E}">
        <p14:creationId xmlns:p14="http://schemas.microsoft.com/office/powerpoint/2010/main" val="297775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hlinkClick r:id="rId3"/>
              </a:rPr>
              <a:t>https://rpubs.com/uky994/584409</a:t>
            </a:r>
            <a:endParaRPr lang="en-US"/>
          </a:p>
          <a:p>
            <a:pPr marL="0" indent="0">
              <a:buFont typeface="+mj-lt"/>
              <a:buNone/>
            </a:pPr>
            <a:endParaRPr lang="en-US" sz="1200" b="0" i="0" kern="120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can you tell if an object is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(Hint: try printing </a:t>
            </a:r>
            <a:r>
              <a:rPr lang="en-US" sz="1200" b="0" i="0" kern="1200" dirty="0" err="1">
                <a:solidFill>
                  <a:schemeClr val="tx1"/>
                </a:solidFill>
                <a:effectLst/>
                <a:latin typeface="+mn-lt"/>
                <a:ea typeface="+mn-ea"/>
                <a:cs typeface="+mn-cs"/>
              </a:rPr>
              <a:t>mtcars</a:t>
            </a:r>
            <a:r>
              <a:rPr lang="en-US" sz="1200" b="0" i="0" kern="1200" dirty="0">
                <a:solidFill>
                  <a:schemeClr val="tx1"/>
                </a:solidFill>
                <a:effectLst/>
                <a:latin typeface="+mn-lt"/>
                <a:ea typeface="+mn-ea"/>
                <a:cs typeface="+mn-cs"/>
              </a:rPr>
              <a:t>, which is a regular data frame).</a:t>
            </a:r>
          </a:p>
          <a:p>
            <a:pPr marL="228600" indent="-228600">
              <a:buFont typeface="+mj-lt"/>
              <a:buAutoNum type="arabicPeriod"/>
            </a:pPr>
            <a:r>
              <a:rPr lang="en-US" sz="1200" b="0" i="0" kern="1200" dirty="0">
                <a:solidFill>
                  <a:schemeClr val="tx1"/>
                </a:solidFill>
                <a:effectLst/>
                <a:latin typeface="+mn-lt"/>
                <a:ea typeface="+mn-ea"/>
                <a:cs typeface="+mn-cs"/>
              </a:rPr>
              <a:t>Compare and contrast the following operations on a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and equivalent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What is different? Why might the default data frame </a:t>
            </a:r>
            <a:r>
              <a:rPr lang="en-US" sz="1200" b="0" i="0" kern="1200" dirty="0" err="1">
                <a:solidFill>
                  <a:schemeClr val="tx1"/>
                </a:solidFill>
                <a:effectLst/>
                <a:latin typeface="+mn-lt"/>
                <a:ea typeface="+mn-ea"/>
                <a:cs typeface="+mn-cs"/>
              </a:rPr>
              <a:t>behaviours</a:t>
            </a:r>
            <a:r>
              <a:rPr lang="en-US" sz="1200" b="0" i="0" kern="1200" dirty="0">
                <a:solidFill>
                  <a:schemeClr val="tx1"/>
                </a:solidFill>
                <a:effectLst/>
                <a:latin typeface="+mn-lt"/>
                <a:ea typeface="+mn-ea"/>
                <a:cs typeface="+mn-cs"/>
              </a:rPr>
              <a:t> cause you frustration?</a:t>
            </a:r>
          </a:p>
          <a:p>
            <a:pPr marL="228600" indent="-228600">
              <a:buFont typeface="+mj-lt"/>
              <a:buAutoNum type="arabicPeriod"/>
            </a:pPr>
            <a:r>
              <a:rPr lang="en-US" sz="1200" b="0" i="0" u="none" strike="noStrike" kern="1200" dirty="0">
                <a:solidFill>
                  <a:schemeClr val="tx1"/>
                </a:solidFill>
                <a:effectLst/>
                <a:latin typeface="+mn-lt"/>
                <a:ea typeface="+mn-ea"/>
                <a:cs typeface="+mn-cs"/>
              </a:rPr>
              <a:t>df &lt;- </a:t>
            </a:r>
            <a:r>
              <a:rPr lang="en-US" sz="1200" b="1"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abc</a:t>
            </a:r>
            <a:r>
              <a:rPr lang="en-US" sz="1200" b="0" i="0" u="none" strike="noStrike" kern="1200" dirty="0">
                <a:solidFill>
                  <a:schemeClr val="tx1"/>
                </a:solidFill>
                <a:effectLst/>
                <a:latin typeface="+mn-lt"/>
                <a:ea typeface="+mn-ea"/>
                <a:cs typeface="+mn-cs"/>
              </a:rPr>
              <a:t> = 1, </a:t>
            </a:r>
            <a:r>
              <a:rPr lang="en-US" sz="1200" b="0" i="0" u="none" strike="noStrike" kern="1200" dirty="0" err="1">
                <a:solidFill>
                  <a:schemeClr val="tx1"/>
                </a:solidFill>
                <a:effectLst/>
                <a:latin typeface="+mn-lt"/>
                <a:ea typeface="+mn-ea"/>
                <a:cs typeface="+mn-cs"/>
              </a:rPr>
              <a:t>xyz</a:t>
            </a:r>
            <a:r>
              <a:rPr lang="en-US" sz="1200" b="0" i="0" u="none" strike="noStrike" kern="1200" dirty="0">
                <a:solidFill>
                  <a:schemeClr val="tx1"/>
                </a:solidFill>
                <a:effectLst/>
                <a:latin typeface="+mn-lt"/>
                <a:ea typeface="+mn-ea"/>
                <a:cs typeface="+mn-cs"/>
              </a:rPr>
              <a:t> = "a")</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df$x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df[, "</a:t>
            </a:r>
            <a:r>
              <a:rPr lang="en-US" sz="1200" b="0" i="0" u="none" strike="noStrike" kern="1200" dirty="0" err="1">
                <a:solidFill>
                  <a:schemeClr val="tx1"/>
                </a:solidFill>
                <a:effectLst/>
                <a:latin typeface="+mn-lt"/>
                <a:ea typeface="+mn-ea"/>
                <a:cs typeface="+mn-cs"/>
              </a:rPr>
              <a:t>xyz</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df[,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abc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xyz</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If you have the name of a variable stored in an object, e.g. var &lt;- "mpg", how can you extract the reference variable from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Practice referring to non-syntactic names in the following data frame by:</a:t>
            </a:r>
          </a:p>
          <a:p>
            <a:pPr marL="685800" lvl="1" indent="-228600">
              <a:buFont typeface="+mj-lt"/>
              <a:buAutoNum type="arabicPeriod"/>
            </a:pPr>
            <a:r>
              <a:rPr lang="en-US" sz="1200" b="0" i="0" kern="1200" dirty="0">
                <a:solidFill>
                  <a:schemeClr val="tx1"/>
                </a:solidFill>
                <a:effectLst/>
                <a:latin typeface="+mn-lt"/>
                <a:ea typeface="+mn-ea"/>
                <a:cs typeface="+mn-cs"/>
              </a:rPr>
              <a:t>Extracting the variable called 1.</a:t>
            </a:r>
          </a:p>
          <a:p>
            <a:pPr marL="685800" lvl="1" indent="-228600">
              <a:buFont typeface="+mj-lt"/>
              <a:buAutoNum type="arabicPeriod"/>
            </a:pPr>
            <a:r>
              <a:rPr lang="en-US" sz="1200" b="0" i="0" kern="1200" dirty="0">
                <a:solidFill>
                  <a:schemeClr val="tx1"/>
                </a:solidFill>
                <a:effectLst/>
                <a:latin typeface="+mn-lt"/>
                <a:ea typeface="+mn-ea"/>
                <a:cs typeface="+mn-cs"/>
              </a:rPr>
              <a:t>Plotting a scatterplot of 1 vs 2.</a:t>
            </a:r>
          </a:p>
          <a:p>
            <a:pPr marL="685800" lvl="1" indent="-228600">
              <a:buFont typeface="+mj-lt"/>
              <a:buAutoNum type="arabicPeriod"/>
            </a:pPr>
            <a:r>
              <a:rPr lang="en-US" sz="1200" b="0" i="0" kern="1200" dirty="0">
                <a:solidFill>
                  <a:schemeClr val="tx1"/>
                </a:solidFill>
                <a:effectLst/>
                <a:latin typeface="+mn-lt"/>
                <a:ea typeface="+mn-ea"/>
                <a:cs typeface="+mn-cs"/>
              </a:rPr>
              <a:t>Creating a new column called 3 which is 2 divided by 1.</a:t>
            </a:r>
          </a:p>
          <a:p>
            <a:pPr marL="685800" lvl="1" indent="-228600">
              <a:buFont typeface="+mj-lt"/>
              <a:buAutoNum type="arabicPeriod"/>
            </a:pPr>
            <a:r>
              <a:rPr lang="en-US" sz="1200" b="0" i="0" kern="1200" dirty="0">
                <a:solidFill>
                  <a:schemeClr val="tx1"/>
                </a:solidFill>
                <a:effectLst/>
                <a:latin typeface="+mn-lt"/>
                <a:ea typeface="+mn-ea"/>
                <a:cs typeface="+mn-cs"/>
              </a:rPr>
              <a:t>Renaming the columns to one, two and three.</a:t>
            </a:r>
          </a:p>
          <a:p>
            <a:pPr marL="228600" indent="-228600">
              <a:buFont typeface="+mj-lt"/>
              <a:buAutoNum type="arabicPeriod"/>
            </a:pPr>
            <a:r>
              <a:rPr lang="en-US" sz="1200" b="0" i="0" u="none" strike="noStrike" kern="1200" dirty="0">
                <a:solidFill>
                  <a:schemeClr val="tx1"/>
                </a:solidFill>
                <a:effectLst/>
                <a:latin typeface="+mn-lt"/>
                <a:ea typeface="+mn-ea"/>
                <a:cs typeface="+mn-cs"/>
              </a:rPr>
              <a:t>annoying &lt;- </a:t>
            </a:r>
            <a:r>
              <a:rPr lang="en-US" sz="1200" b="1" i="0" u="none" strike="noStrike" kern="1200" dirty="0" err="1">
                <a:solidFill>
                  <a:schemeClr val="tx1"/>
                </a:solidFill>
                <a:effectLst/>
                <a:latin typeface="+mn-lt"/>
                <a:ea typeface="+mn-ea"/>
                <a:cs typeface="+mn-cs"/>
              </a:rPr>
              <a:t>tibble</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`1` = 1:10,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`2` = `1` * 2 + </a:t>
            </a:r>
            <a:r>
              <a:rPr lang="en-US" sz="1200" b="1" i="0" u="none" strike="noStrike" kern="1200" dirty="0" err="1">
                <a:solidFill>
                  <a:schemeClr val="tx1"/>
                </a:solidFill>
                <a:effectLst/>
                <a:latin typeface="+mn-lt"/>
                <a:ea typeface="+mn-ea"/>
                <a:cs typeface="+mn-cs"/>
              </a:rPr>
              <a:t>rnorm</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enframe</a:t>
            </a:r>
            <a:r>
              <a:rPr lang="en-US" sz="1200" b="0" i="0" kern="1200" dirty="0">
                <a:solidFill>
                  <a:schemeClr val="tx1"/>
                </a:solidFill>
                <a:effectLst/>
                <a:latin typeface="+mn-lt"/>
                <a:ea typeface="+mn-ea"/>
                <a:cs typeface="+mn-cs"/>
              </a:rPr>
              <a:t>() do? When might you use it?</a:t>
            </a:r>
          </a:p>
          <a:p>
            <a:pPr marL="228600" indent="-228600">
              <a:buFont typeface="+mj-lt"/>
              <a:buAutoNum type="arabicPeriod"/>
            </a:pPr>
            <a:r>
              <a:rPr lang="en-US" sz="1200" b="0" i="0" kern="1200" dirty="0">
                <a:solidFill>
                  <a:schemeClr val="tx1"/>
                </a:solidFill>
                <a:effectLst/>
                <a:latin typeface="+mn-lt"/>
                <a:ea typeface="+mn-ea"/>
                <a:cs typeface="+mn-cs"/>
              </a:rPr>
              <a:t>What option controls how many additional column names are printed at the footer of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16</a:t>
            </a:fld>
            <a:endParaRPr lang="en-US"/>
          </a:p>
        </p:txBody>
      </p:sp>
    </p:spTree>
    <p:extLst>
      <p:ext uri="{BB962C8B-B14F-4D97-AF65-F5344CB8AC3E}">
        <p14:creationId xmlns:p14="http://schemas.microsoft.com/office/powerpoint/2010/main" val="86298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main parts to data wrangling:</a:t>
            </a:r>
          </a:p>
          <a:p>
            <a:r>
              <a:rPr lang="en-US" sz="1200" b="0" i="0" kern="1200" dirty="0">
                <a:solidFill>
                  <a:schemeClr val="tx1"/>
                </a:solidFill>
                <a:effectLst/>
                <a:latin typeface="+mn-lt"/>
                <a:ea typeface="+mn-ea"/>
                <a:cs typeface="+mn-cs"/>
              </a:rPr>
              <a:t>This part of the course proceeds as follows: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you’ll learn about the variant of the data frame that we use in this course: the </a:t>
            </a:r>
            <a:r>
              <a:rPr lang="en-US" sz="1200" b="1"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You’ll learn what makes them different from regular data frames, and how you can construct them “by hand”.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data import</a:t>
            </a:r>
            <a:r>
              <a:rPr lang="en-US" sz="1200" b="0" i="0" kern="1200" dirty="0">
                <a:solidFill>
                  <a:schemeClr val="tx1"/>
                </a:solidFill>
                <a:effectLst/>
                <a:latin typeface="+mn-lt"/>
                <a:ea typeface="+mn-ea"/>
                <a:cs typeface="+mn-cs"/>
              </a:rPr>
              <a:t>, you’ll learn how to get your data from disk and into R. We’ll focus on plain-text rectangular formats, but will give you pointers to packages that help with other types of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rPr>
              <a:t>tidy data</a:t>
            </a:r>
            <a:r>
              <a:rPr lang="en-US" sz="1200" b="0" i="0" kern="1200" dirty="0">
                <a:solidFill>
                  <a:schemeClr val="tx1"/>
                </a:solidFill>
                <a:effectLst/>
                <a:latin typeface="+mn-lt"/>
                <a:ea typeface="+mn-ea"/>
                <a:cs typeface="+mn-cs"/>
              </a:rPr>
              <a:t>, you’ll learn about tidy data, a consistent way of storing your data that makes transformation, visualization, and modelling easier. You’ll learn the underlying principles, and how to get your data into a tidy form.</a:t>
            </a:r>
          </a:p>
          <a:p>
            <a:endParaRPr lang="en-US" dirty="0"/>
          </a:p>
        </p:txBody>
      </p:sp>
      <p:sp>
        <p:nvSpPr>
          <p:cNvPr id="4" name="Slide Number Placeholder 3"/>
          <p:cNvSpPr>
            <a:spLocks noGrp="1"/>
          </p:cNvSpPr>
          <p:nvPr>
            <p:ph type="sldNum" sz="quarter" idx="5"/>
          </p:nvPr>
        </p:nvSpPr>
        <p:spPr/>
        <p:txBody>
          <a:bodyPr/>
          <a:lstStyle/>
          <a:p>
            <a:fld id="{910406B2-DC75-46EC-AD53-DA792471599A}" type="slidenum">
              <a:rPr lang="en-US" smtClean="0"/>
              <a:t>2</a:t>
            </a:fld>
            <a:endParaRPr lang="en-US"/>
          </a:p>
        </p:txBody>
      </p:sp>
    </p:spTree>
    <p:extLst>
      <p:ext uri="{BB962C8B-B14F-4D97-AF65-F5344CB8AC3E}">
        <p14:creationId xmlns:p14="http://schemas.microsoft.com/office/powerpoint/2010/main" val="1332033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wrangling also encompasses data transformation, which you’ve already learned a little about. Now we’ll focus on new skills for three specific types of data you will frequently encounter in practice: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Relational data</a:t>
            </a:r>
            <a:r>
              <a:rPr lang="en-US" sz="1200" b="0" i="0" kern="1200" dirty="0">
                <a:solidFill>
                  <a:schemeClr val="tx1"/>
                </a:solidFill>
                <a:effectLst/>
                <a:latin typeface="+mn-lt"/>
                <a:ea typeface="+mn-ea"/>
                <a:cs typeface="+mn-cs"/>
              </a:rPr>
              <a:t> will give you tools for working with multiple interrelated datasets.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will introduce regular expressions, a powerful tool for manipulating strings.</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Factors</a:t>
            </a:r>
            <a:r>
              <a:rPr lang="en-US" sz="1200" b="0" i="0" kern="1200" dirty="0">
                <a:solidFill>
                  <a:schemeClr val="tx1"/>
                </a:solidFill>
                <a:effectLst/>
                <a:latin typeface="+mn-lt"/>
                <a:ea typeface="+mn-ea"/>
                <a:cs typeface="+mn-cs"/>
              </a:rPr>
              <a:t> are how R stores categorical data. They are used when a variable has a fixed set of possible values, or when you want to use a non-alphabetical ordering of a string.</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Dates and times</a:t>
            </a:r>
            <a:r>
              <a:rPr lang="en-US" sz="1200" b="0" i="0" kern="1200" dirty="0">
                <a:solidFill>
                  <a:schemeClr val="tx1"/>
                </a:solidFill>
                <a:effectLst/>
                <a:latin typeface="+mn-lt"/>
                <a:ea typeface="+mn-ea"/>
                <a:cs typeface="+mn-cs"/>
              </a:rPr>
              <a:t> will give you the key tools for working with dates and date-times.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STOP</a:t>
            </a:r>
          </a:p>
          <a:p>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3</a:t>
            </a:fld>
            <a:endParaRPr lang="en-US"/>
          </a:p>
        </p:txBody>
      </p:sp>
    </p:spTree>
    <p:extLst>
      <p:ext uri="{BB962C8B-B14F-4D97-AF65-F5344CB8AC3E}">
        <p14:creationId xmlns:p14="http://schemas.microsoft.com/office/powerpoint/2010/main" val="363559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Throughout this course we work with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instead of R’s traditional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Tibbles </a:t>
            </a:r>
            <a:r>
              <a:rPr lang="en-US" sz="1200" b="0" i="1" kern="1200" dirty="0">
                <a:solidFill>
                  <a:schemeClr val="tx1"/>
                </a:solidFill>
                <a:effectLst/>
                <a:latin typeface="+mn-lt"/>
                <a:ea typeface="+mn-ea"/>
                <a:cs typeface="+mn-cs"/>
              </a:rPr>
              <a:t>are</a:t>
            </a:r>
            <a:r>
              <a:rPr lang="en-US" sz="1200" b="0" i="0" kern="1200" dirty="0">
                <a:solidFill>
                  <a:schemeClr val="tx1"/>
                </a:solidFill>
                <a:effectLst/>
                <a:latin typeface="+mn-lt"/>
                <a:ea typeface="+mn-ea"/>
                <a:cs typeface="+mn-cs"/>
              </a:rPr>
              <a:t> data frames, but they tweak some older </a:t>
            </a:r>
            <a:r>
              <a:rPr lang="en-US" sz="1200" b="0" i="0" kern="1200" dirty="0" err="1">
                <a:solidFill>
                  <a:schemeClr val="tx1"/>
                </a:solidFill>
                <a:effectLst/>
                <a:latin typeface="+mn-lt"/>
                <a:ea typeface="+mn-ea"/>
                <a:cs typeface="+mn-cs"/>
              </a:rPr>
              <a:t>behaviours</a:t>
            </a:r>
            <a:r>
              <a:rPr lang="en-US" sz="1200" b="0" i="0" kern="1200" dirty="0">
                <a:solidFill>
                  <a:schemeClr val="tx1"/>
                </a:solidFill>
                <a:effectLst/>
                <a:latin typeface="+mn-lt"/>
                <a:ea typeface="+mn-ea"/>
                <a:cs typeface="+mn-cs"/>
              </a:rPr>
              <a:t> to make life a little easier. R is an old language, and some things that were useful 10 or 20 years ago now get in your way. It’s difficult to change base R without breaking existing code, so most innovation occurs in packages. Here we will describe the </a:t>
            </a:r>
            <a:r>
              <a:rPr lang="en-US" sz="1200" b="1"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package, which provides opinionated data frames that make working in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a little easier. In most places, I’ll use the term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and data frame interchangeably; when I want to draw particular attention to R’s built-in data frame, I’ll call them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this chapter leaves you wanting to learn more about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you might enjoy vignette("</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4</a:t>
            </a:fld>
            <a:endParaRPr lang="en-US"/>
          </a:p>
        </p:txBody>
      </p:sp>
    </p:spTree>
    <p:extLst>
      <p:ext uri="{BB962C8B-B14F-4D97-AF65-F5344CB8AC3E}">
        <p14:creationId xmlns:p14="http://schemas.microsoft.com/office/powerpoint/2010/main" val="241249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Almost all of the functions that you’ll use in this course produce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as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are one of the unifying features of the </a:t>
            </a:r>
            <a:r>
              <a:rPr lang="en-US" sz="1200" b="0" i="0" kern="1200" dirty="0" err="1">
                <a:solidFill>
                  <a:schemeClr val="tx1"/>
                </a:solidFill>
                <a:effectLst/>
                <a:latin typeface="+mn-lt"/>
                <a:ea typeface="+mn-ea"/>
                <a:cs typeface="+mn-cs"/>
              </a:rPr>
              <a:t>tidyverse</a:t>
            </a:r>
            <a:r>
              <a:rPr lang="en-US" sz="1200" b="0" i="0" kern="1200" dirty="0">
                <a:solidFill>
                  <a:schemeClr val="tx1"/>
                </a:solidFill>
                <a:effectLst/>
                <a:latin typeface="+mn-lt"/>
                <a:ea typeface="+mn-ea"/>
                <a:cs typeface="+mn-cs"/>
              </a:rPr>
              <a:t>. Most other R packages use regular data frames, so you might want to coerce a data frame to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You can do that with </a:t>
            </a:r>
            <a:r>
              <a:rPr lang="en-US" dirty="0" err="1"/>
              <a:t>as_tibble</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5</a:t>
            </a:fld>
            <a:endParaRPr lang="en-US"/>
          </a:p>
        </p:txBody>
      </p:sp>
    </p:spTree>
    <p:extLst>
      <p:ext uri="{BB962C8B-B14F-4D97-AF65-F5344CB8AC3E}">
        <p14:creationId xmlns:p14="http://schemas.microsoft.com/office/powerpoint/2010/main" val="120834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create a new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from individual vectors with </a:t>
            </a:r>
            <a:r>
              <a:rPr lang="en-US" dirty="0" err="1"/>
              <a:t>tibble</a:t>
            </a:r>
            <a:r>
              <a:rPr lang="en-US" dirty="0"/>
              <a:t>()</a:t>
            </a:r>
            <a:r>
              <a:rPr lang="en-US" sz="1200" b="0" i="0" kern="1200" dirty="0">
                <a:solidFill>
                  <a:schemeClr val="tx1"/>
                </a:solidFill>
                <a:effectLst/>
                <a:latin typeface="+mn-lt"/>
                <a:ea typeface="+mn-ea"/>
                <a:cs typeface="+mn-cs"/>
              </a:rPr>
              <a:t>. </a:t>
            </a:r>
            <a:r>
              <a:rPr lang="en-US" dirty="0" err="1"/>
              <a:t>tibble</a:t>
            </a:r>
            <a:r>
              <a:rPr lang="en-US" dirty="0"/>
              <a:t>()</a:t>
            </a:r>
            <a:r>
              <a:rPr lang="en-US" sz="1200" b="0" i="0" kern="1200" dirty="0">
                <a:solidFill>
                  <a:schemeClr val="tx1"/>
                </a:solidFill>
                <a:effectLst/>
                <a:latin typeface="+mn-lt"/>
                <a:ea typeface="+mn-ea"/>
                <a:cs typeface="+mn-cs"/>
              </a:rPr>
              <a:t> will automatically recycle inputs of length 1, and allows you to refer to variables that you just created, as shown.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you’re already familiar with </a:t>
            </a:r>
            <a:r>
              <a:rPr lang="en-US" dirty="0" err="1"/>
              <a:t>data.frame</a:t>
            </a:r>
            <a:r>
              <a:rPr lang="en-US" dirty="0"/>
              <a:t>()</a:t>
            </a:r>
            <a:r>
              <a:rPr lang="en-US" sz="1200" b="0" i="0" kern="1200" dirty="0">
                <a:solidFill>
                  <a:schemeClr val="tx1"/>
                </a:solidFill>
                <a:effectLst/>
                <a:latin typeface="+mn-lt"/>
                <a:ea typeface="+mn-ea"/>
                <a:cs typeface="+mn-cs"/>
              </a:rPr>
              <a:t>, note that </a:t>
            </a:r>
            <a:r>
              <a:rPr lang="en-US" dirty="0" err="1"/>
              <a:t>tibble</a:t>
            </a:r>
            <a:r>
              <a:rPr lang="en-US" dirty="0"/>
              <a:t>()</a:t>
            </a:r>
            <a:r>
              <a:rPr lang="en-US" sz="1200" b="0" i="0" kern="1200" dirty="0">
                <a:solidFill>
                  <a:schemeClr val="tx1"/>
                </a:solidFill>
                <a:effectLst/>
                <a:latin typeface="+mn-lt"/>
                <a:ea typeface="+mn-ea"/>
                <a:cs typeface="+mn-cs"/>
              </a:rPr>
              <a:t> does much less: it never changes the type of the inputs (e.g. it never converts strings to factors!), it never changes the names of variables, and it never creates row names.</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6</a:t>
            </a:fld>
            <a:endParaRPr lang="en-US"/>
          </a:p>
        </p:txBody>
      </p:sp>
    </p:spTree>
    <p:extLst>
      <p:ext uri="{BB962C8B-B14F-4D97-AF65-F5344CB8AC3E}">
        <p14:creationId xmlns:p14="http://schemas.microsoft.com/office/powerpoint/2010/main" val="92175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possible for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to have column names that are not valid R variable names, aka </a:t>
            </a:r>
            <a:r>
              <a:rPr lang="en-US" sz="1200" b="1" i="0" kern="1200" dirty="0">
                <a:solidFill>
                  <a:schemeClr val="tx1"/>
                </a:solidFill>
                <a:effectLst/>
                <a:latin typeface="+mn-lt"/>
                <a:ea typeface="+mn-ea"/>
                <a:cs typeface="+mn-cs"/>
              </a:rPr>
              <a:t>non-syntactic</a:t>
            </a:r>
            <a:r>
              <a:rPr lang="en-US" sz="1200" b="0" i="0" kern="1200" dirty="0">
                <a:solidFill>
                  <a:schemeClr val="tx1"/>
                </a:solidFill>
                <a:effectLst/>
                <a:latin typeface="+mn-lt"/>
                <a:ea typeface="+mn-ea"/>
                <a:cs typeface="+mn-cs"/>
              </a:rPr>
              <a:t> names. For example, they might not start with a letter, or they might contain unusual characters like a space. To refer to these variables, you need to surround them with backticks, </a:t>
            </a:r>
            <a:r>
              <a:rPr lang="en-US" dirty="0"/>
              <a:t>`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You’ll also need the backticks when working with these variables in other packages, like ggplot2,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tidyr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7</a:t>
            </a:fld>
            <a:endParaRPr lang="en-US"/>
          </a:p>
        </p:txBody>
      </p:sp>
    </p:spTree>
    <p:extLst>
      <p:ext uri="{BB962C8B-B14F-4D97-AF65-F5344CB8AC3E}">
        <p14:creationId xmlns:p14="http://schemas.microsoft.com/office/powerpoint/2010/main" val="218238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way to create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is with </a:t>
            </a:r>
            <a:r>
              <a:rPr lang="en-US" dirty="0"/>
              <a:t>tribble()</a:t>
            </a:r>
            <a:r>
              <a:rPr lang="en-US" sz="1200" b="0" i="0" kern="1200" dirty="0">
                <a:solidFill>
                  <a:schemeClr val="tx1"/>
                </a:solidFill>
                <a:effectLst/>
                <a:latin typeface="+mn-lt"/>
                <a:ea typeface="+mn-ea"/>
                <a:cs typeface="+mn-cs"/>
              </a:rPr>
              <a:t>, short for </a:t>
            </a:r>
            <a:r>
              <a:rPr lang="en-US" sz="1200" b="1" i="0" kern="1200" dirty="0">
                <a:solidFill>
                  <a:schemeClr val="tx1"/>
                </a:solidFill>
                <a:effectLst/>
                <a:latin typeface="+mn-lt"/>
                <a:ea typeface="+mn-ea"/>
                <a:cs typeface="+mn-cs"/>
              </a:rPr>
              <a:t>tr</a:t>
            </a:r>
            <a:r>
              <a:rPr lang="en-US" sz="1200" b="0" i="0" kern="1200" dirty="0">
                <a:solidFill>
                  <a:schemeClr val="tx1"/>
                </a:solidFill>
                <a:effectLst/>
                <a:latin typeface="+mn-lt"/>
                <a:ea typeface="+mn-ea"/>
                <a:cs typeface="+mn-cs"/>
              </a:rPr>
              <a:t>ansposed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a:t>
            </a:r>
            <a:r>
              <a:rPr lang="en-US" dirty="0"/>
              <a:t>tribble()</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customised</a:t>
            </a:r>
            <a:r>
              <a:rPr lang="en-US" sz="1200" b="0" i="0" kern="1200" dirty="0">
                <a:solidFill>
                  <a:schemeClr val="tx1"/>
                </a:solidFill>
                <a:effectLst/>
                <a:latin typeface="+mn-lt"/>
                <a:ea typeface="+mn-ea"/>
                <a:cs typeface="+mn-cs"/>
              </a:rPr>
              <a:t> for data entry in code: column headings are defined by formulas (i.e. they start with </a:t>
            </a:r>
            <a:r>
              <a:rPr lang="en-US" dirty="0"/>
              <a:t>~</a:t>
            </a:r>
            <a:r>
              <a:rPr lang="en-US" sz="1200" b="0" i="0" kern="1200" dirty="0">
                <a:solidFill>
                  <a:schemeClr val="tx1"/>
                </a:solidFill>
                <a:effectLst/>
                <a:latin typeface="+mn-lt"/>
                <a:ea typeface="+mn-ea"/>
                <a:cs typeface="+mn-cs"/>
              </a:rPr>
              <a:t>), and entries are separated by commas. This makes it possible to lay out small amounts of data in easy to read form.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often add a comment (the line starting with </a:t>
            </a:r>
            <a:r>
              <a:rPr lang="en-US" dirty="0"/>
              <a:t>#</a:t>
            </a:r>
            <a:r>
              <a:rPr lang="en-US" sz="1200" b="0" i="0" kern="1200" dirty="0">
                <a:solidFill>
                  <a:schemeClr val="tx1"/>
                </a:solidFill>
                <a:effectLst/>
                <a:latin typeface="+mn-lt"/>
                <a:ea typeface="+mn-ea"/>
                <a:cs typeface="+mn-cs"/>
              </a:rPr>
              <a:t>), to make it really clear where the header is.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STOP</a:t>
            </a:r>
            <a:endParaRPr lang="en-US" b="1" dirty="0"/>
          </a:p>
        </p:txBody>
      </p:sp>
      <p:sp>
        <p:nvSpPr>
          <p:cNvPr id="4" name="Slide Number Placeholder 3"/>
          <p:cNvSpPr>
            <a:spLocks noGrp="1"/>
          </p:cNvSpPr>
          <p:nvPr>
            <p:ph type="sldNum" sz="quarter" idx="5"/>
          </p:nvPr>
        </p:nvSpPr>
        <p:spPr/>
        <p:txBody>
          <a:bodyPr/>
          <a:lstStyle/>
          <a:p>
            <a:fld id="{4797B71F-6DE7-4046-A7EA-7FED12612923}" type="slidenum">
              <a:rPr lang="en-US" smtClean="0"/>
              <a:t>8</a:t>
            </a:fld>
            <a:endParaRPr lang="en-US"/>
          </a:p>
        </p:txBody>
      </p:sp>
    </p:spTree>
    <p:extLst>
      <p:ext uri="{BB962C8B-B14F-4D97-AF65-F5344CB8AC3E}">
        <p14:creationId xmlns:p14="http://schemas.microsoft.com/office/powerpoint/2010/main" val="246346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main differences in the usage of a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vs. a classic </a:t>
            </a:r>
            <a:r>
              <a:rPr lang="en-US" dirty="0" err="1"/>
              <a:t>data.frame</a:t>
            </a:r>
            <a:r>
              <a:rPr lang="en-US" sz="1200" b="0" i="0" kern="1200" dirty="0">
                <a:solidFill>
                  <a:schemeClr val="tx1"/>
                </a:solidFill>
                <a:effectLst/>
                <a:latin typeface="+mn-lt"/>
                <a:ea typeface="+mn-ea"/>
                <a:cs typeface="+mn-cs"/>
              </a:rPr>
              <a:t>: printing and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797B71F-6DE7-4046-A7EA-7FED12612923}" type="slidenum">
              <a:rPr lang="en-US" smtClean="0"/>
              <a:t>9</a:t>
            </a:fld>
            <a:endParaRPr lang="en-US"/>
          </a:p>
        </p:txBody>
      </p:sp>
    </p:spTree>
    <p:extLst>
      <p:ext uri="{BB962C8B-B14F-4D97-AF65-F5344CB8AC3E}">
        <p14:creationId xmlns:p14="http://schemas.microsoft.com/office/powerpoint/2010/main" val="368676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B8E9-EA2D-47F4-BB0A-21B929A596CF}"/>
              </a:ext>
            </a:extLst>
          </p:cNvPr>
          <p:cNvSpPr>
            <a:spLocks noGrp="1"/>
          </p:cNvSpPr>
          <p:nvPr>
            <p:ph type="title"/>
          </p:nvPr>
        </p:nvSpPr>
        <p:spPr/>
        <p:txBody>
          <a:bodyPr/>
          <a:lstStyle/>
          <a:p>
            <a:r>
              <a:rPr lang="en-US" dirty="0"/>
              <a:t>Data wrangling</a:t>
            </a:r>
          </a:p>
        </p:txBody>
      </p:sp>
      <p:sp>
        <p:nvSpPr>
          <p:cNvPr id="5" name="Text Placeholder 4">
            <a:extLst>
              <a:ext uri="{FF2B5EF4-FFF2-40B4-BE49-F238E27FC236}">
                <a16:creationId xmlns:a16="http://schemas.microsoft.com/office/drawing/2014/main" id="{C8C4C5DA-A1C3-4E07-93F9-0011B69D8F2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6" name="Picture 2" descr="Image result for r programming">
            <a:extLst>
              <a:ext uri="{FF2B5EF4-FFF2-40B4-BE49-F238E27FC236}">
                <a16:creationId xmlns:a16="http://schemas.microsoft.com/office/drawing/2014/main" id="{2D30D126-A667-4E3B-AF98-3829F8F8206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1905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5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26B8-B614-471E-8301-310A4095CAF5}"/>
              </a:ext>
            </a:extLst>
          </p:cNvPr>
          <p:cNvSpPr>
            <a:spLocks noGrp="1"/>
          </p:cNvSpPr>
          <p:nvPr>
            <p:ph type="title"/>
          </p:nvPr>
        </p:nvSpPr>
        <p:spPr/>
        <p:txBody>
          <a:bodyPr/>
          <a:lstStyle/>
          <a:p>
            <a:r>
              <a:rPr lang="en-US" dirty="0"/>
              <a:t>Printing</a:t>
            </a:r>
          </a:p>
        </p:txBody>
      </p:sp>
      <p:pic>
        <p:nvPicPr>
          <p:cNvPr id="4" name="Picture 2" descr="Free print outline icon &amp; Download free icons for commercial use">
            <a:extLst>
              <a:ext uri="{FF2B5EF4-FFF2-40B4-BE49-F238E27FC236}">
                <a16:creationId xmlns:a16="http://schemas.microsoft.com/office/drawing/2014/main" id="{9092D491-08FE-41E4-9918-7D34731D5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200" y="755211"/>
            <a:ext cx="1159625" cy="1159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2BBA275-8793-401F-82A7-64E9743ADEFD}"/>
              </a:ext>
            </a:extLst>
          </p:cNvPr>
          <p:cNvSpPr/>
          <p:nvPr/>
        </p:nvSpPr>
        <p:spPr>
          <a:xfrm>
            <a:off x="1024128" y="1533465"/>
            <a:ext cx="8735014" cy="5324535"/>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b="1" dirty="0" err="1">
                <a:solidFill>
                  <a:srgbClr val="007020"/>
                </a:solidFill>
                <a:latin typeface="Consolas" panose="020B0609020204030204" pitchFamily="49" charset="0"/>
              </a:rPr>
              <a:t>tibble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a =</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lubridate</a:t>
            </a:r>
            <a:r>
              <a:rPr lang="en-US" altLang="en-US" sz="2000" dirty="0">
                <a:solidFill>
                  <a:srgbClr val="666666"/>
                </a:solidFill>
                <a:latin typeface="Consolas" panose="020B0609020204030204" pitchFamily="49" charset="0"/>
              </a:rPr>
              <a:t>::</a:t>
            </a:r>
            <a:r>
              <a:rPr lang="en-US" altLang="en-US" sz="2000" b="1" dirty="0">
                <a:solidFill>
                  <a:srgbClr val="007020"/>
                </a:solidFill>
                <a:latin typeface="Consolas" panose="020B0609020204030204" pitchFamily="49" charset="0"/>
              </a:rPr>
              <a:t>now</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runif</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1e3</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86400</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b =</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lubridate</a:t>
            </a:r>
            <a:r>
              <a:rPr lang="en-US" altLang="en-US" sz="2000" dirty="0">
                <a:solidFill>
                  <a:srgbClr val="666666"/>
                </a:solidFill>
                <a:latin typeface="Consolas" panose="020B0609020204030204" pitchFamily="49" charset="0"/>
              </a:rPr>
              <a:t>::</a:t>
            </a:r>
            <a:r>
              <a:rPr lang="en-US" altLang="en-US" sz="2000" b="1" dirty="0">
                <a:solidFill>
                  <a:srgbClr val="007020"/>
                </a:solidFill>
                <a:latin typeface="Consolas" panose="020B0609020204030204" pitchFamily="49" charset="0"/>
              </a:rPr>
              <a:t>today</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runif</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1e3</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30</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c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1e3</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d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runif</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1e3</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e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sample</a:t>
            </a:r>
            <a:r>
              <a:rPr lang="en-US" altLang="en-US" sz="2000" dirty="0">
                <a:solidFill>
                  <a:srgbClr val="4183C4"/>
                </a:solidFill>
                <a:latin typeface="Consolas" panose="020B0609020204030204" pitchFamily="49" charset="0"/>
              </a:rPr>
              <a:t>(letters, </a:t>
            </a:r>
            <a:r>
              <a:rPr lang="en-US" altLang="en-US" sz="2000" dirty="0">
                <a:solidFill>
                  <a:srgbClr val="40A070"/>
                </a:solidFill>
                <a:latin typeface="Consolas" panose="020B0609020204030204" pitchFamily="49" charset="0"/>
              </a:rPr>
              <a:t>1e3</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replace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1,000 x 5</a:t>
            </a:r>
          </a:p>
          <a:p>
            <a:r>
              <a:rPr lang="en-US" sz="2000" i="1" dirty="0">
                <a:solidFill>
                  <a:srgbClr val="60A0B0"/>
                </a:solidFill>
                <a:latin typeface="Consolas" panose="020B0609020204030204" pitchFamily="49" charset="0"/>
              </a:rPr>
              <a:t>#&gt;   a                   b              c     d e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dttm</a:t>
            </a:r>
            <a:r>
              <a:rPr lang="en-US" sz="2000" i="1" dirty="0">
                <a:solidFill>
                  <a:srgbClr val="60A0B0"/>
                </a:solidFill>
                <a:latin typeface="Consolas" panose="020B0609020204030204" pitchFamily="49" charset="0"/>
              </a:rPr>
              <a:t>&gt;              &lt;date&gt;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2020-01-15 20:43:23 2020-01-22     1 0.368 n    </a:t>
            </a:r>
          </a:p>
          <a:p>
            <a:r>
              <a:rPr lang="en-US" sz="2000" i="1" dirty="0">
                <a:solidFill>
                  <a:srgbClr val="60A0B0"/>
                </a:solidFill>
                <a:latin typeface="Consolas" panose="020B0609020204030204" pitchFamily="49" charset="0"/>
              </a:rPr>
              <a:t>#&gt; 2 2020-01-16 14:48:32 2020-01-27     2 0.612 l    </a:t>
            </a:r>
          </a:p>
          <a:p>
            <a:r>
              <a:rPr lang="en-US" sz="2000" i="1" dirty="0">
                <a:solidFill>
                  <a:srgbClr val="60A0B0"/>
                </a:solidFill>
                <a:latin typeface="Consolas" panose="020B0609020204030204" pitchFamily="49" charset="0"/>
              </a:rPr>
              <a:t>#&gt; 3 2020-01-16 09:12:12 2020-02-06     3 0.415 p    </a:t>
            </a:r>
          </a:p>
          <a:p>
            <a:r>
              <a:rPr lang="en-US" sz="2000" i="1" dirty="0">
                <a:solidFill>
                  <a:srgbClr val="60A0B0"/>
                </a:solidFill>
                <a:latin typeface="Consolas" panose="020B0609020204030204" pitchFamily="49" charset="0"/>
              </a:rPr>
              <a:t>#&gt; 4 2020-01-15 22:33:29 2020-02-05     4 0.212 m    </a:t>
            </a:r>
          </a:p>
          <a:p>
            <a:r>
              <a:rPr lang="en-US" sz="2000" i="1" dirty="0">
                <a:solidFill>
                  <a:srgbClr val="60A0B0"/>
                </a:solidFill>
                <a:latin typeface="Consolas" panose="020B0609020204030204" pitchFamily="49" charset="0"/>
              </a:rPr>
              <a:t>#&gt; 5 2020-01-15 18:57:45 2020-02-02     5 0.733 </a:t>
            </a:r>
            <a:r>
              <a:rPr lang="en-US" sz="2000" i="1" dirty="0" err="1">
                <a:solidFill>
                  <a:srgbClr val="60A0B0"/>
                </a:solidFill>
                <a:latin typeface="Consolas" panose="020B0609020204030204" pitchFamily="49" charset="0"/>
              </a:rPr>
              <a:t>i</a:t>
            </a:r>
            <a:r>
              <a:rPr lang="en-US" sz="2000" i="1" dirty="0">
                <a:solidFill>
                  <a:srgbClr val="60A0B0"/>
                </a:solidFill>
                <a:latin typeface="Consolas" panose="020B0609020204030204" pitchFamily="49" charset="0"/>
              </a:rPr>
              <a:t>    </a:t>
            </a:r>
          </a:p>
          <a:p>
            <a:r>
              <a:rPr lang="en-US" sz="2000" i="1" dirty="0">
                <a:solidFill>
                  <a:srgbClr val="60A0B0"/>
                </a:solidFill>
                <a:latin typeface="Consolas" panose="020B0609020204030204" pitchFamily="49" charset="0"/>
              </a:rPr>
              <a:t>#&gt; 6 2020-01-16 05:58:42 2020-01-29     6 0.460 n    </a:t>
            </a:r>
          </a:p>
          <a:p>
            <a:r>
              <a:rPr lang="en-US" sz="2000" i="1" dirty="0">
                <a:solidFill>
                  <a:srgbClr val="60A0B0"/>
                </a:solidFill>
                <a:latin typeface="Consolas" panose="020B0609020204030204" pitchFamily="49" charset="0"/>
              </a:rPr>
              <a:t>#&gt; # … with 994 more rows</a:t>
            </a:r>
          </a:p>
        </p:txBody>
      </p:sp>
    </p:spTree>
    <p:extLst>
      <p:ext uri="{BB962C8B-B14F-4D97-AF65-F5344CB8AC3E}">
        <p14:creationId xmlns:p14="http://schemas.microsoft.com/office/powerpoint/2010/main" val="368948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7C4B-11B7-40E1-AE46-A9CB67DCFB4C}"/>
              </a:ext>
            </a:extLst>
          </p:cNvPr>
          <p:cNvSpPr>
            <a:spLocks noGrp="1"/>
          </p:cNvSpPr>
          <p:nvPr>
            <p:ph type="title"/>
          </p:nvPr>
        </p:nvSpPr>
        <p:spPr/>
        <p:txBody>
          <a:bodyPr/>
          <a:lstStyle/>
          <a:p>
            <a:r>
              <a:rPr lang="en-US" dirty="0"/>
              <a:t>Printing</a:t>
            </a:r>
          </a:p>
        </p:txBody>
      </p:sp>
      <p:sp>
        <p:nvSpPr>
          <p:cNvPr id="3" name="Content Placeholder 2">
            <a:extLst>
              <a:ext uri="{FF2B5EF4-FFF2-40B4-BE49-F238E27FC236}">
                <a16:creationId xmlns:a16="http://schemas.microsoft.com/office/drawing/2014/main" id="{1B18284D-B5A9-4597-8D07-36259E52D7D6}"/>
              </a:ext>
            </a:extLst>
          </p:cNvPr>
          <p:cNvSpPr>
            <a:spLocks noGrp="1"/>
          </p:cNvSpPr>
          <p:nvPr>
            <p:ph idx="1"/>
          </p:nvPr>
        </p:nvSpPr>
        <p:spPr/>
        <p:txBody>
          <a:bodyPr>
            <a:normAutofit/>
          </a:bodyPr>
          <a:lstStyle/>
          <a:p>
            <a:pPr marL="349250" indent="-349250">
              <a:buSzPct val="120000"/>
              <a:buFont typeface="Arial" panose="020B0604020202020204" pitchFamily="34" charset="0"/>
              <a:buChar char="•"/>
            </a:pPr>
            <a:r>
              <a:rPr lang="en-US" sz="2400" dirty="0"/>
              <a:t>You can explicitly </a:t>
            </a:r>
            <a:r>
              <a:rPr lang="en-US" sz="2400" dirty="0">
                <a:latin typeface="Courier New" panose="02070309020205020404" pitchFamily="49" charset="0"/>
                <a:cs typeface="Courier New" panose="02070309020205020404" pitchFamily="49" charset="0"/>
              </a:rPr>
              <a:t>print()</a:t>
            </a:r>
            <a:r>
              <a:rPr lang="en-US" sz="2400" dirty="0"/>
              <a:t> the data frame, control the number of rows, and the width of the display</a:t>
            </a:r>
          </a:p>
          <a:p>
            <a:pPr marL="349250" indent="-349250">
              <a:buFont typeface="Arial" panose="020B0604020202020204" pitchFamily="34" charset="0"/>
              <a:buChar char="•"/>
            </a:pPr>
            <a:endParaRPr lang="en-US" sz="2400" dirty="0"/>
          </a:p>
          <a:p>
            <a:pPr marL="349250" indent="-349250">
              <a:buSzPct val="120000"/>
              <a:buFont typeface="Arial" panose="020B0604020202020204" pitchFamily="34" charset="0"/>
              <a:buChar char="•"/>
            </a:pPr>
            <a:r>
              <a:rPr lang="en-US" sz="2400" dirty="0"/>
              <a:t>You can also control the default print behavior by setting options:</a:t>
            </a:r>
          </a:p>
          <a:p>
            <a:pPr marL="522986" lvl="1" indent="-349250">
              <a:buSzPct val="80000"/>
              <a:buFont typeface="Courier New" panose="02070309020205020404" pitchFamily="49" charset="0"/>
              <a:buChar char="o"/>
            </a:pPr>
            <a:r>
              <a:rPr lang="en-US" sz="2000" dirty="0">
                <a:latin typeface="Courier New" panose="02070309020205020404" pitchFamily="49" charset="0"/>
                <a:cs typeface="Courier New" panose="02070309020205020404" pitchFamily="49" charset="0"/>
              </a:rPr>
              <a:t>options(</a:t>
            </a:r>
            <a:r>
              <a:rPr lang="en-US" sz="2000" dirty="0" err="1">
                <a:latin typeface="Courier New" panose="02070309020205020404" pitchFamily="49" charset="0"/>
                <a:cs typeface="Courier New" panose="02070309020205020404" pitchFamily="49" charset="0"/>
              </a:rPr>
              <a:t>tibble.print_max</a:t>
            </a:r>
            <a:r>
              <a:rPr lang="en-US" sz="2000" dirty="0">
                <a:latin typeface="Courier New" panose="02070309020205020404" pitchFamily="49" charset="0"/>
                <a:cs typeface="Courier New" panose="02070309020205020404" pitchFamily="49" charset="0"/>
              </a:rPr>
              <a:t> = n, </a:t>
            </a:r>
            <a:r>
              <a:rPr lang="en-US" sz="2000" dirty="0" err="1">
                <a:latin typeface="Courier New" panose="02070309020205020404" pitchFamily="49" charset="0"/>
                <a:cs typeface="Courier New" panose="02070309020205020404" pitchFamily="49" charset="0"/>
              </a:rPr>
              <a:t>tibble.print_min</a:t>
            </a:r>
            <a:r>
              <a:rPr lang="en-US" sz="2000" dirty="0">
                <a:latin typeface="Courier New" panose="02070309020205020404" pitchFamily="49" charset="0"/>
                <a:cs typeface="Courier New" panose="02070309020205020404" pitchFamily="49" charset="0"/>
              </a:rPr>
              <a:t> = m)</a:t>
            </a:r>
            <a:r>
              <a:rPr lang="en-US" sz="2000" dirty="0"/>
              <a:t>: if more than </a:t>
            </a:r>
            <a:r>
              <a:rPr lang="en-US" sz="2000" i="1" dirty="0"/>
              <a:t>n</a:t>
            </a:r>
            <a:r>
              <a:rPr lang="en-US" sz="2000" dirty="0"/>
              <a:t> rows, print only </a:t>
            </a:r>
            <a:r>
              <a:rPr lang="en-US" sz="2000" i="1" dirty="0"/>
              <a:t>m</a:t>
            </a:r>
            <a:r>
              <a:rPr lang="en-US" sz="2000" dirty="0"/>
              <a:t> rows. </a:t>
            </a:r>
          </a:p>
          <a:p>
            <a:pPr marL="522986" lvl="1" indent="-349250">
              <a:buSzPct val="80000"/>
              <a:buFont typeface="Courier New" panose="02070309020205020404" pitchFamily="49" charset="0"/>
              <a:buChar char="o"/>
            </a:pPr>
            <a:r>
              <a:rPr lang="en-US" sz="2000" dirty="0"/>
              <a:t>Use </a:t>
            </a:r>
            <a:r>
              <a:rPr lang="en-US" sz="2000" dirty="0">
                <a:latin typeface="Courier New" panose="02070309020205020404" pitchFamily="49" charset="0"/>
                <a:cs typeface="Courier New" panose="02070309020205020404" pitchFamily="49" charset="0"/>
              </a:rPr>
              <a:t>options(</a:t>
            </a:r>
            <a:r>
              <a:rPr lang="en-US" sz="2000" dirty="0" err="1">
                <a:latin typeface="Courier New" panose="02070309020205020404" pitchFamily="49" charset="0"/>
                <a:cs typeface="Courier New" panose="02070309020205020404" pitchFamily="49" charset="0"/>
              </a:rPr>
              <a:t>tibble.print_min</a:t>
            </a:r>
            <a:r>
              <a:rPr lang="en-US" sz="2000" dirty="0">
                <a:latin typeface="Courier New" panose="02070309020205020404" pitchFamily="49" charset="0"/>
                <a:cs typeface="Courier New" panose="02070309020205020404" pitchFamily="49" charset="0"/>
              </a:rPr>
              <a:t> = Inf)</a:t>
            </a:r>
            <a:r>
              <a:rPr lang="en-US" sz="2000" dirty="0"/>
              <a:t> to show all rows.</a:t>
            </a:r>
          </a:p>
          <a:p>
            <a:pPr marL="522986" lvl="1" indent="-349250">
              <a:buSzPct val="80000"/>
              <a:buFont typeface="Courier New" panose="02070309020205020404" pitchFamily="49" charset="0"/>
              <a:buChar char="o"/>
            </a:pPr>
            <a:r>
              <a:rPr lang="en-US" sz="2000" dirty="0"/>
              <a:t>Use </a:t>
            </a:r>
            <a:r>
              <a:rPr lang="en-US" sz="2000" dirty="0">
                <a:latin typeface="Courier New" panose="02070309020205020404" pitchFamily="49" charset="0"/>
                <a:cs typeface="Courier New" panose="02070309020205020404" pitchFamily="49" charset="0"/>
              </a:rPr>
              <a:t>options(</a:t>
            </a:r>
            <a:r>
              <a:rPr lang="en-US" sz="2000" dirty="0" err="1">
                <a:latin typeface="Courier New" panose="02070309020205020404" pitchFamily="49" charset="0"/>
                <a:cs typeface="Courier New" panose="02070309020205020404" pitchFamily="49" charset="0"/>
              </a:rPr>
              <a:t>tibble.width</a:t>
            </a:r>
            <a:r>
              <a:rPr lang="en-US" sz="2000" dirty="0">
                <a:latin typeface="Courier New" panose="02070309020205020404" pitchFamily="49" charset="0"/>
                <a:cs typeface="Courier New" panose="02070309020205020404" pitchFamily="49" charset="0"/>
              </a:rPr>
              <a:t> = Inf)</a:t>
            </a:r>
            <a:r>
              <a:rPr lang="en-US" sz="2000" dirty="0"/>
              <a:t> to print all columns</a:t>
            </a:r>
          </a:p>
          <a:p>
            <a:pPr marL="349250" indent="-349250">
              <a:buSzPct val="120000"/>
              <a:buFont typeface="Arial" panose="020B0604020202020204" pitchFamily="34" charset="0"/>
              <a:buChar char="•"/>
            </a:pPr>
            <a:r>
              <a:rPr lang="en-US" sz="2400" dirty="0"/>
              <a:t>You can see a complete list of options by looking at the package help with </a:t>
            </a:r>
            <a:r>
              <a:rPr lang="en-US" sz="2400" dirty="0" err="1">
                <a:latin typeface="Courier New" panose="02070309020205020404" pitchFamily="49" charset="0"/>
                <a:cs typeface="Courier New" panose="02070309020205020404" pitchFamily="49" charset="0"/>
              </a:rPr>
              <a:t>package?tibble</a:t>
            </a:r>
            <a:r>
              <a:rPr lang="en-US" sz="2400" dirty="0">
                <a:latin typeface="Courier New" panose="02070309020205020404" pitchFamily="49" charset="0"/>
                <a:cs typeface="Courier New" panose="02070309020205020404" pitchFamily="49" charset="0"/>
              </a:rPr>
              <a:t>.</a:t>
            </a:r>
          </a:p>
        </p:txBody>
      </p:sp>
      <p:pic>
        <p:nvPicPr>
          <p:cNvPr id="4" name="Picture 2" descr="Free print outline icon &amp; Download free icons for commercial use">
            <a:extLst>
              <a:ext uri="{FF2B5EF4-FFF2-40B4-BE49-F238E27FC236}">
                <a16:creationId xmlns:a16="http://schemas.microsoft.com/office/drawing/2014/main" id="{BA233D4C-EEF5-4A1D-BFCB-0A9B19E08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200" y="755211"/>
            <a:ext cx="1159625" cy="1159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1691FE4A-48DA-4839-9095-4AAC7A982FEB}"/>
              </a:ext>
            </a:extLst>
          </p:cNvPr>
          <p:cNvSpPr>
            <a:spLocks noChangeArrowheads="1"/>
          </p:cNvSpPr>
          <p:nvPr/>
        </p:nvSpPr>
        <p:spPr bwMode="auto">
          <a:xfrm>
            <a:off x="3668012" y="2982380"/>
            <a:ext cx="4432304"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nycflights13</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flights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print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n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10</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width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Inf</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80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9D6F-3772-4774-88C2-8AE78541E9C9}"/>
              </a:ext>
            </a:extLst>
          </p:cNvPr>
          <p:cNvSpPr>
            <a:spLocks noGrp="1"/>
          </p:cNvSpPr>
          <p:nvPr>
            <p:ph type="title"/>
          </p:nvPr>
        </p:nvSpPr>
        <p:spPr/>
        <p:txBody>
          <a:bodyPr/>
          <a:lstStyle/>
          <a:p>
            <a:r>
              <a:rPr lang="en-US" dirty="0"/>
              <a:t>Printing</a:t>
            </a:r>
          </a:p>
        </p:txBody>
      </p:sp>
      <p:sp>
        <p:nvSpPr>
          <p:cNvPr id="4" name="Rectangle 1">
            <a:extLst>
              <a:ext uri="{FF2B5EF4-FFF2-40B4-BE49-F238E27FC236}">
                <a16:creationId xmlns:a16="http://schemas.microsoft.com/office/drawing/2014/main" id="{FF8ABE98-BE11-4676-8F6D-D673D2B3426A}"/>
              </a:ext>
            </a:extLst>
          </p:cNvPr>
          <p:cNvSpPr>
            <a:spLocks noChangeArrowheads="1"/>
          </p:cNvSpPr>
          <p:nvPr/>
        </p:nvSpPr>
        <p:spPr bwMode="auto">
          <a:xfrm>
            <a:off x="1024128" y="2234236"/>
            <a:ext cx="4042773"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nycflights13</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flights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View</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5" name="Picture 2" descr="Free print outline icon &amp; Download free icons for commercial use">
            <a:extLst>
              <a:ext uri="{FF2B5EF4-FFF2-40B4-BE49-F238E27FC236}">
                <a16:creationId xmlns:a16="http://schemas.microsoft.com/office/drawing/2014/main" id="{9E3C4DE4-5D62-4566-B660-567B5ACBD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200" y="755211"/>
            <a:ext cx="1159625" cy="1159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1106A3E-FD63-442F-9AD8-CB96F19D03AE}"/>
              </a:ext>
            </a:extLst>
          </p:cNvPr>
          <p:cNvPicPr>
            <a:picLocks noChangeAspect="1"/>
          </p:cNvPicPr>
          <p:nvPr/>
        </p:nvPicPr>
        <p:blipFill rotWithShape="1">
          <a:blip r:embed="rId4"/>
          <a:srcRect t="8533" r="22818" b="41793"/>
          <a:stretch/>
        </p:blipFill>
        <p:spPr>
          <a:xfrm>
            <a:off x="1390996" y="3060748"/>
            <a:ext cx="9410007" cy="3406554"/>
          </a:xfrm>
          <a:prstGeom prst="rect">
            <a:avLst/>
          </a:prstGeom>
        </p:spPr>
      </p:pic>
    </p:spTree>
    <p:extLst>
      <p:ext uri="{BB962C8B-B14F-4D97-AF65-F5344CB8AC3E}">
        <p14:creationId xmlns:p14="http://schemas.microsoft.com/office/powerpoint/2010/main" val="62730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8B09-7B3C-4632-A0E6-1D713371C8EA}"/>
              </a:ext>
            </a:extLst>
          </p:cNvPr>
          <p:cNvSpPr>
            <a:spLocks noGrp="1"/>
          </p:cNvSpPr>
          <p:nvPr>
            <p:ph type="title"/>
          </p:nvPr>
        </p:nvSpPr>
        <p:spPr/>
        <p:txBody>
          <a:bodyPr/>
          <a:lstStyle/>
          <a:p>
            <a:r>
              <a:rPr lang="en-US" dirty="0" err="1"/>
              <a:t>Subsetting</a:t>
            </a:r>
            <a:endParaRPr lang="en-US" dirty="0"/>
          </a:p>
        </p:txBody>
      </p:sp>
      <p:pic>
        <p:nvPicPr>
          <p:cNvPr id="4" name="Picture 3">
            <a:extLst>
              <a:ext uri="{FF2B5EF4-FFF2-40B4-BE49-F238E27FC236}">
                <a16:creationId xmlns:a16="http://schemas.microsoft.com/office/drawing/2014/main" id="{C2A8FCB0-F838-4C02-BE73-DCE73E62E366}"/>
              </a:ext>
            </a:extLst>
          </p:cNvPr>
          <p:cNvPicPr>
            <a:picLocks noChangeAspect="1"/>
          </p:cNvPicPr>
          <p:nvPr/>
        </p:nvPicPr>
        <p:blipFill>
          <a:blip r:embed="rId3"/>
          <a:stretch>
            <a:fillRect/>
          </a:stretch>
        </p:blipFill>
        <p:spPr>
          <a:xfrm>
            <a:off x="9489085" y="548640"/>
            <a:ext cx="2510229" cy="1155502"/>
          </a:xfrm>
          <a:prstGeom prst="rect">
            <a:avLst/>
          </a:prstGeom>
        </p:spPr>
      </p:pic>
      <p:sp>
        <p:nvSpPr>
          <p:cNvPr id="6" name="Rectangle 5">
            <a:extLst>
              <a:ext uri="{FF2B5EF4-FFF2-40B4-BE49-F238E27FC236}">
                <a16:creationId xmlns:a16="http://schemas.microsoft.com/office/drawing/2014/main" id="{3A55C177-600F-4A52-8C4C-8F041F7F1D5A}"/>
              </a:ext>
            </a:extLst>
          </p:cNvPr>
          <p:cNvSpPr/>
          <p:nvPr/>
        </p:nvSpPr>
        <p:spPr>
          <a:xfrm>
            <a:off x="1024128" y="1704142"/>
            <a:ext cx="8512233" cy="483209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df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tibble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x =</a:t>
            </a:r>
            <a:r>
              <a:rPr lang="en-US" altLang="en-US" sz="2200" dirty="0">
                <a:solidFill>
                  <a:srgbClr val="4183C4"/>
                </a:solidFill>
                <a:latin typeface="Consolas" panose="020B0609020204030204" pitchFamily="49" charset="0"/>
              </a:rPr>
              <a:t> </a:t>
            </a:r>
            <a:r>
              <a:rPr lang="en-US" altLang="en-US" sz="2200" b="1" dirty="0" err="1">
                <a:solidFill>
                  <a:srgbClr val="007020"/>
                </a:solidFill>
                <a:latin typeface="Consolas" panose="020B0609020204030204" pitchFamily="49" charset="0"/>
              </a:rPr>
              <a:t>runif</a:t>
            </a:r>
            <a:r>
              <a:rPr lang="en-US" altLang="en-US" sz="2200" dirty="0">
                <a:solidFill>
                  <a:srgbClr val="4183C4"/>
                </a:solidFill>
                <a:latin typeface="Consolas" panose="020B0609020204030204" pitchFamily="49" charset="0"/>
              </a:rPr>
              <a:t>(</a:t>
            </a:r>
            <a:r>
              <a:rPr lang="en-US" altLang="en-US" sz="2200" dirty="0">
                <a:solidFill>
                  <a:srgbClr val="40A070"/>
                </a:solidFill>
                <a:latin typeface="Consolas" panose="020B0609020204030204" pitchFamily="49" charset="0"/>
              </a:rPr>
              <a:t>5</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y =</a:t>
            </a:r>
            <a:r>
              <a:rPr lang="en-US" altLang="en-US" sz="2200" dirty="0">
                <a:solidFill>
                  <a:srgbClr val="4183C4"/>
                </a:solidFill>
                <a:latin typeface="Consolas" panose="020B0609020204030204" pitchFamily="49" charset="0"/>
              </a:rPr>
              <a:t> </a:t>
            </a:r>
            <a:r>
              <a:rPr lang="en-US" altLang="en-US" sz="2200" b="1" dirty="0" err="1">
                <a:solidFill>
                  <a:srgbClr val="007020"/>
                </a:solidFill>
                <a:latin typeface="Consolas" panose="020B0609020204030204" pitchFamily="49" charset="0"/>
              </a:rPr>
              <a:t>rnorm</a:t>
            </a:r>
            <a:r>
              <a:rPr lang="en-US" altLang="en-US" sz="2200" dirty="0">
                <a:solidFill>
                  <a:srgbClr val="4183C4"/>
                </a:solidFill>
                <a:latin typeface="Consolas" panose="020B0609020204030204" pitchFamily="49" charset="0"/>
              </a:rPr>
              <a:t>(</a:t>
            </a:r>
            <a:r>
              <a:rPr lang="en-US" altLang="en-US" sz="2200" dirty="0">
                <a:solidFill>
                  <a:srgbClr val="40A070"/>
                </a:solidFill>
                <a:latin typeface="Consolas" panose="020B0609020204030204" pitchFamily="49" charset="0"/>
              </a:rPr>
              <a:t>5</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endParaRPr lang="en-US" sz="2200" dirty="0"/>
          </a:p>
          <a:p>
            <a:r>
              <a:rPr lang="en-US" sz="2200" i="1" dirty="0">
                <a:solidFill>
                  <a:srgbClr val="60A0B0"/>
                </a:solidFill>
                <a:latin typeface="Consolas" panose="020B0609020204030204" pitchFamily="49" charset="0"/>
              </a:rPr>
              <a:t># Extract by name</a:t>
            </a:r>
          </a:p>
          <a:p>
            <a:r>
              <a:rPr lang="en-US" sz="2200" i="1" dirty="0" err="1">
                <a:solidFill>
                  <a:srgbClr val="60A0B0"/>
                </a:solidFill>
                <a:latin typeface="Consolas" panose="020B0609020204030204" pitchFamily="49" charset="0"/>
              </a:rPr>
              <a:t>df$x</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[1] 0.7330 0.2344 0.6604 0.0329 0.4605</a:t>
            </a:r>
          </a:p>
          <a:p>
            <a:r>
              <a:rPr lang="en-US" sz="2200" i="1" dirty="0">
                <a:solidFill>
                  <a:srgbClr val="60A0B0"/>
                </a:solidFill>
                <a:latin typeface="Consolas" panose="020B0609020204030204" pitchFamily="49" charset="0"/>
              </a:rPr>
              <a:t>df[["x"]]</a:t>
            </a:r>
          </a:p>
          <a:p>
            <a:r>
              <a:rPr lang="en-US" sz="2200" i="1" dirty="0">
                <a:solidFill>
                  <a:srgbClr val="60A0B0"/>
                </a:solidFill>
                <a:latin typeface="Consolas" panose="020B0609020204030204" pitchFamily="49" charset="0"/>
              </a:rPr>
              <a:t>#&gt; [1] 0.7330 0.2344 0.6604 0.0329 0.4605</a:t>
            </a:r>
          </a:p>
          <a:p>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 Extract by position</a:t>
            </a:r>
          </a:p>
          <a:p>
            <a:r>
              <a:rPr lang="en-US" sz="2200" i="1" dirty="0">
                <a:solidFill>
                  <a:srgbClr val="60A0B0"/>
                </a:solidFill>
                <a:latin typeface="Consolas" panose="020B0609020204030204" pitchFamily="49" charset="0"/>
              </a:rPr>
              <a:t>df[[1]]</a:t>
            </a:r>
          </a:p>
          <a:p>
            <a:r>
              <a:rPr lang="en-US" sz="2200" i="1" dirty="0">
                <a:solidFill>
                  <a:srgbClr val="60A0B0"/>
                </a:solidFill>
                <a:latin typeface="Consolas" panose="020B0609020204030204" pitchFamily="49" charset="0"/>
              </a:rPr>
              <a:t>#&gt; [1] 0.7330 0.2344 0.6604 0.0329 0.4605</a:t>
            </a:r>
          </a:p>
        </p:txBody>
      </p:sp>
    </p:spTree>
    <p:extLst>
      <p:ext uri="{BB962C8B-B14F-4D97-AF65-F5344CB8AC3E}">
        <p14:creationId xmlns:p14="http://schemas.microsoft.com/office/powerpoint/2010/main" val="11702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D833-D053-4E4D-B4E0-B81AA394E417}"/>
              </a:ext>
            </a:extLst>
          </p:cNvPr>
          <p:cNvSpPr>
            <a:spLocks noGrp="1"/>
          </p:cNvSpPr>
          <p:nvPr>
            <p:ph type="title"/>
          </p:nvPr>
        </p:nvSpPr>
        <p:spPr/>
        <p:txBody>
          <a:bodyPr/>
          <a:lstStyle/>
          <a:p>
            <a:r>
              <a:rPr lang="en-US" dirty="0" err="1"/>
              <a:t>Subsetting</a:t>
            </a:r>
            <a:endParaRPr lang="en-US" dirty="0"/>
          </a:p>
        </p:txBody>
      </p:sp>
      <p:sp>
        <p:nvSpPr>
          <p:cNvPr id="3" name="Content Placeholder 2">
            <a:extLst>
              <a:ext uri="{FF2B5EF4-FFF2-40B4-BE49-F238E27FC236}">
                <a16:creationId xmlns:a16="http://schemas.microsoft.com/office/drawing/2014/main" id="{0D060364-C218-4FB0-92E4-7A7483799265}"/>
              </a:ext>
            </a:extLst>
          </p:cNvPr>
          <p:cNvSpPr>
            <a:spLocks noGrp="1"/>
          </p:cNvSpPr>
          <p:nvPr>
            <p:ph idx="1"/>
          </p:nvPr>
        </p:nvSpPr>
        <p:spPr/>
        <p:txBody>
          <a:bodyPr>
            <a:normAutofit/>
          </a:bodyPr>
          <a:lstStyle/>
          <a:p>
            <a:pPr marL="0" indent="0">
              <a:buNone/>
            </a:pPr>
            <a:r>
              <a:rPr lang="en-US" sz="2400" dirty="0"/>
              <a:t>To use these in a pipe, you’ll need to use the special placeholder </a:t>
            </a:r>
          </a:p>
        </p:txBody>
      </p:sp>
      <p:sp>
        <p:nvSpPr>
          <p:cNvPr id="5" name="Rectangle 4">
            <a:extLst>
              <a:ext uri="{FF2B5EF4-FFF2-40B4-BE49-F238E27FC236}">
                <a16:creationId xmlns:a16="http://schemas.microsoft.com/office/drawing/2014/main" id="{D7EC30E6-8C34-415C-9A66-2315429F9A9F}"/>
              </a:ext>
            </a:extLst>
          </p:cNvPr>
          <p:cNvSpPr/>
          <p:nvPr/>
        </p:nvSpPr>
        <p:spPr>
          <a:xfrm>
            <a:off x="8877992" y="2286000"/>
            <a:ext cx="399011" cy="4322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urier New" panose="02070309020205020404" pitchFamily="49" charset="0"/>
                <a:cs typeface="Courier New" panose="02070309020205020404" pitchFamily="49" charset="0"/>
              </a:rPr>
              <a:t>.</a:t>
            </a:r>
          </a:p>
        </p:txBody>
      </p:sp>
      <p:sp>
        <p:nvSpPr>
          <p:cNvPr id="7" name="Rectangle 3">
            <a:extLst>
              <a:ext uri="{FF2B5EF4-FFF2-40B4-BE49-F238E27FC236}">
                <a16:creationId xmlns:a16="http://schemas.microsoft.com/office/drawing/2014/main" id="{73B847DA-C6A9-42D9-8985-924D59760FF4}"/>
              </a:ext>
            </a:extLst>
          </p:cNvPr>
          <p:cNvSpPr>
            <a:spLocks noChangeArrowheads="1"/>
          </p:cNvSpPr>
          <p:nvPr/>
        </p:nvSpPr>
        <p:spPr bwMode="auto">
          <a:xfrm>
            <a:off x="1024128" y="2718262"/>
            <a:ext cx="6530634"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df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x</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0.7330 0.2344 0.6604 0.0329 0.4605</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df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"x"</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0.7330 0.2344 0.6604 0.0329 0.4605</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3FC5F6B-0CCC-4AEC-9624-38D3FB45E054}"/>
              </a:ext>
            </a:extLst>
          </p:cNvPr>
          <p:cNvPicPr>
            <a:picLocks noChangeAspect="1"/>
          </p:cNvPicPr>
          <p:nvPr/>
        </p:nvPicPr>
        <p:blipFill>
          <a:blip r:embed="rId3"/>
          <a:stretch>
            <a:fillRect/>
          </a:stretch>
        </p:blipFill>
        <p:spPr>
          <a:xfrm>
            <a:off x="9489085" y="548640"/>
            <a:ext cx="2510229" cy="1155502"/>
          </a:xfrm>
          <a:prstGeom prst="rect">
            <a:avLst/>
          </a:prstGeom>
        </p:spPr>
      </p:pic>
    </p:spTree>
    <p:extLst>
      <p:ext uri="{BB962C8B-B14F-4D97-AF65-F5344CB8AC3E}">
        <p14:creationId xmlns:p14="http://schemas.microsoft.com/office/powerpoint/2010/main" val="320481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9983-4467-4BEE-BC9A-CA68B677504D}"/>
              </a:ext>
            </a:extLst>
          </p:cNvPr>
          <p:cNvSpPr>
            <a:spLocks noGrp="1"/>
          </p:cNvSpPr>
          <p:nvPr>
            <p:ph type="title"/>
          </p:nvPr>
        </p:nvSpPr>
        <p:spPr/>
        <p:txBody>
          <a:bodyPr/>
          <a:lstStyle/>
          <a:p>
            <a:r>
              <a:rPr lang="en-US" dirty="0"/>
              <a:t>Interacting with older code</a:t>
            </a:r>
          </a:p>
        </p:txBody>
      </p:sp>
      <p:sp>
        <p:nvSpPr>
          <p:cNvPr id="4" name="Rectangle 1">
            <a:extLst>
              <a:ext uri="{FF2B5EF4-FFF2-40B4-BE49-F238E27FC236}">
                <a16:creationId xmlns:a16="http://schemas.microsoft.com/office/drawing/2014/main" id="{E9A9D68F-FEDF-44A8-85F4-5A0696C4D161}"/>
              </a:ext>
            </a:extLst>
          </p:cNvPr>
          <p:cNvSpPr>
            <a:spLocks noChangeArrowheads="1"/>
          </p:cNvSpPr>
          <p:nvPr/>
        </p:nvSpPr>
        <p:spPr bwMode="auto">
          <a:xfrm>
            <a:off x="1024128" y="2084832"/>
            <a:ext cx="3887283"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class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as.data.frame</a:t>
            </a:r>
            <a:r>
              <a:rPr kumimoji="0" lang="en-US" altLang="en-US" sz="2200" b="0" i="0" u="none" strike="noStrike" cap="none" normalizeH="0" baseline="0" dirty="0">
                <a:ln>
                  <a:noFill/>
                </a:ln>
                <a:solidFill>
                  <a:srgbClr val="4183C4"/>
                </a:solidFill>
                <a:effectLst/>
                <a:latin typeface="Consolas" panose="020B0609020204030204" pitchFamily="49" charset="0"/>
              </a:rPr>
              <a:t>(tb))</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a:t>
            </a:r>
            <a:r>
              <a:rPr kumimoji="0" lang="en-US" altLang="en-US" sz="2200" b="0" i="1" u="none" strike="noStrike" cap="none" normalizeH="0" baseline="0" dirty="0" err="1">
                <a:ln>
                  <a:noFill/>
                </a:ln>
                <a:solidFill>
                  <a:srgbClr val="60A0B0"/>
                </a:solidFill>
                <a:effectLst/>
                <a:latin typeface="Consolas" panose="020B0609020204030204" pitchFamily="49" charset="0"/>
              </a:rPr>
              <a:t>data.frame</a:t>
            </a:r>
            <a:r>
              <a:rPr kumimoji="0" lang="en-US" altLang="en-US" sz="2200" b="0" i="1" u="none" strike="noStrike" cap="none" normalizeH="0" baseline="0" dirty="0">
                <a:ln>
                  <a:noFill/>
                </a:ln>
                <a:solidFill>
                  <a:srgbClr val="60A0B0"/>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2291" name="Picture 3">
            <a:extLst>
              <a:ext uri="{FF2B5EF4-FFF2-40B4-BE49-F238E27FC236}">
                <a16:creationId xmlns:a16="http://schemas.microsoft.com/office/drawing/2014/main" id="{C5F48E48-55ED-408B-965D-C21F3DE6B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17" y="2761940"/>
            <a:ext cx="6134100" cy="3495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C5B0E4-57EE-4414-8F45-5277E55E21A8}"/>
              </a:ext>
            </a:extLst>
          </p:cNvPr>
          <p:cNvSpPr/>
          <p:nvPr/>
        </p:nvSpPr>
        <p:spPr>
          <a:xfrm>
            <a:off x="1562541" y="3726729"/>
            <a:ext cx="2084225" cy="369332"/>
          </a:xfrm>
          <a:prstGeom prst="rect">
            <a:avLst/>
          </a:prstGeom>
        </p:spPr>
        <p:txBody>
          <a:bodyPr wrap="none">
            <a:spAutoFit/>
          </a:bodyPr>
          <a:lstStyle/>
          <a:p>
            <a:r>
              <a:rPr lang="en-US">
                <a:solidFill>
                  <a:srgbClr val="333333"/>
                </a:solidFill>
                <a:latin typeface="Consolas" panose="020B0609020204030204" pitchFamily="49" charset="0"/>
              </a:rPr>
              <a:t>dplyr::filter()</a:t>
            </a:r>
            <a:endParaRPr lang="en-US" dirty="0"/>
          </a:p>
        </p:txBody>
      </p:sp>
      <p:sp>
        <p:nvSpPr>
          <p:cNvPr id="6" name="Rectangle 5">
            <a:extLst>
              <a:ext uri="{FF2B5EF4-FFF2-40B4-BE49-F238E27FC236}">
                <a16:creationId xmlns:a16="http://schemas.microsoft.com/office/drawing/2014/main" id="{3831B713-4882-431C-93B4-D61B64549C71}"/>
              </a:ext>
            </a:extLst>
          </p:cNvPr>
          <p:cNvSpPr/>
          <p:nvPr/>
        </p:nvSpPr>
        <p:spPr>
          <a:xfrm>
            <a:off x="1562541" y="4325111"/>
            <a:ext cx="2084225" cy="369332"/>
          </a:xfrm>
          <a:prstGeom prst="rect">
            <a:avLst/>
          </a:prstGeom>
        </p:spPr>
        <p:txBody>
          <a:bodyPr wrap="none">
            <a:spAutoFit/>
          </a:bodyPr>
          <a:lstStyle/>
          <a:p>
            <a:r>
              <a:rPr lang="en-US" dirty="0" err="1">
                <a:solidFill>
                  <a:srgbClr val="333333"/>
                </a:solidFill>
                <a:latin typeface="Consolas" panose="020B0609020204030204" pitchFamily="49" charset="0"/>
              </a:rPr>
              <a:t>dplyr</a:t>
            </a:r>
            <a:r>
              <a:rPr lang="en-US" dirty="0">
                <a:solidFill>
                  <a:srgbClr val="333333"/>
                </a:solidFill>
                <a:latin typeface="Consolas" panose="020B0609020204030204" pitchFamily="49" charset="0"/>
              </a:rPr>
              <a:t>::select()</a:t>
            </a:r>
            <a:endParaRPr lang="en-US" dirty="0"/>
          </a:p>
        </p:txBody>
      </p:sp>
    </p:spTree>
    <p:extLst>
      <p:ext uri="{BB962C8B-B14F-4D97-AF65-F5344CB8AC3E}">
        <p14:creationId xmlns:p14="http://schemas.microsoft.com/office/powerpoint/2010/main" val="38711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28270-5266-44C9-981D-5B46AF0A429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1D8D7B3-6152-47A9-AEFC-E72860E299FD}"/>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CB4224B-7CF4-41BE-9251-191F8288CC82}"/>
              </a:ext>
            </a:extLst>
          </p:cNvPr>
          <p:cNvSpPr txBox="1">
            <a:spLocks/>
          </p:cNvSpPr>
          <p:nvPr/>
        </p:nvSpPr>
        <p:spPr>
          <a:xfrm>
            <a:off x="625117" y="505746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t>
            </a:r>
            <a:r>
              <a:rPr lang="en-US" dirty="0" err="1">
                <a:solidFill>
                  <a:schemeClr val="bg1"/>
                </a:solidFill>
              </a:rPr>
              <a:t>tibbles</a:t>
            </a:r>
            <a:endParaRPr lang="en-US" dirty="0">
              <a:solidFill>
                <a:schemeClr val="bg1"/>
              </a:solidFill>
            </a:endParaRPr>
          </a:p>
        </p:txBody>
      </p:sp>
    </p:spTree>
    <p:extLst>
      <p:ext uri="{BB962C8B-B14F-4D97-AF65-F5344CB8AC3E}">
        <p14:creationId xmlns:p14="http://schemas.microsoft.com/office/powerpoint/2010/main" val="111585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E93032EB-262D-4278-B17E-92DFAC622BE0}"/>
              </a:ext>
            </a:extLst>
          </p:cNvPr>
          <p:cNvGrpSpPr/>
          <p:nvPr/>
        </p:nvGrpSpPr>
        <p:grpSpPr>
          <a:xfrm>
            <a:off x="4264682" y="2265928"/>
            <a:ext cx="3815036" cy="2145480"/>
            <a:chOff x="3026031" y="2053971"/>
            <a:chExt cx="3815036" cy="2145480"/>
          </a:xfrm>
        </p:grpSpPr>
        <p:sp>
          <p:nvSpPr>
            <p:cNvPr id="30" name="Rectangle: Rounded Corners 29">
              <a:extLst>
                <a:ext uri="{FF2B5EF4-FFF2-40B4-BE49-F238E27FC236}">
                  <a16:creationId xmlns:a16="http://schemas.microsoft.com/office/drawing/2014/main" id="{5573DF26-89D1-4D07-AEC8-87FBAD22DBC6}"/>
                </a:ext>
              </a:extLst>
            </p:cNvPr>
            <p:cNvSpPr/>
            <p:nvPr/>
          </p:nvSpPr>
          <p:spPr>
            <a:xfrm>
              <a:off x="3026031" y="2053971"/>
              <a:ext cx="3815036" cy="21454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6DD98-A850-4C2D-A8C3-35A72C95008F}"/>
                </a:ext>
              </a:extLst>
            </p:cNvPr>
            <p:cNvSpPr txBox="1"/>
            <p:nvPr/>
          </p:nvSpPr>
          <p:spPr>
            <a:xfrm>
              <a:off x="3156463" y="2866768"/>
              <a:ext cx="1534069" cy="461665"/>
            </a:xfrm>
            <a:prstGeom prst="rect">
              <a:avLst/>
            </a:prstGeom>
            <a:noFill/>
            <a:ln>
              <a:noFill/>
            </a:ln>
          </p:spPr>
          <p:txBody>
            <a:bodyPr wrap="square" rtlCol="0">
              <a:spAutoFit/>
            </a:bodyPr>
            <a:lstStyle/>
            <a:p>
              <a:r>
                <a:rPr lang="en-US" sz="2400" dirty="0">
                  <a:solidFill>
                    <a:schemeClr val="accent1"/>
                  </a:solidFill>
                </a:rPr>
                <a:t>Transform</a:t>
              </a:r>
            </a:p>
          </p:txBody>
        </p:sp>
        <p:sp>
          <p:nvSpPr>
            <p:cNvPr id="7" name="TextBox 6">
              <a:extLst>
                <a:ext uri="{FF2B5EF4-FFF2-40B4-BE49-F238E27FC236}">
                  <a16:creationId xmlns:a16="http://schemas.microsoft.com/office/drawing/2014/main" id="{7B14FE8C-C0C4-4495-AD08-1A13DBA49333}"/>
                </a:ext>
              </a:extLst>
            </p:cNvPr>
            <p:cNvSpPr txBox="1"/>
            <p:nvPr/>
          </p:nvSpPr>
          <p:spPr>
            <a:xfrm>
              <a:off x="4883664" y="2121703"/>
              <a:ext cx="1330869" cy="461665"/>
            </a:xfrm>
            <a:prstGeom prst="rect">
              <a:avLst/>
            </a:prstGeom>
            <a:noFill/>
            <a:ln>
              <a:noFill/>
            </a:ln>
          </p:spPr>
          <p:txBody>
            <a:bodyPr wrap="square" rtlCol="0">
              <a:spAutoFit/>
            </a:bodyPr>
            <a:lstStyle/>
            <a:p>
              <a:r>
                <a:rPr lang="en-US" sz="2400" dirty="0"/>
                <a:t>Visualize</a:t>
              </a:r>
            </a:p>
          </p:txBody>
        </p:sp>
        <p:sp>
          <p:nvSpPr>
            <p:cNvPr id="8" name="TextBox 7">
              <a:extLst>
                <a:ext uri="{FF2B5EF4-FFF2-40B4-BE49-F238E27FC236}">
                  <a16:creationId xmlns:a16="http://schemas.microsoft.com/office/drawing/2014/main" id="{00B58ABD-61DC-45AA-A677-18E6B36586D6}"/>
                </a:ext>
              </a:extLst>
            </p:cNvPr>
            <p:cNvSpPr txBox="1"/>
            <p:nvPr/>
          </p:nvSpPr>
          <p:spPr>
            <a:xfrm>
              <a:off x="4690532" y="3679569"/>
              <a:ext cx="1093804" cy="461665"/>
            </a:xfrm>
            <a:prstGeom prst="rect">
              <a:avLst/>
            </a:prstGeom>
            <a:noFill/>
            <a:ln>
              <a:noFill/>
            </a:ln>
          </p:spPr>
          <p:txBody>
            <a:bodyPr wrap="square" rtlCol="0">
              <a:spAutoFit/>
            </a:bodyPr>
            <a:lstStyle/>
            <a:p>
              <a:r>
                <a:rPr lang="en-US" sz="2400" dirty="0"/>
                <a:t>Model</a:t>
              </a:r>
            </a:p>
          </p:txBody>
        </p:sp>
        <p:cxnSp>
          <p:nvCxnSpPr>
            <p:cNvPr id="17" name="Connector: Curved 16">
              <a:extLst>
                <a:ext uri="{FF2B5EF4-FFF2-40B4-BE49-F238E27FC236}">
                  <a16:creationId xmlns:a16="http://schemas.microsoft.com/office/drawing/2014/main" id="{2180AE8C-9179-4528-9140-E5BB9D2FC224}"/>
                </a:ext>
              </a:extLst>
            </p:cNvPr>
            <p:cNvCxnSpPr>
              <a:cxnSpLocks/>
              <a:stCxn id="6" idx="0"/>
              <a:endCxn id="7" idx="1"/>
            </p:cNvCxnSpPr>
            <p:nvPr/>
          </p:nvCxnSpPr>
          <p:spPr>
            <a:xfrm rot="5400000" flipH="1" flipV="1">
              <a:off x="4146465" y="2129569"/>
              <a:ext cx="514232" cy="96016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FE897510-6B55-4970-B6FE-BFC63C4FA1AA}"/>
                </a:ext>
              </a:extLst>
            </p:cNvPr>
            <p:cNvCxnSpPr>
              <a:cxnSpLocks/>
              <a:stCxn id="7" idx="3"/>
              <a:endCxn id="8" idx="3"/>
            </p:cNvCxnSpPr>
            <p:nvPr/>
          </p:nvCxnSpPr>
          <p:spPr>
            <a:xfrm flipH="1">
              <a:off x="5784336" y="2352536"/>
              <a:ext cx="430197" cy="1557866"/>
            </a:xfrm>
            <a:prstGeom prst="curvedConnector3">
              <a:avLst>
                <a:gd name="adj1" fmla="val -72819"/>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C415C9FF-769E-4E30-9A3F-4E7876EC95D2}"/>
                </a:ext>
              </a:extLst>
            </p:cNvPr>
            <p:cNvCxnSpPr>
              <a:cxnSpLocks/>
              <a:stCxn id="8" idx="1"/>
              <a:endCxn id="6" idx="2"/>
            </p:cNvCxnSpPr>
            <p:nvPr/>
          </p:nvCxnSpPr>
          <p:spPr>
            <a:xfrm rot="10800000">
              <a:off x="3923498" y="3328434"/>
              <a:ext cx="767034" cy="58196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sp>
        <p:nvSpPr>
          <p:cNvPr id="2" name="Rectangle: Rounded Corners 1">
            <a:extLst>
              <a:ext uri="{FF2B5EF4-FFF2-40B4-BE49-F238E27FC236}">
                <a16:creationId xmlns:a16="http://schemas.microsoft.com/office/drawing/2014/main" id="{4DAA73AB-086E-44C0-909E-83A66BAD4844}"/>
              </a:ext>
            </a:extLst>
          </p:cNvPr>
          <p:cNvSpPr/>
          <p:nvPr/>
        </p:nvSpPr>
        <p:spPr>
          <a:xfrm>
            <a:off x="979109" y="3020219"/>
            <a:ext cx="4905055" cy="578678"/>
          </a:xfrm>
          <a:prstGeom prst="roundRect">
            <a:avLst/>
          </a:prstGeom>
          <a:solidFill>
            <a:srgbClr val="1CADE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F90EFB-2876-4A48-BF41-D044F5C99952}"/>
              </a:ext>
            </a:extLst>
          </p:cNvPr>
          <p:cNvSpPr txBox="1"/>
          <p:nvPr/>
        </p:nvSpPr>
        <p:spPr>
          <a:xfrm>
            <a:off x="1027896" y="3069966"/>
            <a:ext cx="1161536" cy="461665"/>
          </a:xfrm>
          <a:prstGeom prst="rect">
            <a:avLst/>
          </a:prstGeom>
          <a:noFill/>
          <a:ln>
            <a:noFill/>
          </a:ln>
        </p:spPr>
        <p:txBody>
          <a:bodyPr wrap="square" rtlCol="0">
            <a:spAutoFit/>
          </a:bodyPr>
          <a:lstStyle/>
          <a:p>
            <a:r>
              <a:rPr lang="en-US" sz="2400" dirty="0">
                <a:solidFill>
                  <a:schemeClr val="accent1"/>
                </a:solidFill>
              </a:rPr>
              <a:t>Import</a:t>
            </a:r>
          </a:p>
        </p:txBody>
      </p:sp>
      <p:sp>
        <p:nvSpPr>
          <p:cNvPr id="5" name="TextBox 4">
            <a:extLst>
              <a:ext uri="{FF2B5EF4-FFF2-40B4-BE49-F238E27FC236}">
                <a16:creationId xmlns:a16="http://schemas.microsoft.com/office/drawing/2014/main" id="{C58F6AD3-ADC2-427C-B880-7ED006CBE735}"/>
              </a:ext>
            </a:extLst>
          </p:cNvPr>
          <p:cNvSpPr txBox="1"/>
          <p:nvPr/>
        </p:nvSpPr>
        <p:spPr>
          <a:xfrm>
            <a:off x="2815966" y="3069967"/>
            <a:ext cx="781221" cy="461665"/>
          </a:xfrm>
          <a:prstGeom prst="rect">
            <a:avLst/>
          </a:prstGeom>
          <a:noFill/>
          <a:ln>
            <a:noFill/>
          </a:ln>
        </p:spPr>
        <p:txBody>
          <a:bodyPr wrap="square" rtlCol="0">
            <a:spAutoFit/>
          </a:bodyPr>
          <a:lstStyle/>
          <a:p>
            <a:r>
              <a:rPr lang="en-US" sz="2400" dirty="0">
                <a:solidFill>
                  <a:schemeClr val="accent1"/>
                </a:solidFill>
              </a:rPr>
              <a:t>Tidy</a:t>
            </a:r>
          </a:p>
        </p:txBody>
      </p:sp>
      <p:sp>
        <p:nvSpPr>
          <p:cNvPr id="9" name="TextBox 8">
            <a:extLst>
              <a:ext uri="{FF2B5EF4-FFF2-40B4-BE49-F238E27FC236}">
                <a16:creationId xmlns:a16="http://schemas.microsoft.com/office/drawing/2014/main" id="{6B59350F-A04C-436F-8053-C8E2B0E01798}"/>
              </a:ext>
            </a:extLst>
          </p:cNvPr>
          <p:cNvSpPr txBox="1"/>
          <p:nvPr/>
        </p:nvSpPr>
        <p:spPr>
          <a:xfrm>
            <a:off x="8977184" y="3107836"/>
            <a:ext cx="1923537" cy="461665"/>
          </a:xfrm>
          <a:prstGeom prst="rect">
            <a:avLst/>
          </a:prstGeom>
          <a:noFill/>
          <a:ln>
            <a:noFill/>
          </a:ln>
        </p:spPr>
        <p:txBody>
          <a:bodyPr wrap="square" rtlCol="0">
            <a:spAutoFit/>
          </a:bodyPr>
          <a:lstStyle/>
          <a:p>
            <a:r>
              <a:rPr lang="en-US" sz="2400" dirty="0"/>
              <a:t>Communicate</a:t>
            </a:r>
          </a:p>
        </p:txBody>
      </p:sp>
      <p:cxnSp>
        <p:nvCxnSpPr>
          <p:cNvPr id="11" name="Straight Arrow Connector 10">
            <a:extLst>
              <a:ext uri="{FF2B5EF4-FFF2-40B4-BE49-F238E27FC236}">
                <a16:creationId xmlns:a16="http://schemas.microsoft.com/office/drawing/2014/main" id="{F3F69C09-3A9F-4020-9AEA-A1FAB5E58AF2}"/>
              </a:ext>
            </a:extLst>
          </p:cNvPr>
          <p:cNvCxnSpPr>
            <a:stCxn id="4" idx="3"/>
            <a:endCxn id="5" idx="1"/>
          </p:cNvCxnSpPr>
          <p:nvPr/>
        </p:nvCxnSpPr>
        <p:spPr>
          <a:xfrm>
            <a:off x="2189432" y="3300799"/>
            <a:ext cx="626534"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CB565D2-C503-4D5A-BA6E-D8A07B3F255D}"/>
              </a:ext>
            </a:extLst>
          </p:cNvPr>
          <p:cNvCxnSpPr>
            <a:cxnSpLocks/>
            <a:stCxn id="30" idx="3"/>
            <a:endCxn id="9" idx="1"/>
          </p:cNvCxnSpPr>
          <p:nvPr/>
        </p:nvCxnSpPr>
        <p:spPr>
          <a:xfrm>
            <a:off x="8079718" y="3338668"/>
            <a:ext cx="897466" cy="1"/>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2698EE2-0CC5-4C40-A5C8-8CC975D414F1}"/>
              </a:ext>
            </a:extLst>
          </p:cNvPr>
          <p:cNvCxnSpPr>
            <a:cxnSpLocks/>
            <a:stCxn id="5" idx="3"/>
            <a:endCxn id="6" idx="1"/>
          </p:cNvCxnSpPr>
          <p:nvPr/>
        </p:nvCxnSpPr>
        <p:spPr>
          <a:xfrm>
            <a:off x="3597187" y="3300800"/>
            <a:ext cx="797927" cy="8758"/>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0BC20E6-314F-4941-A721-8788BF834724}"/>
              </a:ext>
            </a:extLst>
          </p:cNvPr>
          <p:cNvSpPr txBox="1"/>
          <p:nvPr/>
        </p:nvSpPr>
        <p:spPr>
          <a:xfrm>
            <a:off x="4395114" y="4443064"/>
            <a:ext cx="1923537" cy="369332"/>
          </a:xfrm>
          <a:prstGeom prst="rect">
            <a:avLst/>
          </a:prstGeom>
          <a:noFill/>
          <a:ln>
            <a:noFill/>
          </a:ln>
        </p:spPr>
        <p:txBody>
          <a:bodyPr wrap="square" rtlCol="0">
            <a:spAutoFit/>
          </a:bodyPr>
          <a:lstStyle/>
          <a:p>
            <a:r>
              <a:rPr lang="en-US" b="1" dirty="0"/>
              <a:t>Understand</a:t>
            </a:r>
          </a:p>
        </p:txBody>
      </p:sp>
      <p:sp>
        <p:nvSpPr>
          <p:cNvPr id="49" name="Rectangle: Rounded Corners 48">
            <a:extLst>
              <a:ext uri="{FF2B5EF4-FFF2-40B4-BE49-F238E27FC236}">
                <a16:creationId xmlns:a16="http://schemas.microsoft.com/office/drawing/2014/main" id="{B37D635B-65C6-4B46-B198-957B20C2D498}"/>
              </a:ext>
            </a:extLst>
          </p:cNvPr>
          <p:cNvSpPr/>
          <p:nvPr/>
        </p:nvSpPr>
        <p:spPr>
          <a:xfrm>
            <a:off x="838200" y="1879600"/>
            <a:ext cx="10193867" cy="309880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4508013B-3977-4ABD-B4C7-85D00CA2D8D0}"/>
              </a:ext>
            </a:extLst>
          </p:cNvPr>
          <p:cNvSpPr txBox="1"/>
          <p:nvPr/>
        </p:nvSpPr>
        <p:spPr>
          <a:xfrm>
            <a:off x="1227663" y="5024566"/>
            <a:ext cx="1923537" cy="369332"/>
          </a:xfrm>
          <a:prstGeom prst="rect">
            <a:avLst/>
          </a:prstGeom>
          <a:noFill/>
          <a:ln>
            <a:noFill/>
          </a:ln>
        </p:spPr>
        <p:txBody>
          <a:bodyPr wrap="square" rtlCol="0">
            <a:spAutoFit/>
          </a:bodyPr>
          <a:lstStyle/>
          <a:p>
            <a:r>
              <a:rPr lang="en-US" b="1" dirty="0"/>
              <a:t>Program</a:t>
            </a:r>
          </a:p>
        </p:txBody>
      </p:sp>
      <p:sp>
        <p:nvSpPr>
          <p:cNvPr id="51" name="Title 50">
            <a:extLst>
              <a:ext uri="{FF2B5EF4-FFF2-40B4-BE49-F238E27FC236}">
                <a16:creationId xmlns:a16="http://schemas.microsoft.com/office/drawing/2014/main" id="{9D2B851F-06BC-4C9D-A220-A21280A30F82}"/>
              </a:ext>
            </a:extLst>
          </p:cNvPr>
          <p:cNvSpPr>
            <a:spLocks noGrp="1"/>
          </p:cNvSpPr>
          <p:nvPr>
            <p:ph type="title"/>
          </p:nvPr>
        </p:nvSpPr>
        <p:spPr/>
        <p:txBody>
          <a:bodyPr/>
          <a:lstStyle/>
          <a:p>
            <a:r>
              <a:rPr lang="en-US" dirty="0" err="1"/>
              <a:t>INtroduction</a:t>
            </a:r>
            <a:endParaRPr lang="en-US" dirty="0"/>
          </a:p>
        </p:txBody>
      </p:sp>
      <p:sp>
        <p:nvSpPr>
          <p:cNvPr id="21" name="TextBox 20">
            <a:extLst>
              <a:ext uri="{FF2B5EF4-FFF2-40B4-BE49-F238E27FC236}">
                <a16:creationId xmlns:a16="http://schemas.microsoft.com/office/drawing/2014/main" id="{5DE3A78D-2FDE-4629-83C9-D6C499728081}"/>
              </a:ext>
            </a:extLst>
          </p:cNvPr>
          <p:cNvSpPr txBox="1"/>
          <p:nvPr/>
        </p:nvSpPr>
        <p:spPr>
          <a:xfrm>
            <a:off x="1159933" y="3598897"/>
            <a:ext cx="1923537" cy="369332"/>
          </a:xfrm>
          <a:prstGeom prst="rect">
            <a:avLst/>
          </a:prstGeom>
          <a:noFill/>
          <a:ln>
            <a:noFill/>
          </a:ln>
        </p:spPr>
        <p:txBody>
          <a:bodyPr wrap="square" rtlCol="0">
            <a:spAutoFit/>
          </a:bodyPr>
          <a:lstStyle/>
          <a:p>
            <a:r>
              <a:rPr lang="en-US" b="1" dirty="0">
                <a:solidFill>
                  <a:schemeClr val="accent1"/>
                </a:solidFill>
              </a:rPr>
              <a:t>Wrangle</a:t>
            </a:r>
          </a:p>
        </p:txBody>
      </p:sp>
    </p:spTree>
    <p:extLst>
      <p:ext uri="{BB962C8B-B14F-4D97-AF65-F5344CB8AC3E}">
        <p14:creationId xmlns:p14="http://schemas.microsoft.com/office/powerpoint/2010/main" val="55725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C097AE-036E-4095-B78B-BF71570585E9}"/>
              </a:ext>
            </a:extLst>
          </p:cNvPr>
          <p:cNvSpPr>
            <a:spLocks noGrp="1"/>
          </p:cNvSpPr>
          <p:nvPr>
            <p:ph type="title"/>
          </p:nvPr>
        </p:nvSpPr>
        <p:spPr/>
        <p:txBody>
          <a:bodyPr/>
          <a:lstStyle/>
          <a:p>
            <a:r>
              <a:rPr lang="en-US" dirty="0"/>
              <a:t>Data wrangling</a:t>
            </a:r>
          </a:p>
        </p:txBody>
      </p:sp>
      <p:sp>
        <p:nvSpPr>
          <p:cNvPr id="4" name="Content Placeholder 3">
            <a:extLst>
              <a:ext uri="{FF2B5EF4-FFF2-40B4-BE49-F238E27FC236}">
                <a16:creationId xmlns:a16="http://schemas.microsoft.com/office/drawing/2014/main" id="{D4B9E884-66AC-4ABC-8DB1-D9E64538C9D2}"/>
              </a:ext>
            </a:extLst>
          </p:cNvPr>
          <p:cNvSpPr>
            <a:spLocks noGrp="1"/>
          </p:cNvSpPr>
          <p:nvPr>
            <p:ph idx="1"/>
          </p:nvPr>
        </p:nvSpPr>
        <p:spPr/>
        <p:txBody>
          <a:bodyPr/>
          <a:lstStyle/>
          <a:p>
            <a:pPr marL="349250" indent="-349250">
              <a:buSzPct val="120000"/>
              <a:buFont typeface="Arial" panose="020B0604020202020204" pitchFamily="34" charset="0"/>
              <a:buChar char="•"/>
            </a:pPr>
            <a:r>
              <a:rPr lang="en-US" sz="2400" dirty="0"/>
              <a:t>Relational data will give you tools for working with multiple interrelated datasets.</a:t>
            </a:r>
          </a:p>
          <a:p>
            <a:pPr marL="349250" indent="-349250">
              <a:buSzPct val="120000"/>
              <a:buFont typeface="Arial" panose="020B0604020202020204" pitchFamily="34" charset="0"/>
              <a:buChar char="•"/>
            </a:pPr>
            <a:r>
              <a:rPr lang="en-US" sz="2400" dirty="0"/>
              <a:t>Strings will introduce regular expressions, a powerful tool for manipulating strings.</a:t>
            </a:r>
          </a:p>
          <a:p>
            <a:pPr marL="349250" indent="-349250">
              <a:buSzPct val="120000"/>
              <a:buFont typeface="Arial" panose="020B0604020202020204" pitchFamily="34" charset="0"/>
              <a:buChar char="•"/>
            </a:pPr>
            <a:r>
              <a:rPr lang="en-US" sz="2400" dirty="0"/>
              <a:t>Factors are how R stores categorical data. They are used when a variable has a fixed set of possible values, or when you want to use a non-alphabetical ordering of a string.</a:t>
            </a:r>
          </a:p>
          <a:p>
            <a:pPr marL="349250" indent="-349250">
              <a:buSzPct val="120000"/>
              <a:buFont typeface="Arial" panose="020B0604020202020204" pitchFamily="34" charset="0"/>
              <a:buChar char="•"/>
            </a:pPr>
            <a:r>
              <a:rPr lang="en-US" sz="2400" dirty="0"/>
              <a:t>Dates and times will give you the key tools for working with dates and date-times.</a:t>
            </a:r>
          </a:p>
          <a:p>
            <a:pPr marL="349250" indent="-349250">
              <a:buSzPct val="120000"/>
            </a:pPr>
            <a:endParaRPr lang="en-US" dirty="0"/>
          </a:p>
        </p:txBody>
      </p:sp>
    </p:spTree>
    <p:extLst>
      <p:ext uri="{BB962C8B-B14F-4D97-AF65-F5344CB8AC3E}">
        <p14:creationId xmlns:p14="http://schemas.microsoft.com/office/powerpoint/2010/main" val="9820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ibble">
            <a:extLst>
              <a:ext uri="{FF2B5EF4-FFF2-40B4-BE49-F238E27FC236}">
                <a16:creationId xmlns:a16="http://schemas.microsoft.com/office/drawing/2014/main" id="{EBCDE035-B597-4A15-9127-9BC35A3C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 y="2084832"/>
            <a:ext cx="10887075" cy="4286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99BE07-FC61-4B70-AF83-3C92E9DE23F3}"/>
              </a:ext>
            </a:extLst>
          </p:cNvPr>
          <p:cNvSpPr>
            <a:spLocks noGrp="1"/>
          </p:cNvSpPr>
          <p:nvPr>
            <p:ph type="title"/>
          </p:nvPr>
        </p:nvSpPr>
        <p:spPr/>
        <p:txBody>
          <a:bodyPr/>
          <a:lstStyle/>
          <a:p>
            <a:r>
              <a:rPr lang="en-US" dirty="0"/>
              <a:t>Tibbles</a:t>
            </a:r>
          </a:p>
        </p:txBody>
      </p:sp>
      <p:pic>
        <p:nvPicPr>
          <p:cNvPr id="1026" name="Picture 2" descr="Image result for tibble">
            <a:extLst>
              <a:ext uri="{FF2B5EF4-FFF2-40B4-BE49-F238E27FC236}">
                <a16:creationId xmlns:a16="http://schemas.microsoft.com/office/drawing/2014/main" id="{F0775BDA-73A4-4F41-BE52-47CD97C86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9265" y="171450"/>
            <a:ext cx="2250567" cy="216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04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A49B-45A6-4EC9-8E8D-CB619B81960D}"/>
              </a:ext>
            </a:extLst>
          </p:cNvPr>
          <p:cNvSpPr>
            <a:spLocks noGrp="1"/>
          </p:cNvSpPr>
          <p:nvPr>
            <p:ph type="title"/>
          </p:nvPr>
        </p:nvSpPr>
        <p:spPr/>
        <p:txBody>
          <a:bodyPr/>
          <a:lstStyle/>
          <a:p>
            <a:r>
              <a:rPr lang="en-US" dirty="0"/>
              <a:t>Creating </a:t>
            </a:r>
            <a:r>
              <a:rPr lang="en-US" dirty="0" err="1"/>
              <a:t>tibbles</a:t>
            </a:r>
            <a:endParaRPr lang="en-US" dirty="0"/>
          </a:p>
        </p:txBody>
      </p:sp>
      <p:sp>
        <p:nvSpPr>
          <p:cNvPr id="5" name="Rectangle 4">
            <a:extLst>
              <a:ext uri="{FF2B5EF4-FFF2-40B4-BE49-F238E27FC236}">
                <a16:creationId xmlns:a16="http://schemas.microsoft.com/office/drawing/2014/main" id="{ED6537A5-9E7F-4915-8E55-98CAFA57AF49}"/>
              </a:ext>
            </a:extLst>
          </p:cNvPr>
          <p:cNvSpPr/>
          <p:nvPr/>
        </p:nvSpPr>
        <p:spPr>
          <a:xfrm>
            <a:off x="1024128" y="1913060"/>
            <a:ext cx="9640460" cy="3724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200" b="1" dirty="0" err="1">
                <a:solidFill>
                  <a:srgbClr val="007020"/>
                </a:solidFill>
                <a:latin typeface="Consolas" panose="020B0609020204030204" pitchFamily="49" charset="0"/>
              </a:rPr>
              <a:t>as_tibble</a:t>
            </a:r>
            <a:r>
              <a:rPr lang="en-US" altLang="en-US" sz="2200" dirty="0">
                <a:solidFill>
                  <a:srgbClr val="4183C4"/>
                </a:solidFill>
                <a:latin typeface="Consolas" panose="020B0609020204030204" pitchFamily="49" charset="0"/>
              </a:rPr>
              <a:t>(iris)</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150 x 5</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Sepal.Length</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Sepal.Width</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Petal.Length</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Petal.Width</a:t>
            </a:r>
            <a:r>
              <a:rPr lang="en-US" sz="2200" i="1" dirty="0">
                <a:solidFill>
                  <a:srgbClr val="60A0B0"/>
                </a:solidFill>
                <a:latin typeface="Consolas" panose="020B0609020204030204" pitchFamily="49" charset="0"/>
              </a:rPr>
              <a:t> Species</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5.1         3.5          1.4         0.2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4.9         3            1.4         0.2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4.7         3.2          1.3         0.2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4.6         3.1          1.5         0.2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5           3.6          1.4         0.2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5.4         3.9          1.7         0.4 </a:t>
            </a:r>
            <a:r>
              <a:rPr lang="en-US" sz="2200" i="1" dirty="0" err="1">
                <a:solidFill>
                  <a:srgbClr val="60A0B0"/>
                </a:solidFill>
                <a:latin typeface="Consolas" panose="020B0609020204030204" pitchFamily="49" charset="0"/>
              </a:rPr>
              <a:t>setosa</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144 more rows</a:t>
            </a:r>
          </a:p>
        </p:txBody>
      </p:sp>
    </p:spTree>
    <p:extLst>
      <p:ext uri="{BB962C8B-B14F-4D97-AF65-F5344CB8AC3E}">
        <p14:creationId xmlns:p14="http://schemas.microsoft.com/office/powerpoint/2010/main" val="4095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271A-E007-4D3C-8B39-93C6125BCBB5}"/>
              </a:ext>
            </a:extLst>
          </p:cNvPr>
          <p:cNvSpPr>
            <a:spLocks noGrp="1"/>
          </p:cNvSpPr>
          <p:nvPr>
            <p:ph type="title"/>
          </p:nvPr>
        </p:nvSpPr>
        <p:spPr/>
        <p:txBody>
          <a:bodyPr/>
          <a:lstStyle/>
          <a:p>
            <a:r>
              <a:rPr lang="en-US" dirty="0" err="1"/>
              <a:t>tibble</a:t>
            </a:r>
            <a:endParaRPr lang="en-US" dirty="0"/>
          </a:p>
        </p:txBody>
      </p:sp>
      <p:sp>
        <p:nvSpPr>
          <p:cNvPr id="5" name="Rectangle 4">
            <a:extLst>
              <a:ext uri="{FF2B5EF4-FFF2-40B4-BE49-F238E27FC236}">
                <a16:creationId xmlns:a16="http://schemas.microsoft.com/office/drawing/2014/main" id="{7DD3EFA4-6F05-4BE1-823B-C07477F0F4FE}"/>
              </a:ext>
            </a:extLst>
          </p:cNvPr>
          <p:cNvSpPr/>
          <p:nvPr/>
        </p:nvSpPr>
        <p:spPr>
          <a:xfrm>
            <a:off x="1024128" y="2084832"/>
            <a:ext cx="6096000" cy="4647426"/>
          </a:xfrm>
          <a:prstGeom prst="rect">
            <a:avLst/>
          </a:prstGeom>
          <a:solidFill>
            <a:srgbClr val="F7F7F7"/>
          </a:solidFill>
        </p:spPr>
        <p:txBody>
          <a:bodyPr>
            <a:spAutoFit/>
          </a:bodyPr>
          <a:lstStyle/>
          <a:p>
            <a:pPr lvl="0"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tibble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x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5</a:t>
            </a:r>
            <a:r>
              <a:rPr lang="en-US" altLang="en-US" sz="24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y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z =</a:t>
            </a:r>
            <a:r>
              <a:rPr lang="en-US" altLang="en-US" sz="2400" dirty="0">
                <a:solidFill>
                  <a:srgbClr val="4183C4"/>
                </a:solidFill>
                <a:latin typeface="Consolas" panose="020B0609020204030204" pitchFamily="49" charset="0"/>
              </a:rPr>
              <a:t> x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dirty="0">
                <a:solidFill>
                  <a:srgbClr val="4183C4"/>
                </a:solidFill>
                <a:latin typeface="Consolas" panose="020B0609020204030204" pitchFamily="49" charset="0"/>
              </a:rPr>
              <a:t>y</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5 x 3</a:t>
            </a:r>
          </a:p>
          <a:p>
            <a:r>
              <a:rPr lang="en-US" sz="2200" i="1" dirty="0">
                <a:solidFill>
                  <a:srgbClr val="60A0B0"/>
                </a:solidFill>
                <a:latin typeface="Consolas" panose="020B0609020204030204" pitchFamily="49" charset="0"/>
              </a:rPr>
              <a:t>#&gt;       x     y     z</a:t>
            </a:r>
          </a:p>
          <a:p>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     2</a:t>
            </a:r>
          </a:p>
          <a:p>
            <a:r>
              <a:rPr lang="en-US" sz="2200" i="1" dirty="0">
                <a:solidFill>
                  <a:srgbClr val="60A0B0"/>
                </a:solidFill>
                <a:latin typeface="Consolas" panose="020B0609020204030204" pitchFamily="49" charset="0"/>
              </a:rPr>
              <a:t>#&gt; 2     2     1     5</a:t>
            </a:r>
          </a:p>
          <a:p>
            <a:r>
              <a:rPr lang="en-US" sz="2200" i="1" dirty="0">
                <a:solidFill>
                  <a:srgbClr val="60A0B0"/>
                </a:solidFill>
                <a:latin typeface="Consolas" panose="020B0609020204030204" pitchFamily="49" charset="0"/>
              </a:rPr>
              <a:t>#&gt; 3     3     1    10</a:t>
            </a:r>
          </a:p>
          <a:p>
            <a:r>
              <a:rPr lang="en-US" sz="2200" i="1" dirty="0">
                <a:solidFill>
                  <a:srgbClr val="60A0B0"/>
                </a:solidFill>
                <a:latin typeface="Consolas" panose="020B0609020204030204" pitchFamily="49" charset="0"/>
              </a:rPr>
              <a:t>#&gt; 4     4     1    17</a:t>
            </a:r>
          </a:p>
          <a:p>
            <a:r>
              <a:rPr lang="en-US" sz="2200" i="1" dirty="0">
                <a:solidFill>
                  <a:srgbClr val="60A0B0"/>
                </a:solidFill>
                <a:latin typeface="Consolas" panose="020B0609020204030204" pitchFamily="49" charset="0"/>
              </a:rPr>
              <a:t>#&gt; 5     5     1    26</a:t>
            </a:r>
          </a:p>
        </p:txBody>
      </p:sp>
    </p:spTree>
    <p:extLst>
      <p:ext uri="{BB962C8B-B14F-4D97-AF65-F5344CB8AC3E}">
        <p14:creationId xmlns:p14="http://schemas.microsoft.com/office/powerpoint/2010/main" val="83104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AD30-92E0-4A82-BE96-C784956048B5}"/>
              </a:ext>
            </a:extLst>
          </p:cNvPr>
          <p:cNvSpPr>
            <a:spLocks noGrp="1"/>
          </p:cNvSpPr>
          <p:nvPr>
            <p:ph type="title"/>
          </p:nvPr>
        </p:nvSpPr>
        <p:spPr/>
        <p:txBody>
          <a:bodyPr/>
          <a:lstStyle/>
          <a:p>
            <a:r>
              <a:rPr lang="en-US" sz="5400" dirty="0">
                <a:solidFill>
                  <a:schemeClr val="tx1"/>
                </a:solidFill>
              </a:rPr>
              <a:t>non-syntactic names</a:t>
            </a:r>
            <a:endParaRPr lang="en-US" dirty="0"/>
          </a:p>
        </p:txBody>
      </p:sp>
      <p:sp>
        <p:nvSpPr>
          <p:cNvPr id="5" name="Rectangle 4">
            <a:extLst>
              <a:ext uri="{FF2B5EF4-FFF2-40B4-BE49-F238E27FC236}">
                <a16:creationId xmlns:a16="http://schemas.microsoft.com/office/drawing/2014/main" id="{725EB728-407A-4F1C-9AFB-0C5A94054254}"/>
              </a:ext>
            </a:extLst>
          </p:cNvPr>
          <p:cNvSpPr/>
          <p:nvPr/>
        </p:nvSpPr>
        <p:spPr>
          <a:xfrm>
            <a:off x="1024128" y="1814959"/>
            <a:ext cx="6096000" cy="3477875"/>
          </a:xfrm>
          <a:prstGeom prst="rect">
            <a:avLst/>
          </a:prstGeom>
          <a:solidFill>
            <a:srgbClr val="F7F7F7"/>
          </a:solidFill>
        </p:spPr>
        <p:txBody>
          <a:bodyPr>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tb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tibble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902000"/>
                </a:solidFill>
                <a:latin typeface="Consolas" panose="020B0609020204030204" pitchFamily="49" charset="0"/>
              </a:rPr>
              <a:t>:)</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 "smile"</a:t>
            </a:r>
            <a:r>
              <a:rPr lang="en-US" altLang="en-US" sz="22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902000"/>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 "space"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a:solidFill>
                  <a:srgbClr val="902000"/>
                </a:solidFill>
                <a:latin typeface="Consolas" panose="020B0609020204030204" pitchFamily="49" charset="0"/>
              </a:rPr>
              <a:t>2000</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 "number"</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tb</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3</a:t>
            </a:r>
          </a:p>
          <a:p>
            <a:r>
              <a:rPr lang="en-US" sz="2200" i="1" dirty="0">
                <a:solidFill>
                  <a:srgbClr val="60A0B0"/>
                </a:solidFill>
                <a:latin typeface="Consolas" panose="020B0609020204030204" pitchFamily="49" charset="0"/>
              </a:rPr>
              <a:t>#&gt;   `:)`  ` `   `2000`</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a:t>
            </a:r>
          </a:p>
          <a:p>
            <a:r>
              <a:rPr lang="en-US" sz="2200" i="1" dirty="0">
                <a:solidFill>
                  <a:srgbClr val="60A0B0"/>
                </a:solidFill>
                <a:latin typeface="Consolas" panose="020B0609020204030204" pitchFamily="49" charset="0"/>
              </a:rPr>
              <a:t>#&gt; 1 smile space number</a:t>
            </a:r>
          </a:p>
        </p:txBody>
      </p:sp>
    </p:spTree>
    <p:extLst>
      <p:ext uri="{BB962C8B-B14F-4D97-AF65-F5344CB8AC3E}">
        <p14:creationId xmlns:p14="http://schemas.microsoft.com/office/powerpoint/2010/main" val="150198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8496-CD23-4F9E-8C2D-846DE29C4DC2}"/>
              </a:ext>
            </a:extLst>
          </p:cNvPr>
          <p:cNvSpPr>
            <a:spLocks noGrp="1"/>
          </p:cNvSpPr>
          <p:nvPr>
            <p:ph type="title"/>
          </p:nvPr>
        </p:nvSpPr>
        <p:spPr/>
        <p:txBody>
          <a:bodyPr/>
          <a:lstStyle/>
          <a:p>
            <a:r>
              <a:rPr lang="en-US" dirty="0"/>
              <a:t>tribble</a:t>
            </a:r>
          </a:p>
        </p:txBody>
      </p:sp>
      <p:sp>
        <p:nvSpPr>
          <p:cNvPr id="5" name="Rectangle 4">
            <a:extLst>
              <a:ext uri="{FF2B5EF4-FFF2-40B4-BE49-F238E27FC236}">
                <a16:creationId xmlns:a16="http://schemas.microsoft.com/office/drawing/2014/main" id="{5B67AB5F-0FF2-40BE-A91C-72C5067A7265}"/>
              </a:ext>
            </a:extLst>
          </p:cNvPr>
          <p:cNvSpPr/>
          <p:nvPr/>
        </p:nvSpPr>
        <p:spPr>
          <a:xfrm>
            <a:off x="3048000" y="2084832"/>
            <a:ext cx="6096000" cy="3816429"/>
          </a:xfrm>
          <a:prstGeom prst="rect">
            <a:avLst/>
          </a:prstGeom>
          <a:solidFill>
            <a:srgbClr val="F7F7F7"/>
          </a:solidFill>
        </p:spPr>
        <p:txBody>
          <a:bodyPr>
            <a:spAutoFit/>
          </a:bodyPr>
          <a:lstStyle/>
          <a:p>
            <a:pPr lvl="0" defTabSz="914400" eaLnBrk="0" fontAlgn="base" hangingPunct="0">
              <a:spcBef>
                <a:spcPct val="0"/>
              </a:spcBef>
              <a:spcAft>
                <a:spcPct val="0"/>
              </a:spcAft>
            </a:pP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x,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y,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z,</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i="1" dirty="0">
                <a:solidFill>
                  <a:srgbClr val="60A0B0"/>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"a"</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3.6</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a:solidFill>
                  <a:srgbClr val="4070A0"/>
                </a:solidFill>
                <a:latin typeface="Consolas" panose="020B0609020204030204" pitchFamily="49" charset="0"/>
              </a:rPr>
              <a:t>"b"</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8.5</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3</a:t>
            </a:r>
          </a:p>
          <a:p>
            <a:r>
              <a:rPr lang="en-US" sz="2200" i="1" dirty="0">
                <a:solidFill>
                  <a:srgbClr val="60A0B0"/>
                </a:solidFill>
                <a:latin typeface="Consolas" panose="020B0609020204030204" pitchFamily="49" charset="0"/>
              </a:rPr>
              <a:t>#&gt;   x         y     z</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a         2   3.6</a:t>
            </a:r>
          </a:p>
          <a:p>
            <a:r>
              <a:rPr lang="en-US" sz="2200" i="1" dirty="0">
                <a:solidFill>
                  <a:srgbClr val="60A0B0"/>
                </a:solidFill>
                <a:latin typeface="Consolas" panose="020B0609020204030204" pitchFamily="49" charset="0"/>
              </a:rPr>
              <a:t>#&gt; 2 b         1   8.5</a:t>
            </a:r>
          </a:p>
        </p:txBody>
      </p:sp>
    </p:spTree>
    <p:extLst>
      <p:ext uri="{BB962C8B-B14F-4D97-AF65-F5344CB8AC3E}">
        <p14:creationId xmlns:p14="http://schemas.microsoft.com/office/powerpoint/2010/main" val="397989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3D81-A583-4097-9853-B0F2AD31F426}"/>
              </a:ext>
            </a:extLst>
          </p:cNvPr>
          <p:cNvSpPr>
            <a:spLocks noGrp="1"/>
          </p:cNvSpPr>
          <p:nvPr>
            <p:ph type="title"/>
          </p:nvPr>
        </p:nvSpPr>
        <p:spPr/>
        <p:txBody>
          <a:bodyPr/>
          <a:lstStyle/>
          <a:p>
            <a:r>
              <a:rPr lang="en-US" dirty="0"/>
              <a:t>Tibbles vs. </a:t>
            </a:r>
            <a:r>
              <a:rPr lang="en-US" dirty="0" err="1"/>
              <a:t>data.frame</a:t>
            </a:r>
            <a:endParaRPr lang="en-US" dirty="0"/>
          </a:p>
        </p:txBody>
      </p:sp>
      <p:pic>
        <p:nvPicPr>
          <p:cNvPr id="4" name="Picture 3">
            <a:extLst>
              <a:ext uri="{FF2B5EF4-FFF2-40B4-BE49-F238E27FC236}">
                <a16:creationId xmlns:a16="http://schemas.microsoft.com/office/drawing/2014/main" id="{918D330D-43BD-4A4F-A856-AA9BDDAA7474}"/>
              </a:ext>
            </a:extLst>
          </p:cNvPr>
          <p:cNvPicPr>
            <a:picLocks noChangeAspect="1"/>
          </p:cNvPicPr>
          <p:nvPr/>
        </p:nvPicPr>
        <p:blipFill>
          <a:blip r:embed="rId3"/>
          <a:stretch>
            <a:fillRect/>
          </a:stretch>
        </p:blipFill>
        <p:spPr>
          <a:xfrm>
            <a:off x="6619920" y="2944183"/>
            <a:ext cx="3371763" cy="1552081"/>
          </a:xfrm>
          <a:prstGeom prst="rect">
            <a:avLst/>
          </a:prstGeom>
        </p:spPr>
      </p:pic>
      <p:pic>
        <p:nvPicPr>
          <p:cNvPr id="6146" name="Picture 2" descr="Free print outline icon &amp; Download free icons for commercial use">
            <a:extLst>
              <a:ext uri="{FF2B5EF4-FFF2-40B4-BE49-F238E27FC236}">
                <a16:creationId xmlns:a16="http://schemas.microsoft.com/office/drawing/2014/main" id="{50B40F80-3979-4861-B69C-807DBD95F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0102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56</TotalTime>
  <Words>2336</Words>
  <Application>Microsoft Office PowerPoint</Application>
  <PresentationFormat>Widescreen</PresentationFormat>
  <Paragraphs>207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Tw Cen MT</vt:lpstr>
      <vt:lpstr>Tw Cen MT Condensed</vt:lpstr>
      <vt:lpstr>Wingdings 3</vt:lpstr>
      <vt:lpstr>Integral</vt:lpstr>
      <vt:lpstr>Data wrangling</vt:lpstr>
      <vt:lpstr>INtroduction</vt:lpstr>
      <vt:lpstr>Data wrangling</vt:lpstr>
      <vt:lpstr>Tibbles</vt:lpstr>
      <vt:lpstr>Creating tibbles</vt:lpstr>
      <vt:lpstr>tibble</vt:lpstr>
      <vt:lpstr>non-syntactic names</vt:lpstr>
      <vt:lpstr>tribble</vt:lpstr>
      <vt:lpstr>Tibbles vs. data.frame</vt:lpstr>
      <vt:lpstr>Printing</vt:lpstr>
      <vt:lpstr>Printing</vt:lpstr>
      <vt:lpstr>Printing</vt:lpstr>
      <vt:lpstr>Subsetting</vt:lpstr>
      <vt:lpstr>Subsetting</vt:lpstr>
      <vt:lpstr>Interacting with older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dc:title>
  <dc:creator>Joey Campbell</dc:creator>
  <cp:lastModifiedBy>Vivian Lopez</cp:lastModifiedBy>
  <cp:revision>9</cp:revision>
  <dcterms:created xsi:type="dcterms:W3CDTF">2020-03-12T20:03:37Z</dcterms:created>
  <dcterms:modified xsi:type="dcterms:W3CDTF">2021-04-07T16:20:15Z</dcterms:modified>
</cp:coreProperties>
</file>