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282"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9" autoAdjust="0"/>
    <p:restoredTop sz="59906" autoAdjust="0"/>
  </p:normalViewPr>
  <p:slideViewPr>
    <p:cSldViewPr snapToGrid="0">
      <p:cViewPr varScale="1">
        <p:scale>
          <a:sx n="73" d="100"/>
          <a:sy n="73" d="100"/>
        </p:scale>
        <p:origin x="1138"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047231-17F7-4F72-9925-E19439134A26}" type="datetimeFigureOut">
              <a:rPr lang="en-US" smtClean="0"/>
              <a:t>4/7/2021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7DD1B8-6B62-4F26-8468-21049F7C6B0F}" type="slidenum">
              <a:rPr lang="en-US" smtClean="0"/>
              <a:t>‹#›</a:t>
            </a:fld>
            <a:endParaRPr lang="en-US"/>
          </a:p>
        </p:txBody>
      </p:sp>
    </p:spTree>
    <p:extLst>
      <p:ext uri="{BB962C8B-B14F-4D97-AF65-F5344CB8AC3E}">
        <p14:creationId xmlns:p14="http://schemas.microsoft.com/office/powerpoint/2010/main" val="1883698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hub.com/Ironholds/webreadr"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kunststube.net/encodin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en.wikipedia.org/wiki/ISO_8601"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rpubs.com/uky994/584442"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r4ds.had.co.nz/data-import.html#parsing-a-fil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jennybc.github.io/purrr-tutorial/" TargetMode="External"/><Relationship Id="rId2" Type="http://schemas.openxmlformats.org/officeDocument/2006/relationships/slide" Target="../slides/slide44.xml"/><Relationship Id="rId1" Type="http://schemas.openxmlformats.org/officeDocument/2006/relationships/notesMaster" Target="../notesMasters/notesMaster1.xml"/><Relationship Id="rId5" Type="http://schemas.openxmlformats.org/officeDocument/2006/relationships/hyperlink" Target="https://github.com/leeper/rio" TargetMode="External"/><Relationship Id="rId4" Type="http://schemas.openxmlformats.org/officeDocument/2006/relationships/hyperlink" Target="https://cran.r-project.org/doc/manuals/r-release/R-data.htm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r4ds.had.co.nz/strings.html#string-basic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rpubs.com/uky994/584426"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Working with data provided by R packages is a great way to learn the tools of data science, but at some point you want to stop learning and start working with your own data. In this lecture, you’ll learn how to read plain-text rectangular files into R. Here, we’ll only scratch the surface of data import, but many of the principles will translate to other forms of data. We’ll finish with a few pointers to packages that are useful for other types of data.</a:t>
            </a:r>
            <a:endParaRPr lang="en-US" dirty="0"/>
          </a:p>
        </p:txBody>
      </p:sp>
      <p:sp>
        <p:nvSpPr>
          <p:cNvPr id="4" name="Slide Number Placeholder 3"/>
          <p:cNvSpPr>
            <a:spLocks noGrp="1"/>
          </p:cNvSpPr>
          <p:nvPr>
            <p:ph type="sldNum" sz="quarter" idx="5"/>
          </p:nvPr>
        </p:nvSpPr>
        <p:spPr/>
        <p:txBody>
          <a:bodyPr/>
          <a:lstStyle/>
          <a:p>
            <a:fld id="{837DD1B8-6B62-4F26-8468-21049F7C6B0F}" type="slidenum">
              <a:rPr lang="en-US" smtClean="0"/>
              <a:t>1</a:t>
            </a:fld>
            <a:endParaRPr lang="en-US"/>
          </a:p>
        </p:txBody>
      </p:sp>
    </p:spTree>
    <p:extLst>
      <p:ext uri="{BB962C8B-B14F-4D97-AF65-F5344CB8AC3E}">
        <p14:creationId xmlns:p14="http://schemas.microsoft.com/office/powerpoint/2010/main" val="22477817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Before we get into the details of how </a:t>
            </a:r>
            <a:r>
              <a:rPr lang="en-US" sz="1200" b="0" i="0" kern="1200" dirty="0" err="1">
                <a:solidFill>
                  <a:schemeClr val="tx1"/>
                </a:solidFill>
                <a:effectLst/>
                <a:latin typeface="+mn-lt"/>
                <a:ea typeface="+mn-ea"/>
                <a:cs typeface="+mn-cs"/>
              </a:rPr>
              <a:t>readr</a:t>
            </a:r>
            <a:r>
              <a:rPr lang="en-US" sz="1200" b="0" i="0" kern="1200" dirty="0">
                <a:solidFill>
                  <a:schemeClr val="tx1"/>
                </a:solidFill>
                <a:effectLst/>
                <a:latin typeface="+mn-lt"/>
                <a:ea typeface="+mn-ea"/>
                <a:cs typeface="+mn-cs"/>
              </a:rPr>
              <a:t> reads files from disk, we need to take a little detour to talk about the </a:t>
            </a:r>
            <a:r>
              <a:rPr lang="en-US" dirty="0"/>
              <a:t>parse_*()</a:t>
            </a:r>
            <a:r>
              <a:rPr lang="en-US" sz="1200" b="0" i="0" kern="1200" dirty="0">
                <a:solidFill>
                  <a:schemeClr val="tx1"/>
                </a:solidFill>
                <a:effectLst/>
                <a:latin typeface="+mn-lt"/>
                <a:ea typeface="+mn-ea"/>
                <a:cs typeface="+mn-cs"/>
              </a:rPr>
              <a:t> functions. These functions take a character vector and return a more specialized vector like a logical, integer, or date: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These functions are useful in their own right, but are also an important building block for </a:t>
            </a:r>
            <a:r>
              <a:rPr lang="en-US" sz="1200" b="0" i="0" kern="1200" dirty="0" err="1">
                <a:solidFill>
                  <a:schemeClr val="tx1"/>
                </a:solidFill>
                <a:effectLst/>
                <a:latin typeface="+mn-lt"/>
                <a:ea typeface="+mn-ea"/>
                <a:cs typeface="+mn-cs"/>
              </a:rPr>
              <a:t>readr</a:t>
            </a:r>
            <a:r>
              <a:rPr lang="en-US" sz="1200" b="0" i="0" kern="1200" dirty="0">
                <a:solidFill>
                  <a:schemeClr val="tx1"/>
                </a:solidFill>
                <a:effectLst/>
                <a:latin typeface="+mn-lt"/>
                <a:ea typeface="+mn-ea"/>
                <a:cs typeface="+mn-cs"/>
              </a:rPr>
              <a:t>. Once you’ve learned how the individual parsers work in this section, we’ll circle back and see how they fit together to parse a complete file in the next section.</a:t>
            </a:r>
            <a:endParaRPr lang="en-US" dirty="0"/>
          </a:p>
        </p:txBody>
      </p:sp>
      <p:sp>
        <p:nvSpPr>
          <p:cNvPr id="4" name="Slide Number Placeholder 3"/>
          <p:cNvSpPr>
            <a:spLocks noGrp="1"/>
          </p:cNvSpPr>
          <p:nvPr>
            <p:ph type="sldNum" sz="quarter" idx="5"/>
          </p:nvPr>
        </p:nvSpPr>
        <p:spPr/>
        <p:txBody>
          <a:bodyPr/>
          <a:lstStyle/>
          <a:p>
            <a:fld id="{837DD1B8-6B62-4F26-8468-21049F7C6B0F}" type="slidenum">
              <a:rPr lang="en-US" smtClean="0"/>
              <a:t>10</a:t>
            </a:fld>
            <a:endParaRPr lang="en-US"/>
          </a:p>
        </p:txBody>
      </p:sp>
    </p:spTree>
    <p:extLst>
      <p:ext uri="{BB962C8B-B14F-4D97-AF65-F5344CB8AC3E}">
        <p14:creationId xmlns:p14="http://schemas.microsoft.com/office/powerpoint/2010/main" val="1933462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Like all functions in the </a:t>
            </a:r>
            <a:r>
              <a:rPr lang="en-US" sz="1200" b="0" i="0" kern="1200" dirty="0" err="1">
                <a:solidFill>
                  <a:schemeClr val="tx1"/>
                </a:solidFill>
                <a:effectLst/>
                <a:latin typeface="+mn-lt"/>
                <a:ea typeface="+mn-ea"/>
                <a:cs typeface="+mn-cs"/>
              </a:rPr>
              <a:t>tidyverse</a:t>
            </a:r>
            <a:r>
              <a:rPr lang="en-US" sz="1200" b="0" i="0" kern="1200" dirty="0">
                <a:solidFill>
                  <a:schemeClr val="tx1"/>
                </a:solidFill>
                <a:effectLst/>
                <a:latin typeface="+mn-lt"/>
                <a:ea typeface="+mn-ea"/>
                <a:cs typeface="+mn-cs"/>
              </a:rPr>
              <a:t>, the </a:t>
            </a:r>
            <a:r>
              <a:rPr lang="en-US" dirty="0"/>
              <a:t>parse_*()</a:t>
            </a:r>
            <a:r>
              <a:rPr lang="en-US" sz="1200" b="0" i="0" kern="1200" dirty="0">
                <a:solidFill>
                  <a:schemeClr val="tx1"/>
                </a:solidFill>
                <a:effectLst/>
                <a:latin typeface="+mn-lt"/>
                <a:ea typeface="+mn-ea"/>
                <a:cs typeface="+mn-cs"/>
              </a:rPr>
              <a:t> functions are uniform: the first argument is a character vector to parse, and the </a:t>
            </a:r>
            <a:r>
              <a:rPr lang="en-US" dirty="0" err="1"/>
              <a:t>na</a:t>
            </a:r>
            <a:r>
              <a:rPr lang="en-US" sz="1200" b="0" i="0" kern="1200" dirty="0">
                <a:solidFill>
                  <a:schemeClr val="tx1"/>
                </a:solidFill>
                <a:effectLst/>
                <a:latin typeface="+mn-lt"/>
                <a:ea typeface="+mn-ea"/>
                <a:cs typeface="+mn-cs"/>
              </a:rPr>
              <a:t> argument specifies which strings should be treated as missing: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parsing fails, you’ll get a warning:</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And the failures will be missing in the output:</a:t>
            </a:r>
            <a:endParaRPr lang="en-US" dirty="0"/>
          </a:p>
        </p:txBody>
      </p:sp>
      <p:sp>
        <p:nvSpPr>
          <p:cNvPr id="4" name="Slide Number Placeholder 3"/>
          <p:cNvSpPr>
            <a:spLocks noGrp="1"/>
          </p:cNvSpPr>
          <p:nvPr>
            <p:ph type="sldNum" sz="quarter" idx="5"/>
          </p:nvPr>
        </p:nvSpPr>
        <p:spPr/>
        <p:txBody>
          <a:bodyPr/>
          <a:lstStyle/>
          <a:p>
            <a:fld id="{837DD1B8-6B62-4F26-8468-21049F7C6B0F}" type="slidenum">
              <a:rPr lang="en-US" smtClean="0"/>
              <a:t>11</a:t>
            </a:fld>
            <a:endParaRPr lang="en-US"/>
          </a:p>
        </p:txBody>
      </p:sp>
    </p:spTree>
    <p:extLst>
      <p:ext uri="{BB962C8B-B14F-4D97-AF65-F5344CB8AC3E}">
        <p14:creationId xmlns:p14="http://schemas.microsoft.com/office/powerpoint/2010/main" val="3842804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there are many parsing failures, you’ll need to use </a:t>
            </a:r>
            <a:r>
              <a:rPr lang="en-US" dirty="0"/>
              <a:t>problems()</a:t>
            </a:r>
            <a:r>
              <a:rPr lang="en-US" sz="1200" b="0" i="0" kern="1200" dirty="0">
                <a:solidFill>
                  <a:schemeClr val="tx1"/>
                </a:solidFill>
                <a:effectLst/>
                <a:latin typeface="+mn-lt"/>
                <a:ea typeface="+mn-ea"/>
                <a:cs typeface="+mn-cs"/>
              </a:rPr>
              <a:t> to get the complete set. This returns a </a:t>
            </a:r>
            <a:r>
              <a:rPr lang="en-US" sz="1200" b="0" i="0" kern="1200" dirty="0" err="1">
                <a:solidFill>
                  <a:schemeClr val="tx1"/>
                </a:solidFill>
                <a:effectLst/>
                <a:latin typeface="+mn-lt"/>
                <a:ea typeface="+mn-ea"/>
                <a:cs typeface="+mn-cs"/>
              </a:rPr>
              <a:t>tibble</a:t>
            </a:r>
            <a:r>
              <a:rPr lang="en-US" sz="1200" b="0" i="0" kern="1200" dirty="0">
                <a:solidFill>
                  <a:schemeClr val="tx1"/>
                </a:solidFill>
                <a:effectLst/>
                <a:latin typeface="+mn-lt"/>
                <a:ea typeface="+mn-ea"/>
                <a:cs typeface="+mn-cs"/>
              </a:rPr>
              <a:t>, which you can then manipulate with </a:t>
            </a:r>
            <a:r>
              <a:rPr lang="en-US" sz="1200" b="0" i="0" kern="1200" dirty="0" err="1">
                <a:solidFill>
                  <a:schemeClr val="tx1"/>
                </a:solidFill>
                <a:effectLst/>
                <a:latin typeface="+mn-lt"/>
                <a:ea typeface="+mn-ea"/>
                <a:cs typeface="+mn-cs"/>
              </a:rPr>
              <a:t>dplyr</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837DD1B8-6B62-4F26-8468-21049F7C6B0F}" type="slidenum">
              <a:rPr lang="en-US" smtClean="0"/>
              <a:t>12</a:t>
            </a:fld>
            <a:endParaRPr lang="en-US"/>
          </a:p>
        </p:txBody>
      </p:sp>
    </p:spTree>
    <p:extLst>
      <p:ext uri="{BB962C8B-B14F-4D97-AF65-F5344CB8AC3E}">
        <p14:creationId xmlns:p14="http://schemas.microsoft.com/office/powerpoint/2010/main" val="3882346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Using parsers is mostly a matter of understanding what’s available and how they deal with different types of input. There are eight particularly important parsers:</a:t>
            </a: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parse_logical</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parse_integer</a:t>
            </a:r>
            <a:r>
              <a:rPr lang="en-US" sz="1200" b="0" i="0" kern="1200" dirty="0">
                <a:solidFill>
                  <a:schemeClr val="tx1"/>
                </a:solidFill>
                <a:effectLst/>
                <a:latin typeface="+mn-lt"/>
                <a:ea typeface="+mn-ea"/>
                <a:cs typeface="+mn-cs"/>
              </a:rPr>
              <a:t>() parse </a:t>
            </a:r>
            <a:r>
              <a:rPr lang="en-US" sz="1200" b="0" i="0" kern="1200" dirty="0" err="1">
                <a:solidFill>
                  <a:schemeClr val="tx1"/>
                </a:solidFill>
                <a:effectLst/>
                <a:latin typeface="+mn-lt"/>
                <a:ea typeface="+mn-ea"/>
                <a:cs typeface="+mn-cs"/>
              </a:rPr>
              <a:t>logicals</a:t>
            </a:r>
            <a:r>
              <a:rPr lang="en-US" sz="1200" b="0" i="0" kern="1200" dirty="0">
                <a:solidFill>
                  <a:schemeClr val="tx1"/>
                </a:solidFill>
                <a:effectLst/>
                <a:latin typeface="+mn-lt"/>
                <a:ea typeface="+mn-ea"/>
                <a:cs typeface="+mn-cs"/>
              </a:rPr>
              <a:t> and integers respectively. There’s basically nothing that can go wrong with these parsers so I won’t describe them here further.</a:t>
            </a: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parse_double</a:t>
            </a:r>
            <a:r>
              <a:rPr lang="en-US" sz="1200" b="0" i="0" kern="1200" dirty="0">
                <a:solidFill>
                  <a:schemeClr val="tx1"/>
                </a:solidFill>
                <a:effectLst/>
                <a:latin typeface="+mn-lt"/>
                <a:ea typeface="+mn-ea"/>
                <a:cs typeface="+mn-cs"/>
              </a:rPr>
              <a:t>() is a strict numeric parser, and </a:t>
            </a:r>
            <a:r>
              <a:rPr lang="en-US" sz="1200" b="0" i="0" kern="1200" dirty="0" err="1">
                <a:solidFill>
                  <a:schemeClr val="tx1"/>
                </a:solidFill>
                <a:effectLst/>
                <a:latin typeface="+mn-lt"/>
                <a:ea typeface="+mn-ea"/>
                <a:cs typeface="+mn-cs"/>
              </a:rPr>
              <a:t>parse_number</a:t>
            </a:r>
            <a:r>
              <a:rPr lang="en-US" sz="1200" b="0" i="0" kern="1200" dirty="0">
                <a:solidFill>
                  <a:schemeClr val="tx1"/>
                </a:solidFill>
                <a:effectLst/>
                <a:latin typeface="+mn-lt"/>
                <a:ea typeface="+mn-ea"/>
                <a:cs typeface="+mn-cs"/>
              </a:rPr>
              <a:t>() is a flexible numeric parser. These are more complicated than you might expect because different parts of the world write numbers in different ways.</a:t>
            </a: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parse_character</a:t>
            </a:r>
            <a:r>
              <a:rPr lang="en-US" sz="1200" b="0" i="0" kern="1200" dirty="0">
                <a:solidFill>
                  <a:schemeClr val="tx1"/>
                </a:solidFill>
                <a:effectLst/>
                <a:latin typeface="+mn-lt"/>
                <a:ea typeface="+mn-ea"/>
                <a:cs typeface="+mn-cs"/>
              </a:rPr>
              <a:t>() seems so simple that it shouldn’t be necessary. But one complication makes it quite important: character encodings.</a:t>
            </a: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parse_factor</a:t>
            </a:r>
            <a:r>
              <a:rPr lang="en-US" sz="1200" b="0" i="0" kern="1200" dirty="0">
                <a:solidFill>
                  <a:schemeClr val="tx1"/>
                </a:solidFill>
                <a:effectLst/>
                <a:latin typeface="+mn-lt"/>
                <a:ea typeface="+mn-ea"/>
                <a:cs typeface="+mn-cs"/>
              </a:rPr>
              <a:t>() create factors, the data structure that R uses to represent categorical variables with fixed and known values.</a:t>
            </a: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parse_datetime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parse_date</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parse_time</a:t>
            </a:r>
            <a:r>
              <a:rPr lang="en-US" sz="1200" b="0" i="0" kern="1200" dirty="0">
                <a:solidFill>
                  <a:schemeClr val="tx1"/>
                </a:solidFill>
                <a:effectLst/>
                <a:latin typeface="+mn-lt"/>
                <a:ea typeface="+mn-ea"/>
                <a:cs typeface="+mn-cs"/>
              </a:rPr>
              <a:t>() allow you to parse various date &amp; time specifications. These are the most complicated because there are so many different ways of writing dates.</a:t>
            </a:r>
          </a:p>
          <a:p>
            <a:r>
              <a:rPr lang="en-US" sz="1200" b="0" i="0" kern="1200" dirty="0">
                <a:solidFill>
                  <a:schemeClr val="tx1"/>
                </a:solidFill>
                <a:effectLst/>
                <a:latin typeface="+mn-lt"/>
                <a:ea typeface="+mn-ea"/>
                <a:cs typeface="+mn-cs"/>
              </a:rPr>
              <a:t>The following sections describe these parsers in more detail.</a:t>
            </a:r>
          </a:p>
          <a:p>
            <a:endParaRPr lang="en-US" dirty="0"/>
          </a:p>
        </p:txBody>
      </p:sp>
      <p:sp>
        <p:nvSpPr>
          <p:cNvPr id="4" name="Slide Number Placeholder 3"/>
          <p:cNvSpPr>
            <a:spLocks noGrp="1"/>
          </p:cNvSpPr>
          <p:nvPr>
            <p:ph type="sldNum" sz="quarter" idx="5"/>
          </p:nvPr>
        </p:nvSpPr>
        <p:spPr/>
        <p:txBody>
          <a:bodyPr/>
          <a:lstStyle/>
          <a:p>
            <a:fld id="{837DD1B8-6B62-4F26-8468-21049F7C6B0F}" type="slidenum">
              <a:rPr lang="en-US" smtClean="0"/>
              <a:t>13</a:t>
            </a:fld>
            <a:endParaRPr lang="en-US"/>
          </a:p>
        </p:txBody>
      </p:sp>
    </p:spTree>
    <p:extLst>
      <p:ext uri="{BB962C8B-B14F-4D97-AF65-F5344CB8AC3E}">
        <p14:creationId xmlns:p14="http://schemas.microsoft.com/office/powerpoint/2010/main" val="2535371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 seems like it should be straightforward to parse a number, but three problems make it tricky:</a:t>
            </a:r>
          </a:p>
          <a:p>
            <a:pPr marL="228600" indent="-228600">
              <a:buFont typeface="+mj-lt"/>
              <a:buAutoNum type="arabicPeriod"/>
            </a:pPr>
            <a:r>
              <a:rPr lang="en-US" sz="1200" b="0" i="0" kern="1200" dirty="0">
                <a:solidFill>
                  <a:schemeClr val="tx1"/>
                </a:solidFill>
                <a:effectLst/>
                <a:latin typeface="+mn-lt"/>
                <a:ea typeface="+mn-ea"/>
                <a:cs typeface="+mn-cs"/>
              </a:rPr>
              <a:t>People write numbers differently in different parts of the world. For example, some countries use . in between the integer and fractional parts of a real number, while others use ,.</a:t>
            </a:r>
          </a:p>
          <a:p>
            <a:pPr marL="228600" indent="-228600">
              <a:buFont typeface="+mj-lt"/>
              <a:buAutoNum type="arabicPeriod"/>
            </a:pPr>
            <a:r>
              <a:rPr lang="en-US" sz="1200" b="0" i="0" kern="1200" dirty="0">
                <a:solidFill>
                  <a:schemeClr val="tx1"/>
                </a:solidFill>
                <a:effectLst/>
                <a:latin typeface="+mn-lt"/>
                <a:ea typeface="+mn-ea"/>
                <a:cs typeface="+mn-cs"/>
              </a:rPr>
              <a:t>Numbers are often surrounded by other characters that provide some context, like “$1000” or “10%”.</a:t>
            </a:r>
          </a:p>
          <a:p>
            <a:pPr marL="228600" indent="-228600">
              <a:buFont typeface="+mj-lt"/>
              <a:buAutoNum type="arabicPeriod"/>
            </a:pPr>
            <a:r>
              <a:rPr lang="en-US" sz="1200" b="0" i="0" kern="1200" dirty="0">
                <a:solidFill>
                  <a:schemeClr val="tx1"/>
                </a:solidFill>
                <a:effectLst/>
                <a:latin typeface="+mn-lt"/>
                <a:ea typeface="+mn-ea"/>
                <a:cs typeface="+mn-cs"/>
              </a:rPr>
              <a:t>Numbers often contain “grouping” characters to make them easier to read, like “1,000,000”, and these grouping characters vary around the world.</a:t>
            </a:r>
          </a:p>
        </p:txBody>
      </p:sp>
      <p:sp>
        <p:nvSpPr>
          <p:cNvPr id="4" name="Slide Number Placeholder 3"/>
          <p:cNvSpPr>
            <a:spLocks noGrp="1"/>
          </p:cNvSpPr>
          <p:nvPr>
            <p:ph type="sldNum" sz="quarter" idx="5"/>
          </p:nvPr>
        </p:nvSpPr>
        <p:spPr/>
        <p:txBody>
          <a:bodyPr/>
          <a:lstStyle/>
          <a:p>
            <a:fld id="{837DD1B8-6B62-4F26-8468-21049F7C6B0F}" type="slidenum">
              <a:rPr lang="en-US" smtClean="0"/>
              <a:t>14</a:t>
            </a:fld>
            <a:endParaRPr lang="en-US"/>
          </a:p>
        </p:txBody>
      </p:sp>
    </p:spTree>
    <p:extLst>
      <p:ext uri="{BB962C8B-B14F-4D97-AF65-F5344CB8AC3E}">
        <p14:creationId xmlns:p14="http://schemas.microsoft.com/office/powerpoint/2010/main" val="887404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address the first problem, </a:t>
            </a:r>
            <a:r>
              <a:rPr lang="en-US" sz="1200" b="0" i="0" kern="1200" dirty="0" err="1">
                <a:solidFill>
                  <a:schemeClr val="tx1"/>
                </a:solidFill>
                <a:effectLst/>
                <a:latin typeface="+mn-lt"/>
                <a:ea typeface="+mn-ea"/>
                <a:cs typeface="+mn-cs"/>
              </a:rPr>
              <a:t>readr</a:t>
            </a:r>
            <a:r>
              <a:rPr lang="en-US" sz="1200" b="0" i="0" kern="1200" dirty="0">
                <a:solidFill>
                  <a:schemeClr val="tx1"/>
                </a:solidFill>
                <a:effectLst/>
                <a:latin typeface="+mn-lt"/>
                <a:ea typeface="+mn-ea"/>
                <a:cs typeface="+mn-cs"/>
              </a:rPr>
              <a:t> has the notion of a “locale”, an object that specifies parsing options that differ from place to place. When parsing numbers, the most important option is the character you use for the decimal mark. You can override the default value of </a:t>
            </a:r>
            <a:r>
              <a:rPr lang="en-US" dirty="0"/>
              <a:t>.</a:t>
            </a:r>
            <a:r>
              <a:rPr lang="en-US" sz="1200" b="0" i="0" kern="1200" dirty="0">
                <a:solidFill>
                  <a:schemeClr val="tx1"/>
                </a:solidFill>
                <a:effectLst/>
                <a:latin typeface="+mn-lt"/>
                <a:ea typeface="+mn-ea"/>
                <a:cs typeface="+mn-cs"/>
              </a:rPr>
              <a:t> by creating a new locale and setting the </a:t>
            </a:r>
            <a:r>
              <a:rPr lang="en-US" dirty="0" err="1"/>
              <a:t>decimal_mark</a:t>
            </a:r>
            <a:r>
              <a:rPr lang="en-US" sz="1200" b="0" i="0" kern="1200" dirty="0">
                <a:solidFill>
                  <a:schemeClr val="tx1"/>
                </a:solidFill>
                <a:effectLst/>
                <a:latin typeface="+mn-lt"/>
                <a:ea typeface="+mn-ea"/>
                <a:cs typeface="+mn-cs"/>
              </a:rPr>
              <a:t> argument:</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readr’s</a:t>
            </a:r>
            <a:r>
              <a:rPr lang="en-US" sz="1200" b="0" i="0" kern="1200" dirty="0">
                <a:solidFill>
                  <a:schemeClr val="tx1"/>
                </a:solidFill>
                <a:effectLst/>
                <a:latin typeface="+mn-lt"/>
                <a:ea typeface="+mn-ea"/>
                <a:cs typeface="+mn-cs"/>
              </a:rPr>
              <a:t> default locale is US-centric, because generally R is US-centric (i.e. the documentation of base R is written in American English). An alternative approach would be to try and guess the defaults from your operating system. This is hard to do well, and, more importantly, makes your code fragile: even if it works on your computer, it might fail when you email it to a colleague in another country.</a:t>
            </a:r>
            <a:endParaRPr lang="en-US" dirty="0"/>
          </a:p>
        </p:txBody>
      </p:sp>
      <p:sp>
        <p:nvSpPr>
          <p:cNvPr id="4" name="Slide Number Placeholder 3"/>
          <p:cNvSpPr>
            <a:spLocks noGrp="1"/>
          </p:cNvSpPr>
          <p:nvPr>
            <p:ph type="sldNum" sz="quarter" idx="5"/>
          </p:nvPr>
        </p:nvSpPr>
        <p:spPr/>
        <p:txBody>
          <a:bodyPr/>
          <a:lstStyle/>
          <a:p>
            <a:fld id="{837DD1B8-6B62-4F26-8468-21049F7C6B0F}" type="slidenum">
              <a:rPr lang="en-US" smtClean="0"/>
              <a:t>15</a:t>
            </a:fld>
            <a:endParaRPr lang="en-US"/>
          </a:p>
        </p:txBody>
      </p:sp>
    </p:spTree>
    <p:extLst>
      <p:ext uri="{BB962C8B-B14F-4D97-AF65-F5344CB8AC3E}">
        <p14:creationId xmlns:p14="http://schemas.microsoft.com/office/powerpoint/2010/main" val="1473192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parse_number</a:t>
            </a:r>
            <a:r>
              <a:rPr lang="en-US" dirty="0"/>
              <a:t>()</a:t>
            </a:r>
            <a:r>
              <a:rPr lang="en-US" sz="1200" b="0" i="0" kern="1200" dirty="0">
                <a:solidFill>
                  <a:schemeClr val="tx1"/>
                </a:solidFill>
                <a:effectLst/>
                <a:latin typeface="+mn-lt"/>
                <a:ea typeface="+mn-ea"/>
                <a:cs typeface="+mn-cs"/>
              </a:rPr>
              <a:t> addresses the second problem: it ignores non-numeric characters before and after the number. This is particularly useful for currencies and percentages, but also works to extract numbers embedded in text.</a:t>
            </a:r>
            <a:endParaRPr lang="en-US" dirty="0"/>
          </a:p>
        </p:txBody>
      </p:sp>
      <p:sp>
        <p:nvSpPr>
          <p:cNvPr id="4" name="Slide Number Placeholder 3"/>
          <p:cNvSpPr>
            <a:spLocks noGrp="1"/>
          </p:cNvSpPr>
          <p:nvPr>
            <p:ph type="sldNum" sz="quarter" idx="5"/>
          </p:nvPr>
        </p:nvSpPr>
        <p:spPr/>
        <p:txBody>
          <a:bodyPr/>
          <a:lstStyle/>
          <a:p>
            <a:fld id="{837DD1B8-6B62-4F26-8468-21049F7C6B0F}" type="slidenum">
              <a:rPr lang="en-US" smtClean="0"/>
              <a:t>16</a:t>
            </a:fld>
            <a:endParaRPr lang="en-US"/>
          </a:p>
        </p:txBody>
      </p:sp>
    </p:spTree>
    <p:extLst>
      <p:ext uri="{BB962C8B-B14F-4D97-AF65-F5344CB8AC3E}">
        <p14:creationId xmlns:p14="http://schemas.microsoft.com/office/powerpoint/2010/main" val="2179722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final problem is addressed by the combination of </a:t>
            </a:r>
            <a:r>
              <a:rPr lang="en-US" dirty="0" err="1"/>
              <a:t>parse_number</a:t>
            </a:r>
            <a:r>
              <a:rPr lang="en-US" dirty="0"/>
              <a:t>()</a:t>
            </a:r>
            <a:r>
              <a:rPr lang="en-US" sz="1200" b="0" i="0" kern="1200" dirty="0">
                <a:solidFill>
                  <a:schemeClr val="tx1"/>
                </a:solidFill>
                <a:effectLst/>
                <a:latin typeface="+mn-lt"/>
                <a:ea typeface="+mn-ea"/>
                <a:cs typeface="+mn-cs"/>
              </a:rPr>
              <a:t> and the locale as </a:t>
            </a:r>
            <a:r>
              <a:rPr lang="en-US" dirty="0" err="1"/>
              <a:t>parse_number</a:t>
            </a:r>
            <a:r>
              <a:rPr lang="en-US" dirty="0"/>
              <a:t>()</a:t>
            </a:r>
            <a:r>
              <a:rPr lang="en-US" sz="1200" b="0" i="0" kern="1200" dirty="0">
                <a:solidFill>
                  <a:schemeClr val="tx1"/>
                </a:solidFill>
                <a:effectLst/>
                <a:latin typeface="+mn-lt"/>
                <a:ea typeface="+mn-ea"/>
                <a:cs typeface="+mn-cs"/>
              </a:rPr>
              <a:t> will ignore the “grouping mark”:</a:t>
            </a:r>
            <a:endParaRPr lang="en-US" dirty="0"/>
          </a:p>
        </p:txBody>
      </p:sp>
      <p:sp>
        <p:nvSpPr>
          <p:cNvPr id="4" name="Slide Number Placeholder 3"/>
          <p:cNvSpPr>
            <a:spLocks noGrp="1"/>
          </p:cNvSpPr>
          <p:nvPr>
            <p:ph type="sldNum" sz="quarter" idx="5"/>
          </p:nvPr>
        </p:nvSpPr>
        <p:spPr/>
        <p:txBody>
          <a:bodyPr/>
          <a:lstStyle/>
          <a:p>
            <a:fld id="{837DD1B8-6B62-4F26-8468-21049F7C6B0F}" type="slidenum">
              <a:rPr lang="en-US" smtClean="0"/>
              <a:t>17</a:t>
            </a:fld>
            <a:endParaRPr lang="en-US"/>
          </a:p>
        </p:txBody>
      </p:sp>
    </p:spTree>
    <p:extLst>
      <p:ext uri="{BB962C8B-B14F-4D97-AF65-F5344CB8AC3E}">
        <p14:creationId xmlns:p14="http://schemas.microsoft.com/office/powerpoint/2010/main" val="10158603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 seems like </a:t>
            </a:r>
            <a:r>
              <a:rPr lang="en-US" dirty="0" err="1"/>
              <a:t>parse_character</a:t>
            </a:r>
            <a:r>
              <a:rPr lang="en-US" dirty="0"/>
              <a:t>()</a:t>
            </a:r>
            <a:r>
              <a:rPr lang="en-US" sz="1200" b="0" i="0" kern="1200" dirty="0">
                <a:solidFill>
                  <a:schemeClr val="tx1"/>
                </a:solidFill>
                <a:effectLst/>
                <a:latin typeface="+mn-lt"/>
                <a:ea typeface="+mn-ea"/>
                <a:cs typeface="+mn-cs"/>
              </a:rPr>
              <a:t> should be really simple — it could just return its input. Unfortunately life isn’t so simple, as there are multiple ways to represent the same string. To understand what’s going on, we need to dive into the details of how computers represent strings. In R, we can get at the underlying representation of a string using </a:t>
            </a:r>
            <a:r>
              <a:rPr lang="en-US" dirty="0" err="1"/>
              <a:t>charToRaw</a:t>
            </a:r>
            <a:r>
              <a:rPr lang="en-US" dirty="0"/>
              <a:t>()</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hexadecimal number represents a byte of information: </a:t>
            </a:r>
            <a:r>
              <a:rPr lang="en-US" dirty="0"/>
              <a:t>4a</a:t>
            </a:r>
            <a:r>
              <a:rPr lang="en-US" sz="1200" b="0" i="0" kern="1200" dirty="0">
                <a:solidFill>
                  <a:schemeClr val="tx1"/>
                </a:solidFill>
                <a:effectLst/>
                <a:latin typeface="+mn-lt"/>
                <a:ea typeface="+mn-ea"/>
                <a:cs typeface="+mn-cs"/>
              </a:rPr>
              <a:t> is J, </a:t>
            </a:r>
            <a:r>
              <a:rPr lang="en-US" dirty="0"/>
              <a:t>6f</a:t>
            </a:r>
            <a:r>
              <a:rPr lang="en-US" sz="1200" b="0" i="0" kern="1200" dirty="0">
                <a:solidFill>
                  <a:schemeClr val="tx1"/>
                </a:solidFill>
                <a:effectLst/>
                <a:latin typeface="+mn-lt"/>
                <a:ea typeface="+mn-ea"/>
                <a:cs typeface="+mn-cs"/>
              </a:rPr>
              <a:t> is o, and so on. The mapping from hexadecimal number to character is called the encoding, and in this case the encoding is called ASCII. ASCII does a great job of representing English characters, because it’s the </a:t>
            </a:r>
            <a:r>
              <a:rPr lang="en-US" sz="1200" b="1" i="0" kern="1200" dirty="0">
                <a:solidFill>
                  <a:schemeClr val="tx1"/>
                </a:solidFill>
                <a:effectLst/>
                <a:latin typeface="+mn-lt"/>
                <a:ea typeface="+mn-ea"/>
                <a:cs typeface="+mn-cs"/>
              </a:rPr>
              <a:t>American</a:t>
            </a:r>
            <a:r>
              <a:rPr lang="en-US" sz="1200" b="0" i="0" kern="1200" dirty="0">
                <a:solidFill>
                  <a:schemeClr val="tx1"/>
                </a:solidFill>
                <a:effectLst/>
                <a:latin typeface="+mn-lt"/>
                <a:ea typeface="+mn-ea"/>
                <a:cs typeface="+mn-cs"/>
              </a:rPr>
              <a:t> Standard Code for Information Interchange.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Things get more complicated for languages other than English. In the early days of computing there were many competing standards for encoding non-English characters, and to correctly interpret a string you needed to know both the values and the encoding. For example, two common encodings are Latin1 (aka ISO-8859-1, used for Western European languages) and Latin2 (aka ISO-8859-2, used for Eastern European languages). In Latin1, the byte </a:t>
            </a:r>
            <a:r>
              <a:rPr lang="en-US" dirty="0"/>
              <a:t>b1</a:t>
            </a:r>
            <a:r>
              <a:rPr lang="en-US" sz="1200" b="0" i="0" kern="1200" dirty="0">
                <a:solidFill>
                  <a:schemeClr val="tx1"/>
                </a:solidFill>
                <a:effectLst/>
                <a:latin typeface="+mn-lt"/>
                <a:ea typeface="+mn-ea"/>
                <a:cs typeface="+mn-cs"/>
              </a:rPr>
              <a:t> is “±”, but in Latin2, it’s “ą”! Fortunately, today there is one standard that is supported almost everywhere: UTF-8. UTF-8 can encode just about every character used by humans today, as well as many extra symbols (like emoji!).</a:t>
            </a:r>
            <a:endParaRPr lang="en-US" dirty="0"/>
          </a:p>
        </p:txBody>
      </p:sp>
      <p:sp>
        <p:nvSpPr>
          <p:cNvPr id="4" name="Slide Number Placeholder 3"/>
          <p:cNvSpPr>
            <a:spLocks noGrp="1"/>
          </p:cNvSpPr>
          <p:nvPr>
            <p:ph type="sldNum" sz="quarter" idx="5"/>
          </p:nvPr>
        </p:nvSpPr>
        <p:spPr/>
        <p:txBody>
          <a:bodyPr/>
          <a:lstStyle/>
          <a:p>
            <a:fld id="{837DD1B8-6B62-4F26-8468-21049F7C6B0F}" type="slidenum">
              <a:rPr lang="en-US" smtClean="0"/>
              <a:t>18</a:t>
            </a:fld>
            <a:endParaRPr lang="en-US"/>
          </a:p>
        </p:txBody>
      </p:sp>
    </p:spTree>
    <p:extLst>
      <p:ext uri="{BB962C8B-B14F-4D97-AF65-F5344CB8AC3E}">
        <p14:creationId xmlns:p14="http://schemas.microsoft.com/office/powerpoint/2010/main" val="1054038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readr</a:t>
            </a:r>
            <a:r>
              <a:rPr lang="en-US" sz="1200" b="0" i="0" kern="1200" dirty="0">
                <a:solidFill>
                  <a:schemeClr val="tx1"/>
                </a:solidFill>
                <a:effectLst/>
                <a:latin typeface="+mn-lt"/>
                <a:ea typeface="+mn-ea"/>
                <a:cs typeface="+mn-cs"/>
              </a:rPr>
              <a:t> uses UTF-8 everywhere: it assumes your data is UTF-8 encoded when you read it, and always uses it when writing. This is a good default, but will fail for data produced by older systems that don’t understand UTF-8. If this happens to you, your strings will look weird when you print them. Sometimes just one or two characters might be messed up; other times you’ll get complete gibberish. For example:</a:t>
            </a:r>
            <a:endParaRPr lang="en-US" dirty="0"/>
          </a:p>
        </p:txBody>
      </p:sp>
      <p:sp>
        <p:nvSpPr>
          <p:cNvPr id="4" name="Slide Number Placeholder 3"/>
          <p:cNvSpPr>
            <a:spLocks noGrp="1"/>
          </p:cNvSpPr>
          <p:nvPr>
            <p:ph type="sldNum" sz="quarter" idx="5"/>
          </p:nvPr>
        </p:nvSpPr>
        <p:spPr/>
        <p:txBody>
          <a:bodyPr/>
          <a:lstStyle/>
          <a:p>
            <a:fld id="{837DD1B8-6B62-4F26-8468-21049F7C6B0F}" type="slidenum">
              <a:rPr lang="en-US" smtClean="0"/>
              <a:t>19</a:t>
            </a:fld>
            <a:endParaRPr lang="en-US"/>
          </a:p>
        </p:txBody>
      </p:sp>
    </p:spTree>
    <p:extLst>
      <p:ext uri="{BB962C8B-B14F-4D97-AF65-F5344CB8AC3E}">
        <p14:creationId xmlns:p14="http://schemas.microsoft.com/office/powerpoint/2010/main" val="3042490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Most of </a:t>
            </a:r>
            <a:r>
              <a:rPr lang="en-US" sz="1200" b="0" i="0" kern="1200" dirty="0" err="1">
                <a:solidFill>
                  <a:schemeClr val="tx1"/>
                </a:solidFill>
                <a:effectLst/>
                <a:latin typeface="+mn-lt"/>
                <a:ea typeface="+mn-ea"/>
                <a:cs typeface="+mn-cs"/>
              </a:rPr>
              <a:t>readr’s</a:t>
            </a:r>
            <a:r>
              <a:rPr lang="en-US" sz="1200" b="0" i="0" kern="1200" dirty="0">
                <a:solidFill>
                  <a:schemeClr val="tx1"/>
                </a:solidFill>
                <a:effectLst/>
                <a:latin typeface="+mn-lt"/>
                <a:ea typeface="+mn-ea"/>
                <a:cs typeface="+mn-cs"/>
              </a:rPr>
              <a:t> functions are concerned with turning flat files into data frames:</a:t>
            </a: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read_csv</a:t>
            </a:r>
            <a:r>
              <a:rPr lang="en-US" sz="1200" b="0" i="0" kern="1200" dirty="0">
                <a:solidFill>
                  <a:schemeClr val="tx1"/>
                </a:solidFill>
                <a:effectLst/>
                <a:latin typeface="+mn-lt"/>
                <a:ea typeface="+mn-ea"/>
                <a:cs typeface="+mn-cs"/>
              </a:rPr>
              <a:t>() reads comma delimited files, read_csv2() reads semicolon separated files (common in countries where , is used as the decimal place), </a:t>
            </a:r>
            <a:r>
              <a:rPr lang="en-US" sz="1200" b="0" i="0" kern="1200" dirty="0" err="1">
                <a:solidFill>
                  <a:schemeClr val="tx1"/>
                </a:solidFill>
                <a:effectLst/>
                <a:latin typeface="+mn-lt"/>
                <a:ea typeface="+mn-ea"/>
                <a:cs typeface="+mn-cs"/>
              </a:rPr>
              <a:t>read_tsv</a:t>
            </a:r>
            <a:r>
              <a:rPr lang="en-US" sz="1200" b="0" i="0" kern="1200" dirty="0">
                <a:solidFill>
                  <a:schemeClr val="tx1"/>
                </a:solidFill>
                <a:effectLst/>
                <a:latin typeface="+mn-lt"/>
                <a:ea typeface="+mn-ea"/>
                <a:cs typeface="+mn-cs"/>
              </a:rPr>
              <a:t>() reads tab delimited files, and </a:t>
            </a:r>
            <a:r>
              <a:rPr lang="en-US" sz="1200" b="0" i="0" kern="1200" dirty="0" err="1">
                <a:solidFill>
                  <a:schemeClr val="tx1"/>
                </a:solidFill>
                <a:effectLst/>
                <a:latin typeface="+mn-lt"/>
                <a:ea typeface="+mn-ea"/>
                <a:cs typeface="+mn-cs"/>
              </a:rPr>
              <a:t>read_delim</a:t>
            </a:r>
            <a:r>
              <a:rPr lang="en-US" sz="1200" b="0" i="0" kern="1200" dirty="0">
                <a:solidFill>
                  <a:schemeClr val="tx1"/>
                </a:solidFill>
                <a:effectLst/>
                <a:latin typeface="+mn-lt"/>
                <a:ea typeface="+mn-ea"/>
                <a:cs typeface="+mn-cs"/>
              </a:rPr>
              <a:t>() reads in files with any delimiter.</a:t>
            </a: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read_fwf</a:t>
            </a:r>
            <a:r>
              <a:rPr lang="en-US" sz="1200" b="0" i="0" kern="1200" dirty="0">
                <a:solidFill>
                  <a:schemeClr val="tx1"/>
                </a:solidFill>
                <a:effectLst/>
                <a:latin typeface="+mn-lt"/>
                <a:ea typeface="+mn-ea"/>
                <a:cs typeface="+mn-cs"/>
              </a:rPr>
              <a:t>() reads fixed width files. You can specify fields either by their widths with </a:t>
            </a:r>
            <a:r>
              <a:rPr lang="en-US" sz="1200" b="0" i="0" kern="1200" dirty="0" err="1">
                <a:solidFill>
                  <a:schemeClr val="tx1"/>
                </a:solidFill>
                <a:effectLst/>
                <a:latin typeface="+mn-lt"/>
                <a:ea typeface="+mn-ea"/>
                <a:cs typeface="+mn-cs"/>
              </a:rPr>
              <a:t>fwf_widths</a:t>
            </a:r>
            <a:r>
              <a:rPr lang="en-US" sz="1200" b="0" i="0" kern="1200" dirty="0">
                <a:solidFill>
                  <a:schemeClr val="tx1"/>
                </a:solidFill>
                <a:effectLst/>
                <a:latin typeface="+mn-lt"/>
                <a:ea typeface="+mn-ea"/>
                <a:cs typeface="+mn-cs"/>
              </a:rPr>
              <a:t>() or their position with </a:t>
            </a:r>
            <a:r>
              <a:rPr lang="en-US" sz="1200" b="0" i="0" kern="1200" dirty="0" err="1">
                <a:solidFill>
                  <a:schemeClr val="tx1"/>
                </a:solidFill>
                <a:effectLst/>
                <a:latin typeface="+mn-lt"/>
                <a:ea typeface="+mn-ea"/>
                <a:cs typeface="+mn-cs"/>
              </a:rPr>
              <a:t>fwf_positions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read_table</a:t>
            </a:r>
            <a:r>
              <a:rPr lang="en-US" sz="1200" b="0" i="0" kern="1200" dirty="0">
                <a:solidFill>
                  <a:schemeClr val="tx1"/>
                </a:solidFill>
                <a:effectLst/>
                <a:latin typeface="+mn-lt"/>
                <a:ea typeface="+mn-ea"/>
                <a:cs typeface="+mn-cs"/>
              </a:rPr>
              <a:t>() reads a common variation of fixed width files where columns are separated by white space.</a:t>
            </a: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read_log</a:t>
            </a:r>
            <a:r>
              <a:rPr lang="en-US" sz="1200" b="0" i="0" kern="1200" dirty="0">
                <a:solidFill>
                  <a:schemeClr val="tx1"/>
                </a:solidFill>
                <a:effectLst/>
                <a:latin typeface="+mn-lt"/>
                <a:ea typeface="+mn-ea"/>
                <a:cs typeface="+mn-cs"/>
              </a:rPr>
              <a:t>() reads Apache style log files. (But also check out </a:t>
            </a:r>
            <a:r>
              <a:rPr lang="en-US" sz="1200" b="0" i="0" u="none" strike="noStrike" kern="1200" dirty="0" err="1">
                <a:solidFill>
                  <a:schemeClr val="tx1"/>
                </a:solidFill>
                <a:effectLst/>
                <a:latin typeface="+mn-lt"/>
                <a:ea typeface="+mn-ea"/>
                <a:cs typeface="+mn-cs"/>
                <a:hlinkClick r:id="rId3"/>
              </a:rPr>
              <a:t>webreadr</a:t>
            </a:r>
            <a:r>
              <a:rPr lang="en-US" sz="1200" b="0" i="0" kern="1200" dirty="0">
                <a:solidFill>
                  <a:schemeClr val="tx1"/>
                </a:solidFill>
                <a:effectLst/>
                <a:latin typeface="+mn-lt"/>
                <a:ea typeface="+mn-ea"/>
                <a:cs typeface="+mn-cs"/>
              </a:rPr>
              <a:t> which is built on top of </a:t>
            </a:r>
            <a:r>
              <a:rPr lang="en-US" sz="1200" b="0" i="0" kern="1200" dirty="0" err="1">
                <a:solidFill>
                  <a:schemeClr val="tx1"/>
                </a:solidFill>
                <a:effectLst/>
                <a:latin typeface="+mn-lt"/>
                <a:ea typeface="+mn-ea"/>
                <a:cs typeface="+mn-cs"/>
              </a:rPr>
              <a:t>read_log</a:t>
            </a:r>
            <a:r>
              <a:rPr lang="en-US" sz="1200" b="0" i="0" kern="1200" dirty="0">
                <a:solidFill>
                  <a:schemeClr val="tx1"/>
                </a:solidFill>
                <a:effectLst/>
                <a:latin typeface="+mn-lt"/>
                <a:ea typeface="+mn-ea"/>
                <a:cs typeface="+mn-cs"/>
              </a:rPr>
              <a:t>() and provides many more helpful tools.)</a:t>
            </a:r>
          </a:p>
          <a:p>
            <a:r>
              <a:rPr lang="en-US" sz="1200" b="0" i="0" kern="1200" dirty="0">
                <a:solidFill>
                  <a:schemeClr val="tx1"/>
                </a:solidFill>
                <a:effectLst/>
                <a:latin typeface="+mn-lt"/>
                <a:ea typeface="+mn-ea"/>
                <a:cs typeface="+mn-cs"/>
              </a:rPr>
              <a:t>These functions all have similar syntax: once you’ve mastered one, you can use the others with ease. For the rest of this chapter we’ll focus on </a:t>
            </a:r>
            <a:r>
              <a:rPr lang="en-US" sz="1200" b="0" i="0" kern="1200" dirty="0" err="1">
                <a:solidFill>
                  <a:schemeClr val="tx1"/>
                </a:solidFill>
                <a:effectLst/>
                <a:latin typeface="+mn-lt"/>
                <a:ea typeface="+mn-ea"/>
                <a:cs typeface="+mn-cs"/>
              </a:rPr>
              <a:t>read_csv</a:t>
            </a:r>
            <a:r>
              <a:rPr lang="en-US" sz="1200" b="0" i="0" kern="1200" dirty="0">
                <a:solidFill>
                  <a:schemeClr val="tx1"/>
                </a:solidFill>
                <a:effectLst/>
                <a:latin typeface="+mn-lt"/>
                <a:ea typeface="+mn-ea"/>
                <a:cs typeface="+mn-cs"/>
              </a:rPr>
              <a:t>(). Not only are csv files one of the most common forms of data storage, but once you understand </a:t>
            </a:r>
            <a:r>
              <a:rPr lang="en-US" sz="1200" b="0" i="0" kern="1200" dirty="0" err="1">
                <a:solidFill>
                  <a:schemeClr val="tx1"/>
                </a:solidFill>
                <a:effectLst/>
                <a:latin typeface="+mn-lt"/>
                <a:ea typeface="+mn-ea"/>
                <a:cs typeface="+mn-cs"/>
              </a:rPr>
              <a:t>read_csv</a:t>
            </a:r>
            <a:r>
              <a:rPr lang="en-US" sz="1200" b="0" i="0" kern="1200" dirty="0">
                <a:solidFill>
                  <a:schemeClr val="tx1"/>
                </a:solidFill>
                <a:effectLst/>
                <a:latin typeface="+mn-lt"/>
                <a:ea typeface="+mn-ea"/>
                <a:cs typeface="+mn-cs"/>
              </a:rPr>
              <a:t>(), you can easily apply your knowledge to all the other functions in </a:t>
            </a:r>
            <a:r>
              <a:rPr lang="en-US" sz="1200" b="0" i="0" kern="1200" dirty="0" err="1">
                <a:solidFill>
                  <a:schemeClr val="tx1"/>
                </a:solidFill>
                <a:effectLst/>
                <a:latin typeface="+mn-lt"/>
                <a:ea typeface="+mn-ea"/>
                <a:cs typeface="+mn-cs"/>
              </a:rPr>
              <a:t>readr</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837DD1B8-6B62-4F26-8468-21049F7C6B0F}" type="slidenum">
              <a:rPr lang="en-US" smtClean="0"/>
              <a:t>2</a:t>
            </a:fld>
            <a:endParaRPr lang="en-US"/>
          </a:p>
        </p:txBody>
      </p:sp>
    </p:spTree>
    <p:extLst>
      <p:ext uri="{BB962C8B-B14F-4D97-AF65-F5344CB8AC3E}">
        <p14:creationId xmlns:p14="http://schemas.microsoft.com/office/powerpoint/2010/main" val="7753426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How do you find the correct encoding? If you’re lucky, it’ll be included somewhere in the data documentation. Unfortunately, that’s rarely the case, so </a:t>
            </a:r>
            <a:r>
              <a:rPr lang="en-US" sz="1200" b="0" i="0" kern="1200" dirty="0" err="1">
                <a:solidFill>
                  <a:schemeClr val="tx1"/>
                </a:solidFill>
                <a:effectLst/>
                <a:latin typeface="+mn-lt"/>
                <a:ea typeface="+mn-ea"/>
                <a:cs typeface="+mn-cs"/>
              </a:rPr>
              <a:t>readr</a:t>
            </a:r>
            <a:r>
              <a:rPr lang="en-US" sz="1200" b="0" i="0" kern="1200" dirty="0">
                <a:solidFill>
                  <a:schemeClr val="tx1"/>
                </a:solidFill>
                <a:effectLst/>
                <a:latin typeface="+mn-lt"/>
                <a:ea typeface="+mn-ea"/>
                <a:cs typeface="+mn-cs"/>
              </a:rPr>
              <a:t> provides </a:t>
            </a:r>
            <a:r>
              <a:rPr lang="en-US" dirty="0" err="1"/>
              <a:t>guess_encoding</a:t>
            </a:r>
            <a:r>
              <a:rPr lang="en-US" dirty="0"/>
              <a:t>()</a:t>
            </a:r>
            <a:r>
              <a:rPr lang="en-US" sz="1200" b="0" i="0" kern="1200" dirty="0">
                <a:solidFill>
                  <a:schemeClr val="tx1"/>
                </a:solidFill>
                <a:effectLst/>
                <a:latin typeface="+mn-lt"/>
                <a:ea typeface="+mn-ea"/>
                <a:cs typeface="+mn-cs"/>
              </a:rPr>
              <a:t> to help you figure it out. It’s not foolproof, and it works better when you have lots of text (unlike here), but it’s a reasonable place to start. Expect to try a few different encodings before you find the right one.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first argument to </a:t>
            </a:r>
            <a:r>
              <a:rPr lang="en-US" dirty="0" err="1"/>
              <a:t>guess_encoding</a:t>
            </a:r>
            <a:r>
              <a:rPr lang="en-US" dirty="0"/>
              <a:t>()</a:t>
            </a:r>
            <a:r>
              <a:rPr lang="en-US" sz="1200" b="0" i="0" kern="1200" dirty="0">
                <a:solidFill>
                  <a:schemeClr val="tx1"/>
                </a:solidFill>
                <a:effectLst/>
                <a:latin typeface="+mn-lt"/>
                <a:ea typeface="+mn-ea"/>
                <a:cs typeface="+mn-cs"/>
              </a:rPr>
              <a:t> can either be a path to a file, or, as in this case, a raw vector (useful if the strings are already in 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Encodings are a rich and complex topic, and I’ve only scratched the surface here. If you’d like to learn more I’d recommend reading the detailed explanation at </a:t>
            </a:r>
            <a:r>
              <a:rPr lang="en-US" sz="1200" b="0" i="0" u="none" strike="noStrike" kern="1200" dirty="0">
                <a:solidFill>
                  <a:schemeClr val="tx1"/>
                </a:solidFill>
                <a:effectLst/>
                <a:latin typeface="+mn-lt"/>
                <a:ea typeface="+mn-ea"/>
                <a:cs typeface="+mn-cs"/>
                <a:hlinkClick r:id="rId3"/>
              </a:rPr>
              <a:t>http://kunststube.net/encoding/</a:t>
            </a:r>
            <a:r>
              <a:rPr lang="en-US" sz="1200" b="0" i="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837DD1B8-6B62-4F26-8468-21049F7C6B0F}" type="slidenum">
              <a:rPr lang="en-US" smtClean="0"/>
              <a:t>20</a:t>
            </a:fld>
            <a:endParaRPr lang="en-US"/>
          </a:p>
        </p:txBody>
      </p:sp>
    </p:spTree>
    <p:extLst>
      <p:ext uri="{BB962C8B-B14F-4D97-AF65-F5344CB8AC3E}">
        <p14:creationId xmlns:p14="http://schemas.microsoft.com/office/powerpoint/2010/main" val="1683858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 uses factors to represent categorical variables that have a known set of possible values. Give </a:t>
            </a:r>
            <a:r>
              <a:rPr lang="en-US" dirty="0" err="1"/>
              <a:t>parse_factor</a:t>
            </a:r>
            <a:r>
              <a:rPr lang="en-US" dirty="0"/>
              <a:t>()</a:t>
            </a:r>
            <a:r>
              <a:rPr lang="en-US" sz="1200" b="0" i="0" kern="1200" dirty="0">
                <a:solidFill>
                  <a:schemeClr val="tx1"/>
                </a:solidFill>
                <a:effectLst/>
                <a:latin typeface="+mn-lt"/>
                <a:ea typeface="+mn-ea"/>
                <a:cs typeface="+mn-cs"/>
              </a:rPr>
              <a:t> a vector of known </a:t>
            </a:r>
            <a:r>
              <a:rPr lang="en-US" dirty="0"/>
              <a:t>levels</a:t>
            </a:r>
            <a:r>
              <a:rPr lang="en-US" sz="1200" b="0" i="0" kern="1200" dirty="0">
                <a:solidFill>
                  <a:schemeClr val="tx1"/>
                </a:solidFill>
                <a:effectLst/>
                <a:latin typeface="+mn-lt"/>
                <a:ea typeface="+mn-ea"/>
                <a:cs typeface="+mn-cs"/>
              </a:rPr>
              <a:t> to generate a warning whenever an unexpected value is present: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But if you have many problematic entries, it’s often easier to leave as character vectors and then use the tools you’ll learn about in </a:t>
            </a:r>
            <a:r>
              <a:rPr lang="en-US" sz="1200" b="0" i="0" u="none" strike="noStrike" kern="1200" dirty="0">
                <a:solidFill>
                  <a:schemeClr val="tx1"/>
                </a:solidFill>
                <a:effectLst/>
                <a:latin typeface="+mn-lt"/>
                <a:ea typeface="+mn-ea"/>
                <a:cs typeface="+mn-cs"/>
              </a:rPr>
              <a:t>strings</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rPr>
              <a:t>factors </a:t>
            </a:r>
            <a:r>
              <a:rPr lang="en-US" sz="1200" b="0" i="0" kern="1200" dirty="0">
                <a:solidFill>
                  <a:schemeClr val="tx1"/>
                </a:solidFill>
                <a:effectLst/>
                <a:latin typeface="+mn-lt"/>
                <a:ea typeface="+mn-ea"/>
                <a:cs typeface="+mn-cs"/>
              </a:rPr>
              <a:t>to clean them up.</a:t>
            </a:r>
            <a:endParaRPr lang="en-US" dirty="0"/>
          </a:p>
        </p:txBody>
      </p:sp>
      <p:sp>
        <p:nvSpPr>
          <p:cNvPr id="4" name="Slide Number Placeholder 3"/>
          <p:cNvSpPr>
            <a:spLocks noGrp="1"/>
          </p:cNvSpPr>
          <p:nvPr>
            <p:ph type="sldNum" sz="quarter" idx="5"/>
          </p:nvPr>
        </p:nvSpPr>
        <p:spPr/>
        <p:txBody>
          <a:bodyPr/>
          <a:lstStyle/>
          <a:p>
            <a:fld id="{837DD1B8-6B62-4F26-8468-21049F7C6B0F}" type="slidenum">
              <a:rPr lang="en-US" smtClean="0"/>
              <a:t>21</a:t>
            </a:fld>
            <a:endParaRPr lang="en-US"/>
          </a:p>
        </p:txBody>
      </p:sp>
    </p:spTree>
    <p:extLst>
      <p:ext uri="{BB962C8B-B14F-4D97-AF65-F5344CB8AC3E}">
        <p14:creationId xmlns:p14="http://schemas.microsoft.com/office/powerpoint/2010/main" val="4008550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pick between three parsers depending on whether you want a date (the number of days since 1970-01-01), a date-time (the number of seconds since midnight 1970-01-01), or a time (the number of seconds since midnight). When called without any additional arguments:</a:t>
            </a:r>
          </a:p>
          <a:p>
            <a:endParaRPr lang="en-US" sz="1200" b="0" i="0" kern="1200" dirty="0">
              <a:solidFill>
                <a:schemeClr val="tx1"/>
              </a:solidFill>
              <a:effectLst/>
              <a:latin typeface="+mn-lt"/>
              <a:ea typeface="+mn-ea"/>
              <a:cs typeface="+mn-cs"/>
            </a:endParaRPr>
          </a:p>
          <a:p>
            <a:r>
              <a:rPr lang="en-US" dirty="0"/>
              <a:t>ISO8601 is an international standard in which the components of a date are organized from biggest to smallest: year, month, day, hour, minute, second.</a:t>
            </a:r>
          </a:p>
          <a:p>
            <a:endParaRPr lang="en-US" dirty="0"/>
          </a:p>
          <a:p>
            <a:endParaRPr lang="en-US" dirty="0"/>
          </a:p>
          <a:p>
            <a:r>
              <a:rPr lang="en-US" sz="1200" b="0" i="0" kern="1200" dirty="0">
                <a:solidFill>
                  <a:schemeClr val="tx1"/>
                </a:solidFill>
                <a:effectLst/>
                <a:latin typeface="+mn-lt"/>
                <a:ea typeface="+mn-ea"/>
                <a:cs typeface="+mn-cs"/>
              </a:rPr>
              <a:t>This is the most important date/time standard, and if you work with dates and times frequently, I recommend reading </a:t>
            </a:r>
            <a:r>
              <a:rPr lang="en-US" sz="1200" b="0" i="0" u="none" strike="noStrike" kern="1200" dirty="0">
                <a:solidFill>
                  <a:schemeClr val="tx1"/>
                </a:solidFill>
                <a:effectLst/>
                <a:latin typeface="+mn-lt"/>
                <a:ea typeface="+mn-ea"/>
                <a:cs typeface="+mn-cs"/>
                <a:hlinkClick r:id="rId3"/>
              </a:rPr>
              <a:t>https://en.wikipedia.org/wiki/ISO_8601</a:t>
            </a:r>
            <a:endParaRPr lang="en-US" dirty="0"/>
          </a:p>
        </p:txBody>
      </p:sp>
      <p:sp>
        <p:nvSpPr>
          <p:cNvPr id="4" name="Slide Number Placeholder 3"/>
          <p:cNvSpPr>
            <a:spLocks noGrp="1"/>
          </p:cNvSpPr>
          <p:nvPr>
            <p:ph type="sldNum" sz="quarter" idx="5"/>
          </p:nvPr>
        </p:nvSpPr>
        <p:spPr/>
        <p:txBody>
          <a:bodyPr/>
          <a:lstStyle/>
          <a:p>
            <a:fld id="{837DD1B8-6B62-4F26-8468-21049F7C6B0F}" type="slidenum">
              <a:rPr lang="en-US" smtClean="0"/>
              <a:t>22</a:t>
            </a:fld>
            <a:endParaRPr lang="en-US"/>
          </a:p>
        </p:txBody>
      </p:sp>
    </p:spTree>
    <p:extLst>
      <p:ext uri="{BB962C8B-B14F-4D97-AF65-F5344CB8AC3E}">
        <p14:creationId xmlns:p14="http://schemas.microsoft.com/office/powerpoint/2010/main" val="3359476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parse_date</a:t>
            </a:r>
            <a:r>
              <a:rPr lang="en-US" dirty="0"/>
              <a:t>()</a:t>
            </a:r>
            <a:r>
              <a:rPr lang="en-US" sz="1200" b="0" i="0" kern="1200" dirty="0">
                <a:solidFill>
                  <a:schemeClr val="tx1"/>
                </a:solidFill>
                <a:effectLst/>
                <a:latin typeface="+mn-lt"/>
                <a:ea typeface="+mn-ea"/>
                <a:cs typeface="+mn-cs"/>
              </a:rPr>
              <a:t> expects a four digit year, a </a:t>
            </a:r>
            <a:r>
              <a:rPr lang="en-US" dirty="0"/>
              <a:t>-</a:t>
            </a:r>
            <a:r>
              <a:rPr lang="en-US" sz="1200" b="0" i="0" kern="1200" dirty="0">
                <a:solidFill>
                  <a:schemeClr val="tx1"/>
                </a:solidFill>
                <a:effectLst/>
                <a:latin typeface="+mn-lt"/>
                <a:ea typeface="+mn-ea"/>
                <a:cs typeface="+mn-cs"/>
              </a:rPr>
              <a:t> or </a:t>
            </a:r>
            <a:r>
              <a:rPr lang="en-US" dirty="0"/>
              <a:t>/</a:t>
            </a:r>
            <a:r>
              <a:rPr lang="en-US" sz="1200" b="0" i="0" kern="1200" dirty="0">
                <a:solidFill>
                  <a:schemeClr val="tx1"/>
                </a:solidFill>
                <a:effectLst/>
                <a:latin typeface="+mn-lt"/>
                <a:ea typeface="+mn-ea"/>
                <a:cs typeface="+mn-cs"/>
              </a:rPr>
              <a:t>, the month, a </a:t>
            </a:r>
            <a:r>
              <a:rPr lang="en-US" dirty="0"/>
              <a:t>-</a:t>
            </a:r>
            <a:r>
              <a:rPr lang="en-US" sz="1200" b="0" i="0" kern="1200" dirty="0">
                <a:solidFill>
                  <a:schemeClr val="tx1"/>
                </a:solidFill>
                <a:effectLst/>
                <a:latin typeface="+mn-lt"/>
                <a:ea typeface="+mn-ea"/>
                <a:cs typeface="+mn-cs"/>
              </a:rPr>
              <a:t> or </a:t>
            </a:r>
            <a:r>
              <a:rPr lang="en-US" dirty="0"/>
              <a:t>/</a:t>
            </a:r>
            <a:r>
              <a:rPr lang="en-US" sz="1200" b="0" i="0" kern="1200" dirty="0">
                <a:solidFill>
                  <a:schemeClr val="tx1"/>
                </a:solidFill>
                <a:effectLst/>
                <a:latin typeface="+mn-lt"/>
                <a:ea typeface="+mn-ea"/>
                <a:cs typeface="+mn-cs"/>
              </a:rPr>
              <a:t>, then the day:</a:t>
            </a:r>
            <a:endParaRPr lang="en-US" dirty="0"/>
          </a:p>
        </p:txBody>
      </p:sp>
      <p:sp>
        <p:nvSpPr>
          <p:cNvPr id="4" name="Slide Number Placeholder 3"/>
          <p:cNvSpPr>
            <a:spLocks noGrp="1"/>
          </p:cNvSpPr>
          <p:nvPr>
            <p:ph type="sldNum" sz="quarter" idx="5"/>
          </p:nvPr>
        </p:nvSpPr>
        <p:spPr/>
        <p:txBody>
          <a:bodyPr/>
          <a:lstStyle/>
          <a:p>
            <a:fld id="{837DD1B8-6B62-4F26-8468-21049F7C6B0F}" type="slidenum">
              <a:rPr lang="en-US" smtClean="0"/>
              <a:t>23</a:t>
            </a:fld>
            <a:endParaRPr lang="en-US"/>
          </a:p>
        </p:txBody>
      </p:sp>
    </p:spTree>
    <p:extLst>
      <p:ext uri="{BB962C8B-B14F-4D97-AF65-F5344CB8AC3E}">
        <p14:creationId xmlns:p14="http://schemas.microsoft.com/office/powerpoint/2010/main" val="10237884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parse_time</a:t>
            </a:r>
            <a:r>
              <a:rPr lang="en-US" dirty="0"/>
              <a:t>()</a:t>
            </a:r>
            <a:r>
              <a:rPr lang="en-US" sz="1200" b="0" i="0" kern="1200" dirty="0">
                <a:solidFill>
                  <a:schemeClr val="tx1"/>
                </a:solidFill>
                <a:effectLst/>
                <a:latin typeface="+mn-lt"/>
                <a:ea typeface="+mn-ea"/>
                <a:cs typeface="+mn-cs"/>
              </a:rPr>
              <a:t> expects the hour, </a:t>
            </a:r>
            <a:r>
              <a:rPr lang="en-US" dirty="0"/>
              <a:t>:</a:t>
            </a:r>
            <a:r>
              <a:rPr lang="en-US" sz="1200" b="0" i="0" kern="1200" dirty="0">
                <a:solidFill>
                  <a:schemeClr val="tx1"/>
                </a:solidFill>
                <a:effectLst/>
                <a:latin typeface="+mn-lt"/>
                <a:ea typeface="+mn-ea"/>
                <a:cs typeface="+mn-cs"/>
              </a:rPr>
              <a:t>, minutes, optionally </a:t>
            </a:r>
            <a:r>
              <a:rPr lang="en-US" dirty="0"/>
              <a:t>:</a:t>
            </a:r>
            <a:r>
              <a:rPr lang="en-US" sz="1200" b="0" i="0" kern="1200" dirty="0">
                <a:solidFill>
                  <a:schemeClr val="tx1"/>
                </a:solidFill>
                <a:effectLst/>
                <a:latin typeface="+mn-lt"/>
                <a:ea typeface="+mn-ea"/>
                <a:cs typeface="+mn-cs"/>
              </a:rPr>
              <a:t> and seconds, and an optional am/pm specifier: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Base R doesn’t have a great built in class for time data, so we use the one provided in the </a:t>
            </a:r>
            <a:r>
              <a:rPr lang="en-US" sz="1200" b="0" i="0" kern="1200" dirty="0" err="1">
                <a:solidFill>
                  <a:schemeClr val="tx1"/>
                </a:solidFill>
                <a:effectLst/>
                <a:latin typeface="+mn-lt"/>
                <a:ea typeface="+mn-ea"/>
                <a:cs typeface="+mn-cs"/>
              </a:rPr>
              <a:t>hms</a:t>
            </a:r>
            <a:r>
              <a:rPr lang="en-US" sz="1200" b="0" i="0" kern="1200" dirty="0">
                <a:solidFill>
                  <a:schemeClr val="tx1"/>
                </a:solidFill>
                <a:effectLst/>
                <a:latin typeface="+mn-lt"/>
                <a:ea typeface="+mn-ea"/>
                <a:cs typeface="+mn-cs"/>
              </a:rPr>
              <a:t> package.</a:t>
            </a:r>
            <a:endParaRPr lang="en-US" dirty="0"/>
          </a:p>
        </p:txBody>
      </p:sp>
      <p:sp>
        <p:nvSpPr>
          <p:cNvPr id="4" name="Slide Number Placeholder 3"/>
          <p:cNvSpPr>
            <a:spLocks noGrp="1"/>
          </p:cNvSpPr>
          <p:nvPr>
            <p:ph type="sldNum" sz="quarter" idx="5"/>
          </p:nvPr>
        </p:nvSpPr>
        <p:spPr/>
        <p:txBody>
          <a:bodyPr/>
          <a:lstStyle/>
          <a:p>
            <a:fld id="{837DD1B8-6B62-4F26-8468-21049F7C6B0F}" type="slidenum">
              <a:rPr lang="en-US" smtClean="0"/>
              <a:t>24</a:t>
            </a:fld>
            <a:endParaRPr lang="en-US"/>
          </a:p>
        </p:txBody>
      </p:sp>
    </p:spTree>
    <p:extLst>
      <p:ext uri="{BB962C8B-B14F-4D97-AF65-F5344CB8AC3E}">
        <p14:creationId xmlns:p14="http://schemas.microsoft.com/office/powerpoint/2010/main" val="1398729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these defaults don’t work for your data you can supply your own date-time </a:t>
            </a:r>
            <a:r>
              <a:rPr lang="en-US" dirty="0"/>
              <a:t>format</a:t>
            </a:r>
            <a:r>
              <a:rPr lang="en-US" sz="1200" b="0" i="0" kern="1200" dirty="0">
                <a:solidFill>
                  <a:schemeClr val="tx1"/>
                </a:solidFill>
                <a:effectLst/>
                <a:latin typeface="+mn-lt"/>
                <a:ea typeface="+mn-ea"/>
                <a:cs typeface="+mn-cs"/>
              </a:rPr>
              <a:t>, built up of the following pieces:</a:t>
            </a:r>
          </a:p>
          <a:p>
            <a:endParaRPr lang="en-US" sz="1200" b="0" i="0" kern="1200" dirty="0">
              <a:solidFill>
                <a:schemeClr val="tx1"/>
              </a:solidFill>
              <a:effectLst/>
              <a:latin typeface="+mn-lt"/>
              <a:ea typeface="+mn-ea"/>
              <a:cs typeface="+mn-cs"/>
            </a:endParaRPr>
          </a:p>
          <a:p>
            <a:r>
              <a:rPr lang="en-US" dirty="0"/>
              <a:t>Beware of abbreviations: if you’re American, note that “EST” is a Canadian time zone that does not have daylight savings time. It is not Eastern Standard Time! </a:t>
            </a:r>
          </a:p>
        </p:txBody>
      </p:sp>
      <p:sp>
        <p:nvSpPr>
          <p:cNvPr id="4" name="Slide Number Placeholder 3"/>
          <p:cNvSpPr>
            <a:spLocks noGrp="1"/>
          </p:cNvSpPr>
          <p:nvPr>
            <p:ph type="sldNum" sz="quarter" idx="5"/>
          </p:nvPr>
        </p:nvSpPr>
        <p:spPr/>
        <p:txBody>
          <a:bodyPr/>
          <a:lstStyle/>
          <a:p>
            <a:fld id="{837DD1B8-6B62-4F26-8468-21049F7C6B0F}" type="slidenum">
              <a:rPr lang="en-US" smtClean="0"/>
              <a:t>25</a:t>
            </a:fld>
            <a:endParaRPr lang="en-US"/>
          </a:p>
        </p:txBody>
      </p:sp>
    </p:spTree>
    <p:extLst>
      <p:ext uri="{BB962C8B-B14F-4D97-AF65-F5344CB8AC3E}">
        <p14:creationId xmlns:p14="http://schemas.microsoft.com/office/powerpoint/2010/main" val="17345171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best way to figure out the correct format is to create a few examples in a character vector, and test with one of the parsing functions. For example:</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you’re using </a:t>
            </a:r>
            <a:r>
              <a:rPr lang="en-US" dirty="0"/>
              <a:t>%b</a:t>
            </a:r>
            <a:r>
              <a:rPr lang="en-US" sz="1200" b="0" i="0" kern="1200" dirty="0">
                <a:solidFill>
                  <a:schemeClr val="tx1"/>
                </a:solidFill>
                <a:effectLst/>
                <a:latin typeface="+mn-lt"/>
                <a:ea typeface="+mn-ea"/>
                <a:cs typeface="+mn-cs"/>
              </a:rPr>
              <a:t> or </a:t>
            </a:r>
            <a:r>
              <a:rPr lang="en-US" dirty="0"/>
              <a:t>%B</a:t>
            </a:r>
            <a:r>
              <a:rPr lang="en-US" sz="1200" b="0" i="0" kern="1200" dirty="0">
                <a:solidFill>
                  <a:schemeClr val="tx1"/>
                </a:solidFill>
                <a:effectLst/>
                <a:latin typeface="+mn-lt"/>
                <a:ea typeface="+mn-ea"/>
                <a:cs typeface="+mn-cs"/>
              </a:rPr>
              <a:t> with non-English month names, you’ll need to set the </a:t>
            </a:r>
            <a:r>
              <a:rPr lang="en-US" dirty="0" err="1"/>
              <a:t>lang</a:t>
            </a:r>
            <a:r>
              <a:rPr lang="en-US" sz="1200" b="0" i="0" kern="1200" dirty="0">
                <a:solidFill>
                  <a:schemeClr val="tx1"/>
                </a:solidFill>
                <a:effectLst/>
                <a:latin typeface="+mn-lt"/>
                <a:ea typeface="+mn-ea"/>
                <a:cs typeface="+mn-cs"/>
              </a:rPr>
              <a:t> argument to </a:t>
            </a:r>
            <a:r>
              <a:rPr lang="en-US" dirty="0"/>
              <a:t>locale()</a:t>
            </a:r>
            <a:r>
              <a:rPr lang="en-US" sz="1200" b="0" i="0" kern="1200" dirty="0">
                <a:solidFill>
                  <a:schemeClr val="tx1"/>
                </a:solidFill>
                <a:effectLst/>
                <a:latin typeface="+mn-lt"/>
                <a:ea typeface="+mn-ea"/>
                <a:cs typeface="+mn-cs"/>
              </a:rPr>
              <a:t>. See the list of built-in languages in </a:t>
            </a:r>
            <a:r>
              <a:rPr lang="en-US" dirty="0" err="1"/>
              <a:t>date_names_langs</a:t>
            </a:r>
            <a:r>
              <a:rPr lang="en-US" dirty="0"/>
              <a:t>()</a:t>
            </a:r>
            <a:r>
              <a:rPr lang="en-US" sz="1200" b="0" i="0" kern="1200" dirty="0">
                <a:solidFill>
                  <a:schemeClr val="tx1"/>
                </a:solidFill>
                <a:effectLst/>
                <a:latin typeface="+mn-lt"/>
                <a:ea typeface="+mn-ea"/>
                <a:cs typeface="+mn-cs"/>
              </a:rPr>
              <a:t>, or if your language is not already included, create your own with </a:t>
            </a:r>
            <a:r>
              <a:rPr lang="en-US" dirty="0" err="1"/>
              <a:t>date_names</a:t>
            </a:r>
            <a:r>
              <a:rPr lang="en-US" dirty="0"/>
              <a: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837DD1B8-6B62-4F26-8468-21049F7C6B0F}" type="slidenum">
              <a:rPr lang="en-US" smtClean="0"/>
              <a:t>26</a:t>
            </a:fld>
            <a:endParaRPr lang="en-US"/>
          </a:p>
        </p:txBody>
      </p:sp>
    </p:spTree>
    <p:extLst>
      <p:ext uri="{BB962C8B-B14F-4D97-AF65-F5344CB8AC3E}">
        <p14:creationId xmlns:p14="http://schemas.microsoft.com/office/powerpoint/2010/main" val="3552372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https://rpubs.com/uky994/584442</a:t>
            </a:r>
            <a:endParaRPr lang="en-US" dirty="0"/>
          </a:p>
          <a:p>
            <a:pPr marL="0" indent="0">
              <a:buFont typeface="+mj-lt"/>
              <a:buNone/>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What are the most important arguments to locale()?</a:t>
            </a:r>
          </a:p>
          <a:p>
            <a:pPr marL="228600" indent="-228600">
              <a:buFont typeface="+mj-lt"/>
              <a:buAutoNum type="arabicPeriod"/>
            </a:pPr>
            <a:r>
              <a:rPr lang="en-US" sz="1200" b="0" i="0" kern="1200" dirty="0">
                <a:solidFill>
                  <a:schemeClr val="tx1"/>
                </a:solidFill>
                <a:effectLst/>
                <a:latin typeface="+mn-lt"/>
                <a:ea typeface="+mn-ea"/>
                <a:cs typeface="+mn-cs"/>
              </a:rPr>
              <a:t>What happens if you try and set </a:t>
            </a:r>
            <a:r>
              <a:rPr lang="en-US" sz="1200" b="0" i="0" kern="1200" dirty="0" err="1">
                <a:solidFill>
                  <a:schemeClr val="tx1"/>
                </a:solidFill>
                <a:effectLst/>
                <a:latin typeface="+mn-lt"/>
                <a:ea typeface="+mn-ea"/>
                <a:cs typeface="+mn-cs"/>
              </a:rPr>
              <a:t>decimal_mark</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grouping_mark</a:t>
            </a:r>
            <a:r>
              <a:rPr lang="en-US" sz="1200" b="0" i="0" kern="1200" dirty="0">
                <a:solidFill>
                  <a:schemeClr val="tx1"/>
                </a:solidFill>
                <a:effectLst/>
                <a:latin typeface="+mn-lt"/>
                <a:ea typeface="+mn-ea"/>
                <a:cs typeface="+mn-cs"/>
              </a:rPr>
              <a:t> to the same character? What happens to the default value of </a:t>
            </a:r>
            <a:r>
              <a:rPr lang="en-US" sz="1200" b="0" i="0" kern="1200" dirty="0" err="1">
                <a:solidFill>
                  <a:schemeClr val="tx1"/>
                </a:solidFill>
                <a:effectLst/>
                <a:latin typeface="+mn-lt"/>
                <a:ea typeface="+mn-ea"/>
                <a:cs typeface="+mn-cs"/>
              </a:rPr>
              <a:t>grouping_mark</a:t>
            </a:r>
            <a:r>
              <a:rPr lang="en-US" sz="1200" b="0" i="0" kern="1200" dirty="0">
                <a:solidFill>
                  <a:schemeClr val="tx1"/>
                </a:solidFill>
                <a:effectLst/>
                <a:latin typeface="+mn-lt"/>
                <a:ea typeface="+mn-ea"/>
                <a:cs typeface="+mn-cs"/>
              </a:rPr>
              <a:t> when you set </a:t>
            </a:r>
            <a:r>
              <a:rPr lang="en-US" sz="1200" b="0" i="0" kern="1200" dirty="0" err="1">
                <a:solidFill>
                  <a:schemeClr val="tx1"/>
                </a:solidFill>
                <a:effectLst/>
                <a:latin typeface="+mn-lt"/>
                <a:ea typeface="+mn-ea"/>
                <a:cs typeface="+mn-cs"/>
              </a:rPr>
              <a:t>decimal_mark</a:t>
            </a:r>
            <a:r>
              <a:rPr lang="en-US" sz="1200" b="0" i="0" kern="1200" dirty="0">
                <a:solidFill>
                  <a:schemeClr val="tx1"/>
                </a:solidFill>
                <a:effectLst/>
                <a:latin typeface="+mn-lt"/>
                <a:ea typeface="+mn-ea"/>
                <a:cs typeface="+mn-cs"/>
              </a:rPr>
              <a:t> to “,”? What happens to the default value of </a:t>
            </a:r>
            <a:r>
              <a:rPr lang="en-US" sz="1200" b="0" i="0" kern="1200" dirty="0" err="1">
                <a:solidFill>
                  <a:schemeClr val="tx1"/>
                </a:solidFill>
                <a:effectLst/>
                <a:latin typeface="+mn-lt"/>
                <a:ea typeface="+mn-ea"/>
                <a:cs typeface="+mn-cs"/>
              </a:rPr>
              <a:t>decimal_mark</a:t>
            </a:r>
            <a:r>
              <a:rPr lang="en-US" sz="1200" b="0" i="0" kern="1200" dirty="0">
                <a:solidFill>
                  <a:schemeClr val="tx1"/>
                </a:solidFill>
                <a:effectLst/>
                <a:latin typeface="+mn-lt"/>
                <a:ea typeface="+mn-ea"/>
                <a:cs typeface="+mn-cs"/>
              </a:rPr>
              <a:t> when you set the </a:t>
            </a:r>
            <a:r>
              <a:rPr lang="en-US" sz="1200" b="0" i="0" kern="1200" dirty="0" err="1">
                <a:solidFill>
                  <a:schemeClr val="tx1"/>
                </a:solidFill>
                <a:effectLst/>
                <a:latin typeface="+mn-lt"/>
                <a:ea typeface="+mn-ea"/>
                <a:cs typeface="+mn-cs"/>
              </a:rPr>
              <a:t>grouping_mark</a:t>
            </a:r>
            <a:r>
              <a:rPr lang="en-US" sz="1200" b="0" i="0" kern="1200" dirty="0">
                <a:solidFill>
                  <a:schemeClr val="tx1"/>
                </a:solidFill>
                <a:effectLst/>
                <a:latin typeface="+mn-lt"/>
                <a:ea typeface="+mn-ea"/>
                <a:cs typeface="+mn-cs"/>
              </a:rPr>
              <a:t> to “.”?</a:t>
            </a:r>
          </a:p>
          <a:p>
            <a:pPr marL="228600" indent="-228600">
              <a:buFont typeface="+mj-lt"/>
              <a:buAutoNum type="arabicPeriod"/>
            </a:pPr>
            <a:r>
              <a:rPr lang="en-US" sz="1200" b="0" i="0" kern="1200" dirty="0">
                <a:solidFill>
                  <a:schemeClr val="tx1"/>
                </a:solidFill>
                <a:effectLst/>
                <a:latin typeface="+mn-lt"/>
                <a:ea typeface="+mn-ea"/>
                <a:cs typeface="+mn-cs"/>
              </a:rPr>
              <a:t>I didn’t discuss the </a:t>
            </a:r>
            <a:r>
              <a:rPr lang="en-US" sz="1200" b="0" i="0" kern="1200" dirty="0" err="1">
                <a:solidFill>
                  <a:schemeClr val="tx1"/>
                </a:solidFill>
                <a:effectLst/>
                <a:latin typeface="+mn-lt"/>
                <a:ea typeface="+mn-ea"/>
                <a:cs typeface="+mn-cs"/>
              </a:rPr>
              <a:t>date_format</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time_format</a:t>
            </a:r>
            <a:r>
              <a:rPr lang="en-US" sz="1200" b="0" i="0" kern="1200" dirty="0">
                <a:solidFill>
                  <a:schemeClr val="tx1"/>
                </a:solidFill>
                <a:effectLst/>
                <a:latin typeface="+mn-lt"/>
                <a:ea typeface="+mn-ea"/>
                <a:cs typeface="+mn-cs"/>
              </a:rPr>
              <a:t> options to locale(). What do they do? Construct an example that shows when they might be useful.</a:t>
            </a:r>
          </a:p>
          <a:p>
            <a:pPr marL="228600" indent="-228600">
              <a:buFont typeface="+mj-lt"/>
              <a:buAutoNum type="arabicPeriod"/>
            </a:pPr>
            <a:r>
              <a:rPr lang="en-US" sz="1200" b="0" i="0" kern="1200" dirty="0">
                <a:solidFill>
                  <a:schemeClr val="tx1"/>
                </a:solidFill>
                <a:effectLst/>
                <a:latin typeface="+mn-lt"/>
                <a:ea typeface="+mn-ea"/>
                <a:cs typeface="+mn-cs"/>
              </a:rPr>
              <a:t>If you live outside the US, create a new locale object that encapsulates the settings for the types of file you read most commonly.</a:t>
            </a:r>
          </a:p>
          <a:p>
            <a:pPr marL="228600" indent="-228600">
              <a:buFont typeface="+mj-lt"/>
              <a:buAutoNum type="arabicPeriod"/>
            </a:pPr>
            <a:r>
              <a:rPr lang="en-US" sz="1200" b="0" i="0" kern="1200" dirty="0">
                <a:solidFill>
                  <a:schemeClr val="tx1"/>
                </a:solidFill>
                <a:effectLst/>
                <a:latin typeface="+mn-lt"/>
                <a:ea typeface="+mn-ea"/>
                <a:cs typeface="+mn-cs"/>
              </a:rPr>
              <a:t>What’s the difference between </a:t>
            </a:r>
            <a:r>
              <a:rPr lang="en-US" sz="1200" b="0" i="0" kern="1200" dirty="0" err="1">
                <a:solidFill>
                  <a:schemeClr val="tx1"/>
                </a:solidFill>
                <a:effectLst/>
                <a:latin typeface="+mn-lt"/>
                <a:ea typeface="+mn-ea"/>
                <a:cs typeface="+mn-cs"/>
              </a:rPr>
              <a:t>read_csv</a:t>
            </a:r>
            <a:r>
              <a:rPr lang="en-US" sz="1200" b="0" i="0" kern="1200" dirty="0">
                <a:solidFill>
                  <a:schemeClr val="tx1"/>
                </a:solidFill>
                <a:effectLst/>
                <a:latin typeface="+mn-lt"/>
                <a:ea typeface="+mn-ea"/>
                <a:cs typeface="+mn-cs"/>
              </a:rPr>
              <a:t>() and read_csv2()?</a:t>
            </a:r>
          </a:p>
          <a:p>
            <a:pPr marL="228600" indent="-228600">
              <a:buFont typeface="+mj-lt"/>
              <a:buAutoNum type="arabicPeriod"/>
            </a:pPr>
            <a:r>
              <a:rPr lang="en-US" sz="1200" b="0" i="0" kern="1200" dirty="0">
                <a:solidFill>
                  <a:schemeClr val="tx1"/>
                </a:solidFill>
                <a:effectLst/>
                <a:latin typeface="+mn-lt"/>
                <a:ea typeface="+mn-ea"/>
                <a:cs typeface="+mn-cs"/>
              </a:rPr>
              <a:t>What are the most common encodings used in Europe? What are the most common encodings used in Asia? Do some googling to find out.</a:t>
            </a:r>
          </a:p>
          <a:p>
            <a:pPr marL="228600" indent="-228600">
              <a:buFont typeface="+mj-lt"/>
              <a:buAutoNum type="arabicPeriod"/>
            </a:pPr>
            <a:r>
              <a:rPr lang="en-US" sz="1200" b="0" i="0" kern="1200" dirty="0">
                <a:solidFill>
                  <a:schemeClr val="tx1"/>
                </a:solidFill>
                <a:effectLst/>
                <a:latin typeface="+mn-lt"/>
                <a:ea typeface="+mn-ea"/>
                <a:cs typeface="+mn-cs"/>
              </a:rPr>
              <a:t>Generate the correct format string to parse each of the following dates and times:</a:t>
            </a:r>
          </a:p>
          <a:p>
            <a:pPr marL="228600" indent="-228600">
              <a:buFont typeface="+mj-lt"/>
              <a:buAutoNum type="arabicPeriod"/>
            </a:pPr>
            <a:r>
              <a:rPr lang="en-US" sz="1200" b="0" i="0" u="none" strike="noStrike" kern="1200" dirty="0">
                <a:solidFill>
                  <a:schemeClr val="tx1"/>
                </a:solidFill>
                <a:effectLst/>
                <a:latin typeface="+mn-lt"/>
                <a:ea typeface="+mn-ea"/>
                <a:cs typeface="+mn-cs"/>
              </a:rPr>
              <a:t>d1 &lt;- "January 1, 2010"</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d2 &lt;- "2015-Mar-07"</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d3 &lt;- "06-Jun-2017"</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d4 &lt;- </a:t>
            </a:r>
            <a:r>
              <a:rPr lang="en-US" sz="1200" b="1" i="0" u="none" strike="noStrike" kern="1200" dirty="0">
                <a:solidFill>
                  <a:schemeClr val="tx1"/>
                </a:solidFill>
                <a:effectLst/>
                <a:latin typeface="+mn-lt"/>
                <a:ea typeface="+mn-ea"/>
                <a:cs typeface="+mn-cs"/>
              </a:rPr>
              <a:t>c</a:t>
            </a:r>
            <a:r>
              <a:rPr lang="en-US" sz="1200" b="0" i="0" u="none" strike="noStrike" kern="1200" dirty="0">
                <a:solidFill>
                  <a:schemeClr val="tx1"/>
                </a:solidFill>
                <a:effectLst/>
                <a:latin typeface="+mn-lt"/>
                <a:ea typeface="+mn-ea"/>
                <a:cs typeface="+mn-cs"/>
              </a:rPr>
              <a:t>("August 19 (2015)", "July 1 (2015)")</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d5 &lt;- "12/30/14" </a:t>
            </a:r>
            <a:r>
              <a:rPr lang="en-US" sz="1200" b="0" i="1" u="none" strike="noStrike" kern="1200" dirty="0">
                <a:solidFill>
                  <a:schemeClr val="tx1"/>
                </a:solidFill>
                <a:effectLst/>
                <a:latin typeface="+mn-lt"/>
                <a:ea typeface="+mn-ea"/>
                <a:cs typeface="+mn-cs"/>
              </a:rPr>
              <a:t># Dec 30, 2014</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t1 &lt;- "1705"</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t2 &lt;- "11:15:10.12 PM"</a:t>
            </a:r>
            <a:endParaRPr lang="en-US" sz="1200" b="0" i="0" kern="1200" dirty="0">
              <a:solidFill>
                <a:schemeClr val="tx1"/>
              </a:solidFill>
              <a:effectLst/>
              <a:latin typeface="+mn-lt"/>
              <a:ea typeface="+mn-ea"/>
              <a:cs typeface="+mn-cs"/>
            </a:endParaRP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837DD1B8-6B62-4F26-8468-21049F7C6B0F}" type="slidenum">
              <a:rPr lang="en-US" smtClean="0"/>
              <a:t>27</a:t>
            </a:fld>
            <a:endParaRPr lang="en-US"/>
          </a:p>
        </p:txBody>
      </p:sp>
    </p:spTree>
    <p:extLst>
      <p:ext uri="{BB962C8B-B14F-4D97-AF65-F5344CB8AC3E}">
        <p14:creationId xmlns:p14="http://schemas.microsoft.com/office/powerpoint/2010/main" val="4229674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that you’ve learned how to parse an individual vector, it’s time to return to the beginning and explore how </a:t>
            </a:r>
            <a:r>
              <a:rPr lang="en-US" sz="1200" b="0" i="0" kern="1200" dirty="0" err="1">
                <a:solidFill>
                  <a:schemeClr val="tx1"/>
                </a:solidFill>
                <a:effectLst/>
                <a:latin typeface="+mn-lt"/>
                <a:ea typeface="+mn-ea"/>
                <a:cs typeface="+mn-cs"/>
              </a:rPr>
              <a:t>readr</a:t>
            </a:r>
            <a:r>
              <a:rPr lang="en-US" sz="1200" b="0" i="0" kern="1200" dirty="0">
                <a:solidFill>
                  <a:schemeClr val="tx1"/>
                </a:solidFill>
                <a:effectLst/>
                <a:latin typeface="+mn-lt"/>
                <a:ea typeface="+mn-ea"/>
                <a:cs typeface="+mn-cs"/>
              </a:rPr>
              <a:t> parses a file. There are two new things that you’ll learn about in this section:</a:t>
            </a:r>
            <a:endParaRPr lang="en-US" dirty="0"/>
          </a:p>
        </p:txBody>
      </p:sp>
      <p:sp>
        <p:nvSpPr>
          <p:cNvPr id="4" name="Slide Number Placeholder 3"/>
          <p:cNvSpPr>
            <a:spLocks noGrp="1"/>
          </p:cNvSpPr>
          <p:nvPr>
            <p:ph type="sldNum" sz="quarter" idx="5"/>
          </p:nvPr>
        </p:nvSpPr>
        <p:spPr/>
        <p:txBody>
          <a:bodyPr/>
          <a:lstStyle/>
          <a:p>
            <a:fld id="{837DD1B8-6B62-4F26-8468-21049F7C6B0F}" type="slidenum">
              <a:rPr lang="en-US" smtClean="0"/>
              <a:t>28</a:t>
            </a:fld>
            <a:endParaRPr lang="en-US"/>
          </a:p>
        </p:txBody>
      </p:sp>
    </p:spTree>
    <p:extLst>
      <p:ext uri="{BB962C8B-B14F-4D97-AF65-F5344CB8AC3E}">
        <p14:creationId xmlns:p14="http://schemas.microsoft.com/office/powerpoint/2010/main" val="21029042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readr</a:t>
            </a:r>
            <a:r>
              <a:rPr lang="en-US" sz="1200" b="0" i="0" kern="1200" dirty="0">
                <a:solidFill>
                  <a:schemeClr val="tx1"/>
                </a:solidFill>
                <a:effectLst/>
                <a:latin typeface="+mn-lt"/>
                <a:ea typeface="+mn-ea"/>
                <a:cs typeface="+mn-cs"/>
              </a:rPr>
              <a:t> uses a heuristic to figure out the type of each column: it reads the first 1000 rows and uses some (moderately conservative) heuristics to figure out the type of each column. You can emulate this process with a character vector using </a:t>
            </a:r>
            <a:r>
              <a:rPr lang="en-US" dirty="0" err="1"/>
              <a:t>guess_parser</a:t>
            </a:r>
            <a:r>
              <a:rPr lang="en-US" dirty="0"/>
              <a:t>()</a:t>
            </a:r>
            <a:r>
              <a:rPr lang="en-US" sz="1200" b="0" i="0" kern="1200" dirty="0">
                <a:solidFill>
                  <a:schemeClr val="tx1"/>
                </a:solidFill>
                <a:effectLst/>
                <a:latin typeface="+mn-lt"/>
                <a:ea typeface="+mn-ea"/>
                <a:cs typeface="+mn-cs"/>
              </a:rPr>
              <a:t>, which returns </a:t>
            </a:r>
            <a:r>
              <a:rPr lang="en-US" sz="1200" b="0" i="0" kern="1200" dirty="0" err="1">
                <a:solidFill>
                  <a:schemeClr val="tx1"/>
                </a:solidFill>
                <a:effectLst/>
                <a:latin typeface="+mn-lt"/>
                <a:ea typeface="+mn-ea"/>
                <a:cs typeface="+mn-cs"/>
              </a:rPr>
              <a:t>readr’s</a:t>
            </a:r>
            <a:r>
              <a:rPr lang="en-US" sz="1200" b="0" i="0" kern="1200" dirty="0">
                <a:solidFill>
                  <a:schemeClr val="tx1"/>
                </a:solidFill>
                <a:effectLst/>
                <a:latin typeface="+mn-lt"/>
                <a:ea typeface="+mn-ea"/>
                <a:cs typeface="+mn-cs"/>
              </a:rPr>
              <a:t> best guess, and </a:t>
            </a:r>
            <a:r>
              <a:rPr lang="en-US" dirty="0" err="1"/>
              <a:t>parse_guess</a:t>
            </a:r>
            <a:r>
              <a:rPr lang="en-US" dirty="0"/>
              <a:t>()</a:t>
            </a:r>
            <a:r>
              <a:rPr lang="en-US" sz="1200" b="0" i="0" kern="1200" dirty="0">
                <a:solidFill>
                  <a:schemeClr val="tx1"/>
                </a:solidFill>
                <a:effectLst/>
                <a:latin typeface="+mn-lt"/>
                <a:ea typeface="+mn-ea"/>
                <a:cs typeface="+mn-cs"/>
              </a:rPr>
              <a:t> which uses that guess to parse the column:</a:t>
            </a:r>
            <a:endParaRPr lang="en-US" dirty="0"/>
          </a:p>
        </p:txBody>
      </p:sp>
      <p:sp>
        <p:nvSpPr>
          <p:cNvPr id="4" name="Slide Number Placeholder 3"/>
          <p:cNvSpPr>
            <a:spLocks noGrp="1"/>
          </p:cNvSpPr>
          <p:nvPr>
            <p:ph type="sldNum" sz="quarter" idx="5"/>
          </p:nvPr>
        </p:nvSpPr>
        <p:spPr/>
        <p:txBody>
          <a:bodyPr/>
          <a:lstStyle/>
          <a:p>
            <a:fld id="{837DD1B8-6B62-4F26-8468-21049F7C6B0F}" type="slidenum">
              <a:rPr lang="en-US" smtClean="0"/>
              <a:t>29</a:t>
            </a:fld>
            <a:endParaRPr lang="en-US"/>
          </a:p>
        </p:txBody>
      </p:sp>
    </p:spTree>
    <p:extLst>
      <p:ext uri="{BB962C8B-B14F-4D97-AF65-F5344CB8AC3E}">
        <p14:creationId xmlns:p14="http://schemas.microsoft.com/office/powerpoint/2010/main" val="1895460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first argument to </a:t>
            </a:r>
            <a:r>
              <a:rPr lang="en-US" dirty="0" err="1"/>
              <a:t>read_csv</a:t>
            </a:r>
            <a:r>
              <a:rPr lang="en-US" dirty="0"/>
              <a:t>()</a:t>
            </a:r>
            <a:r>
              <a:rPr lang="en-US" sz="1200" b="0" i="0" kern="1200" dirty="0">
                <a:solidFill>
                  <a:schemeClr val="tx1"/>
                </a:solidFill>
                <a:effectLst/>
                <a:latin typeface="+mn-lt"/>
                <a:ea typeface="+mn-ea"/>
                <a:cs typeface="+mn-cs"/>
              </a:rPr>
              <a:t> is the most important: it’s the path to the file to read.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you run </a:t>
            </a:r>
            <a:r>
              <a:rPr lang="en-US" dirty="0" err="1"/>
              <a:t>read_csv</a:t>
            </a:r>
            <a:r>
              <a:rPr lang="en-US" dirty="0"/>
              <a:t>()</a:t>
            </a:r>
            <a:r>
              <a:rPr lang="en-US" sz="1200" b="0" i="0" kern="1200" dirty="0">
                <a:solidFill>
                  <a:schemeClr val="tx1"/>
                </a:solidFill>
                <a:effectLst/>
                <a:latin typeface="+mn-lt"/>
                <a:ea typeface="+mn-ea"/>
                <a:cs typeface="+mn-cs"/>
              </a:rPr>
              <a:t> it prints out a column specification that gives the name and type of each column. That’s an important part of </a:t>
            </a:r>
            <a:r>
              <a:rPr lang="en-US" sz="1200" b="0" i="0" kern="1200" dirty="0" err="1">
                <a:solidFill>
                  <a:schemeClr val="tx1"/>
                </a:solidFill>
                <a:effectLst/>
                <a:latin typeface="+mn-lt"/>
                <a:ea typeface="+mn-ea"/>
                <a:cs typeface="+mn-cs"/>
              </a:rPr>
              <a:t>readr</a:t>
            </a:r>
            <a:r>
              <a:rPr lang="en-US" sz="1200" b="0" i="0" kern="1200" dirty="0">
                <a:solidFill>
                  <a:schemeClr val="tx1"/>
                </a:solidFill>
                <a:effectLst/>
                <a:latin typeface="+mn-lt"/>
                <a:ea typeface="+mn-ea"/>
                <a:cs typeface="+mn-cs"/>
              </a:rPr>
              <a:t>, which we’ll come back to in </a:t>
            </a:r>
            <a:r>
              <a:rPr lang="en-US" sz="1200" b="0" i="0" u="none" strike="noStrike" kern="1200" dirty="0">
                <a:solidFill>
                  <a:schemeClr val="tx1"/>
                </a:solidFill>
                <a:effectLst/>
                <a:latin typeface="+mn-lt"/>
                <a:ea typeface="+mn-ea"/>
                <a:cs typeface="+mn-cs"/>
                <a:hlinkClick r:id="rId3"/>
              </a:rPr>
              <a:t>parsing a file</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837DD1B8-6B62-4F26-8468-21049F7C6B0F}" type="slidenum">
              <a:rPr lang="en-US" smtClean="0"/>
              <a:t>3</a:t>
            </a:fld>
            <a:endParaRPr lang="en-US"/>
          </a:p>
        </p:txBody>
      </p:sp>
    </p:spTree>
    <p:extLst>
      <p:ext uri="{BB962C8B-B14F-4D97-AF65-F5344CB8AC3E}">
        <p14:creationId xmlns:p14="http://schemas.microsoft.com/office/powerpoint/2010/main" val="35809155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heuristic tries each of the following types, stopping when it finds a match:</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logical: contains only “F”, “T”, “FALSE”, or “TRUE”.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integer: contains only numeric characters (and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double: contains only valid doubles (including numbers like 4.5e-5).</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number: contains valid doubles with the grouping mark inside.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time: matches the default </a:t>
            </a:r>
            <a:r>
              <a:rPr lang="en-US" sz="1200" b="0" i="0" kern="1200" dirty="0" err="1">
                <a:solidFill>
                  <a:schemeClr val="tx1"/>
                </a:solidFill>
                <a:effectLst/>
                <a:latin typeface="+mn-lt"/>
                <a:ea typeface="+mn-ea"/>
                <a:cs typeface="+mn-cs"/>
              </a:rPr>
              <a:t>time_format</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date: matches the default </a:t>
            </a:r>
            <a:r>
              <a:rPr lang="en-US" sz="1200" b="0" i="0" kern="1200" dirty="0" err="1">
                <a:solidFill>
                  <a:schemeClr val="tx1"/>
                </a:solidFill>
                <a:effectLst/>
                <a:latin typeface="+mn-lt"/>
                <a:ea typeface="+mn-ea"/>
                <a:cs typeface="+mn-cs"/>
              </a:rPr>
              <a:t>date_format</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date-time: any ISO8601 date.</a:t>
            </a:r>
          </a:p>
          <a:p>
            <a:r>
              <a:rPr lang="en-US" sz="1200" b="0" i="0" kern="1200" dirty="0">
                <a:solidFill>
                  <a:schemeClr val="tx1"/>
                </a:solidFill>
                <a:effectLst/>
                <a:latin typeface="+mn-lt"/>
                <a:ea typeface="+mn-ea"/>
                <a:cs typeface="+mn-cs"/>
              </a:rPr>
              <a:t>If none of these rules apply, then the column will stay as a vector of strings.</a:t>
            </a:r>
          </a:p>
          <a:p>
            <a:endParaRPr lang="en-US" dirty="0"/>
          </a:p>
        </p:txBody>
      </p:sp>
      <p:sp>
        <p:nvSpPr>
          <p:cNvPr id="4" name="Slide Number Placeholder 3"/>
          <p:cNvSpPr>
            <a:spLocks noGrp="1"/>
          </p:cNvSpPr>
          <p:nvPr>
            <p:ph type="sldNum" sz="quarter" idx="5"/>
          </p:nvPr>
        </p:nvSpPr>
        <p:spPr/>
        <p:txBody>
          <a:bodyPr/>
          <a:lstStyle/>
          <a:p>
            <a:fld id="{837DD1B8-6B62-4F26-8468-21049F7C6B0F}" type="slidenum">
              <a:rPr lang="en-US" smtClean="0"/>
              <a:t>30</a:t>
            </a:fld>
            <a:endParaRPr lang="en-US"/>
          </a:p>
        </p:txBody>
      </p:sp>
    </p:spTree>
    <p:extLst>
      <p:ext uri="{BB962C8B-B14F-4D97-AF65-F5344CB8AC3E}">
        <p14:creationId xmlns:p14="http://schemas.microsoft.com/office/powerpoint/2010/main" val="6019434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These defaults don’t always work for larger files. There are two basic problems:</a:t>
            </a:r>
          </a:p>
          <a:p>
            <a:r>
              <a:rPr lang="en-US" sz="1200" b="0" i="0" kern="1200" dirty="0">
                <a:solidFill>
                  <a:schemeClr val="tx1"/>
                </a:solidFill>
                <a:effectLst/>
                <a:latin typeface="+mn-lt"/>
                <a:ea typeface="+mn-ea"/>
                <a:cs typeface="+mn-cs"/>
              </a:rPr>
              <a:t>The first thousand rows might be a special case, and </a:t>
            </a:r>
            <a:r>
              <a:rPr lang="en-US" sz="1200" b="0" i="0" kern="1200" dirty="0" err="1">
                <a:solidFill>
                  <a:schemeClr val="tx1"/>
                </a:solidFill>
                <a:effectLst/>
                <a:latin typeface="+mn-lt"/>
                <a:ea typeface="+mn-ea"/>
                <a:cs typeface="+mn-cs"/>
              </a:rPr>
              <a:t>readr</a:t>
            </a:r>
            <a:r>
              <a:rPr lang="en-US" sz="1200" b="0" i="0" kern="1200" dirty="0">
                <a:solidFill>
                  <a:schemeClr val="tx1"/>
                </a:solidFill>
                <a:effectLst/>
                <a:latin typeface="+mn-lt"/>
                <a:ea typeface="+mn-ea"/>
                <a:cs typeface="+mn-cs"/>
              </a:rPr>
              <a:t> guesses a type that is not sufficiently general. For example, you might have a column of doubles that only contains integers in the first 1000 rows.</a:t>
            </a:r>
          </a:p>
          <a:p>
            <a:r>
              <a:rPr lang="en-US" sz="1200" b="0" i="0" kern="1200" dirty="0">
                <a:solidFill>
                  <a:schemeClr val="tx1"/>
                </a:solidFill>
                <a:effectLst/>
                <a:latin typeface="+mn-lt"/>
                <a:ea typeface="+mn-ea"/>
                <a:cs typeface="+mn-cs"/>
              </a:rPr>
              <a:t>The column might contain a lot of missing values. If the first 1000 rows contain only NAs, </a:t>
            </a:r>
            <a:r>
              <a:rPr lang="en-US" sz="1200" b="0" i="0" kern="1200" dirty="0" err="1">
                <a:solidFill>
                  <a:schemeClr val="tx1"/>
                </a:solidFill>
                <a:effectLst/>
                <a:latin typeface="+mn-lt"/>
                <a:ea typeface="+mn-ea"/>
                <a:cs typeface="+mn-cs"/>
              </a:rPr>
              <a:t>readr</a:t>
            </a:r>
            <a:r>
              <a:rPr lang="en-US" sz="1200" b="0" i="0" kern="1200" dirty="0">
                <a:solidFill>
                  <a:schemeClr val="tx1"/>
                </a:solidFill>
                <a:effectLst/>
                <a:latin typeface="+mn-lt"/>
                <a:ea typeface="+mn-ea"/>
                <a:cs typeface="+mn-cs"/>
              </a:rPr>
              <a:t> will guess that it’s a logical vector, whereas you probably want to parse it as something more specific.</a:t>
            </a:r>
          </a:p>
          <a:p>
            <a:endParaRPr lang="en-US" dirty="0"/>
          </a:p>
        </p:txBody>
      </p:sp>
      <p:sp>
        <p:nvSpPr>
          <p:cNvPr id="4" name="Slide Number Placeholder 3"/>
          <p:cNvSpPr>
            <a:spLocks noGrp="1"/>
          </p:cNvSpPr>
          <p:nvPr>
            <p:ph type="sldNum" sz="quarter" idx="5"/>
          </p:nvPr>
        </p:nvSpPr>
        <p:spPr/>
        <p:txBody>
          <a:bodyPr/>
          <a:lstStyle/>
          <a:p>
            <a:fld id="{837DD1B8-6B62-4F26-8468-21049F7C6B0F}" type="slidenum">
              <a:rPr lang="en-US" smtClean="0"/>
              <a:t>31</a:t>
            </a:fld>
            <a:endParaRPr lang="en-US"/>
          </a:p>
        </p:txBody>
      </p:sp>
    </p:spTree>
    <p:extLst>
      <p:ext uri="{BB962C8B-B14F-4D97-AF65-F5344CB8AC3E}">
        <p14:creationId xmlns:p14="http://schemas.microsoft.com/office/powerpoint/2010/main" val="35082111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readr</a:t>
            </a:r>
            <a:r>
              <a:rPr lang="en-US" sz="1200" b="0" i="0" kern="1200" dirty="0">
                <a:solidFill>
                  <a:schemeClr val="tx1"/>
                </a:solidFill>
                <a:effectLst/>
                <a:latin typeface="+mn-lt"/>
                <a:ea typeface="+mn-ea"/>
                <a:cs typeface="+mn-cs"/>
              </a:rPr>
              <a:t> contains a challenging CSV that illustrates both of these problems: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(Note the use of </a:t>
            </a:r>
            <a:r>
              <a:rPr lang="en-US" dirty="0" err="1"/>
              <a:t>readr_example</a:t>
            </a:r>
            <a:r>
              <a:rPr lang="en-US" dirty="0"/>
              <a:t>()</a:t>
            </a:r>
            <a:r>
              <a:rPr lang="en-US" sz="1200" b="0" i="0" kern="1200" dirty="0">
                <a:solidFill>
                  <a:schemeClr val="tx1"/>
                </a:solidFill>
                <a:effectLst/>
                <a:latin typeface="+mn-lt"/>
                <a:ea typeface="+mn-ea"/>
                <a:cs typeface="+mn-cs"/>
              </a:rPr>
              <a:t> which finds the path to one of the files included with the package)</a:t>
            </a:r>
            <a:endParaRPr lang="en-US" dirty="0"/>
          </a:p>
        </p:txBody>
      </p:sp>
      <p:sp>
        <p:nvSpPr>
          <p:cNvPr id="4" name="Slide Number Placeholder 3"/>
          <p:cNvSpPr>
            <a:spLocks noGrp="1"/>
          </p:cNvSpPr>
          <p:nvPr>
            <p:ph type="sldNum" sz="quarter" idx="5"/>
          </p:nvPr>
        </p:nvSpPr>
        <p:spPr/>
        <p:txBody>
          <a:bodyPr/>
          <a:lstStyle/>
          <a:p>
            <a:fld id="{837DD1B8-6B62-4F26-8468-21049F7C6B0F}" type="slidenum">
              <a:rPr lang="en-US" smtClean="0"/>
              <a:t>32</a:t>
            </a:fld>
            <a:endParaRPr lang="en-US"/>
          </a:p>
        </p:txBody>
      </p:sp>
    </p:spTree>
    <p:extLst>
      <p:ext uri="{BB962C8B-B14F-4D97-AF65-F5344CB8AC3E}">
        <p14:creationId xmlns:p14="http://schemas.microsoft.com/office/powerpoint/2010/main" val="19763120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two printed outputs: the column specification generated by looking at the first 1000 rows, and the first five parsing failures. It’s always a good idea to explicitly pull out the </a:t>
            </a:r>
            <a:r>
              <a:rPr lang="en-US" dirty="0"/>
              <a:t>problems()</a:t>
            </a:r>
            <a:r>
              <a:rPr lang="en-US" sz="1200" b="0" i="0" kern="1200" dirty="0">
                <a:solidFill>
                  <a:schemeClr val="tx1"/>
                </a:solidFill>
                <a:effectLst/>
                <a:latin typeface="+mn-lt"/>
                <a:ea typeface="+mn-ea"/>
                <a:cs typeface="+mn-cs"/>
              </a:rPr>
              <a:t>, so you can explore them in more depth:</a:t>
            </a:r>
            <a:endParaRPr lang="en-US" dirty="0"/>
          </a:p>
        </p:txBody>
      </p:sp>
      <p:sp>
        <p:nvSpPr>
          <p:cNvPr id="4" name="Slide Number Placeholder 3"/>
          <p:cNvSpPr>
            <a:spLocks noGrp="1"/>
          </p:cNvSpPr>
          <p:nvPr>
            <p:ph type="sldNum" sz="quarter" idx="5"/>
          </p:nvPr>
        </p:nvSpPr>
        <p:spPr/>
        <p:txBody>
          <a:bodyPr/>
          <a:lstStyle/>
          <a:p>
            <a:fld id="{837DD1B8-6B62-4F26-8468-21049F7C6B0F}" type="slidenum">
              <a:rPr lang="en-US" smtClean="0"/>
              <a:t>33</a:t>
            </a:fld>
            <a:endParaRPr lang="en-US"/>
          </a:p>
        </p:txBody>
      </p:sp>
    </p:spTree>
    <p:extLst>
      <p:ext uri="{BB962C8B-B14F-4D97-AF65-F5344CB8AC3E}">
        <p14:creationId xmlns:p14="http://schemas.microsoft.com/office/powerpoint/2010/main" val="31441795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good strategy is to work column by column until there are no problems remaining. Here we can see that there are a lot of parsing problems with the </a:t>
            </a:r>
            <a:r>
              <a:rPr lang="en-US" dirty="0"/>
              <a:t>y</a:t>
            </a:r>
            <a:r>
              <a:rPr lang="en-US" sz="1200" b="0" i="0" kern="1200" dirty="0">
                <a:solidFill>
                  <a:schemeClr val="tx1"/>
                </a:solidFill>
                <a:effectLst/>
                <a:latin typeface="+mn-lt"/>
                <a:ea typeface="+mn-ea"/>
                <a:cs typeface="+mn-cs"/>
              </a:rPr>
              <a:t> column. If we look at the last few rows, you’ll see that they’re dates stored in a character vector:</a:t>
            </a:r>
            <a:endParaRPr lang="en-US" dirty="0"/>
          </a:p>
        </p:txBody>
      </p:sp>
      <p:sp>
        <p:nvSpPr>
          <p:cNvPr id="4" name="Slide Number Placeholder 3"/>
          <p:cNvSpPr>
            <a:spLocks noGrp="1"/>
          </p:cNvSpPr>
          <p:nvPr>
            <p:ph type="sldNum" sz="quarter" idx="5"/>
          </p:nvPr>
        </p:nvSpPr>
        <p:spPr/>
        <p:txBody>
          <a:bodyPr/>
          <a:lstStyle/>
          <a:p>
            <a:fld id="{837DD1B8-6B62-4F26-8468-21049F7C6B0F}" type="slidenum">
              <a:rPr lang="en-US" smtClean="0"/>
              <a:t>34</a:t>
            </a:fld>
            <a:endParaRPr lang="en-US"/>
          </a:p>
        </p:txBody>
      </p:sp>
    </p:spTree>
    <p:extLst>
      <p:ext uri="{BB962C8B-B14F-4D97-AF65-F5344CB8AC3E}">
        <p14:creationId xmlns:p14="http://schemas.microsoft.com/office/powerpoint/2010/main" val="23453377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That suggests we need to use a date parser instead. To fix the call, start by copying and pasting the column specification into your original call:</a:t>
            </a:r>
            <a:endParaRPr lang="en-US" dirty="0"/>
          </a:p>
        </p:txBody>
      </p:sp>
      <p:sp>
        <p:nvSpPr>
          <p:cNvPr id="4" name="Slide Number Placeholder 3"/>
          <p:cNvSpPr>
            <a:spLocks noGrp="1"/>
          </p:cNvSpPr>
          <p:nvPr>
            <p:ph type="sldNum" sz="quarter" idx="5"/>
          </p:nvPr>
        </p:nvSpPr>
        <p:spPr/>
        <p:txBody>
          <a:bodyPr/>
          <a:lstStyle/>
          <a:p>
            <a:fld id="{837DD1B8-6B62-4F26-8468-21049F7C6B0F}" type="slidenum">
              <a:rPr lang="en-US" smtClean="0"/>
              <a:t>35</a:t>
            </a:fld>
            <a:endParaRPr lang="en-US"/>
          </a:p>
        </p:txBody>
      </p:sp>
    </p:spTree>
    <p:extLst>
      <p:ext uri="{BB962C8B-B14F-4D97-AF65-F5344CB8AC3E}">
        <p14:creationId xmlns:p14="http://schemas.microsoft.com/office/powerpoint/2010/main" val="409011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Then you can fix the type of the </a:t>
            </a:r>
            <a:r>
              <a:rPr lang="en-US" dirty="0"/>
              <a:t>y</a:t>
            </a:r>
            <a:r>
              <a:rPr lang="en-US" sz="1200" b="0" i="0" kern="1200" dirty="0">
                <a:solidFill>
                  <a:schemeClr val="tx1"/>
                </a:solidFill>
                <a:effectLst/>
                <a:latin typeface="+mn-lt"/>
                <a:ea typeface="+mn-ea"/>
                <a:cs typeface="+mn-cs"/>
              </a:rPr>
              <a:t> column by specifying that </a:t>
            </a:r>
            <a:r>
              <a:rPr lang="en-US" dirty="0"/>
              <a:t>y</a:t>
            </a:r>
            <a:r>
              <a:rPr lang="en-US" sz="1200" b="0" i="0" kern="1200" dirty="0">
                <a:solidFill>
                  <a:schemeClr val="tx1"/>
                </a:solidFill>
                <a:effectLst/>
                <a:latin typeface="+mn-lt"/>
                <a:ea typeface="+mn-ea"/>
                <a:cs typeface="+mn-cs"/>
              </a:rPr>
              <a:t> is a date column: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Every </a:t>
            </a:r>
            <a:r>
              <a:rPr lang="en-US" sz="1200" b="0" i="0" kern="1200" dirty="0" err="1">
                <a:solidFill>
                  <a:schemeClr val="tx1"/>
                </a:solidFill>
                <a:effectLst/>
                <a:latin typeface="+mn-lt"/>
                <a:ea typeface="+mn-ea"/>
                <a:cs typeface="+mn-cs"/>
              </a:rPr>
              <a:t>parse_xyz</a:t>
            </a:r>
            <a:r>
              <a:rPr lang="en-US" sz="1200" b="0" i="0" kern="1200" dirty="0">
                <a:solidFill>
                  <a:schemeClr val="tx1"/>
                </a:solidFill>
                <a:effectLst/>
                <a:latin typeface="+mn-lt"/>
                <a:ea typeface="+mn-ea"/>
                <a:cs typeface="+mn-cs"/>
              </a:rPr>
              <a:t>() function has a corresponding </a:t>
            </a:r>
            <a:r>
              <a:rPr lang="en-US" sz="1200" b="0" i="0" kern="1200" dirty="0" err="1">
                <a:solidFill>
                  <a:schemeClr val="tx1"/>
                </a:solidFill>
                <a:effectLst/>
                <a:latin typeface="+mn-lt"/>
                <a:ea typeface="+mn-ea"/>
                <a:cs typeface="+mn-cs"/>
              </a:rPr>
              <a:t>col_xyz</a:t>
            </a:r>
            <a:r>
              <a:rPr lang="en-US" sz="1200" b="0" i="0" kern="1200" dirty="0">
                <a:solidFill>
                  <a:schemeClr val="tx1"/>
                </a:solidFill>
                <a:effectLst/>
                <a:latin typeface="+mn-lt"/>
                <a:ea typeface="+mn-ea"/>
                <a:cs typeface="+mn-cs"/>
              </a:rPr>
              <a:t>() function. You use </a:t>
            </a:r>
            <a:r>
              <a:rPr lang="en-US" sz="1200" b="0" i="0" kern="1200" dirty="0" err="1">
                <a:solidFill>
                  <a:schemeClr val="tx1"/>
                </a:solidFill>
                <a:effectLst/>
                <a:latin typeface="+mn-lt"/>
                <a:ea typeface="+mn-ea"/>
                <a:cs typeface="+mn-cs"/>
              </a:rPr>
              <a:t>parse_xyz</a:t>
            </a:r>
            <a:r>
              <a:rPr lang="en-US" sz="1200" b="0" i="0" kern="1200" dirty="0">
                <a:solidFill>
                  <a:schemeClr val="tx1"/>
                </a:solidFill>
                <a:effectLst/>
                <a:latin typeface="+mn-lt"/>
                <a:ea typeface="+mn-ea"/>
                <a:cs typeface="+mn-cs"/>
              </a:rPr>
              <a:t>() when the data is in a character vector in R already; you use </a:t>
            </a:r>
            <a:r>
              <a:rPr lang="en-US" sz="1200" b="0" i="0" kern="1200" dirty="0" err="1">
                <a:solidFill>
                  <a:schemeClr val="tx1"/>
                </a:solidFill>
                <a:effectLst/>
                <a:latin typeface="+mn-lt"/>
                <a:ea typeface="+mn-ea"/>
                <a:cs typeface="+mn-cs"/>
              </a:rPr>
              <a:t>col_xyz</a:t>
            </a:r>
            <a:r>
              <a:rPr lang="en-US" sz="1200" b="0" i="0" kern="1200" dirty="0">
                <a:solidFill>
                  <a:schemeClr val="tx1"/>
                </a:solidFill>
                <a:effectLst/>
                <a:latin typeface="+mn-lt"/>
                <a:ea typeface="+mn-ea"/>
                <a:cs typeface="+mn-cs"/>
              </a:rPr>
              <a:t>() when you want to tell </a:t>
            </a:r>
            <a:r>
              <a:rPr lang="en-US" sz="1200" b="0" i="0" kern="1200" dirty="0" err="1">
                <a:solidFill>
                  <a:schemeClr val="tx1"/>
                </a:solidFill>
                <a:effectLst/>
                <a:latin typeface="+mn-lt"/>
                <a:ea typeface="+mn-ea"/>
                <a:cs typeface="+mn-cs"/>
              </a:rPr>
              <a:t>readr</a:t>
            </a:r>
            <a:r>
              <a:rPr lang="en-US" sz="1200" b="0" i="0" kern="1200" dirty="0">
                <a:solidFill>
                  <a:schemeClr val="tx1"/>
                </a:solidFill>
                <a:effectLst/>
                <a:latin typeface="+mn-lt"/>
                <a:ea typeface="+mn-ea"/>
                <a:cs typeface="+mn-cs"/>
              </a:rPr>
              <a:t> how to load the data.</a:t>
            </a:r>
          </a:p>
          <a:p>
            <a:r>
              <a:rPr lang="en-US" sz="1200" b="0" i="0" kern="1200" dirty="0">
                <a:solidFill>
                  <a:schemeClr val="tx1"/>
                </a:solidFill>
                <a:effectLst/>
                <a:latin typeface="+mn-lt"/>
                <a:ea typeface="+mn-ea"/>
                <a:cs typeface="+mn-cs"/>
              </a:rPr>
              <a:t>I highly recommend always supplying </a:t>
            </a:r>
            <a:r>
              <a:rPr lang="en-US" sz="1200" b="0" i="0" kern="1200" dirty="0" err="1">
                <a:solidFill>
                  <a:schemeClr val="tx1"/>
                </a:solidFill>
                <a:effectLst/>
                <a:latin typeface="+mn-lt"/>
                <a:ea typeface="+mn-ea"/>
                <a:cs typeface="+mn-cs"/>
              </a:rPr>
              <a:t>col_types</a:t>
            </a:r>
            <a:r>
              <a:rPr lang="en-US" sz="1200" b="0" i="0" kern="1200" dirty="0">
                <a:solidFill>
                  <a:schemeClr val="tx1"/>
                </a:solidFill>
                <a:effectLst/>
                <a:latin typeface="+mn-lt"/>
                <a:ea typeface="+mn-ea"/>
                <a:cs typeface="+mn-cs"/>
              </a:rPr>
              <a:t>, building up from the print-out provided by </a:t>
            </a:r>
            <a:r>
              <a:rPr lang="en-US" sz="1200" b="0" i="0" kern="1200" dirty="0" err="1">
                <a:solidFill>
                  <a:schemeClr val="tx1"/>
                </a:solidFill>
                <a:effectLst/>
                <a:latin typeface="+mn-lt"/>
                <a:ea typeface="+mn-ea"/>
                <a:cs typeface="+mn-cs"/>
              </a:rPr>
              <a:t>readr</a:t>
            </a:r>
            <a:r>
              <a:rPr lang="en-US" sz="1200" b="0" i="0" kern="1200" dirty="0">
                <a:solidFill>
                  <a:schemeClr val="tx1"/>
                </a:solidFill>
                <a:effectLst/>
                <a:latin typeface="+mn-lt"/>
                <a:ea typeface="+mn-ea"/>
                <a:cs typeface="+mn-cs"/>
              </a:rPr>
              <a:t>. This ensures that you have a consistent and reproducible data import script. If you rely on the default guesses and your data changes, </a:t>
            </a:r>
            <a:r>
              <a:rPr lang="en-US" sz="1200" b="0" i="0" kern="1200" dirty="0" err="1">
                <a:solidFill>
                  <a:schemeClr val="tx1"/>
                </a:solidFill>
                <a:effectLst/>
                <a:latin typeface="+mn-lt"/>
                <a:ea typeface="+mn-ea"/>
                <a:cs typeface="+mn-cs"/>
              </a:rPr>
              <a:t>readr</a:t>
            </a:r>
            <a:r>
              <a:rPr lang="en-US" sz="1200" b="0" i="0" kern="1200" dirty="0">
                <a:solidFill>
                  <a:schemeClr val="tx1"/>
                </a:solidFill>
                <a:effectLst/>
                <a:latin typeface="+mn-lt"/>
                <a:ea typeface="+mn-ea"/>
                <a:cs typeface="+mn-cs"/>
              </a:rPr>
              <a:t> will continue to read it in. If you want to be really strict, use </a:t>
            </a:r>
            <a:r>
              <a:rPr lang="en-US" sz="1200" b="0" i="0" kern="1200" dirty="0" err="1">
                <a:solidFill>
                  <a:schemeClr val="tx1"/>
                </a:solidFill>
                <a:effectLst/>
                <a:latin typeface="+mn-lt"/>
                <a:ea typeface="+mn-ea"/>
                <a:cs typeface="+mn-cs"/>
              </a:rPr>
              <a:t>stop_for_problems</a:t>
            </a:r>
            <a:r>
              <a:rPr lang="en-US" sz="1200" b="0" i="0" kern="1200" dirty="0">
                <a:solidFill>
                  <a:schemeClr val="tx1"/>
                </a:solidFill>
                <a:effectLst/>
                <a:latin typeface="+mn-lt"/>
                <a:ea typeface="+mn-ea"/>
                <a:cs typeface="+mn-cs"/>
              </a:rPr>
              <a:t>(): that will throw an error and stop your script if there are any parsing problems.</a:t>
            </a:r>
          </a:p>
          <a:p>
            <a:endParaRPr lang="en-US" dirty="0"/>
          </a:p>
        </p:txBody>
      </p:sp>
      <p:sp>
        <p:nvSpPr>
          <p:cNvPr id="4" name="Slide Number Placeholder 3"/>
          <p:cNvSpPr>
            <a:spLocks noGrp="1"/>
          </p:cNvSpPr>
          <p:nvPr>
            <p:ph type="sldNum" sz="quarter" idx="5"/>
          </p:nvPr>
        </p:nvSpPr>
        <p:spPr/>
        <p:txBody>
          <a:bodyPr/>
          <a:lstStyle/>
          <a:p>
            <a:fld id="{837DD1B8-6B62-4F26-8468-21049F7C6B0F}" type="slidenum">
              <a:rPr lang="en-US" smtClean="0"/>
              <a:t>36</a:t>
            </a:fld>
            <a:endParaRPr lang="en-US"/>
          </a:p>
        </p:txBody>
      </p:sp>
    </p:spTree>
    <p:extLst>
      <p:ext uri="{BB962C8B-B14F-4D97-AF65-F5344CB8AC3E}">
        <p14:creationId xmlns:p14="http://schemas.microsoft.com/office/powerpoint/2010/main" val="22666314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a few other general strategies to help you parse files: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the previous example, we just got unlucky: if we look at just one more row than the default, we can correctly parse in one shot:</a:t>
            </a:r>
            <a:endParaRPr lang="en-US" dirty="0"/>
          </a:p>
        </p:txBody>
      </p:sp>
      <p:sp>
        <p:nvSpPr>
          <p:cNvPr id="4" name="Slide Number Placeholder 3"/>
          <p:cNvSpPr>
            <a:spLocks noGrp="1"/>
          </p:cNvSpPr>
          <p:nvPr>
            <p:ph type="sldNum" sz="quarter" idx="5"/>
          </p:nvPr>
        </p:nvSpPr>
        <p:spPr/>
        <p:txBody>
          <a:bodyPr/>
          <a:lstStyle/>
          <a:p>
            <a:fld id="{837DD1B8-6B62-4F26-8468-21049F7C6B0F}" type="slidenum">
              <a:rPr lang="en-US" smtClean="0"/>
              <a:t>37</a:t>
            </a:fld>
            <a:endParaRPr lang="en-US"/>
          </a:p>
        </p:txBody>
      </p:sp>
    </p:spTree>
    <p:extLst>
      <p:ext uri="{BB962C8B-B14F-4D97-AF65-F5344CB8AC3E}">
        <p14:creationId xmlns:p14="http://schemas.microsoft.com/office/powerpoint/2010/main" val="21259476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Sometimes it’s easier to diagnose problems if you just read in all the columns as character vectors:</a:t>
            </a:r>
            <a:endParaRPr lang="en-US" dirty="0"/>
          </a:p>
        </p:txBody>
      </p:sp>
      <p:sp>
        <p:nvSpPr>
          <p:cNvPr id="4" name="Slide Number Placeholder 3"/>
          <p:cNvSpPr>
            <a:spLocks noGrp="1"/>
          </p:cNvSpPr>
          <p:nvPr>
            <p:ph type="sldNum" sz="quarter" idx="5"/>
          </p:nvPr>
        </p:nvSpPr>
        <p:spPr/>
        <p:txBody>
          <a:bodyPr/>
          <a:lstStyle/>
          <a:p>
            <a:fld id="{837DD1B8-6B62-4F26-8468-21049F7C6B0F}" type="slidenum">
              <a:rPr lang="en-US" smtClean="0"/>
              <a:t>38</a:t>
            </a:fld>
            <a:endParaRPr lang="en-US"/>
          </a:p>
        </p:txBody>
      </p:sp>
    </p:spTree>
    <p:extLst>
      <p:ext uri="{BB962C8B-B14F-4D97-AF65-F5344CB8AC3E}">
        <p14:creationId xmlns:p14="http://schemas.microsoft.com/office/powerpoint/2010/main" val="42766280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is particularly useful in conjunction with </a:t>
            </a:r>
            <a:r>
              <a:rPr lang="en-US" dirty="0" err="1"/>
              <a:t>type_convert</a:t>
            </a:r>
            <a:r>
              <a:rPr lang="en-US" dirty="0"/>
              <a:t>()</a:t>
            </a:r>
            <a:r>
              <a:rPr lang="en-US" sz="1200" b="0" i="0" kern="1200" dirty="0">
                <a:solidFill>
                  <a:schemeClr val="tx1"/>
                </a:solidFill>
                <a:effectLst/>
                <a:latin typeface="+mn-lt"/>
                <a:ea typeface="+mn-ea"/>
                <a:cs typeface="+mn-cs"/>
              </a:rPr>
              <a:t>, which applies the parsing heuristics to the character columns in a data frame.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you’re reading a very large file, you might want to set </a:t>
            </a:r>
            <a:r>
              <a:rPr lang="en-US" sz="1200" b="0" i="0" kern="1200" dirty="0" err="1">
                <a:solidFill>
                  <a:schemeClr val="tx1"/>
                </a:solidFill>
                <a:effectLst/>
                <a:latin typeface="+mn-lt"/>
                <a:ea typeface="+mn-ea"/>
                <a:cs typeface="+mn-cs"/>
              </a:rPr>
              <a:t>n_max</a:t>
            </a:r>
            <a:r>
              <a:rPr lang="en-US" sz="1200" b="0" i="0" kern="1200" dirty="0">
                <a:solidFill>
                  <a:schemeClr val="tx1"/>
                </a:solidFill>
                <a:effectLst/>
                <a:latin typeface="+mn-lt"/>
                <a:ea typeface="+mn-ea"/>
                <a:cs typeface="+mn-cs"/>
              </a:rPr>
              <a:t> to a smallish number like 10,000 or 100,000. That will accelerate your iterations while you eliminate common problems.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you’re having major parsing problems, sometimes it’s easier to just read into a character vector of lines with </a:t>
            </a:r>
            <a:r>
              <a:rPr lang="en-US" sz="1200" b="0" i="0" kern="1200" dirty="0" err="1">
                <a:solidFill>
                  <a:schemeClr val="tx1"/>
                </a:solidFill>
                <a:effectLst/>
                <a:latin typeface="+mn-lt"/>
                <a:ea typeface="+mn-ea"/>
                <a:cs typeface="+mn-cs"/>
              </a:rPr>
              <a:t>read_lines</a:t>
            </a:r>
            <a:r>
              <a:rPr lang="en-US" sz="1200" b="0" i="0" kern="1200" dirty="0">
                <a:solidFill>
                  <a:schemeClr val="tx1"/>
                </a:solidFill>
                <a:effectLst/>
                <a:latin typeface="+mn-lt"/>
                <a:ea typeface="+mn-ea"/>
                <a:cs typeface="+mn-cs"/>
              </a:rPr>
              <a:t>(), or even a character vector of length 1 with </a:t>
            </a:r>
            <a:r>
              <a:rPr lang="en-US" sz="1200" b="0" i="0" kern="1200" dirty="0" err="1">
                <a:solidFill>
                  <a:schemeClr val="tx1"/>
                </a:solidFill>
                <a:effectLst/>
                <a:latin typeface="+mn-lt"/>
                <a:ea typeface="+mn-ea"/>
                <a:cs typeface="+mn-cs"/>
              </a:rPr>
              <a:t>read_file</a:t>
            </a:r>
            <a:r>
              <a:rPr lang="en-US" sz="1200" b="0" i="0" kern="1200" dirty="0">
                <a:solidFill>
                  <a:schemeClr val="tx1"/>
                </a:solidFill>
                <a:effectLst/>
                <a:latin typeface="+mn-lt"/>
                <a:ea typeface="+mn-ea"/>
                <a:cs typeface="+mn-cs"/>
              </a:rPr>
              <a:t>(). Then you can use the string parsing skills you’ll learn later to parse more exotic formats.</a:t>
            </a:r>
          </a:p>
          <a:p>
            <a:endParaRPr lang="en-US" dirty="0"/>
          </a:p>
        </p:txBody>
      </p:sp>
      <p:sp>
        <p:nvSpPr>
          <p:cNvPr id="4" name="Slide Number Placeholder 3"/>
          <p:cNvSpPr>
            <a:spLocks noGrp="1"/>
          </p:cNvSpPr>
          <p:nvPr>
            <p:ph type="sldNum" sz="quarter" idx="5"/>
          </p:nvPr>
        </p:nvSpPr>
        <p:spPr/>
        <p:txBody>
          <a:bodyPr/>
          <a:lstStyle/>
          <a:p>
            <a:fld id="{837DD1B8-6B62-4F26-8468-21049F7C6B0F}" type="slidenum">
              <a:rPr lang="en-US" smtClean="0"/>
              <a:t>39</a:t>
            </a:fld>
            <a:endParaRPr lang="en-US"/>
          </a:p>
        </p:txBody>
      </p:sp>
    </p:spTree>
    <p:extLst>
      <p:ext uri="{BB962C8B-B14F-4D97-AF65-F5344CB8AC3E}">
        <p14:creationId xmlns:p14="http://schemas.microsoft.com/office/powerpoint/2010/main" val="728232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also supply an inline csv file. This is useful for experimenting with </a:t>
            </a:r>
            <a:r>
              <a:rPr lang="en-US" sz="1200" b="0" i="0" kern="1200" dirty="0" err="1">
                <a:solidFill>
                  <a:schemeClr val="tx1"/>
                </a:solidFill>
                <a:effectLst/>
                <a:latin typeface="+mn-lt"/>
                <a:ea typeface="+mn-ea"/>
                <a:cs typeface="+mn-cs"/>
              </a:rPr>
              <a:t>readr</a:t>
            </a:r>
            <a:r>
              <a:rPr lang="en-US" sz="1200" b="0" i="0" kern="1200" dirty="0">
                <a:solidFill>
                  <a:schemeClr val="tx1"/>
                </a:solidFill>
                <a:effectLst/>
                <a:latin typeface="+mn-lt"/>
                <a:ea typeface="+mn-ea"/>
                <a:cs typeface="+mn-cs"/>
              </a:rPr>
              <a:t> and for creating reproducible examples to share with others: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both cases </a:t>
            </a:r>
            <a:r>
              <a:rPr lang="en-US" dirty="0" err="1"/>
              <a:t>read_csv</a:t>
            </a:r>
            <a:r>
              <a:rPr lang="en-US" dirty="0"/>
              <a:t>()</a:t>
            </a:r>
            <a:r>
              <a:rPr lang="en-US" sz="1200" b="0" i="0" kern="1200" dirty="0">
                <a:solidFill>
                  <a:schemeClr val="tx1"/>
                </a:solidFill>
                <a:effectLst/>
                <a:latin typeface="+mn-lt"/>
                <a:ea typeface="+mn-ea"/>
                <a:cs typeface="+mn-cs"/>
              </a:rPr>
              <a:t> uses the first line of the data for the column names, which is a very common convention. There are two cases where you might want to tweak this </a:t>
            </a:r>
            <a:r>
              <a:rPr lang="en-US" sz="1200" b="0" i="0" kern="1200" dirty="0" err="1">
                <a:solidFill>
                  <a:schemeClr val="tx1"/>
                </a:solidFill>
                <a:effectLst/>
                <a:latin typeface="+mn-lt"/>
                <a:ea typeface="+mn-ea"/>
                <a:cs typeface="+mn-cs"/>
              </a:rPr>
              <a:t>behaviour</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837DD1B8-6B62-4F26-8468-21049F7C6B0F}" type="slidenum">
              <a:rPr lang="en-US" smtClean="0"/>
              <a:t>4</a:t>
            </a:fld>
            <a:endParaRPr lang="en-US"/>
          </a:p>
        </p:txBody>
      </p:sp>
    </p:spTree>
    <p:extLst>
      <p:ext uri="{BB962C8B-B14F-4D97-AF65-F5344CB8AC3E}">
        <p14:creationId xmlns:p14="http://schemas.microsoft.com/office/powerpoint/2010/main" val="14988115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readr</a:t>
            </a:r>
            <a:r>
              <a:rPr lang="en-US" sz="1200" b="0" i="0" kern="1200" dirty="0">
                <a:solidFill>
                  <a:schemeClr val="tx1"/>
                </a:solidFill>
                <a:effectLst/>
                <a:latin typeface="+mn-lt"/>
                <a:ea typeface="+mn-ea"/>
                <a:cs typeface="+mn-cs"/>
              </a:rPr>
              <a:t> also comes with two useful functions for writing data back to disk: </a:t>
            </a:r>
            <a:r>
              <a:rPr lang="en-US" sz="1200" b="0" i="0" kern="1200" dirty="0" err="1">
                <a:solidFill>
                  <a:schemeClr val="tx1"/>
                </a:solidFill>
                <a:effectLst/>
                <a:latin typeface="+mn-lt"/>
                <a:ea typeface="+mn-ea"/>
                <a:cs typeface="+mn-cs"/>
              </a:rPr>
              <a:t>write_csv</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write_tsv</a:t>
            </a:r>
            <a:r>
              <a:rPr lang="en-US" sz="1200" b="0" i="0" kern="1200" dirty="0">
                <a:solidFill>
                  <a:schemeClr val="tx1"/>
                </a:solidFill>
                <a:effectLst/>
                <a:latin typeface="+mn-lt"/>
                <a:ea typeface="+mn-ea"/>
                <a:cs typeface="+mn-cs"/>
              </a:rPr>
              <a:t>(). Both functions increase the chances of the output file being read back in correctly by: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Always encoding strings in UTF-8.</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Saving dates and date-times in ISO8601 format so they are easily parsed elsewhere.</a:t>
            </a:r>
          </a:p>
          <a:p>
            <a:r>
              <a:rPr lang="en-US" sz="1200" b="0" i="0" kern="1200" dirty="0">
                <a:solidFill>
                  <a:schemeClr val="tx1"/>
                </a:solidFill>
                <a:effectLst/>
                <a:latin typeface="+mn-lt"/>
                <a:ea typeface="+mn-ea"/>
                <a:cs typeface="+mn-cs"/>
              </a:rPr>
              <a:t>If you want to export a csv file to Excel, use </a:t>
            </a:r>
            <a:r>
              <a:rPr lang="en-US" sz="1200" b="0" i="0" kern="1200" dirty="0" err="1">
                <a:solidFill>
                  <a:schemeClr val="tx1"/>
                </a:solidFill>
                <a:effectLst/>
                <a:latin typeface="+mn-lt"/>
                <a:ea typeface="+mn-ea"/>
                <a:cs typeface="+mn-cs"/>
              </a:rPr>
              <a:t>write_excel_csv</a:t>
            </a:r>
            <a:r>
              <a:rPr lang="en-US" sz="1200" b="0" i="0" kern="1200" dirty="0">
                <a:solidFill>
                  <a:schemeClr val="tx1"/>
                </a:solidFill>
                <a:effectLst/>
                <a:latin typeface="+mn-lt"/>
                <a:ea typeface="+mn-ea"/>
                <a:cs typeface="+mn-cs"/>
              </a:rPr>
              <a:t>() — this writes a special character (a “byte order mark”) at the start of the file which tells Excel that you’re using the UTF-8 encoding.</a:t>
            </a:r>
          </a:p>
          <a:p>
            <a:endParaRPr lang="en-US" dirty="0"/>
          </a:p>
        </p:txBody>
      </p:sp>
      <p:sp>
        <p:nvSpPr>
          <p:cNvPr id="4" name="Slide Number Placeholder 3"/>
          <p:cNvSpPr>
            <a:spLocks noGrp="1"/>
          </p:cNvSpPr>
          <p:nvPr>
            <p:ph type="sldNum" sz="quarter" idx="5"/>
          </p:nvPr>
        </p:nvSpPr>
        <p:spPr/>
        <p:txBody>
          <a:bodyPr/>
          <a:lstStyle/>
          <a:p>
            <a:fld id="{837DD1B8-6B62-4F26-8468-21049F7C6B0F}" type="slidenum">
              <a:rPr lang="en-US" smtClean="0"/>
              <a:t>40</a:t>
            </a:fld>
            <a:endParaRPr lang="en-US"/>
          </a:p>
        </p:txBody>
      </p:sp>
    </p:spTree>
    <p:extLst>
      <p:ext uri="{BB962C8B-B14F-4D97-AF65-F5344CB8AC3E}">
        <p14:creationId xmlns:p14="http://schemas.microsoft.com/office/powerpoint/2010/main" val="27902551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Note that the type information is lost when you save to csv:</a:t>
            </a:r>
            <a:endParaRPr lang="en-US" dirty="0"/>
          </a:p>
        </p:txBody>
      </p:sp>
      <p:sp>
        <p:nvSpPr>
          <p:cNvPr id="4" name="Slide Number Placeholder 3"/>
          <p:cNvSpPr>
            <a:spLocks noGrp="1"/>
          </p:cNvSpPr>
          <p:nvPr>
            <p:ph type="sldNum" sz="quarter" idx="5"/>
          </p:nvPr>
        </p:nvSpPr>
        <p:spPr/>
        <p:txBody>
          <a:bodyPr/>
          <a:lstStyle/>
          <a:p>
            <a:fld id="{837DD1B8-6B62-4F26-8468-21049F7C6B0F}" type="slidenum">
              <a:rPr lang="en-US" smtClean="0"/>
              <a:t>41</a:t>
            </a:fld>
            <a:endParaRPr lang="en-US"/>
          </a:p>
        </p:txBody>
      </p:sp>
    </p:spTree>
    <p:extLst>
      <p:ext uri="{BB962C8B-B14F-4D97-AF65-F5344CB8AC3E}">
        <p14:creationId xmlns:p14="http://schemas.microsoft.com/office/powerpoint/2010/main" val="31354995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makes CSVs a little unreliable for caching interim results—you need to recreate the column specification every time you load in. There are two alternatives:</a:t>
            </a:r>
          </a:p>
          <a:p>
            <a:endParaRPr lang="en-US" sz="1200" b="0" i="0" kern="1200" dirty="0">
              <a:solidFill>
                <a:schemeClr val="tx1"/>
              </a:solidFill>
              <a:effectLst/>
              <a:latin typeface="+mn-lt"/>
              <a:ea typeface="+mn-ea"/>
              <a:cs typeface="+mn-cs"/>
            </a:endParaRPr>
          </a:p>
          <a:p>
            <a:r>
              <a:rPr lang="en-US" dirty="0" err="1"/>
              <a:t>write_rds</a:t>
            </a:r>
            <a:r>
              <a:rPr lang="en-US" dirty="0"/>
              <a:t>()</a:t>
            </a:r>
            <a:r>
              <a:rPr lang="en-US" sz="1200" b="0" i="0" kern="1200" dirty="0">
                <a:solidFill>
                  <a:schemeClr val="tx1"/>
                </a:solidFill>
                <a:effectLst/>
                <a:latin typeface="+mn-lt"/>
                <a:ea typeface="+mn-ea"/>
                <a:cs typeface="+mn-cs"/>
              </a:rPr>
              <a:t> and </a:t>
            </a:r>
            <a:r>
              <a:rPr lang="en-US" dirty="0" err="1"/>
              <a:t>read_rds</a:t>
            </a:r>
            <a:r>
              <a:rPr lang="en-US" dirty="0"/>
              <a:t>()</a:t>
            </a:r>
            <a:r>
              <a:rPr lang="en-US" sz="1200" b="0" i="0" kern="1200" dirty="0">
                <a:solidFill>
                  <a:schemeClr val="tx1"/>
                </a:solidFill>
                <a:effectLst/>
                <a:latin typeface="+mn-lt"/>
                <a:ea typeface="+mn-ea"/>
                <a:cs typeface="+mn-cs"/>
              </a:rPr>
              <a:t> are uniform wrappers around the base functions </a:t>
            </a:r>
            <a:r>
              <a:rPr lang="en-US" dirty="0" err="1"/>
              <a:t>readRDS</a:t>
            </a:r>
            <a:r>
              <a:rPr lang="en-US" dirty="0"/>
              <a:t>()</a:t>
            </a:r>
            <a:r>
              <a:rPr lang="en-US" sz="1200" b="0" i="0" kern="1200" dirty="0">
                <a:solidFill>
                  <a:schemeClr val="tx1"/>
                </a:solidFill>
                <a:effectLst/>
                <a:latin typeface="+mn-lt"/>
                <a:ea typeface="+mn-ea"/>
                <a:cs typeface="+mn-cs"/>
              </a:rPr>
              <a:t> and </a:t>
            </a:r>
            <a:r>
              <a:rPr lang="en-US" dirty="0" err="1"/>
              <a:t>saveRDS</a:t>
            </a:r>
            <a:r>
              <a:rPr lang="en-US" dirty="0"/>
              <a:t>()</a:t>
            </a:r>
            <a:r>
              <a:rPr lang="en-US" sz="1200" b="0" i="0" kern="1200" dirty="0">
                <a:solidFill>
                  <a:schemeClr val="tx1"/>
                </a:solidFill>
                <a:effectLst/>
                <a:latin typeface="+mn-lt"/>
                <a:ea typeface="+mn-ea"/>
                <a:cs typeface="+mn-cs"/>
              </a:rPr>
              <a:t>. These store data in R’s custom binary format called RDS:</a:t>
            </a:r>
            <a:endParaRPr lang="en-US" dirty="0"/>
          </a:p>
        </p:txBody>
      </p:sp>
      <p:sp>
        <p:nvSpPr>
          <p:cNvPr id="4" name="Slide Number Placeholder 3"/>
          <p:cNvSpPr>
            <a:spLocks noGrp="1"/>
          </p:cNvSpPr>
          <p:nvPr>
            <p:ph type="sldNum" sz="quarter" idx="5"/>
          </p:nvPr>
        </p:nvSpPr>
        <p:spPr/>
        <p:txBody>
          <a:bodyPr/>
          <a:lstStyle/>
          <a:p>
            <a:fld id="{837DD1B8-6B62-4F26-8468-21049F7C6B0F}" type="slidenum">
              <a:rPr lang="en-US" smtClean="0"/>
              <a:t>42</a:t>
            </a:fld>
            <a:endParaRPr lang="en-US"/>
          </a:p>
        </p:txBody>
      </p:sp>
    </p:spTree>
    <p:extLst>
      <p:ext uri="{BB962C8B-B14F-4D97-AF65-F5344CB8AC3E}">
        <p14:creationId xmlns:p14="http://schemas.microsoft.com/office/powerpoint/2010/main" val="27412327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feather package implements a fast binary file format that can be shared across programming languages: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Feather tends to be faster than RDS and is usable outside of R. RDS supports list-columns (which you’ll learn about in </a:t>
            </a:r>
            <a:r>
              <a:rPr lang="en-US" sz="1200" b="0" i="0" u="none" strike="noStrike" kern="1200" dirty="0">
                <a:solidFill>
                  <a:schemeClr val="tx1"/>
                </a:solidFill>
                <a:effectLst/>
                <a:latin typeface="+mn-lt"/>
                <a:ea typeface="+mn-ea"/>
                <a:cs typeface="+mn-cs"/>
              </a:rPr>
              <a:t>many models</a:t>
            </a:r>
            <a:r>
              <a:rPr lang="en-US" sz="1200" b="0" i="0" kern="1200" dirty="0">
                <a:solidFill>
                  <a:schemeClr val="tx1"/>
                </a:solidFill>
                <a:effectLst/>
                <a:latin typeface="+mn-lt"/>
                <a:ea typeface="+mn-ea"/>
                <a:cs typeface="+mn-cs"/>
              </a:rPr>
              <a:t>); feather currently does not.</a:t>
            </a:r>
            <a:endParaRPr lang="en-US" dirty="0"/>
          </a:p>
        </p:txBody>
      </p:sp>
      <p:sp>
        <p:nvSpPr>
          <p:cNvPr id="4" name="Slide Number Placeholder 3"/>
          <p:cNvSpPr>
            <a:spLocks noGrp="1"/>
          </p:cNvSpPr>
          <p:nvPr>
            <p:ph type="sldNum" sz="quarter" idx="5"/>
          </p:nvPr>
        </p:nvSpPr>
        <p:spPr/>
        <p:txBody>
          <a:bodyPr/>
          <a:lstStyle/>
          <a:p>
            <a:fld id="{837DD1B8-6B62-4F26-8468-21049F7C6B0F}" type="slidenum">
              <a:rPr lang="en-US" smtClean="0"/>
              <a:t>43</a:t>
            </a:fld>
            <a:endParaRPr lang="en-US"/>
          </a:p>
        </p:txBody>
      </p:sp>
    </p:spTree>
    <p:extLst>
      <p:ext uri="{BB962C8B-B14F-4D97-AF65-F5344CB8AC3E}">
        <p14:creationId xmlns:p14="http://schemas.microsoft.com/office/powerpoint/2010/main" val="3886003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get other types of data into R, we recommend starting with the </a:t>
            </a:r>
            <a:r>
              <a:rPr lang="en-US" sz="1200" b="0" i="0" kern="1200" dirty="0" err="1">
                <a:solidFill>
                  <a:schemeClr val="tx1"/>
                </a:solidFill>
                <a:effectLst/>
                <a:latin typeface="+mn-lt"/>
                <a:ea typeface="+mn-ea"/>
                <a:cs typeface="+mn-cs"/>
              </a:rPr>
              <a:t>tidyverse</a:t>
            </a:r>
            <a:r>
              <a:rPr lang="en-US" sz="1200" b="0" i="0" kern="1200" dirty="0">
                <a:solidFill>
                  <a:schemeClr val="tx1"/>
                </a:solidFill>
                <a:effectLst/>
                <a:latin typeface="+mn-lt"/>
                <a:ea typeface="+mn-ea"/>
                <a:cs typeface="+mn-cs"/>
              </a:rPr>
              <a:t> packages listed below. They’re certainly not perfect, but they are a good place to start. For rectangular data: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hierarchical data: use </a:t>
            </a:r>
            <a:r>
              <a:rPr lang="en-US" sz="1200" b="1" i="0" kern="1200" dirty="0" err="1">
                <a:solidFill>
                  <a:schemeClr val="tx1"/>
                </a:solidFill>
                <a:effectLst/>
                <a:latin typeface="+mn-lt"/>
                <a:ea typeface="+mn-ea"/>
                <a:cs typeface="+mn-cs"/>
              </a:rPr>
              <a:t>jsonlite</a:t>
            </a:r>
            <a:r>
              <a:rPr lang="en-US" sz="1200" b="0" i="0" kern="1200" dirty="0">
                <a:solidFill>
                  <a:schemeClr val="tx1"/>
                </a:solidFill>
                <a:effectLst/>
                <a:latin typeface="+mn-lt"/>
                <a:ea typeface="+mn-ea"/>
                <a:cs typeface="+mn-cs"/>
              </a:rPr>
              <a:t> (by Jeroen </a:t>
            </a:r>
            <a:r>
              <a:rPr lang="en-US" sz="1200" b="0" i="0" kern="1200" dirty="0" err="1">
                <a:solidFill>
                  <a:schemeClr val="tx1"/>
                </a:solidFill>
                <a:effectLst/>
                <a:latin typeface="+mn-lt"/>
                <a:ea typeface="+mn-ea"/>
                <a:cs typeface="+mn-cs"/>
              </a:rPr>
              <a:t>Ooms</a:t>
            </a:r>
            <a:r>
              <a:rPr lang="en-US" sz="1200" b="0" i="0" kern="1200" dirty="0">
                <a:solidFill>
                  <a:schemeClr val="tx1"/>
                </a:solidFill>
                <a:effectLst/>
                <a:latin typeface="+mn-lt"/>
                <a:ea typeface="+mn-ea"/>
                <a:cs typeface="+mn-cs"/>
              </a:rPr>
              <a:t>) for json, and </a:t>
            </a:r>
            <a:r>
              <a:rPr lang="en-US" sz="1200" b="1" i="0" kern="1200" dirty="0">
                <a:solidFill>
                  <a:schemeClr val="tx1"/>
                </a:solidFill>
                <a:effectLst/>
                <a:latin typeface="+mn-lt"/>
                <a:ea typeface="+mn-ea"/>
                <a:cs typeface="+mn-cs"/>
              </a:rPr>
              <a:t>xml2</a:t>
            </a:r>
            <a:r>
              <a:rPr lang="en-US" sz="1200" b="0" i="0" kern="1200" dirty="0">
                <a:solidFill>
                  <a:schemeClr val="tx1"/>
                </a:solidFill>
                <a:effectLst/>
                <a:latin typeface="+mn-lt"/>
                <a:ea typeface="+mn-ea"/>
                <a:cs typeface="+mn-cs"/>
              </a:rPr>
              <a:t> for XML. Jenny Bryan has some excellent worked examples at </a:t>
            </a:r>
            <a:r>
              <a:rPr lang="en-US" sz="1200" b="0" i="0" u="none" strike="noStrike" kern="1200" dirty="0">
                <a:solidFill>
                  <a:schemeClr val="tx1"/>
                </a:solidFill>
                <a:effectLst/>
                <a:latin typeface="+mn-lt"/>
                <a:ea typeface="+mn-ea"/>
                <a:cs typeface="+mn-cs"/>
                <a:hlinkClick r:id="rId3"/>
              </a:rPr>
              <a:t>https://jennybc.github.io/purrr-tutorial/</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For other file types, try the </a:t>
            </a:r>
            <a:r>
              <a:rPr lang="en-US" sz="1200" b="0" i="0" u="none" strike="noStrike" kern="1200" dirty="0">
                <a:solidFill>
                  <a:schemeClr val="tx1"/>
                </a:solidFill>
                <a:effectLst/>
                <a:latin typeface="+mn-lt"/>
                <a:ea typeface="+mn-ea"/>
                <a:cs typeface="+mn-cs"/>
                <a:hlinkClick r:id="rId4"/>
              </a:rPr>
              <a:t>R data import/export manual</a:t>
            </a:r>
            <a:r>
              <a:rPr lang="en-US" sz="1200" b="0" i="0" kern="1200" dirty="0">
                <a:solidFill>
                  <a:schemeClr val="tx1"/>
                </a:solidFill>
                <a:effectLst/>
                <a:latin typeface="+mn-lt"/>
                <a:ea typeface="+mn-ea"/>
                <a:cs typeface="+mn-cs"/>
              </a:rPr>
              <a:t> and the </a:t>
            </a:r>
            <a:r>
              <a:rPr lang="en-US" sz="1200" b="1" i="0" u="none" strike="noStrike" kern="1200" dirty="0" err="1">
                <a:solidFill>
                  <a:schemeClr val="tx1"/>
                </a:solidFill>
                <a:effectLst/>
                <a:latin typeface="+mn-lt"/>
                <a:ea typeface="+mn-ea"/>
                <a:cs typeface="+mn-cs"/>
                <a:hlinkClick r:id="rId5"/>
              </a:rPr>
              <a:t>rio</a:t>
            </a:r>
            <a:r>
              <a:rPr lang="en-US" sz="1200" b="0" i="0" kern="1200" dirty="0">
                <a:solidFill>
                  <a:schemeClr val="tx1"/>
                </a:solidFill>
                <a:effectLst/>
                <a:latin typeface="+mn-lt"/>
                <a:ea typeface="+mn-ea"/>
                <a:cs typeface="+mn-cs"/>
              </a:rPr>
              <a:t> package.</a:t>
            </a:r>
          </a:p>
          <a:p>
            <a:endParaRPr lang="en-US" dirty="0"/>
          </a:p>
        </p:txBody>
      </p:sp>
      <p:sp>
        <p:nvSpPr>
          <p:cNvPr id="4" name="Slide Number Placeholder 3"/>
          <p:cNvSpPr>
            <a:spLocks noGrp="1"/>
          </p:cNvSpPr>
          <p:nvPr>
            <p:ph type="sldNum" sz="quarter" idx="5"/>
          </p:nvPr>
        </p:nvSpPr>
        <p:spPr/>
        <p:txBody>
          <a:bodyPr/>
          <a:lstStyle/>
          <a:p>
            <a:fld id="{837DD1B8-6B62-4F26-8468-21049F7C6B0F}" type="slidenum">
              <a:rPr lang="en-US" smtClean="0"/>
              <a:t>44</a:t>
            </a:fld>
            <a:endParaRPr lang="en-US"/>
          </a:p>
        </p:txBody>
      </p:sp>
    </p:spTree>
    <p:extLst>
      <p:ext uri="{BB962C8B-B14F-4D97-AF65-F5344CB8AC3E}">
        <p14:creationId xmlns:p14="http://schemas.microsoft.com/office/powerpoint/2010/main" val="1829151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Sometimes there are a few lines of metadata at the top of the file. You can use </a:t>
            </a:r>
            <a:r>
              <a:rPr lang="en-US" dirty="0"/>
              <a:t>skip = n</a:t>
            </a:r>
            <a:r>
              <a:rPr lang="en-US" sz="1200" b="0" i="0" kern="1200" dirty="0">
                <a:solidFill>
                  <a:schemeClr val="tx1"/>
                </a:solidFill>
                <a:effectLst/>
                <a:latin typeface="+mn-lt"/>
                <a:ea typeface="+mn-ea"/>
                <a:cs typeface="+mn-cs"/>
              </a:rPr>
              <a:t> to skip the first </a:t>
            </a:r>
            <a:r>
              <a:rPr lang="en-US" dirty="0"/>
              <a:t>n</a:t>
            </a:r>
            <a:r>
              <a:rPr lang="en-US" sz="1200" b="0" i="0" kern="1200" dirty="0">
                <a:solidFill>
                  <a:schemeClr val="tx1"/>
                </a:solidFill>
                <a:effectLst/>
                <a:latin typeface="+mn-lt"/>
                <a:ea typeface="+mn-ea"/>
                <a:cs typeface="+mn-cs"/>
              </a:rPr>
              <a:t> lines; or use </a:t>
            </a:r>
            <a:r>
              <a:rPr lang="en-US" dirty="0"/>
              <a:t>comment = "#"</a:t>
            </a:r>
            <a:r>
              <a:rPr lang="en-US" sz="1200" b="0" i="0" kern="1200" dirty="0">
                <a:solidFill>
                  <a:schemeClr val="tx1"/>
                </a:solidFill>
                <a:effectLst/>
                <a:latin typeface="+mn-lt"/>
                <a:ea typeface="+mn-ea"/>
                <a:cs typeface="+mn-cs"/>
              </a:rPr>
              <a:t> to drop all lines that start with (e.g.) </a:t>
            </a:r>
            <a:r>
              <a:rPr lang="en-US" dirty="0"/>
              <a: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837DD1B8-6B62-4F26-8468-21049F7C6B0F}" type="slidenum">
              <a:rPr lang="en-US" smtClean="0"/>
              <a:t>5</a:t>
            </a:fld>
            <a:endParaRPr lang="en-US"/>
          </a:p>
        </p:txBody>
      </p:sp>
    </p:spTree>
    <p:extLst>
      <p:ext uri="{BB962C8B-B14F-4D97-AF65-F5344CB8AC3E}">
        <p14:creationId xmlns:p14="http://schemas.microsoft.com/office/powerpoint/2010/main" val="2811787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data might not have column names. You can use </a:t>
            </a:r>
            <a:r>
              <a:rPr lang="en-US" dirty="0" err="1"/>
              <a:t>col_names</a:t>
            </a:r>
            <a:r>
              <a:rPr lang="en-US" dirty="0"/>
              <a:t> = FALSE</a:t>
            </a:r>
            <a:r>
              <a:rPr lang="en-US" sz="1200" b="0" i="0" kern="1200" dirty="0">
                <a:solidFill>
                  <a:schemeClr val="tx1"/>
                </a:solidFill>
                <a:effectLst/>
                <a:latin typeface="+mn-lt"/>
                <a:ea typeface="+mn-ea"/>
                <a:cs typeface="+mn-cs"/>
              </a:rPr>
              <a:t> to tell </a:t>
            </a:r>
            <a:r>
              <a:rPr lang="en-US" dirty="0" err="1"/>
              <a:t>read_csv</a:t>
            </a:r>
            <a:r>
              <a:rPr lang="en-US" dirty="0"/>
              <a:t>()</a:t>
            </a:r>
            <a:r>
              <a:rPr lang="en-US" sz="1200" b="0" i="0" kern="1200" dirty="0">
                <a:solidFill>
                  <a:schemeClr val="tx1"/>
                </a:solidFill>
                <a:effectLst/>
                <a:latin typeface="+mn-lt"/>
                <a:ea typeface="+mn-ea"/>
                <a:cs typeface="+mn-cs"/>
              </a:rPr>
              <a:t> not to treat the first row as headings, and instead label them sequentially from </a:t>
            </a:r>
            <a:r>
              <a:rPr lang="en-US" dirty="0"/>
              <a:t>X1</a:t>
            </a:r>
            <a:r>
              <a:rPr lang="en-US" sz="1200" b="0" i="0" kern="1200" dirty="0">
                <a:solidFill>
                  <a:schemeClr val="tx1"/>
                </a:solidFill>
                <a:effectLst/>
                <a:latin typeface="+mn-lt"/>
                <a:ea typeface="+mn-ea"/>
                <a:cs typeface="+mn-cs"/>
              </a:rPr>
              <a:t> to </a:t>
            </a:r>
            <a:r>
              <a:rPr lang="en-US" dirty="0" err="1"/>
              <a:t>Xn</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r>
              <a:rPr lang="en-US" dirty="0"/>
              <a:t>"\n"</a:t>
            </a:r>
            <a:r>
              <a:rPr lang="en-US" sz="1200" b="0" i="0" kern="1200" dirty="0">
                <a:solidFill>
                  <a:schemeClr val="tx1"/>
                </a:solidFill>
                <a:effectLst/>
                <a:latin typeface="+mn-lt"/>
                <a:ea typeface="+mn-ea"/>
                <a:cs typeface="+mn-cs"/>
              </a:rPr>
              <a:t> is a convenient shortcut for adding a new line. You’ll learn more about it and other types of string escape in </a:t>
            </a:r>
            <a:r>
              <a:rPr lang="en-US" sz="1200" b="0" i="0" u="none" strike="noStrike" kern="1200" dirty="0">
                <a:solidFill>
                  <a:schemeClr val="tx1"/>
                </a:solidFill>
                <a:effectLst/>
                <a:latin typeface="+mn-lt"/>
                <a:ea typeface="+mn-ea"/>
                <a:cs typeface="+mn-cs"/>
                <a:hlinkClick r:id="rId3"/>
              </a:rPr>
              <a:t>string basics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Alternatively you can pass </a:t>
            </a:r>
            <a:r>
              <a:rPr lang="en-US" dirty="0" err="1"/>
              <a:t>col_names</a:t>
            </a:r>
            <a:r>
              <a:rPr lang="en-US" sz="1200" b="0" i="0" kern="1200" dirty="0">
                <a:solidFill>
                  <a:schemeClr val="tx1"/>
                </a:solidFill>
                <a:effectLst/>
                <a:latin typeface="+mn-lt"/>
                <a:ea typeface="+mn-ea"/>
                <a:cs typeface="+mn-cs"/>
              </a:rPr>
              <a:t> a character vector which will be used as the column names:</a:t>
            </a:r>
            <a:endParaRPr lang="en-US" dirty="0"/>
          </a:p>
        </p:txBody>
      </p:sp>
      <p:sp>
        <p:nvSpPr>
          <p:cNvPr id="4" name="Slide Number Placeholder 3"/>
          <p:cNvSpPr>
            <a:spLocks noGrp="1"/>
          </p:cNvSpPr>
          <p:nvPr>
            <p:ph type="sldNum" sz="quarter" idx="5"/>
          </p:nvPr>
        </p:nvSpPr>
        <p:spPr/>
        <p:txBody>
          <a:bodyPr/>
          <a:lstStyle/>
          <a:p>
            <a:fld id="{837DD1B8-6B62-4F26-8468-21049F7C6B0F}" type="slidenum">
              <a:rPr lang="en-US" smtClean="0"/>
              <a:t>6</a:t>
            </a:fld>
            <a:endParaRPr lang="en-US"/>
          </a:p>
        </p:txBody>
      </p:sp>
    </p:spTree>
    <p:extLst>
      <p:ext uri="{BB962C8B-B14F-4D97-AF65-F5344CB8AC3E}">
        <p14:creationId xmlns:p14="http://schemas.microsoft.com/office/powerpoint/2010/main" val="3914828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Another option that commonly needs tweaking is </a:t>
            </a:r>
            <a:r>
              <a:rPr lang="en-US" dirty="0" err="1"/>
              <a:t>na</a:t>
            </a:r>
            <a:r>
              <a:rPr lang="en-US" sz="1200" b="0" i="0" kern="1200" dirty="0">
                <a:solidFill>
                  <a:schemeClr val="tx1"/>
                </a:solidFill>
                <a:effectLst/>
                <a:latin typeface="+mn-lt"/>
                <a:ea typeface="+mn-ea"/>
                <a:cs typeface="+mn-cs"/>
              </a:rPr>
              <a:t>: this specifies the value (or values) that are used to represent missing values in your file:</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 all you need to know to read ~75% of CSV files that you’ll encounter in practice. You can also easily adapt what you’ve learned to read tab separated files with </a:t>
            </a:r>
            <a:r>
              <a:rPr lang="en-US" dirty="0" err="1"/>
              <a:t>read_tsv</a:t>
            </a:r>
            <a:r>
              <a:rPr lang="en-US" dirty="0"/>
              <a:t>()</a:t>
            </a:r>
            <a:r>
              <a:rPr lang="en-US" sz="1200" b="0" i="0" kern="1200" dirty="0">
                <a:solidFill>
                  <a:schemeClr val="tx1"/>
                </a:solidFill>
                <a:effectLst/>
                <a:latin typeface="+mn-lt"/>
                <a:ea typeface="+mn-ea"/>
                <a:cs typeface="+mn-cs"/>
              </a:rPr>
              <a:t> and fixed width files with </a:t>
            </a:r>
            <a:r>
              <a:rPr lang="en-US" dirty="0" err="1"/>
              <a:t>read_fwf</a:t>
            </a:r>
            <a:r>
              <a:rPr lang="en-US" dirty="0"/>
              <a:t>()</a:t>
            </a:r>
            <a:r>
              <a:rPr lang="en-US" sz="1200" b="0" i="0" kern="1200" dirty="0">
                <a:solidFill>
                  <a:schemeClr val="tx1"/>
                </a:solidFill>
                <a:effectLst/>
                <a:latin typeface="+mn-lt"/>
                <a:ea typeface="+mn-ea"/>
                <a:cs typeface="+mn-cs"/>
              </a:rPr>
              <a:t>. To read in more challenging files, you’ll need to learn more about how </a:t>
            </a:r>
            <a:r>
              <a:rPr lang="en-US" sz="1200" b="0" i="0" kern="1200" dirty="0" err="1">
                <a:solidFill>
                  <a:schemeClr val="tx1"/>
                </a:solidFill>
                <a:effectLst/>
                <a:latin typeface="+mn-lt"/>
                <a:ea typeface="+mn-ea"/>
                <a:cs typeface="+mn-cs"/>
              </a:rPr>
              <a:t>readr</a:t>
            </a:r>
            <a:r>
              <a:rPr lang="en-US" sz="1200" b="0" i="0" kern="1200" dirty="0">
                <a:solidFill>
                  <a:schemeClr val="tx1"/>
                </a:solidFill>
                <a:effectLst/>
                <a:latin typeface="+mn-lt"/>
                <a:ea typeface="+mn-ea"/>
                <a:cs typeface="+mn-cs"/>
              </a:rPr>
              <a:t> parses each column, turning them into R vectors.</a:t>
            </a:r>
            <a:endParaRPr lang="en-US" dirty="0"/>
          </a:p>
        </p:txBody>
      </p:sp>
      <p:sp>
        <p:nvSpPr>
          <p:cNvPr id="4" name="Slide Number Placeholder 3"/>
          <p:cNvSpPr>
            <a:spLocks noGrp="1"/>
          </p:cNvSpPr>
          <p:nvPr>
            <p:ph type="sldNum" sz="quarter" idx="5"/>
          </p:nvPr>
        </p:nvSpPr>
        <p:spPr/>
        <p:txBody>
          <a:bodyPr/>
          <a:lstStyle/>
          <a:p>
            <a:fld id="{837DD1B8-6B62-4F26-8468-21049F7C6B0F}" type="slidenum">
              <a:rPr lang="en-US" smtClean="0"/>
              <a:t>7</a:t>
            </a:fld>
            <a:endParaRPr lang="en-US"/>
          </a:p>
        </p:txBody>
      </p:sp>
    </p:spTree>
    <p:extLst>
      <p:ext uri="{BB962C8B-B14F-4D97-AF65-F5344CB8AC3E}">
        <p14:creationId xmlns:p14="http://schemas.microsoft.com/office/powerpoint/2010/main" val="4164651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you’ve used R before, you might wonder why we’re not using read.csv(). There are a few good reasons to favor </a:t>
            </a:r>
            <a:r>
              <a:rPr lang="en-US" sz="1200" b="0" i="0" kern="1200" dirty="0" err="1">
                <a:solidFill>
                  <a:schemeClr val="tx1"/>
                </a:solidFill>
                <a:effectLst/>
                <a:latin typeface="+mn-lt"/>
                <a:ea typeface="+mn-ea"/>
                <a:cs typeface="+mn-cs"/>
              </a:rPr>
              <a:t>readr</a:t>
            </a:r>
            <a:r>
              <a:rPr lang="en-US" sz="1200" b="0" i="0" kern="1200" dirty="0">
                <a:solidFill>
                  <a:schemeClr val="tx1"/>
                </a:solidFill>
                <a:effectLst/>
                <a:latin typeface="+mn-lt"/>
                <a:ea typeface="+mn-ea"/>
                <a:cs typeface="+mn-cs"/>
              </a:rPr>
              <a:t> functions over the base equivalents: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They are typically much faster (~10x) than their base equivalents. Long running jobs have a progress bar, so you can see what’s happening. If you’re looking for raw speed, try </a:t>
            </a:r>
            <a:r>
              <a:rPr lang="en-US" sz="1200" b="0" i="0" kern="1200" dirty="0" err="1">
                <a:solidFill>
                  <a:schemeClr val="tx1"/>
                </a:solidFill>
                <a:effectLst/>
                <a:latin typeface="+mn-lt"/>
                <a:ea typeface="+mn-ea"/>
                <a:cs typeface="+mn-cs"/>
              </a:rPr>
              <a:t>data.table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fread</a:t>
            </a:r>
            <a:r>
              <a:rPr lang="en-US" sz="1200" b="0" i="0" kern="1200" dirty="0">
                <a:solidFill>
                  <a:schemeClr val="tx1"/>
                </a:solidFill>
                <a:effectLst/>
                <a:latin typeface="+mn-lt"/>
                <a:ea typeface="+mn-ea"/>
                <a:cs typeface="+mn-cs"/>
              </a:rPr>
              <a:t>(). It doesn’t fit quite so well into the </a:t>
            </a:r>
            <a:r>
              <a:rPr lang="en-US" sz="1200" b="0" i="0" kern="1200" dirty="0" err="1">
                <a:solidFill>
                  <a:schemeClr val="tx1"/>
                </a:solidFill>
                <a:effectLst/>
                <a:latin typeface="+mn-lt"/>
                <a:ea typeface="+mn-ea"/>
                <a:cs typeface="+mn-cs"/>
              </a:rPr>
              <a:t>tidyverse</a:t>
            </a:r>
            <a:r>
              <a:rPr lang="en-US" sz="1200" b="0" i="0" kern="1200" dirty="0">
                <a:solidFill>
                  <a:schemeClr val="tx1"/>
                </a:solidFill>
                <a:effectLst/>
                <a:latin typeface="+mn-lt"/>
                <a:ea typeface="+mn-ea"/>
                <a:cs typeface="+mn-cs"/>
              </a:rPr>
              <a:t>, but it can be quite a bit faster.</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They produce </a:t>
            </a:r>
            <a:r>
              <a:rPr lang="en-US" sz="1200" b="0" i="0" kern="1200" dirty="0" err="1">
                <a:solidFill>
                  <a:schemeClr val="tx1"/>
                </a:solidFill>
                <a:effectLst/>
                <a:latin typeface="+mn-lt"/>
                <a:ea typeface="+mn-ea"/>
                <a:cs typeface="+mn-cs"/>
              </a:rPr>
              <a:t>tibbles</a:t>
            </a:r>
            <a:r>
              <a:rPr lang="en-US" sz="1200" b="0" i="0" kern="1200" dirty="0">
                <a:solidFill>
                  <a:schemeClr val="tx1"/>
                </a:solidFill>
                <a:effectLst/>
                <a:latin typeface="+mn-lt"/>
                <a:ea typeface="+mn-ea"/>
                <a:cs typeface="+mn-cs"/>
              </a:rPr>
              <a:t>, they don’t convert character vectors to factors, use row names, or munge the column names. These are common sources of frustration with the base R functions.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They are more reproducible. Base R functions inherit some behavior from your operating system and environment variables, so import code that works on your computer might not work on someone else’s.</a:t>
            </a:r>
          </a:p>
          <a:p>
            <a:endParaRPr lang="en-US" dirty="0"/>
          </a:p>
        </p:txBody>
      </p:sp>
      <p:sp>
        <p:nvSpPr>
          <p:cNvPr id="4" name="Slide Number Placeholder 3"/>
          <p:cNvSpPr>
            <a:spLocks noGrp="1"/>
          </p:cNvSpPr>
          <p:nvPr>
            <p:ph type="sldNum" sz="quarter" idx="5"/>
          </p:nvPr>
        </p:nvSpPr>
        <p:spPr/>
        <p:txBody>
          <a:bodyPr/>
          <a:lstStyle/>
          <a:p>
            <a:fld id="{837DD1B8-6B62-4F26-8468-21049F7C6B0F}" type="slidenum">
              <a:rPr lang="en-US" smtClean="0"/>
              <a:t>8</a:t>
            </a:fld>
            <a:endParaRPr lang="en-US"/>
          </a:p>
        </p:txBody>
      </p:sp>
    </p:spTree>
    <p:extLst>
      <p:ext uri="{BB962C8B-B14F-4D97-AF65-F5344CB8AC3E}">
        <p14:creationId xmlns:p14="http://schemas.microsoft.com/office/powerpoint/2010/main" val="863870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https://rpubs.com/uky994/584426</a:t>
            </a:r>
            <a:endParaRPr lang="en-US" dirty="0"/>
          </a:p>
          <a:p>
            <a:endParaRPr lang="en-US" dirty="0"/>
          </a:p>
          <a:p>
            <a:pPr marL="228600" indent="-228600">
              <a:buFont typeface="+mj-lt"/>
              <a:buAutoNum type="arabicPeriod"/>
            </a:pPr>
            <a:r>
              <a:rPr lang="en-US" sz="1200" b="0" i="0" kern="1200" dirty="0">
                <a:solidFill>
                  <a:schemeClr val="tx1"/>
                </a:solidFill>
                <a:effectLst/>
                <a:latin typeface="+mn-lt"/>
                <a:ea typeface="+mn-ea"/>
                <a:cs typeface="+mn-cs"/>
              </a:rPr>
              <a:t>What function would you use to read a file where fields were </a:t>
            </a:r>
            <a:r>
              <a:rPr lang="en-US" sz="1200" b="0" i="0" kern="1200">
                <a:solidFill>
                  <a:schemeClr val="tx1"/>
                </a:solidFill>
                <a:effectLst/>
                <a:latin typeface="+mn-lt"/>
                <a:ea typeface="+mn-ea"/>
                <a:cs typeface="+mn-cs"/>
              </a:rPr>
              <a:t>separated with “|”?</a:t>
            </a: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Apart from file, skip, and comment, what other arguments do </a:t>
            </a:r>
            <a:r>
              <a:rPr lang="en-US" sz="1200" b="0" i="0" kern="1200" dirty="0" err="1">
                <a:solidFill>
                  <a:schemeClr val="tx1"/>
                </a:solidFill>
                <a:effectLst/>
                <a:latin typeface="+mn-lt"/>
                <a:ea typeface="+mn-ea"/>
                <a:cs typeface="+mn-cs"/>
              </a:rPr>
              <a:t>read_csv</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read_tsv</a:t>
            </a:r>
            <a:r>
              <a:rPr lang="en-US" sz="1200" b="0" i="0" kern="1200" dirty="0">
                <a:solidFill>
                  <a:schemeClr val="tx1"/>
                </a:solidFill>
                <a:effectLst/>
                <a:latin typeface="+mn-lt"/>
                <a:ea typeface="+mn-ea"/>
                <a:cs typeface="+mn-cs"/>
              </a:rPr>
              <a:t>() have in common?</a:t>
            </a:r>
          </a:p>
          <a:p>
            <a:pPr marL="228600" indent="-228600">
              <a:buFont typeface="+mj-lt"/>
              <a:buAutoNum type="arabicPeriod"/>
            </a:pPr>
            <a:r>
              <a:rPr lang="en-US" sz="1200" b="0" i="0" kern="1200" dirty="0">
                <a:solidFill>
                  <a:schemeClr val="tx1"/>
                </a:solidFill>
                <a:effectLst/>
                <a:latin typeface="+mn-lt"/>
                <a:ea typeface="+mn-ea"/>
                <a:cs typeface="+mn-cs"/>
              </a:rPr>
              <a:t>What are the most important arguments to </a:t>
            </a:r>
            <a:r>
              <a:rPr lang="en-US" sz="1200" b="0" i="0" kern="1200" dirty="0" err="1">
                <a:solidFill>
                  <a:schemeClr val="tx1"/>
                </a:solidFill>
                <a:effectLst/>
                <a:latin typeface="+mn-lt"/>
                <a:ea typeface="+mn-ea"/>
                <a:cs typeface="+mn-cs"/>
              </a:rPr>
              <a:t>read_fwf</a:t>
            </a:r>
            <a:r>
              <a:rPr lang="en-US" sz="1200" b="0" i="0" kern="1200" dirty="0">
                <a:solidFill>
                  <a:schemeClr val="tx1"/>
                </a:solidFill>
                <a:effectLst/>
                <a:latin typeface="+mn-lt"/>
                <a:ea typeface="+mn-ea"/>
                <a:cs typeface="+mn-cs"/>
              </a:rPr>
              <a:t>()?</a:t>
            </a:r>
          </a:p>
          <a:p>
            <a:pPr marL="228600" indent="-228600">
              <a:buFont typeface="+mj-lt"/>
              <a:buAutoNum type="arabicPeriod"/>
            </a:pPr>
            <a:r>
              <a:rPr lang="en-US" sz="1200" b="0" i="0" kern="1200" dirty="0">
                <a:solidFill>
                  <a:schemeClr val="tx1"/>
                </a:solidFill>
                <a:effectLst/>
                <a:latin typeface="+mn-lt"/>
                <a:ea typeface="+mn-ea"/>
                <a:cs typeface="+mn-cs"/>
              </a:rPr>
              <a:t>Sometimes strings in a CSV file contain commas. To prevent them from causing problems they need to be surrounded by a quoting character, like " or '. By default, </a:t>
            </a:r>
            <a:r>
              <a:rPr lang="en-US" sz="1200" b="0" i="0" kern="1200" dirty="0" err="1">
                <a:solidFill>
                  <a:schemeClr val="tx1"/>
                </a:solidFill>
                <a:effectLst/>
                <a:latin typeface="+mn-lt"/>
                <a:ea typeface="+mn-ea"/>
                <a:cs typeface="+mn-cs"/>
              </a:rPr>
              <a:t>read_csv</a:t>
            </a:r>
            <a:r>
              <a:rPr lang="en-US" sz="1200" b="0" i="0" kern="1200" dirty="0">
                <a:solidFill>
                  <a:schemeClr val="tx1"/>
                </a:solidFill>
                <a:effectLst/>
                <a:latin typeface="+mn-lt"/>
                <a:ea typeface="+mn-ea"/>
                <a:cs typeface="+mn-cs"/>
              </a:rPr>
              <a:t>() assumes that the quoting character will be ". What argument to </a:t>
            </a:r>
            <a:r>
              <a:rPr lang="en-US" sz="1200" b="0" i="0" kern="1200" dirty="0" err="1">
                <a:solidFill>
                  <a:schemeClr val="tx1"/>
                </a:solidFill>
                <a:effectLst/>
                <a:latin typeface="+mn-lt"/>
                <a:ea typeface="+mn-ea"/>
                <a:cs typeface="+mn-cs"/>
              </a:rPr>
              <a:t>read_csv</a:t>
            </a:r>
            <a:r>
              <a:rPr lang="en-US" sz="1200" b="0" i="0" kern="1200" dirty="0">
                <a:solidFill>
                  <a:schemeClr val="tx1"/>
                </a:solidFill>
                <a:effectLst/>
                <a:latin typeface="+mn-lt"/>
                <a:ea typeface="+mn-ea"/>
                <a:cs typeface="+mn-cs"/>
              </a:rPr>
              <a:t>() do you need to specify to read the following text into a data frame?</a:t>
            </a:r>
          </a:p>
          <a:p>
            <a:pPr marL="0" indent="0">
              <a:buFont typeface="+mj-lt"/>
              <a:buNone/>
            </a:pP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x,y</a:t>
            </a:r>
            <a:r>
              <a:rPr lang="en-US" sz="1200" b="0" i="0" u="none" strike="noStrike" kern="1200" dirty="0">
                <a:solidFill>
                  <a:schemeClr val="tx1"/>
                </a:solidFill>
                <a:effectLst/>
                <a:latin typeface="+mn-lt"/>
                <a:ea typeface="+mn-ea"/>
                <a:cs typeface="+mn-cs"/>
              </a:rPr>
              <a:t>\n1,'a,b’”</a:t>
            </a: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5.   Identify what is wrong with each of the following inline CSV files. What happens </a:t>
            </a:r>
          </a:p>
          <a:p>
            <a:pPr marL="0" indent="0">
              <a:buFont typeface="+mj-lt"/>
              <a:buNone/>
            </a:pPr>
            <a:r>
              <a:rPr lang="en-US" sz="1200" b="0" i="0" kern="1200" dirty="0">
                <a:solidFill>
                  <a:schemeClr val="tx1"/>
                </a:solidFill>
                <a:effectLst/>
                <a:latin typeface="+mn-lt"/>
                <a:ea typeface="+mn-ea"/>
                <a:cs typeface="+mn-cs"/>
              </a:rPr>
              <a:t>      when you run the code?</a:t>
            </a:r>
          </a:p>
          <a:p>
            <a:pPr marL="628650" lvl="1" indent="-171450">
              <a:buFont typeface="Arial" panose="020B0604020202020204" pitchFamily="34" charset="0"/>
              <a:buChar char="•"/>
            </a:pPr>
            <a:r>
              <a:rPr lang="en-US" sz="1200" b="1" i="0" u="none" strike="noStrike" kern="1200" dirty="0" err="1">
                <a:solidFill>
                  <a:schemeClr val="tx1"/>
                </a:solidFill>
                <a:effectLst/>
                <a:latin typeface="+mn-lt"/>
                <a:ea typeface="+mn-ea"/>
                <a:cs typeface="+mn-cs"/>
              </a:rPr>
              <a:t>read_csv</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a,b</a:t>
            </a:r>
            <a:r>
              <a:rPr lang="en-US" sz="1200" b="0" i="0" u="none" strike="noStrike" kern="1200" dirty="0">
                <a:solidFill>
                  <a:schemeClr val="tx1"/>
                </a:solidFill>
                <a:effectLst/>
                <a:latin typeface="+mn-lt"/>
                <a:ea typeface="+mn-ea"/>
                <a:cs typeface="+mn-cs"/>
              </a:rPr>
              <a:t>\n1,2,3\n4,5,6")</a:t>
            </a:r>
            <a:r>
              <a:rPr lang="en-US" sz="1200" b="0" i="0" kern="1200" dirty="0">
                <a:solidFill>
                  <a:schemeClr val="tx1"/>
                </a:solidFill>
                <a:effectLst/>
                <a:latin typeface="+mn-lt"/>
                <a:ea typeface="+mn-ea"/>
                <a:cs typeface="+mn-cs"/>
              </a:rPr>
              <a:t> </a:t>
            </a:r>
          </a:p>
          <a:p>
            <a:pPr marL="628650" lvl="1" indent="-171450">
              <a:buFont typeface="Arial" panose="020B0604020202020204" pitchFamily="34" charset="0"/>
              <a:buChar char="•"/>
            </a:pPr>
            <a:r>
              <a:rPr lang="en-US" sz="1200" b="1" i="0" u="none" strike="noStrike" kern="1200" dirty="0" err="1">
                <a:solidFill>
                  <a:schemeClr val="tx1"/>
                </a:solidFill>
                <a:effectLst/>
                <a:latin typeface="+mn-lt"/>
                <a:ea typeface="+mn-ea"/>
                <a:cs typeface="+mn-cs"/>
              </a:rPr>
              <a:t>read_csv</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a,b,c</a:t>
            </a:r>
            <a:r>
              <a:rPr lang="en-US" sz="1200" b="0" i="0" u="none" strike="noStrike" kern="1200" dirty="0">
                <a:solidFill>
                  <a:schemeClr val="tx1"/>
                </a:solidFill>
                <a:effectLst/>
                <a:latin typeface="+mn-lt"/>
                <a:ea typeface="+mn-ea"/>
                <a:cs typeface="+mn-cs"/>
              </a:rPr>
              <a:t>\n1,2\n1,2,3,4")</a:t>
            </a:r>
            <a:r>
              <a:rPr lang="en-US" sz="1200" b="0" i="0" kern="1200" dirty="0">
                <a:solidFill>
                  <a:schemeClr val="tx1"/>
                </a:solidFill>
                <a:effectLst/>
                <a:latin typeface="+mn-lt"/>
                <a:ea typeface="+mn-ea"/>
                <a:cs typeface="+mn-cs"/>
              </a:rPr>
              <a:t> </a:t>
            </a:r>
          </a:p>
          <a:p>
            <a:pPr marL="628650" lvl="1" indent="-171450">
              <a:buFont typeface="Arial" panose="020B0604020202020204" pitchFamily="34" charset="0"/>
              <a:buChar char="•"/>
            </a:pPr>
            <a:r>
              <a:rPr lang="en-US" sz="1200" b="1" i="0" u="none" strike="noStrike" kern="1200" dirty="0" err="1">
                <a:solidFill>
                  <a:schemeClr val="tx1"/>
                </a:solidFill>
                <a:effectLst/>
                <a:latin typeface="+mn-lt"/>
                <a:ea typeface="+mn-ea"/>
                <a:cs typeface="+mn-cs"/>
              </a:rPr>
              <a:t>read_csv</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a,b</a:t>
            </a:r>
            <a:r>
              <a:rPr lang="en-US" sz="1200" b="0" i="0" u="none" strike="noStrike" kern="1200" dirty="0">
                <a:solidFill>
                  <a:schemeClr val="tx1"/>
                </a:solidFill>
                <a:effectLst/>
                <a:latin typeface="+mn-lt"/>
                <a:ea typeface="+mn-ea"/>
                <a:cs typeface="+mn-cs"/>
              </a:rPr>
              <a:t>\n\"1")</a:t>
            </a:r>
            <a:r>
              <a:rPr lang="en-US" sz="1200" b="0" i="0" kern="1200" dirty="0">
                <a:solidFill>
                  <a:schemeClr val="tx1"/>
                </a:solidFill>
                <a:effectLst/>
                <a:latin typeface="+mn-lt"/>
                <a:ea typeface="+mn-ea"/>
                <a:cs typeface="+mn-cs"/>
              </a:rPr>
              <a:t> </a:t>
            </a:r>
          </a:p>
          <a:p>
            <a:pPr marL="628650" lvl="1" indent="-171450">
              <a:buFont typeface="Arial" panose="020B0604020202020204" pitchFamily="34" charset="0"/>
              <a:buChar char="•"/>
            </a:pPr>
            <a:r>
              <a:rPr lang="en-US" sz="1200" b="1" i="0" u="none" strike="noStrike" kern="1200" dirty="0" err="1">
                <a:solidFill>
                  <a:schemeClr val="tx1"/>
                </a:solidFill>
                <a:effectLst/>
                <a:latin typeface="+mn-lt"/>
                <a:ea typeface="+mn-ea"/>
                <a:cs typeface="+mn-cs"/>
              </a:rPr>
              <a:t>read_csv</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a,b</a:t>
            </a:r>
            <a:r>
              <a:rPr lang="en-US" sz="1200" b="0" i="0" u="none" strike="noStrike" kern="1200" dirty="0">
                <a:solidFill>
                  <a:schemeClr val="tx1"/>
                </a:solidFill>
                <a:effectLst/>
                <a:latin typeface="+mn-lt"/>
                <a:ea typeface="+mn-ea"/>
                <a:cs typeface="+mn-cs"/>
              </a:rPr>
              <a:t>\n1,2\</a:t>
            </a:r>
            <a:r>
              <a:rPr lang="en-US" sz="1200" b="0" i="0" u="none" strike="noStrike" kern="1200" dirty="0" err="1">
                <a:solidFill>
                  <a:schemeClr val="tx1"/>
                </a:solidFill>
                <a:effectLst/>
                <a:latin typeface="+mn-lt"/>
                <a:ea typeface="+mn-ea"/>
                <a:cs typeface="+mn-cs"/>
              </a:rPr>
              <a:t>na,b</a:t>
            </a:r>
            <a:r>
              <a:rPr lang="en-US" sz="1200" b="0" i="0"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p>
          <a:p>
            <a:pPr marL="628650" lvl="1" indent="-171450">
              <a:buFont typeface="Arial" panose="020B0604020202020204" pitchFamily="34" charset="0"/>
              <a:buChar char="•"/>
            </a:pPr>
            <a:r>
              <a:rPr lang="en-US" sz="1200" b="1" i="0" u="none" strike="noStrike" kern="1200" dirty="0" err="1">
                <a:solidFill>
                  <a:schemeClr val="tx1"/>
                </a:solidFill>
                <a:effectLst/>
                <a:latin typeface="+mn-lt"/>
                <a:ea typeface="+mn-ea"/>
                <a:cs typeface="+mn-cs"/>
              </a:rPr>
              <a:t>read_csv</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a;b</a:t>
            </a:r>
            <a:r>
              <a:rPr lang="en-US" sz="1200" b="0" i="0" u="none" strike="noStrike" kern="1200" dirty="0">
                <a:solidFill>
                  <a:schemeClr val="tx1"/>
                </a:solidFill>
                <a:effectLst/>
                <a:latin typeface="+mn-lt"/>
                <a:ea typeface="+mn-ea"/>
                <a:cs typeface="+mn-cs"/>
              </a:rPr>
              <a:t>\n1;3")</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37DD1B8-6B62-4F26-8468-21049F7C6B0F}" type="slidenum">
              <a:rPr lang="en-US" smtClean="0"/>
              <a:t>9</a:t>
            </a:fld>
            <a:endParaRPr lang="en-US"/>
          </a:p>
        </p:txBody>
      </p:sp>
    </p:spTree>
    <p:extLst>
      <p:ext uri="{BB962C8B-B14F-4D97-AF65-F5344CB8AC3E}">
        <p14:creationId xmlns:p14="http://schemas.microsoft.com/office/powerpoint/2010/main" val="2951926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4/7/2021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4/7/2021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4/7/2021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4/7/2021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kunststube.net/encodin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ISO_8601"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s://jennybc.github.io/purrr-tutorial/" TargetMode="External"/><Relationship Id="rId3" Type="http://schemas.openxmlformats.org/officeDocument/2006/relationships/hyperlink" Target="https://haven.tidyverse.org/" TargetMode="External"/><Relationship Id="rId7" Type="http://schemas.openxmlformats.org/officeDocument/2006/relationships/hyperlink" Target="https://www.rdocumentation.org/packages/xml2/versions/1.2.2"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hyperlink" Target="https://www.rdocumentation.org/packages/jsonlite/versions/1.6.1" TargetMode="External"/><Relationship Id="rId5" Type="http://schemas.openxmlformats.org/officeDocument/2006/relationships/hyperlink" Target="https://www.r-dbi.org/" TargetMode="External"/><Relationship Id="rId10" Type="http://schemas.openxmlformats.org/officeDocument/2006/relationships/hyperlink" Target="https://github.com/leeper/rio" TargetMode="External"/><Relationship Id="rId4" Type="http://schemas.openxmlformats.org/officeDocument/2006/relationships/hyperlink" Target="https://readxl.tidyverse.org/" TargetMode="External"/><Relationship Id="rId9" Type="http://schemas.openxmlformats.org/officeDocument/2006/relationships/hyperlink" Target="https://cran.r-project.org/doc/manuals/r-release/R-data.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readr.tidyverse.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C6A97-8A88-497F-92A9-6C3BCE948504}"/>
              </a:ext>
            </a:extLst>
          </p:cNvPr>
          <p:cNvSpPr>
            <a:spLocks noGrp="1"/>
          </p:cNvSpPr>
          <p:nvPr>
            <p:ph type="title"/>
          </p:nvPr>
        </p:nvSpPr>
        <p:spPr/>
        <p:txBody>
          <a:bodyPr/>
          <a:lstStyle/>
          <a:p>
            <a:r>
              <a:rPr lang="en-US" dirty="0"/>
              <a:t>Data import</a:t>
            </a:r>
          </a:p>
        </p:txBody>
      </p:sp>
      <p:sp>
        <p:nvSpPr>
          <p:cNvPr id="3" name="Subtitle 2">
            <a:extLst>
              <a:ext uri="{FF2B5EF4-FFF2-40B4-BE49-F238E27FC236}">
                <a16:creationId xmlns:a16="http://schemas.microsoft.com/office/drawing/2014/main" id="{EB3519DB-AEF3-4AF7-BEE2-0EB7609FF0A6}"/>
              </a:ext>
            </a:extLst>
          </p:cNvPr>
          <p:cNvSpPr>
            <a:spLocks noGrp="1"/>
          </p:cNvSpPr>
          <p:nvPr>
            <p:ph type="body" sz="half" idx="2"/>
          </p:nvPr>
        </p:nvSpPr>
        <p:spPr/>
        <p:txBody>
          <a:bodyPr/>
          <a:lstStyle/>
          <a:p>
            <a:r>
              <a:rPr lang="en-US" dirty="0">
                <a:solidFill>
                  <a:schemeClr val="accent1"/>
                </a:solidFill>
              </a:rPr>
              <a:t>STA 4233 </a:t>
            </a:r>
            <a:r>
              <a:rPr lang="en-US" dirty="0"/>
              <a:t>Introduction to Programming and Data Management in R</a:t>
            </a:r>
          </a:p>
        </p:txBody>
      </p:sp>
      <p:pic>
        <p:nvPicPr>
          <p:cNvPr id="5" name="Picture 2" descr="Image result for r programming">
            <a:extLst>
              <a:ext uri="{FF2B5EF4-FFF2-40B4-BE49-F238E27FC236}">
                <a16:creationId xmlns:a16="http://schemas.microsoft.com/office/drawing/2014/main" id="{084ABE6C-3E5F-4583-B6C8-28818D8C70EC}"/>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16784" b="16784"/>
          <a:stretch>
            <a:fillRect/>
          </a:stretch>
        </p:blipFill>
        <p:spPr bwMode="auto">
          <a:xfrm>
            <a:off x="0" y="0"/>
            <a:ext cx="1218882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472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51A33-8060-4C34-8F74-412B7A0C708F}"/>
              </a:ext>
            </a:extLst>
          </p:cNvPr>
          <p:cNvSpPr>
            <a:spLocks noGrp="1"/>
          </p:cNvSpPr>
          <p:nvPr>
            <p:ph type="title"/>
          </p:nvPr>
        </p:nvSpPr>
        <p:spPr/>
        <p:txBody>
          <a:bodyPr/>
          <a:lstStyle/>
          <a:p>
            <a:r>
              <a:rPr lang="en-US" dirty="0"/>
              <a:t> Parsing a vector</a:t>
            </a:r>
          </a:p>
        </p:txBody>
      </p:sp>
      <p:sp>
        <p:nvSpPr>
          <p:cNvPr id="4" name="Rectangle 1">
            <a:extLst>
              <a:ext uri="{FF2B5EF4-FFF2-40B4-BE49-F238E27FC236}">
                <a16:creationId xmlns:a16="http://schemas.microsoft.com/office/drawing/2014/main" id="{8942055E-B8C1-4B01-9709-B021CC758D16}"/>
              </a:ext>
            </a:extLst>
          </p:cNvPr>
          <p:cNvSpPr>
            <a:spLocks noChangeArrowheads="1"/>
          </p:cNvSpPr>
          <p:nvPr/>
        </p:nvSpPr>
        <p:spPr bwMode="auto">
          <a:xfrm>
            <a:off x="1024128" y="2084832"/>
            <a:ext cx="9720072" cy="270843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7020"/>
                </a:solidFill>
                <a:effectLst/>
                <a:latin typeface="Consolas" panose="020B0609020204030204" pitchFamily="49" charset="0"/>
              </a:rPr>
              <a:t>str</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1" i="0" u="none" strike="noStrike" cap="none" normalizeH="0" baseline="0" dirty="0" err="1">
                <a:ln>
                  <a:noFill/>
                </a:ln>
                <a:solidFill>
                  <a:srgbClr val="007020"/>
                </a:solidFill>
                <a:effectLst/>
                <a:latin typeface="Consolas" panose="020B0609020204030204" pitchFamily="49" charset="0"/>
              </a:rPr>
              <a:t>parse_logical</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1" i="0" u="none" strike="noStrike" cap="none" normalizeH="0" baseline="0" dirty="0">
                <a:ln>
                  <a:noFill/>
                </a:ln>
                <a:solidFill>
                  <a:srgbClr val="007020"/>
                </a:solidFill>
                <a:effectLst/>
                <a:latin typeface="Consolas" panose="020B0609020204030204" pitchFamily="49" charset="0"/>
              </a:rPr>
              <a:t>c</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"TRUE"</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"FALSE"</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"NA"</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a:t>
            </a:r>
            <a:r>
              <a:rPr kumimoji="0" lang="en-US" altLang="en-US" sz="2200" b="0" i="1" u="none" strike="noStrike" cap="none" normalizeH="0" baseline="0" dirty="0" err="1">
                <a:ln>
                  <a:noFill/>
                </a:ln>
                <a:solidFill>
                  <a:srgbClr val="60A0B0"/>
                </a:solidFill>
                <a:effectLst/>
                <a:latin typeface="Consolas" panose="020B0609020204030204" pitchFamily="49" charset="0"/>
              </a:rPr>
              <a:t>logi</a:t>
            </a:r>
            <a:r>
              <a:rPr kumimoji="0" lang="en-US" altLang="en-US" sz="2200" b="0" i="1" u="none" strike="noStrike" cap="none" normalizeH="0" baseline="0" dirty="0">
                <a:ln>
                  <a:noFill/>
                </a:ln>
                <a:solidFill>
                  <a:srgbClr val="60A0B0"/>
                </a:solidFill>
                <a:effectLst/>
                <a:latin typeface="Consolas" panose="020B0609020204030204" pitchFamily="49" charset="0"/>
              </a:rPr>
              <a:t> [1:3] TRUE FALSE NA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7020"/>
                </a:solidFill>
                <a:effectLst/>
                <a:latin typeface="Consolas" panose="020B0609020204030204" pitchFamily="49" charset="0"/>
              </a:rPr>
              <a:t>str</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1" i="0" u="none" strike="noStrike" cap="none" normalizeH="0" baseline="0" dirty="0" err="1">
                <a:ln>
                  <a:noFill/>
                </a:ln>
                <a:solidFill>
                  <a:srgbClr val="007020"/>
                </a:solidFill>
                <a:effectLst/>
                <a:latin typeface="Consolas" panose="020B0609020204030204" pitchFamily="49" charset="0"/>
              </a:rPr>
              <a:t>parse_integer</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1" i="0" u="none" strike="noStrike" cap="none" normalizeH="0" baseline="0" dirty="0">
                <a:ln>
                  <a:noFill/>
                </a:ln>
                <a:solidFill>
                  <a:srgbClr val="007020"/>
                </a:solidFill>
                <a:effectLst/>
                <a:latin typeface="Consolas" panose="020B0609020204030204" pitchFamily="49" charset="0"/>
              </a:rPr>
              <a:t>c</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"1"</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"2"</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"3"</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int [1:3] 1 2 3</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1" i="0" u="none" strike="noStrike" cap="none" normalizeH="0" baseline="0" dirty="0">
              <a:ln>
                <a:noFill/>
              </a:ln>
              <a:solidFill>
                <a:srgbClr val="00702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7020"/>
                </a:solidFill>
                <a:effectLst/>
                <a:latin typeface="Consolas" panose="020B0609020204030204" pitchFamily="49" charset="0"/>
              </a:rPr>
              <a:t>str</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1" i="0" u="none" strike="noStrike" cap="none" normalizeH="0" baseline="0" dirty="0" err="1">
                <a:ln>
                  <a:noFill/>
                </a:ln>
                <a:solidFill>
                  <a:srgbClr val="007020"/>
                </a:solidFill>
                <a:effectLst/>
                <a:latin typeface="Consolas" panose="020B0609020204030204" pitchFamily="49" charset="0"/>
              </a:rPr>
              <a:t>parse_date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1" i="0" u="none" strike="noStrike" cap="none" normalizeH="0" baseline="0" dirty="0">
                <a:ln>
                  <a:noFill/>
                </a:ln>
                <a:solidFill>
                  <a:srgbClr val="007020"/>
                </a:solidFill>
                <a:effectLst/>
                <a:latin typeface="Consolas" panose="020B0609020204030204" pitchFamily="49" charset="0"/>
              </a:rPr>
              <a:t>c</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"2010-01-01"</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"1979-10-14"</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Date[1:2], format: "2010-01-01" "1979-10-14"</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72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F916-17AE-4DE3-96DD-A5AF6AFFEB57}"/>
              </a:ext>
            </a:extLst>
          </p:cNvPr>
          <p:cNvSpPr>
            <a:spLocks noGrp="1"/>
          </p:cNvSpPr>
          <p:nvPr>
            <p:ph type="title"/>
          </p:nvPr>
        </p:nvSpPr>
        <p:spPr/>
        <p:txBody>
          <a:bodyPr/>
          <a:lstStyle/>
          <a:p>
            <a:r>
              <a:rPr lang="en-US" dirty="0"/>
              <a:t> Parsing a vector</a:t>
            </a:r>
          </a:p>
        </p:txBody>
      </p:sp>
      <p:sp>
        <p:nvSpPr>
          <p:cNvPr id="3" name="Content Placeholder 2">
            <a:extLst>
              <a:ext uri="{FF2B5EF4-FFF2-40B4-BE49-F238E27FC236}">
                <a16:creationId xmlns:a16="http://schemas.microsoft.com/office/drawing/2014/main" id="{825CF319-CD8E-4C53-A46B-B0875F98D097}"/>
              </a:ext>
            </a:extLst>
          </p:cNvPr>
          <p:cNvSpPr>
            <a:spLocks noGrp="1"/>
          </p:cNvSpPr>
          <p:nvPr>
            <p:ph idx="1"/>
          </p:nvPr>
        </p:nvSpPr>
        <p:spPr>
          <a:xfrm>
            <a:off x="1024128" y="3324193"/>
            <a:ext cx="9720073" cy="482845"/>
          </a:xfrm>
        </p:spPr>
        <p:txBody>
          <a:bodyPr>
            <a:normAutofit/>
          </a:bodyPr>
          <a:lstStyle/>
          <a:p>
            <a:pPr marL="0" indent="0">
              <a:buNone/>
            </a:pPr>
            <a:r>
              <a:rPr lang="en-US" sz="2400" dirty="0"/>
              <a:t>If parsing fails, you’ll get a warning</a:t>
            </a:r>
          </a:p>
        </p:txBody>
      </p:sp>
      <p:sp>
        <p:nvSpPr>
          <p:cNvPr id="4" name="Rectangle 1">
            <a:extLst>
              <a:ext uri="{FF2B5EF4-FFF2-40B4-BE49-F238E27FC236}">
                <a16:creationId xmlns:a16="http://schemas.microsoft.com/office/drawing/2014/main" id="{7F9013E7-1BE9-48C0-A3AC-E1CB7D76AA6E}"/>
              </a:ext>
            </a:extLst>
          </p:cNvPr>
          <p:cNvSpPr>
            <a:spLocks noChangeArrowheads="1"/>
          </p:cNvSpPr>
          <p:nvPr/>
        </p:nvSpPr>
        <p:spPr bwMode="auto">
          <a:xfrm>
            <a:off x="1024128" y="2084381"/>
            <a:ext cx="7930056" cy="67710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parse_integer</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1" i="0" u="none" strike="noStrike" cap="none" normalizeH="0" baseline="0" dirty="0">
                <a:ln>
                  <a:noFill/>
                </a:ln>
                <a:solidFill>
                  <a:srgbClr val="007020"/>
                </a:solidFill>
                <a:effectLst/>
                <a:latin typeface="Consolas" panose="020B0609020204030204" pitchFamily="49" charset="0"/>
              </a:rPr>
              <a:t>c</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"1"</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"231"</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"456"</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err="1">
                <a:ln>
                  <a:noFill/>
                </a:ln>
                <a:solidFill>
                  <a:srgbClr val="902000"/>
                </a:solidFill>
                <a:effectLst/>
                <a:latin typeface="Consolas" panose="020B0609020204030204" pitchFamily="49" charset="0"/>
              </a:rPr>
              <a:t>na</a:t>
            </a:r>
            <a:r>
              <a:rPr kumimoji="0" lang="en-US" altLang="en-US" sz="2200" b="0" i="0" u="none" strike="noStrike" cap="none" normalizeH="0" baseline="0" dirty="0">
                <a:ln>
                  <a:noFill/>
                </a:ln>
                <a:solidFill>
                  <a:srgbClr val="90200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1 231 NA 456</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25099EF9-F9F4-4EE6-8947-0482032C65AC}"/>
              </a:ext>
            </a:extLst>
          </p:cNvPr>
          <p:cNvSpPr>
            <a:spLocks noChangeArrowheads="1"/>
          </p:cNvSpPr>
          <p:nvPr/>
        </p:nvSpPr>
        <p:spPr bwMode="auto">
          <a:xfrm>
            <a:off x="1024128" y="3807038"/>
            <a:ext cx="8241039" cy="169277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x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parse_integer</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1" i="0" u="none" strike="noStrike" cap="none" normalizeH="0" baseline="0" dirty="0">
                <a:ln>
                  <a:noFill/>
                </a:ln>
                <a:solidFill>
                  <a:srgbClr val="007020"/>
                </a:solidFill>
                <a:effectLst/>
                <a:latin typeface="Consolas" panose="020B0609020204030204" pitchFamily="49" charset="0"/>
              </a:rPr>
              <a:t>c</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"123"</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"345"</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err="1">
                <a:ln>
                  <a:noFill/>
                </a:ln>
                <a:solidFill>
                  <a:srgbClr val="4070A0"/>
                </a:solidFill>
                <a:effectLst/>
                <a:latin typeface="Consolas" panose="020B0609020204030204" pitchFamily="49" charset="0"/>
              </a:rPr>
              <a:t>abc</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"123.45"</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Warning: 2 parsing failures.</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row col expected actual</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3 -- an integer </a:t>
            </a:r>
            <a:r>
              <a:rPr kumimoji="0" lang="en-US" altLang="en-US" sz="2200" b="0" i="1" u="none" strike="noStrike" cap="none" normalizeH="0" baseline="0" dirty="0" err="1">
                <a:ln>
                  <a:noFill/>
                </a:ln>
                <a:solidFill>
                  <a:srgbClr val="60A0B0"/>
                </a:solidFill>
                <a:effectLst/>
                <a:latin typeface="Consolas" panose="020B0609020204030204" pitchFamily="49" charset="0"/>
              </a:rPr>
              <a:t>abc</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4 -- no trailing characters .45</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4011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461-5FF1-4305-9A90-3A1C687C93AF}"/>
              </a:ext>
            </a:extLst>
          </p:cNvPr>
          <p:cNvSpPr>
            <a:spLocks noGrp="1"/>
          </p:cNvSpPr>
          <p:nvPr>
            <p:ph type="title"/>
          </p:nvPr>
        </p:nvSpPr>
        <p:spPr/>
        <p:txBody>
          <a:bodyPr/>
          <a:lstStyle/>
          <a:p>
            <a:r>
              <a:rPr lang="en-US" dirty="0"/>
              <a:t> Parsing a vector</a:t>
            </a:r>
          </a:p>
        </p:txBody>
      </p:sp>
      <p:sp>
        <p:nvSpPr>
          <p:cNvPr id="5" name="Rectangle 4">
            <a:extLst>
              <a:ext uri="{FF2B5EF4-FFF2-40B4-BE49-F238E27FC236}">
                <a16:creationId xmlns:a16="http://schemas.microsoft.com/office/drawing/2014/main" id="{E53505F8-9D0D-448F-8D2E-FA009546CF6C}"/>
              </a:ext>
            </a:extLst>
          </p:cNvPr>
          <p:cNvSpPr/>
          <p:nvPr/>
        </p:nvSpPr>
        <p:spPr>
          <a:xfrm>
            <a:off x="1024128" y="2811629"/>
            <a:ext cx="9720072" cy="2800767"/>
          </a:xfrm>
          <a:prstGeom prst="rect">
            <a:avLst/>
          </a:prstGeom>
          <a:solidFill>
            <a:srgbClr val="F7F7F7"/>
          </a:solidFill>
        </p:spPr>
        <p:txBody>
          <a:bodyPr wrap="square">
            <a:spAutoFit/>
          </a:bodyPr>
          <a:lstStyle/>
          <a:p>
            <a:r>
              <a:rPr lang="en-US" altLang="en-US" sz="2200" dirty="0">
                <a:solidFill>
                  <a:srgbClr val="4183C4"/>
                </a:solidFill>
                <a:latin typeface="Consolas" panose="020B0609020204030204" pitchFamily="49" charset="0"/>
              </a:rPr>
              <a:t>x </a:t>
            </a:r>
          </a:p>
          <a:p>
            <a:r>
              <a:rPr lang="en-US" sz="2200" i="1" dirty="0">
                <a:solidFill>
                  <a:srgbClr val="60A0B0"/>
                </a:solidFill>
                <a:latin typeface="Consolas" panose="020B0609020204030204" pitchFamily="49" charset="0"/>
              </a:rPr>
              <a:t>#&gt; [1] 123 345  NA  </a:t>
            </a:r>
            <a:r>
              <a:rPr lang="en-US" sz="2200" i="1" dirty="0" err="1">
                <a:solidFill>
                  <a:srgbClr val="60A0B0"/>
                </a:solidFill>
                <a:latin typeface="Consolas" panose="020B0609020204030204" pitchFamily="49" charset="0"/>
              </a:rPr>
              <a:t>NA</a:t>
            </a:r>
            <a:endParaRPr lang="en-US" sz="2200" i="1" dirty="0">
              <a:solidFill>
                <a:srgbClr val="60A0B0"/>
              </a:solidFill>
              <a:latin typeface="Consolas" panose="020B0609020204030204" pitchFamily="49" charset="0"/>
            </a:endParaRPr>
          </a:p>
          <a:p>
            <a:r>
              <a:rPr lang="en-US" sz="2200" i="1" dirty="0">
                <a:solidFill>
                  <a:srgbClr val="60A0B0"/>
                </a:solidFill>
                <a:latin typeface="Consolas" panose="020B0609020204030204" pitchFamily="49" charset="0"/>
              </a:rPr>
              <a:t>#&gt; </a:t>
            </a:r>
            <a:r>
              <a:rPr lang="en-US" sz="2200" i="1" dirty="0" err="1">
                <a:solidFill>
                  <a:srgbClr val="60A0B0"/>
                </a:solidFill>
                <a:latin typeface="Consolas" panose="020B0609020204030204" pitchFamily="49" charset="0"/>
              </a:rPr>
              <a:t>attr</a:t>
            </a:r>
            <a:r>
              <a:rPr lang="en-US" sz="2200" i="1" dirty="0">
                <a:solidFill>
                  <a:srgbClr val="60A0B0"/>
                </a:solidFill>
                <a:latin typeface="Consolas" panose="020B0609020204030204" pitchFamily="49" charset="0"/>
              </a:rPr>
              <a:t>(,"problems")</a:t>
            </a:r>
          </a:p>
          <a:p>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2 x 4</a:t>
            </a:r>
          </a:p>
          <a:p>
            <a:r>
              <a:rPr lang="en-US" sz="2200" i="1" dirty="0">
                <a:solidFill>
                  <a:srgbClr val="60A0B0"/>
                </a:solidFill>
                <a:latin typeface="Consolas" panose="020B0609020204030204" pitchFamily="49" charset="0"/>
              </a:rPr>
              <a:t>#&gt;     row   col expected               actual</a:t>
            </a:r>
          </a:p>
          <a:p>
            <a:r>
              <a:rPr lang="en-US" sz="2200" i="1" dirty="0">
                <a:solidFill>
                  <a:srgbClr val="60A0B0"/>
                </a:solidFill>
                <a:latin typeface="Consolas" panose="020B0609020204030204" pitchFamily="49" charset="0"/>
              </a:rPr>
              <a:t>#&gt;   &lt;int&gt; &lt;int&gt;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 </a:t>
            </a:r>
          </a:p>
          <a:p>
            <a:r>
              <a:rPr lang="en-US" sz="2200" i="1" dirty="0">
                <a:solidFill>
                  <a:srgbClr val="60A0B0"/>
                </a:solidFill>
                <a:latin typeface="Consolas" panose="020B0609020204030204" pitchFamily="49" charset="0"/>
              </a:rPr>
              <a:t>#&gt; 1     3    NA an integer             </a:t>
            </a:r>
            <a:r>
              <a:rPr lang="en-US" sz="2200" i="1" dirty="0" err="1">
                <a:solidFill>
                  <a:srgbClr val="60A0B0"/>
                </a:solidFill>
                <a:latin typeface="Consolas" panose="020B0609020204030204" pitchFamily="49" charset="0"/>
              </a:rPr>
              <a:t>abc</a:t>
            </a:r>
            <a:r>
              <a:rPr lang="en-US" sz="2200" i="1" dirty="0">
                <a:solidFill>
                  <a:srgbClr val="60A0B0"/>
                </a:solidFill>
                <a:latin typeface="Consolas" panose="020B0609020204030204" pitchFamily="49" charset="0"/>
              </a:rPr>
              <a:t>   </a:t>
            </a:r>
          </a:p>
          <a:p>
            <a:r>
              <a:rPr lang="en-US" sz="2200" i="1" dirty="0">
                <a:solidFill>
                  <a:srgbClr val="60A0B0"/>
                </a:solidFill>
                <a:latin typeface="Consolas" panose="020B0609020204030204" pitchFamily="49" charset="0"/>
              </a:rPr>
              <a:t>#&gt; 2     4    NA no trailing characters .45</a:t>
            </a:r>
          </a:p>
        </p:txBody>
      </p:sp>
      <p:sp>
        <p:nvSpPr>
          <p:cNvPr id="6" name="Rectangle 5">
            <a:extLst>
              <a:ext uri="{FF2B5EF4-FFF2-40B4-BE49-F238E27FC236}">
                <a16:creationId xmlns:a16="http://schemas.microsoft.com/office/drawing/2014/main" id="{8A213F6E-83C3-430C-9A3A-6BD477A5A01A}"/>
              </a:ext>
            </a:extLst>
          </p:cNvPr>
          <p:cNvSpPr/>
          <p:nvPr/>
        </p:nvSpPr>
        <p:spPr>
          <a:xfrm>
            <a:off x="1024128" y="2349964"/>
            <a:ext cx="5541902" cy="461665"/>
          </a:xfrm>
          <a:prstGeom prst="rect">
            <a:avLst/>
          </a:prstGeom>
        </p:spPr>
        <p:txBody>
          <a:bodyPr wrap="none">
            <a:spAutoFit/>
          </a:bodyPr>
          <a:lstStyle/>
          <a:p>
            <a:r>
              <a:rPr lang="en-US" sz="2400" dirty="0"/>
              <a:t>And the failures will be missing in the output</a:t>
            </a:r>
          </a:p>
        </p:txBody>
      </p:sp>
      <p:sp>
        <p:nvSpPr>
          <p:cNvPr id="7" name="Rectangle 2">
            <a:extLst>
              <a:ext uri="{FF2B5EF4-FFF2-40B4-BE49-F238E27FC236}">
                <a16:creationId xmlns:a16="http://schemas.microsoft.com/office/drawing/2014/main" id="{5C0B8851-1C96-432F-B28F-63DEC2FE76C3}"/>
              </a:ext>
            </a:extLst>
          </p:cNvPr>
          <p:cNvSpPr>
            <a:spLocks noChangeArrowheads="1"/>
          </p:cNvSpPr>
          <p:nvPr/>
        </p:nvSpPr>
        <p:spPr bwMode="auto">
          <a:xfrm>
            <a:off x="1024128" y="6000639"/>
            <a:ext cx="1788951" cy="33855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a:ln>
                  <a:noFill/>
                </a:ln>
                <a:solidFill>
                  <a:srgbClr val="007020"/>
                </a:solidFill>
                <a:effectLst/>
                <a:latin typeface="Consolas" panose="020B0609020204030204" pitchFamily="49" charset="0"/>
              </a:rPr>
              <a:t>problems</a:t>
            </a:r>
            <a:r>
              <a:rPr kumimoji="0" lang="en-US" altLang="en-US" sz="2200" b="0" i="0" u="none" strike="noStrike" cap="none" normalizeH="0" baseline="0">
                <a:ln>
                  <a:noFill/>
                </a:ln>
                <a:solidFill>
                  <a:srgbClr val="4183C4"/>
                </a:solidFill>
                <a:effectLst/>
                <a:latin typeface="Consolas" panose="020B0609020204030204" pitchFamily="49" charset="0"/>
              </a:rPr>
              <a:t>(x)</a:t>
            </a:r>
            <a:r>
              <a:rPr kumimoji="0" lang="en-US" altLang="en-US" sz="2200" b="0" i="0" u="none" strike="noStrike" cap="none" normalizeH="0" baseline="0">
                <a:ln>
                  <a:noFill/>
                </a:ln>
                <a:solidFill>
                  <a:schemeClr val="tx1"/>
                </a:solidFill>
                <a:effectLst/>
              </a:rPr>
              <a:t> </a:t>
            </a:r>
            <a:endParaRPr kumimoji="0" lang="en-US" altLang="en-US" sz="2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7612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8D9B4-1CC4-4168-AE76-BD82B0CC44CD}"/>
              </a:ext>
            </a:extLst>
          </p:cNvPr>
          <p:cNvSpPr>
            <a:spLocks noGrp="1"/>
          </p:cNvSpPr>
          <p:nvPr>
            <p:ph type="title"/>
          </p:nvPr>
        </p:nvSpPr>
        <p:spPr/>
        <p:txBody>
          <a:bodyPr/>
          <a:lstStyle/>
          <a:p>
            <a:r>
              <a:rPr lang="en-US" dirty="0"/>
              <a:t>Important parsers</a:t>
            </a:r>
          </a:p>
        </p:txBody>
      </p:sp>
      <p:sp>
        <p:nvSpPr>
          <p:cNvPr id="3" name="Content Placeholder 2">
            <a:extLst>
              <a:ext uri="{FF2B5EF4-FFF2-40B4-BE49-F238E27FC236}">
                <a16:creationId xmlns:a16="http://schemas.microsoft.com/office/drawing/2014/main" id="{9F26DDFB-40CD-4323-803A-36A6C37FF1E7}"/>
              </a:ext>
            </a:extLst>
          </p:cNvPr>
          <p:cNvSpPr>
            <a:spLocks noGrp="1"/>
          </p:cNvSpPr>
          <p:nvPr>
            <p:ph idx="1"/>
          </p:nvPr>
        </p:nvSpPr>
        <p:spPr>
          <a:xfrm>
            <a:off x="1024128" y="1805353"/>
            <a:ext cx="9720073" cy="4806461"/>
          </a:xfrm>
        </p:spPr>
        <p:txBody>
          <a:bodyPr>
            <a:normAutofit/>
          </a:bodyPr>
          <a:lstStyle/>
          <a:p>
            <a:pPr marL="171450" indent="-171450">
              <a:buFont typeface="Arial" panose="020B0604020202020204" pitchFamily="34" charset="0"/>
              <a:buChar char="•"/>
            </a:pPr>
            <a:r>
              <a:rPr lang="en-US" sz="2400" dirty="0" err="1">
                <a:latin typeface="Courier New" panose="02070309020205020404" pitchFamily="49" charset="0"/>
                <a:cs typeface="Courier New" panose="02070309020205020404" pitchFamily="49" charset="0"/>
              </a:rPr>
              <a:t>parse_logical</a:t>
            </a:r>
            <a:r>
              <a:rPr lang="en-US" sz="2400" dirty="0">
                <a:latin typeface="Courier New" panose="02070309020205020404" pitchFamily="49" charset="0"/>
                <a:cs typeface="Courier New" panose="02070309020205020404" pitchFamily="49" charset="0"/>
              </a:rPr>
              <a:t>() </a:t>
            </a:r>
            <a:r>
              <a:rPr lang="en-US" sz="2400" dirty="0"/>
              <a:t>and </a:t>
            </a:r>
            <a:r>
              <a:rPr lang="en-US" sz="2400" dirty="0" err="1">
                <a:latin typeface="Courier New" panose="02070309020205020404" pitchFamily="49" charset="0"/>
                <a:cs typeface="Courier New" panose="02070309020205020404" pitchFamily="49" charset="0"/>
              </a:rPr>
              <a:t>parse_integer</a:t>
            </a:r>
            <a:r>
              <a:rPr lang="en-US" sz="2400" dirty="0">
                <a:latin typeface="Courier New" panose="02070309020205020404" pitchFamily="49" charset="0"/>
                <a:cs typeface="Courier New" panose="02070309020205020404" pitchFamily="49" charset="0"/>
              </a:rPr>
              <a:t>() </a:t>
            </a:r>
            <a:r>
              <a:rPr lang="en-US" sz="2400" dirty="0"/>
              <a:t>parse </a:t>
            </a:r>
            <a:r>
              <a:rPr lang="en-US" sz="2400" dirty="0" err="1"/>
              <a:t>logicals</a:t>
            </a:r>
            <a:r>
              <a:rPr lang="en-US" sz="2400" dirty="0"/>
              <a:t> and integers respectively. </a:t>
            </a:r>
          </a:p>
          <a:p>
            <a:pPr marL="171450" indent="-171450">
              <a:buFont typeface="Arial" panose="020B0604020202020204" pitchFamily="34" charset="0"/>
              <a:buChar char="•"/>
            </a:pPr>
            <a:r>
              <a:rPr lang="en-US" sz="2400" dirty="0" err="1">
                <a:latin typeface="Courier New" panose="02070309020205020404" pitchFamily="49" charset="0"/>
                <a:cs typeface="Courier New" panose="02070309020205020404" pitchFamily="49" charset="0"/>
              </a:rPr>
              <a:t>parse_double</a:t>
            </a:r>
            <a:r>
              <a:rPr lang="en-US" sz="2400" dirty="0">
                <a:latin typeface="Courier New" panose="02070309020205020404" pitchFamily="49" charset="0"/>
                <a:cs typeface="Courier New" panose="02070309020205020404" pitchFamily="49" charset="0"/>
              </a:rPr>
              <a:t>() </a:t>
            </a:r>
            <a:r>
              <a:rPr lang="en-US" sz="2400" dirty="0"/>
              <a:t>is a strict numeric parser, and </a:t>
            </a:r>
            <a:r>
              <a:rPr lang="en-US" sz="2400" dirty="0" err="1">
                <a:latin typeface="Courier New" panose="02070309020205020404" pitchFamily="49" charset="0"/>
                <a:cs typeface="Courier New" panose="02070309020205020404" pitchFamily="49" charset="0"/>
              </a:rPr>
              <a:t>parse_number</a:t>
            </a:r>
            <a:r>
              <a:rPr lang="en-US" sz="2400" dirty="0">
                <a:latin typeface="Courier New" panose="02070309020205020404" pitchFamily="49" charset="0"/>
                <a:cs typeface="Courier New" panose="02070309020205020404" pitchFamily="49" charset="0"/>
              </a:rPr>
              <a:t>() </a:t>
            </a:r>
            <a:r>
              <a:rPr lang="en-US" sz="2400" dirty="0"/>
              <a:t>is a flexible numeric parser. </a:t>
            </a:r>
          </a:p>
          <a:p>
            <a:pPr marL="171450" indent="-171450">
              <a:buFont typeface="Arial" panose="020B0604020202020204" pitchFamily="34" charset="0"/>
              <a:buChar char="•"/>
            </a:pPr>
            <a:r>
              <a:rPr lang="en-US" sz="2400" dirty="0" err="1">
                <a:latin typeface="Courier New" panose="02070309020205020404" pitchFamily="49" charset="0"/>
                <a:cs typeface="Courier New" panose="02070309020205020404" pitchFamily="49" charset="0"/>
              </a:rPr>
              <a:t>parse_character</a:t>
            </a:r>
            <a:r>
              <a:rPr lang="en-US" sz="2400" dirty="0">
                <a:latin typeface="Courier New" panose="02070309020205020404" pitchFamily="49" charset="0"/>
                <a:cs typeface="Courier New" panose="02070309020205020404" pitchFamily="49" charset="0"/>
              </a:rPr>
              <a:t>() </a:t>
            </a:r>
            <a:r>
              <a:rPr lang="en-US" sz="2400" dirty="0"/>
              <a:t>seems so simple that it shouldn’t be necessary. </a:t>
            </a:r>
          </a:p>
          <a:p>
            <a:pPr marL="171450" indent="-171450">
              <a:buFont typeface="Arial" panose="020B0604020202020204" pitchFamily="34" charset="0"/>
              <a:buChar char="•"/>
            </a:pPr>
            <a:r>
              <a:rPr lang="en-US" sz="2400" dirty="0" err="1">
                <a:latin typeface="Courier New" panose="02070309020205020404" pitchFamily="49" charset="0"/>
                <a:cs typeface="Courier New" panose="02070309020205020404" pitchFamily="49" charset="0"/>
              </a:rPr>
              <a:t>parse_factor</a:t>
            </a:r>
            <a:r>
              <a:rPr lang="en-US" sz="2400" dirty="0">
                <a:latin typeface="Courier New" panose="02070309020205020404" pitchFamily="49" charset="0"/>
                <a:cs typeface="Courier New" panose="02070309020205020404" pitchFamily="49" charset="0"/>
              </a:rPr>
              <a:t>() </a:t>
            </a:r>
            <a:r>
              <a:rPr lang="en-US" sz="2400" dirty="0"/>
              <a:t>create factors</a:t>
            </a:r>
          </a:p>
          <a:p>
            <a:pPr marL="171450" indent="-171450">
              <a:buFont typeface="Arial" panose="020B0604020202020204" pitchFamily="34" charset="0"/>
              <a:buChar char="•"/>
            </a:pPr>
            <a:r>
              <a:rPr lang="en-US" sz="2400" dirty="0" err="1">
                <a:latin typeface="Courier New" panose="02070309020205020404" pitchFamily="49" charset="0"/>
                <a:cs typeface="Courier New" panose="02070309020205020404" pitchFamily="49" charset="0"/>
              </a:rPr>
              <a:t>parse_datetime</a:t>
            </a:r>
            <a:r>
              <a:rPr lang="en-US" sz="2400" dirty="0">
                <a:latin typeface="Courier New" panose="02070309020205020404" pitchFamily="49" charset="0"/>
                <a:cs typeface="Courier New" panose="02070309020205020404" pitchFamily="49" charset="0"/>
              </a:rPr>
              <a:t>()</a:t>
            </a:r>
            <a:r>
              <a:rPr lang="en-US" sz="2400" dirty="0"/>
              <a:t>, </a:t>
            </a:r>
            <a:r>
              <a:rPr lang="en-US" sz="2400" dirty="0" err="1">
                <a:latin typeface="Courier New" panose="02070309020205020404" pitchFamily="49" charset="0"/>
                <a:cs typeface="Courier New" panose="02070309020205020404" pitchFamily="49" charset="0"/>
              </a:rPr>
              <a:t>parse_date</a:t>
            </a:r>
            <a:r>
              <a:rPr lang="en-US" sz="2400" dirty="0">
                <a:latin typeface="Courier New" panose="02070309020205020404" pitchFamily="49" charset="0"/>
                <a:cs typeface="Courier New" panose="02070309020205020404" pitchFamily="49" charset="0"/>
              </a:rPr>
              <a:t>()</a:t>
            </a:r>
            <a:r>
              <a:rPr lang="en-US" sz="2400" dirty="0"/>
              <a:t>, and </a:t>
            </a:r>
            <a:r>
              <a:rPr lang="en-US" sz="2400" dirty="0" err="1">
                <a:latin typeface="Courier New" panose="02070309020205020404" pitchFamily="49" charset="0"/>
                <a:cs typeface="Courier New" panose="02070309020205020404" pitchFamily="49" charset="0"/>
              </a:rPr>
              <a:t>parse_time</a:t>
            </a:r>
            <a:r>
              <a:rPr lang="en-US" sz="2400" dirty="0">
                <a:latin typeface="Courier New" panose="02070309020205020404" pitchFamily="49" charset="0"/>
                <a:cs typeface="Courier New" panose="02070309020205020404" pitchFamily="49" charset="0"/>
              </a:rPr>
              <a:t>() </a:t>
            </a:r>
            <a:r>
              <a:rPr lang="en-US" sz="2400" dirty="0"/>
              <a:t>allow you to parse various date &amp; time specifications. </a:t>
            </a:r>
            <a:endParaRPr lang="en-US" dirty="0"/>
          </a:p>
        </p:txBody>
      </p:sp>
    </p:spTree>
    <p:extLst>
      <p:ext uri="{BB962C8B-B14F-4D97-AF65-F5344CB8AC3E}">
        <p14:creationId xmlns:p14="http://schemas.microsoft.com/office/powerpoint/2010/main" val="3118324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7693D-9CC0-467A-91AA-FCE33B0DDA59}"/>
              </a:ext>
            </a:extLst>
          </p:cNvPr>
          <p:cNvSpPr>
            <a:spLocks noGrp="1"/>
          </p:cNvSpPr>
          <p:nvPr>
            <p:ph type="title"/>
          </p:nvPr>
        </p:nvSpPr>
        <p:spPr/>
        <p:txBody>
          <a:bodyPr/>
          <a:lstStyle/>
          <a:p>
            <a:r>
              <a:rPr lang="en-US" dirty="0"/>
              <a:t>Numbers</a:t>
            </a:r>
          </a:p>
        </p:txBody>
      </p:sp>
      <p:sp>
        <p:nvSpPr>
          <p:cNvPr id="3" name="Content Placeholder 2">
            <a:extLst>
              <a:ext uri="{FF2B5EF4-FFF2-40B4-BE49-F238E27FC236}">
                <a16:creationId xmlns:a16="http://schemas.microsoft.com/office/drawing/2014/main" id="{2CA44751-2FD7-403D-93F2-EC33474E5A0B}"/>
              </a:ext>
            </a:extLst>
          </p:cNvPr>
          <p:cNvSpPr>
            <a:spLocks noGrp="1"/>
          </p:cNvSpPr>
          <p:nvPr>
            <p:ph idx="1"/>
          </p:nvPr>
        </p:nvSpPr>
        <p:spPr/>
        <p:txBody>
          <a:bodyPr>
            <a:normAutofit/>
          </a:bodyPr>
          <a:lstStyle/>
          <a:p>
            <a:pPr marL="457200" indent="-457200">
              <a:buFont typeface="+mj-lt"/>
              <a:buAutoNum type="arabicPeriod"/>
            </a:pPr>
            <a:r>
              <a:rPr lang="en-US" sz="2400" dirty="0"/>
              <a:t>People write numbers differently in different parts of the world. </a:t>
            </a:r>
          </a:p>
          <a:p>
            <a:pPr marL="457200" indent="-457200">
              <a:buFont typeface="+mj-lt"/>
              <a:buAutoNum type="arabicPeriod"/>
            </a:pPr>
            <a:r>
              <a:rPr lang="en-US" sz="2400" dirty="0"/>
              <a:t>Numbers are often surrounded by other characters that provide some context, like “$1000” or “10%”.</a:t>
            </a:r>
          </a:p>
          <a:p>
            <a:pPr marL="457200" indent="-457200">
              <a:buFont typeface="+mj-lt"/>
              <a:buAutoNum type="arabicPeriod"/>
            </a:pPr>
            <a:r>
              <a:rPr lang="en-US" sz="2400" dirty="0"/>
              <a:t>Numbers often contain “grouping” characters to make them easier to read, like “1,000,000”</a:t>
            </a:r>
          </a:p>
        </p:txBody>
      </p:sp>
    </p:spTree>
    <p:extLst>
      <p:ext uri="{BB962C8B-B14F-4D97-AF65-F5344CB8AC3E}">
        <p14:creationId xmlns:p14="http://schemas.microsoft.com/office/powerpoint/2010/main" val="2176615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0E83D-7B4D-4171-B571-CF8A9A8E8CA6}"/>
              </a:ext>
            </a:extLst>
          </p:cNvPr>
          <p:cNvSpPr>
            <a:spLocks noGrp="1"/>
          </p:cNvSpPr>
          <p:nvPr>
            <p:ph type="title"/>
          </p:nvPr>
        </p:nvSpPr>
        <p:spPr/>
        <p:txBody>
          <a:bodyPr/>
          <a:lstStyle/>
          <a:p>
            <a:r>
              <a:rPr lang="en-US" sz="5400" dirty="0">
                <a:solidFill>
                  <a:schemeClr val="tx1"/>
                </a:solidFill>
              </a:rPr>
              <a:t>writing numbers differently </a:t>
            </a:r>
            <a:endParaRPr lang="en-US" dirty="0"/>
          </a:p>
        </p:txBody>
      </p:sp>
      <p:sp>
        <p:nvSpPr>
          <p:cNvPr id="4" name="Rectangle 1">
            <a:extLst>
              <a:ext uri="{FF2B5EF4-FFF2-40B4-BE49-F238E27FC236}">
                <a16:creationId xmlns:a16="http://schemas.microsoft.com/office/drawing/2014/main" id="{CF2E0744-2899-47D7-B1CD-BEF11A0E31C7}"/>
              </a:ext>
            </a:extLst>
          </p:cNvPr>
          <p:cNvSpPr>
            <a:spLocks noChangeArrowheads="1"/>
          </p:cNvSpPr>
          <p:nvPr/>
        </p:nvSpPr>
        <p:spPr bwMode="auto">
          <a:xfrm>
            <a:off x="1024128" y="2084832"/>
            <a:ext cx="10143744" cy="169277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parse_double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"1.23"</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1.23</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parse_double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"1,23"</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902000"/>
                </a:solidFill>
                <a:effectLst/>
                <a:latin typeface="Consolas" panose="020B0609020204030204" pitchFamily="49" charset="0"/>
              </a:rPr>
              <a:t>locale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locale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err="1">
                <a:ln>
                  <a:noFill/>
                </a:ln>
                <a:solidFill>
                  <a:srgbClr val="902000"/>
                </a:solidFill>
                <a:effectLst/>
                <a:latin typeface="Consolas" panose="020B0609020204030204" pitchFamily="49" charset="0"/>
              </a:rPr>
              <a:t>decimal_mark</a:t>
            </a:r>
            <a:r>
              <a:rPr kumimoji="0" lang="en-US" altLang="en-US" sz="2200" b="0" i="0" u="none" strike="noStrike" cap="none" normalizeH="0" baseline="0" dirty="0">
                <a:ln>
                  <a:noFill/>
                </a:ln>
                <a:solidFill>
                  <a:srgbClr val="90200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1.23</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C06A4C90-57E0-49B6-AD80-7A1FF6918DB7}"/>
              </a:ext>
            </a:extLst>
          </p:cNvPr>
          <p:cNvSpPr/>
          <p:nvPr/>
        </p:nvSpPr>
        <p:spPr>
          <a:xfrm>
            <a:off x="11167872" y="585216"/>
            <a:ext cx="566181" cy="923330"/>
          </a:xfrm>
          <a:prstGeom prst="rect">
            <a:avLst/>
          </a:prstGeom>
          <a:noFill/>
        </p:spPr>
        <p:txBody>
          <a:bodyPr wrap="none" lIns="91440" tIns="45720" rIns="91440" bIns="45720">
            <a:spAutoFit/>
          </a:bodyPr>
          <a:lstStyle/>
          <a:p>
            <a:pPr algn="ctr"/>
            <a:r>
              <a:rPr lang="en-US" sz="5400" b="0" cap="none" spc="0" dirty="0">
                <a:ln w="0"/>
                <a:solidFill>
                  <a:schemeClr val="accent2"/>
                </a:solidFill>
                <a:effectLst/>
              </a:rPr>
              <a:t>1</a:t>
            </a:r>
          </a:p>
        </p:txBody>
      </p:sp>
    </p:spTree>
    <p:extLst>
      <p:ext uri="{BB962C8B-B14F-4D97-AF65-F5344CB8AC3E}">
        <p14:creationId xmlns:p14="http://schemas.microsoft.com/office/powerpoint/2010/main" val="3391810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FE23C-41B3-4958-805C-3AF372A6AD1A}"/>
              </a:ext>
            </a:extLst>
          </p:cNvPr>
          <p:cNvSpPr>
            <a:spLocks noGrp="1"/>
          </p:cNvSpPr>
          <p:nvPr>
            <p:ph type="title"/>
          </p:nvPr>
        </p:nvSpPr>
        <p:spPr>
          <a:xfrm>
            <a:off x="1024127" y="585216"/>
            <a:ext cx="10031799" cy="1499616"/>
          </a:xfrm>
        </p:spPr>
        <p:txBody>
          <a:bodyPr/>
          <a:lstStyle/>
          <a:p>
            <a:r>
              <a:rPr lang="en-US" sz="5400" dirty="0"/>
              <a:t>Numbers surrounded by other characters</a:t>
            </a:r>
            <a:endParaRPr lang="en-US" dirty="0"/>
          </a:p>
        </p:txBody>
      </p:sp>
      <p:sp>
        <p:nvSpPr>
          <p:cNvPr id="4" name="Rectangle 1">
            <a:extLst>
              <a:ext uri="{FF2B5EF4-FFF2-40B4-BE49-F238E27FC236}">
                <a16:creationId xmlns:a16="http://schemas.microsoft.com/office/drawing/2014/main" id="{398A0C76-D8E2-49FF-8FBF-339ADA93A0E4}"/>
              </a:ext>
            </a:extLst>
          </p:cNvPr>
          <p:cNvSpPr>
            <a:spLocks noChangeArrowheads="1"/>
          </p:cNvSpPr>
          <p:nvPr/>
        </p:nvSpPr>
        <p:spPr bwMode="auto">
          <a:xfrm>
            <a:off x="1024127" y="2064735"/>
            <a:ext cx="10031799" cy="270843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parse_number</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"$100"</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100</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1" i="0" u="none" strike="noStrike" cap="none" normalizeH="0" baseline="0" dirty="0">
              <a:ln>
                <a:noFill/>
              </a:ln>
              <a:solidFill>
                <a:srgbClr val="00702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parse_number</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"20%"</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20</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1" i="0" u="none" strike="noStrike" cap="none" normalizeH="0" baseline="0" dirty="0">
              <a:ln>
                <a:noFill/>
              </a:ln>
              <a:solidFill>
                <a:srgbClr val="00702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parse_number</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"It cost $123.45"</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123</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07142FA4-C56B-4E45-A6F2-5BA6738A720E}"/>
              </a:ext>
            </a:extLst>
          </p:cNvPr>
          <p:cNvSpPr/>
          <p:nvPr/>
        </p:nvSpPr>
        <p:spPr>
          <a:xfrm>
            <a:off x="11167872" y="585216"/>
            <a:ext cx="566181" cy="923330"/>
          </a:xfrm>
          <a:prstGeom prst="rect">
            <a:avLst/>
          </a:prstGeom>
          <a:noFill/>
        </p:spPr>
        <p:txBody>
          <a:bodyPr wrap="none" lIns="91440" tIns="45720" rIns="91440" bIns="45720">
            <a:spAutoFit/>
          </a:bodyPr>
          <a:lstStyle/>
          <a:p>
            <a:pPr algn="ctr"/>
            <a:r>
              <a:rPr lang="en-US" sz="5400" dirty="0">
                <a:ln w="0"/>
                <a:solidFill>
                  <a:schemeClr val="accent2"/>
                </a:solidFill>
              </a:rPr>
              <a:t>2</a:t>
            </a:r>
          </a:p>
        </p:txBody>
      </p:sp>
    </p:spTree>
    <p:extLst>
      <p:ext uri="{BB962C8B-B14F-4D97-AF65-F5344CB8AC3E}">
        <p14:creationId xmlns:p14="http://schemas.microsoft.com/office/powerpoint/2010/main" val="3324331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87F8C-9706-49BF-B776-DA667679DDBB}"/>
              </a:ext>
            </a:extLst>
          </p:cNvPr>
          <p:cNvSpPr>
            <a:spLocks noGrp="1"/>
          </p:cNvSpPr>
          <p:nvPr>
            <p:ph type="title"/>
          </p:nvPr>
        </p:nvSpPr>
        <p:spPr/>
        <p:txBody>
          <a:bodyPr/>
          <a:lstStyle/>
          <a:p>
            <a:r>
              <a:rPr lang="en-US" sz="5400" dirty="0"/>
              <a:t>Numbers with “grouping” characters</a:t>
            </a:r>
            <a:endParaRPr lang="en-US" dirty="0"/>
          </a:p>
        </p:txBody>
      </p:sp>
      <p:sp>
        <p:nvSpPr>
          <p:cNvPr id="4" name="Rectangle 1">
            <a:extLst>
              <a:ext uri="{FF2B5EF4-FFF2-40B4-BE49-F238E27FC236}">
                <a16:creationId xmlns:a16="http://schemas.microsoft.com/office/drawing/2014/main" id="{BE76915F-2AC0-4E7A-A265-01DA4467561E}"/>
              </a:ext>
            </a:extLst>
          </p:cNvPr>
          <p:cNvSpPr>
            <a:spLocks noChangeArrowheads="1"/>
          </p:cNvSpPr>
          <p:nvPr/>
        </p:nvSpPr>
        <p:spPr bwMode="auto">
          <a:xfrm>
            <a:off x="905447" y="2084832"/>
            <a:ext cx="10262425" cy="37240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 Used in America</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parse_number</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"$123,456,789"</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1.23e+08</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 Used in many parts of Europe</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parse_number</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"123.456.789"</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902000"/>
                </a:solidFill>
                <a:effectLst/>
                <a:latin typeface="Consolas" panose="020B0609020204030204" pitchFamily="49" charset="0"/>
              </a:rPr>
              <a:t>locale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locale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err="1">
                <a:ln>
                  <a:noFill/>
                </a:ln>
                <a:solidFill>
                  <a:srgbClr val="902000"/>
                </a:solidFill>
                <a:effectLst/>
                <a:latin typeface="Consolas" panose="020B0609020204030204" pitchFamily="49" charset="0"/>
              </a:rPr>
              <a:t>grouping_mark</a:t>
            </a:r>
            <a:r>
              <a:rPr kumimoji="0" lang="en-US" altLang="en-US" sz="2200" b="0" i="0" u="none" strike="noStrike" cap="none" normalizeH="0" baseline="0" dirty="0">
                <a:ln>
                  <a:noFill/>
                </a:ln>
                <a:solidFill>
                  <a:srgbClr val="90200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1.23e+08</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 Used in Switzerland</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parse_number</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"123'456'789"</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902000"/>
                </a:solidFill>
                <a:effectLst/>
                <a:latin typeface="Consolas" panose="020B0609020204030204" pitchFamily="49" charset="0"/>
              </a:rPr>
              <a:t>locale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locale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err="1">
                <a:ln>
                  <a:noFill/>
                </a:ln>
                <a:solidFill>
                  <a:srgbClr val="902000"/>
                </a:solidFill>
                <a:effectLst/>
                <a:latin typeface="Consolas" panose="020B0609020204030204" pitchFamily="49" charset="0"/>
              </a:rPr>
              <a:t>grouping_mark</a:t>
            </a:r>
            <a:r>
              <a:rPr kumimoji="0" lang="en-US" altLang="en-US" sz="2200" b="0" i="0" u="none" strike="noStrike" cap="none" normalizeH="0" baseline="0" dirty="0">
                <a:ln>
                  <a:noFill/>
                </a:ln>
                <a:solidFill>
                  <a:srgbClr val="90200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a:ln>
                  <a:noFill/>
                </a:ln>
                <a:solidFill>
                  <a:srgbClr val="4183C4"/>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1.23e+08</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0962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AC2C5-FBFE-49C2-AA5A-67FF0F348CE1}"/>
              </a:ext>
            </a:extLst>
          </p:cNvPr>
          <p:cNvSpPr>
            <a:spLocks noGrp="1"/>
          </p:cNvSpPr>
          <p:nvPr>
            <p:ph type="title"/>
          </p:nvPr>
        </p:nvSpPr>
        <p:spPr/>
        <p:txBody>
          <a:bodyPr/>
          <a:lstStyle/>
          <a:p>
            <a:r>
              <a:rPr lang="en-US" dirty="0"/>
              <a:t>Strings</a:t>
            </a:r>
          </a:p>
        </p:txBody>
      </p:sp>
      <p:sp>
        <p:nvSpPr>
          <p:cNvPr id="6" name="Rectangle 5">
            <a:extLst>
              <a:ext uri="{FF2B5EF4-FFF2-40B4-BE49-F238E27FC236}">
                <a16:creationId xmlns:a16="http://schemas.microsoft.com/office/drawing/2014/main" id="{4BE7035A-AC93-42E3-A4DE-9EFF50F8F289}"/>
              </a:ext>
            </a:extLst>
          </p:cNvPr>
          <p:cNvSpPr/>
          <p:nvPr/>
        </p:nvSpPr>
        <p:spPr>
          <a:xfrm>
            <a:off x="1077979" y="2084832"/>
            <a:ext cx="6096000" cy="769441"/>
          </a:xfrm>
          <a:prstGeom prst="rect">
            <a:avLst/>
          </a:prstGeom>
          <a:solidFill>
            <a:srgbClr val="F7F7F7"/>
          </a:solidFill>
        </p:spPr>
        <p:txBody>
          <a:bodyPr>
            <a:spAutoFit/>
          </a:bodyPr>
          <a:lstStyle/>
          <a:p>
            <a:r>
              <a:rPr lang="en-US" sz="2200" b="1" dirty="0" err="1">
                <a:solidFill>
                  <a:srgbClr val="007020"/>
                </a:solidFill>
                <a:latin typeface="Consolas" panose="020B0609020204030204" pitchFamily="49" charset="0"/>
              </a:rPr>
              <a:t>charToRaw</a:t>
            </a:r>
            <a:r>
              <a:rPr lang="en-US" sz="2200" dirty="0">
                <a:solidFill>
                  <a:srgbClr val="4070A0"/>
                </a:solidFill>
                <a:latin typeface="Consolas" panose="020B0609020204030204" pitchFamily="49" charset="0"/>
              </a:rPr>
              <a:t>("Joey")</a:t>
            </a:r>
          </a:p>
          <a:p>
            <a:r>
              <a:rPr lang="en-US" sz="2200" i="1" dirty="0">
                <a:solidFill>
                  <a:srgbClr val="60A0B0"/>
                </a:solidFill>
                <a:latin typeface="Consolas" panose="020B0609020204030204" pitchFamily="49" charset="0"/>
              </a:rPr>
              <a:t>#&gt; [1] 4a 6f 65 79</a:t>
            </a:r>
          </a:p>
        </p:txBody>
      </p:sp>
    </p:spTree>
    <p:extLst>
      <p:ext uri="{BB962C8B-B14F-4D97-AF65-F5344CB8AC3E}">
        <p14:creationId xmlns:p14="http://schemas.microsoft.com/office/powerpoint/2010/main" val="12331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E6863-F84F-43A3-B79D-09B99DB891B8}"/>
              </a:ext>
            </a:extLst>
          </p:cNvPr>
          <p:cNvSpPr>
            <a:spLocks noGrp="1"/>
          </p:cNvSpPr>
          <p:nvPr>
            <p:ph type="title"/>
          </p:nvPr>
        </p:nvSpPr>
        <p:spPr/>
        <p:txBody>
          <a:bodyPr/>
          <a:lstStyle/>
          <a:p>
            <a:r>
              <a:rPr lang="en-US" dirty="0"/>
              <a:t>Utf-8</a:t>
            </a:r>
          </a:p>
        </p:txBody>
      </p:sp>
      <p:sp>
        <p:nvSpPr>
          <p:cNvPr id="3" name="Content Placeholder 2">
            <a:extLst>
              <a:ext uri="{FF2B5EF4-FFF2-40B4-BE49-F238E27FC236}">
                <a16:creationId xmlns:a16="http://schemas.microsoft.com/office/drawing/2014/main" id="{A0538D4D-A522-4E5B-BA10-5E23B6BA67B0}"/>
              </a:ext>
            </a:extLst>
          </p:cNvPr>
          <p:cNvSpPr>
            <a:spLocks noGrp="1"/>
          </p:cNvSpPr>
          <p:nvPr>
            <p:ph idx="1"/>
          </p:nvPr>
        </p:nvSpPr>
        <p:spPr>
          <a:xfrm>
            <a:off x="874499" y="4349218"/>
            <a:ext cx="9720073" cy="490451"/>
          </a:xfrm>
        </p:spPr>
        <p:txBody>
          <a:bodyPr>
            <a:normAutofit/>
          </a:bodyPr>
          <a:lstStyle/>
          <a:p>
            <a:pPr marL="0" indent="0">
              <a:buNone/>
            </a:pPr>
            <a:r>
              <a:rPr lang="en-US" sz="2400" dirty="0"/>
              <a:t>To fix the problem you need to specify the encoding in </a:t>
            </a:r>
            <a:r>
              <a:rPr lang="en-US" sz="2400" dirty="0" err="1"/>
              <a:t>parse_character</a:t>
            </a:r>
            <a:r>
              <a:rPr lang="en-US" sz="2400" dirty="0"/>
              <a:t>():</a:t>
            </a:r>
          </a:p>
        </p:txBody>
      </p:sp>
      <p:sp>
        <p:nvSpPr>
          <p:cNvPr id="4" name="Rectangle 1">
            <a:extLst>
              <a:ext uri="{FF2B5EF4-FFF2-40B4-BE49-F238E27FC236}">
                <a16:creationId xmlns:a16="http://schemas.microsoft.com/office/drawing/2014/main" id="{C9963399-5F06-47B1-96B6-77CEDDD62035}"/>
              </a:ext>
            </a:extLst>
          </p:cNvPr>
          <p:cNvSpPr>
            <a:spLocks noChangeArrowheads="1"/>
          </p:cNvSpPr>
          <p:nvPr/>
        </p:nvSpPr>
        <p:spPr bwMode="auto">
          <a:xfrm>
            <a:off x="1024128" y="1851324"/>
            <a:ext cx="9570444" cy="236988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x1 &lt;-</a:t>
            </a:r>
            <a:r>
              <a:rPr kumimoji="0" lang="en-US" altLang="en-US" sz="2200" b="0" i="0" u="none" strike="noStrike" cap="none" normalizeH="0" baseline="0" dirty="0">
                <a:ln>
                  <a:noFill/>
                </a:ln>
                <a:solidFill>
                  <a:srgbClr val="4070A0"/>
                </a:solidFill>
                <a:effectLst/>
                <a:latin typeface="Consolas" panose="020B0609020204030204" pitchFamily="49" charset="0"/>
              </a:rPr>
              <a:t> "El Ni\xf1o was particularly bad this year"</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x2 &lt;-</a:t>
            </a:r>
            <a:r>
              <a:rPr kumimoji="0" lang="en-US" altLang="en-US" sz="2200" b="0" i="0" u="none" strike="noStrike" cap="none" normalizeH="0" baseline="0" dirty="0">
                <a:ln>
                  <a:noFill/>
                </a:ln>
                <a:solidFill>
                  <a:srgbClr val="4070A0"/>
                </a:solidFill>
                <a:effectLst/>
                <a:latin typeface="Consolas" panose="020B0609020204030204" pitchFamily="49" charset="0"/>
              </a:rPr>
              <a:t> "\x82\xb1\x82\xf1\x82\xc9\x82\</a:t>
            </a:r>
            <a:r>
              <a:rPr kumimoji="0" lang="en-US" altLang="en-US" sz="2200" b="0" i="0" u="none" strike="noStrike" cap="none" normalizeH="0" baseline="0" dirty="0" err="1">
                <a:ln>
                  <a:noFill/>
                </a:ln>
                <a:solidFill>
                  <a:srgbClr val="4070A0"/>
                </a:solidFill>
                <a:effectLst/>
                <a:latin typeface="Consolas" panose="020B0609020204030204" pitchFamily="49" charset="0"/>
              </a:rPr>
              <a:t>xbf</a:t>
            </a:r>
            <a:r>
              <a:rPr kumimoji="0" lang="en-US" altLang="en-US" sz="2200" b="0" i="0" u="none" strike="noStrike" cap="none" normalizeH="0" baseline="0" dirty="0">
                <a:ln>
                  <a:noFill/>
                </a:ln>
                <a:solidFill>
                  <a:srgbClr val="4070A0"/>
                </a:solidFill>
                <a:effectLst/>
                <a:latin typeface="Consolas" panose="020B0609020204030204" pitchFamily="49" charset="0"/>
              </a:rPr>
              <a:t>\x82\</a:t>
            </a:r>
            <a:r>
              <a:rPr kumimoji="0" lang="en-US" altLang="en-US" sz="2200" b="0" i="0" u="none" strike="noStrike" cap="none" normalizeH="0" baseline="0" dirty="0" err="1">
                <a:ln>
                  <a:noFill/>
                </a:ln>
                <a:solidFill>
                  <a:srgbClr val="4070A0"/>
                </a:solidFill>
                <a:effectLst/>
                <a:latin typeface="Consolas" panose="020B0609020204030204" pitchFamily="49" charset="0"/>
              </a:rPr>
              <a:t>xcd</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rgbClr val="4183C4"/>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x1</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"El Ni\xf1o was particularly bad this year"</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x2</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"\x82\xb1\x82\xf1\x82ɂ\</a:t>
            </a:r>
            <a:r>
              <a:rPr kumimoji="0" lang="en-US" altLang="en-US" sz="2200" b="0" i="1" u="none" strike="noStrike" cap="none" normalizeH="0" baseline="0" dirty="0" err="1">
                <a:ln>
                  <a:noFill/>
                </a:ln>
                <a:solidFill>
                  <a:srgbClr val="60A0B0"/>
                </a:solidFill>
                <a:effectLst/>
                <a:latin typeface="Consolas" panose="020B0609020204030204" pitchFamily="49" charset="0"/>
              </a:rPr>
              <a:t>xbf</a:t>
            </a:r>
            <a:r>
              <a:rPr kumimoji="0" lang="en-US" altLang="en-US" sz="2200" b="0" i="1" u="none" strike="noStrike" cap="none" normalizeH="0" baseline="0" dirty="0">
                <a:ln>
                  <a:noFill/>
                </a:ln>
                <a:solidFill>
                  <a:srgbClr val="60A0B0"/>
                </a:solidFill>
                <a:effectLst/>
                <a:latin typeface="Consolas" panose="020B0609020204030204" pitchFamily="49" charset="0"/>
              </a:rPr>
              <a:t>\x82\</a:t>
            </a:r>
            <a:r>
              <a:rPr kumimoji="0" lang="en-US" altLang="en-US" sz="2200" b="0" i="1" u="none" strike="noStrike" cap="none" normalizeH="0" baseline="0" dirty="0" err="1">
                <a:ln>
                  <a:noFill/>
                </a:ln>
                <a:solidFill>
                  <a:srgbClr val="60A0B0"/>
                </a:solidFill>
                <a:effectLst/>
                <a:latin typeface="Consolas" panose="020B0609020204030204" pitchFamily="49" charset="0"/>
              </a:rPr>
              <a:t>xcd</a:t>
            </a:r>
            <a:r>
              <a:rPr kumimoji="0" lang="en-US" altLang="en-US" sz="2200" b="0" i="1" u="none" strike="noStrike" cap="none" normalizeH="0" baseline="0" dirty="0">
                <a:ln>
                  <a:noFill/>
                </a:ln>
                <a:solidFill>
                  <a:srgbClr val="60A0B0"/>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1E92FB9-BA14-4D1F-BE66-1177D544DCF6}"/>
              </a:ext>
            </a:extLst>
          </p:cNvPr>
          <p:cNvSpPr>
            <a:spLocks noChangeArrowheads="1"/>
          </p:cNvSpPr>
          <p:nvPr/>
        </p:nvSpPr>
        <p:spPr bwMode="auto">
          <a:xfrm>
            <a:off x="1024128" y="4834683"/>
            <a:ext cx="9484969" cy="135421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parse_character</a:t>
            </a:r>
            <a:r>
              <a:rPr kumimoji="0" lang="en-US" altLang="en-US" sz="2200" b="0" i="0" u="none" strike="noStrike" cap="none" normalizeH="0" baseline="0" dirty="0">
                <a:ln>
                  <a:noFill/>
                </a:ln>
                <a:solidFill>
                  <a:srgbClr val="4183C4"/>
                </a:solidFill>
                <a:effectLst/>
                <a:latin typeface="Consolas" panose="020B0609020204030204" pitchFamily="49" charset="0"/>
              </a:rPr>
              <a:t>(x1, </a:t>
            </a:r>
            <a:r>
              <a:rPr kumimoji="0" lang="en-US" altLang="en-US" sz="2200" b="0" i="0" u="none" strike="noStrike" cap="none" normalizeH="0" baseline="0" dirty="0">
                <a:ln>
                  <a:noFill/>
                </a:ln>
                <a:solidFill>
                  <a:srgbClr val="902000"/>
                </a:solidFill>
                <a:effectLst/>
                <a:latin typeface="Consolas" panose="020B0609020204030204" pitchFamily="49" charset="0"/>
              </a:rPr>
              <a:t>locale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locale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encoding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"Latin1"</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"El Niño was particularly bad this year"</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parse_character</a:t>
            </a:r>
            <a:r>
              <a:rPr kumimoji="0" lang="en-US" altLang="en-US" sz="2200" b="0" i="0" u="none" strike="noStrike" cap="none" normalizeH="0" baseline="0" dirty="0">
                <a:ln>
                  <a:noFill/>
                </a:ln>
                <a:solidFill>
                  <a:srgbClr val="4183C4"/>
                </a:solidFill>
                <a:effectLst/>
                <a:latin typeface="Consolas" panose="020B0609020204030204" pitchFamily="49" charset="0"/>
              </a:rPr>
              <a:t>(x2, </a:t>
            </a:r>
            <a:r>
              <a:rPr kumimoji="0" lang="en-US" altLang="en-US" sz="2200" b="0" i="0" u="none" strike="noStrike" cap="none" normalizeH="0" baseline="0" dirty="0">
                <a:ln>
                  <a:noFill/>
                </a:ln>
                <a:solidFill>
                  <a:srgbClr val="902000"/>
                </a:solidFill>
                <a:effectLst/>
                <a:latin typeface="Consolas" panose="020B0609020204030204" pitchFamily="49" charset="0"/>
              </a:rPr>
              <a:t>locale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locale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encoding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"Shift-JIS"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a:t>
            </a:r>
            <a:r>
              <a:rPr kumimoji="0" lang="en-US" altLang="en-US" sz="2200" b="0" i="1" u="none" strike="noStrike" cap="none" normalizeH="0" baseline="0" dirty="0" err="1">
                <a:ln>
                  <a:noFill/>
                </a:ln>
                <a:solidFill>
                  <a:srgbClr val="60A0B0"/>
                </a:solidFill>
                <a:effectLst/>
                <a:latin typeface="Consolas" panose="020B0609020204030204" pitchFamily="49" charset="0"/>
              </a:rPr>
              <a:t>こんにちは</a:t>
            </a:r>
            <a:r>
              <a:rPr kumimoji="0" lang="en-US" altLang="en-US" sz="2200" b="0" i="1" u="none" strike="noStrike" cap="none" normalizeH="0" baseline="0" dirty="0">
                <a:ln>
                  <a:noFill/>
                </a:ln>
                <a:solidFill>
                  <a:srgbClr val="60A0B0"/>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031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51FED2-14BD-4382-9486-486092215510}"/>
              </a:ext>
            </a:extLst>
          </p:cNvPr>
          <p:cNvSpPr>
            <a:spLocks noGrp="1"/>
          </p:cNvSpPr>
          <p:nvPr>
            <p:ph type="title"/>
          </p:nvPr>
        </p:nvSpPr>
        <p:spPr/>
        <p:txBody>
          <a:bodyPr/>
          <a:lstStyle/>
          <a:p>
            <a:r>
              <a:rPr lang="en-US" dirty="0"/>
              <a:t>Getting started</a:t>
            </a:r>
          </a:p>
        </p:txBody>
      </p:sp>
      <p:graphicFrame>
        <p:nvGraphicFramePr>
          <p:cNvPr id="7" name="Table 7">
            <a:extLst>
              <a:ext uri="{FF2B5EF4-FFF2-40B4-BE49-F238E27FC236}">
                <a16:creationId xmlns:a16="http://schemas.microsoft.com/office/drawing/2014/main" id="{D9244F0D-6BA3-45EE-9C71-DBF5C2DF9E23}"/>
              </a:ext>
            </a:extLst>
          </p:cNvPr>
          <p:cNvGraphicFramePr>
            <a:graphicFrameLocks noGrp="1"/>
          </p:cNvGraphicFramePr>
          <p:nvPr>
            <p:extLst>
              <p:ext uri="{D42A27DB-BD31-4B8C-83A1-F6EECF244321}">
                <p14:modId xmlns:p14="http://schemas.microsoft.com/office/powerpoint/2010/main" val="894038856"/>
              </p:ext>
            </p:extLst>
          </p:nvPr>
        </p:nvGraphicFramePr>
        <p:xfrm>
          <a:off x="1024128" y="1971779"/>
          <a:ext cx="8970899" cy="3657600"/>
        </p:xfrm>
        <a:graphic>
          <a:graphicData uri="http://schemas.openxmlformats.org/drawingml/2006/table">
            <a:tbl>
              <a:tblPr firstRow="1" bandRow="1">
                <a:tableStyleId>{5C22544A-7EE6-4342-B048-85BDC9FD1C3A}</a:tableStyleId>
              </a:tblPr>
              <a:tblGrid>
                <a:gridCol w="2640330">
                  <a:extLst>
                    <a:ext uri="{9D8B030D-6E8A-4147-A177-3AD203B41FA5}">
                      <a16:colId xmlns:a16="http://schemas.microsoft.com/office/drawing/2014/main" val="233661291"/>
                    </a:ext>
                  </a:extLst>
                </a:gridCol>
                <a:gridCol w="6330569">
                  <a:extLst>
                    <a:ext uri="{9D8B030D-6E8A-4147-A177-3AD203B41FA5}">
                      <a16:colId xmlns:a16="http://schemas.microsoft.com/office/drawing/2014/main" val="486505755"/>
                    </a:ext>
                  </a:extLst>
                </a:gridCol>
              </a:tblGrid>
              <a:tr h="370840">
                <a:tc>
                  <a:txBody>
                    <a:bodyPr/>
                    <a:lstStyle/>
                    <a:p>
                      <a:r>
                        <a:rPr lang="en-US" sz="2400" dirty="0"/>
                        <a:t>function</a:t>
                      </a:r>
                    </a:p>
                  </a:txBody>
                  <a:tcPr/>
                </a:tc>
                <a:tc>
                  <a:txBody>
                    <a:bodyPr/>
                    <a:lstStyle/>
                    <a:p>
                      <a:r>
                        <a:rPr lang="en-US" sz="2400" dirty="0"/>
                        <a:t>reads</a:t>
                      </a:r>
                    </a:p>
                  </a:txBody>
                  <a:tcPr/>
                </a:tc>
                <a:extLst>
                  <a:ext uri="{0D108BD9-81ED-4DB2-BD59-A6C34878D82A}">
                    <a16:rowId xmlns:a16="http://schemas.microsoft.com/office/drawing/2014/main" val="1203035862"/>
                  </a:ext>
                </a:extLst>
              </a:tr>
              <a:tr h="370840">
                <a:tc>
                  <a:txBody>
                    <a:bodyPr/>
                    <a:lstStyle/>
                    <a:p>
                      <a:r>
                        <a:rPr lang="en-US" sz="2400" dirty="0" err="1">
                          <a:latin typeface="Courier New" panose="02070309020205020404" pitchFamily="49" charset="0"/>
                          <a:cs typeface="Courier New" panose="02070309020205020404" pitchFamily="49" charset="0"/>
                        </a:rPr>
                        <a:t>read_csv</a:t>
                      </a:r>
                      <a:r>
                        <a:rPr lang="en-US" sz="2400" dirty="0">
                          <a:latin typeface="Courier New" panose="02070309020205020404" pitchFamily="49" charset="0"/>
                          <a:cs typeface="Courier New" panose="02070309020205020404" pitchFamily="49" charset="0"/>
                        </a:rPr>
                        <a:t>() </a:t>
                      </a:r>
                      <a:endParaRPr lang="en-US" sz="2400" dirty="0"/>
                    </a:p>
                  </a:txBody>
                  <a:tcPr/>
                </a:tc>
                <a:tc>
                  <a:txBody>
                    <a:bodyPr/>
                    <a:lstStyle/>
                    <a:p>
                      <a:r>
                        <a:rPr lang="en-US" sz="2400" dirty="0"/>
                        <a:t>comma delimited files</a:t>
                      </a:r>
                    </a:p>
                  </a:txBody>
                  <a:tcPr/>
                </a:tc>
                <a:extLst>
                  <a:ext uri="{0D108BD9-81ED-4DB2-BD59-A6C34878D82A}">
                    <a16:rowId xmlns:a16="http://schemas.microsoft.com/office/drawing/2014/main" val="174885060"/>
                  </a:ext>
                </a:extLst>
              </a:tr>
              <a:tr h="370840">
                <a:tc>
                  <a:txBody>
                    <a:bodyPr/>
                    <a:lstStyle/>
                    <a:p>
                      <a:r>
                        <a:rPr lang="en-US" sz="2400" dirty="0">
                          <a:latin typeface="Courier New" panose="02070309020205020404" pitchFamily="49" charset="0"/>
                          <a:cs typeface="Courier New" panose="02070309020205020404" pitchFamily="49" charset="0"/>
                        </a:rPr>
                        <a:t>read_csv2() </a:t>
                      </a:r>
                      <a:endParaRPr lang="en-US" sz="2400" dirty="0"/>
                    </a:p>
                  </a:txBody>
                  <a:tcPr/>
                </a:tc>
                <a:tc>
                  <a:txBody>
                    <a:bodyPr/>
                    <a:lstStyle/>
                    <a:p>
                      <a:r>
                        <a:rPr lang="en-US" sz="2400" dirty="0"/>
                        <a:t>semicolon separated files </a:t>
                      </a:r>
                    </a:p>
                  </a:txBody>
                  <a:tcPr/>
                </a:tc>
                <a:extLst>
                  <a:ext uri="{0D108BD9-81ED-4DB2-BD59-A6C34878D82A}">
                    <a16:rowId xmlns:a16="http://schemas.microsoft.com/office/drawing/2014/main" val="900837956"/>
                  </a:ext>
                </a:extLst>
              </a:tr>
              <a:tr h="370840">
                <a:tc>
                  <a:txBody>
                    <a:bodyPr/>
                    <a:lstStyle/>
                    <a:p>
                      <a:r>
                        <a:rPr lang="en-US" sz="2400" dirty="0" err="1">
                          <a:latin typeface="Courier New" panose="02070309020205020404" pitchFamily="49" charset="0"/>
                          <a:cs typeface="Courier New" panose="02070309020205020404" pitchFamily="49" charset="0"/>
                        </a:rPr>
                        <a:t>read_tsv</a:t>
                      </a:r>
                      <a:r>
                        <a:rPr lang="en-US" sz="2400" dirty="0">
                          <a:latin typeface="Courier New" panose="02070309020205020404" pitchFamily="49" charset="0"/>
                          <a:cs typeface="Courier New" panose="02070309020205020404" pitchFamily="49" charset="0"/>
                        </a:rPr>
                        <a:t>() </a:t>
                      </a:r>
                      <a:endParaRPr lang="en-US" sz="2400" dirty="0"/>
                    </a:p>
                  </a:txBody>
                  <a:tcPr/>
                </a:tc>
                <a:tc>
                  <a:txBody>
                    <a:bodyPr/>
                    <a:lstStyle/>
                    <a:p>
                      <a:r>
                        <a:rPr lang="en-US" sz="2400" dirty="0"/>
                        <a:t>tab delimited files</a:t>
                      </a:r>
                    </a:p>
                  </a:txBody>
                  <a:tcPr/>
                </a:tc>
                <a:extLst>
                  <a:ext uri="{0D108BD9-81ED-4DB2-BD59-A6C34878D82A}">
                    <a16:rowId xmlns:a16="http://schemas.microsoft.com/office/drawing/2014/main" val="2872565663"/>
                  </a:ext>
                </a:extLst>
              </a:tr>
              <a:tr h="370840">
                <a:tc>
                  <a:txBody>
                    <a:bodyPr/>
                    <a:lstStyle/>
                    <a:p>
                      <a:r>
                        <a:rPr lang="en-US" sz="2400" dirty="0" err="1">
                          <a:latin typeface="Courier New" panose="02070309020205020404" pitchFamily="49" charset="0"/>
                          <a:cs typeface="Courier New" panose="02070309020205020404" pitchFamily="49" charset="0"/>
                        </a:rPr>
                        <a:t>read_delim</a:t>
                      </a:r>
                      <a:r>
                        <a:rPr lang="en-US" sz="2400" dirty="0">
                          <a:latin typeface="Courier New" panose="02070309020205020404" pitchFamily="49" charset="0"/>
                          <a:cs typeface="Courier New" panose="02070309020205020404" pitchFamily="49" charset="0"/>
                        </a:rPr>
                        <a:t>() </a:t>
                      </a:r>
                      <a:endParaRPr lang="en-US" sz="2400" dirty="0"/>
                    </a:p>
                  </a:txBody>
                  <a:tcPr/>
                </a:tc>
                <a:tc>
                  <a:txBody>
                    <a:bodyPr/>
                    <a:lstStyle/>
                    <a:p>
                      <a:r>
                        <a:rPr lang="en-US" sz="2400" dirty="0"/>
                        <a:t>files with any delimiter</a:t>
                      </a:r>
                    </a:p>
                  </a:txBody>
                  <a:tcPr/>
                </a:tc>
                <a:extLst>
                  <a:ext uri="{0D108BD9-81ED-4DB2-BD59-A6C34878D82A}">
                    <a16:rowId xmlns:a16="http://schemas.microsoft.com/office/drawing/2014/main" val="1453319746"/>
                  </a:ext>
                </a:extLst>
              </a:tr>
              <a:tr h="370840">
                <a:tc>
                  <a:txBody>
                    <a:bodyPr/>
                    <a:lstStyle/>
                    <a:p>
                      <a:r>
                        <a:rPr lang="en-US" sz="2400" dirty="0" err="1">
                          <a:latin typeface="Courier New" panose="02070309020205020404" pitchFamily="49" charset="0"/>
                          <a:cs typeface="Courier New" panose="02070309020205020404" pitchFamily="49" charset="0"/>
                        </a:rPr>
                        <a:t>read_fwf</a:t>
                      </a:r>
                      <a:r>
                        <a:rPr lang="en-US" sz="2400" dirty="0">
                          <a:latin typeface="Courier New" panose="02070309020205020404" pitchFamily="49" charset="0"/>
                          <a:cs typeface="Courier New" panose="02070309020205020404" pitchFamily="49" charset="0"/>
                        </a:rPr>
                        <a:t>()</a:t>
                      </a:r>
                      <a:endParaRPr lang="en-US" sz="2400" dirty="0"/>
                    </a:p>
                  </a:txBody>
                  <a:tcPr/>
                </a:tc>
                <a:tc>
                  <a:txBody>
                    <a:bodyPr/>
                    <a:lstStyle/>
                    <a:p>
                      <a:r>
                        <a:rPr lang="en-US" sz="2400" dirty="0"/>
                        <a:t>fixed width files</a:t>
                      </a:r>
                    </a:p>
                  </a:txBody>
                  <a:tcPr/>
                </a:tc>
                <a:extLst>
                  <a:ext uri="{0D108BD9-81ED-4DB2-BD59-A6C34878D82A}">
                    <a16:rowId xmlns:a16="http://schemas.microsoft.com/office/drawing/2014/main" val="1203249078"/>
                  </a:ext>
                </a:extLst>
              </a:tr>
              <a:tr h="370840">
                <a:tc>
                  <a:txBody>
                    <a:bodyPr/>
                    <a:lstStyle/>
                    <a:p>
                      <a:r>
                        <a:rPr lang="en-US" sz="2400" dirty="0" err="1">
                          <a:latin typeface="Courier New" panose="02070309020205020404" pitchFamily="49" charset="0"/>
                          <a:cs typeface="Courier New" panose="02070309020205020404" pitchFamily="49" charset="0"/>
                        </a:rPr>
                        <a:t>read_table</a:t>
                      </a:r>
                      <a:r>
                        <a:rPr lang="en-US" sz="2400" dirty="0">
                          <a:latin typeface="Courier New" panose="02070309020205020404" pitchFamily="49" charset="0"/>
                          <a:cs typeface="Courier New" panose="02070309020205020404" pitchFamily="49" charset="0"/>
                        </a:rPr>
                        <a:t>() </a:t>
                      </a:r>
                      <a:endParaRPr lang="en-US" sz="2400" dirty="0"/>
                    </a:p>
                  </a:txBody>
                  <a:tcPr/>
                </a:tc>
                <a:tc>
                  <a:txBody>
                    <a:bodyPr/>
                    <a:lstStyle/>
                    <a:p>
                      <a:r>
                        <a:rPr lang="en-US" sz="2400" dirty="0"/>
                        <a:t>files where columns are separated by white space</a:t>
                      </a:r>
                    </a:p>
                  </a:txBody>
                  <a:tcPr/>
                </a:tc>
                <a:extLst>
                  <a:ext uri="{0D108BD9-81ED-4DB2-BD59-A6C34878D82A}">
                    <a16:rowId xmlns:a16="http://schemas.microsoft.com/office/drawing/2014/main" val="491927879"/>
                  </a:ext>
                </a:extLst>
              </a:tr>
              <a:tr h="370840">
                <a:tc>
                  <a:txBody>
                    <a:bodyPr/>
                    <a:lstStyle/>
                    <a:p>
                      <a:r>
                        <a:rPr lang="en-US" sz="2400" dirty="0" err="1">
                          <a:latin typeface="Courier New" panose="02070309020205020404" pitchFamily="49" charset="0"/>
                          <a:cs typeface="Courier New" panose="02070309020205020404" pitchFamily="49" charset="0"/>
                        </a:rPr>
                        <a:t>read_log</a:t>
                      </a:r>
                      <a:r>
                        <a:rPr lang="en-US" sz="2400" dirty="0">
                          <a:latin typeface="Courier New" panose="02070309020205020404" pitchFamily="49" charset="0"/>
                          <a:cs typeface="Courier New" panose="02070309020205020404" pitchFamily="49" charset="0"/>
                        </a:rPr>
                        <a:t>() </a:t>
                      </a:r>
                      <a:endParaRPr lang="en-US" sz="2400" dirty="0"/>
                    </a:p>
                  </a:txBody>
                  <a:tcPr/>
                </a:tc>
                <a:tc>
                  <a:txBody>
                    <a:bodyPr/>
                    <a:lstStyle/>
                    <a:p>
                      <a:r>
                        <a:rPr lang="en-US" sz="2400" dirty="0"/>
                        <a:t>Apache style log files</a:t>
                      </a:r>
                    </a:p>
                  </a:txBody>
                  <a:tcPr/>
                </a:tc>
                <a:extLst>
                  <a:ext uri="{0D108BD9-81ED-4DB2-BD59-A6C34878D82A}">
                    <a16:rowId xmlns:a16="http://schemas.microsoft.com/office/drawing/2014/main" val="2322229614"/>
                  </a:ext>
                </a:extLst>
              </a:tr>
            </a:tbl>
          </a:graphicData>
        </a:graphic>
      </p:graphicFrame>
    </p:spTree>
    <p:extLst>
      <p:ext uri="{BB962C8B-B14F-4D97-AF65-F5344CB8AC3E}">
        <p14:creationId xmlns:p14="http://schemas.microsoft.com/office/powerpoint/2010/main" val="735517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C7FDA-F47C-441C-A02E-31689E1D98E2}"/>
              </a:ext>
            </a:extLst>
          </p:cNvPr>
          <p:cNvSpPr>
            <a:spLocks noGrp="1"/>
          </p:cNvSpPr>
          <p:nvPr>
            <p:ph type="title"/>
          </p:nvPr>
        </p:nvSpPr>
        <p:spPr/>
        <p:txBody>
          <a:bodyPr/>
          <a:lstStyle/>
          <a:p>
            <a:r>
              <a:rPr lang="en-US" dirty="0" err="1"/>
              <a:t>guess_encoding</a:t>
            </a:r>
            <a:r>
              <a:rPr lang="en-US" dirty="0"/>
              <a:t>()</a:t>
            </a:r>
            <a:r>
              <a:rPr lang="en-US" sz="5400" dirty="0">
                <a:solidFill>
                  <a:schemeClr val="tx1"/>
                </a:solidFill>
              </a:rPr>
              <a:t> </a:t>
            </a:r>
            <a:endParaRPr lang="en-US" dirty="0"/>
          </a:p>
        </p:txBody>
      </p:sp>
      <p:sp>
        <p:nvSpPr>
          <p:cNvPr id="5" name="Rectangle 4">
            <a:extLst>
              <a:ext uri="{FF2B5EF4-FFF2-40B4-BE49-F238E27FC236}">
                <a16:creationId xmlns:a16="http://schemas.microsoft.com/office/drawing/2014/main" id="{36505E38-72E1-46F1-AD74-7BF2637DCB86}"/>
              </a:ext>
            </a:extLst>
          </p:cNvPr>
          <p:cNvSpPr/>
          <p:nvPr/>
        </p:nvSpPr>
        <p:spPr>
          <a:xfrm>
            <a:off x="1024128" y="2084832"/>
            <a:ext cx="9720072" cy="4154984"/>
          </a:xfrm>
          <a:prstGeom prst="rect">
            <a:avLst/>
          </a:prstGeom>
          <a:solidFill>
            <a:srgbClr val="F7F7F7"/>
          </a:solidFill>
        </p:spPr>
        <p:txBody>
          <a:bodyPr wrap="square">
            <a:spAutoFit/>
          </a:bodyPr>
          <a:lstStyle/>
          <a:p>
            <a:pPr lvl="0" defTabSz="914400" eaLnBrk="0" fontAlgn="base" hangingPunct="0">
              <a:spcBef>
                <a:spcPct val="0"/>
              </a:spcBef>
              <a:spcAft>
                <a:spcPct val="0"/>
              </a:spcAft>
            </a:pPr>
            <a:r>
              <a:rPr lang="en-US" altLang="en-US" sz="2200" b="1" dirty="0" err="1">
                <a:solidFill>
                  <a:srgbClr val="007020"/>
                </a:solidFill>
                <a:latin typeface="Consolas" panose="020B0609020204030204" pitchFamily="49" charset="0"/>
              </a:rPr>
              <a:t>guess_encoding</a:t>
            </a:r>
            <a:r>
              <a:rPr lang="en-US" altLang="en-US" sz="2200" dirty="0">
                <a:solidFill>
                  <a:srgbClr val="4183C4"/>
                </a:solidFill>
                <a:latin typeface="Consolas" panose="020B0609020204030204" pitchFamily="49" charset="0"/>
              </a:rPr>
              <a:t>(</a:t>
            </a:r>
            <a:r>
              <a:rPr lang="en-US" altLang="en-US" sz="2200" b="1" dirty="0" err="1">
                <a:solidFill>
                  <a:srgbClr val="007020"/>
                </a:solidFill>
                <a:latin typeface="Consolas" panose="020B0609020204030204" pitchFamily="49" charset="0"/>
              </a:rPr>
              <a:t>charToRaw</a:t>
            </a:r>
            <a:r>
              <a:rPr lang="en-US" altLang="en-US" sz="2200" dirty="0">
                <a:solidFill>
                  <a:srgbClr val="4183C4"/>
                </a:solidFill>
                <a:latin typeface="Consolas" panose="020B0609020204030204" pitchFamily="49" charset="0"/>
              </a:rPr>
              <a:t>(x1))</a:t>
            </a:r>
            <a:r>
              <a:rPr lang="en-US" altLang="en-US" sz="2200" dirty="0">
                <a:solidFill>
                  <a:srgbClr val="333333"/>
                </a:solidFill>
                <a:latin typeface="Consolas" panose="020B0609020204030204" pitchFamily="49" charset="0"/>
              </a:rPr>
              <a:t> </a:t>
            </a:r>
          </a:p>
          <a:p>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2 x 2</a:t>
            </a:r>
          </a:p>
          <a:p>
            <a:r>
              <a:rPr lang="en-US" sz="2200" i="1" dirty="0">
                <a:solidFill>
                  <a:srgbClr val="60A0B0"/>
                </a:solidFill>
                <a:latin typeface="Consolas" panose="020B0609020204030204" pitchFamily="49" charset="0"/>
              </a:rPr>
              <a:t>#&gt;   encoding   confidence</a:t>
            </a:r>
          </a:p>
          <a:p>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a:t>
            </a:r>
          </a:p>
          <a:p>
            <a:r>
              <a:rPr lang="en-US" sz="2200" i="1" dirty="0">
                <a:solidFill>
                  <a:srgbClr val="60A0B0"/>
                </a:solidFill>
                <a:latin typeface="Consolas" panose="020B0609020204030204" pitchFamily="49" charset="0"/>
              </a:rPr>
              <a:t>#&gt; 1 ISO-8859-1       0.46</a:t>
            </a:r>
          </a:p>
          <a:p>
            <a:r>
              <a:rPr lang="en-US" sz="2200" i="1" dirty="0">
                <a:solidFill>
                  <a:srgbClr val="60A0B0"/>
                </a:solidFill>
                <a:latin typeface="Consolas" panose="020B0609020204030204" pitchFamily="49" charset="0"/>
              </a:rPr>
              <a:t>#&gt; 2 ISO-8859-9       0.23</a:t>
            </a:r>
          </a:p>
          <a:p>
            <a:endParaRPr lang="en-US" sz="2200" i="1" dirty="0">
              <a:solidFill>
                <a:srgbClr val="60A0B0"/>
              </a:solidFill>
              <a:latin typeface="Consolas" panose="020B0609020204030204" pitchFamily="49" charset="0"/>
            </a:endParaRPr>
          </a:p>
          <a:p>
            <a:r>
              <a:rPr lang="en-US" altLang="en-US" sz="2200" b="1" dirty="0" err="1">
                <a:solidFill>
                  <a:srgbClr val="007020"/>
                </a:solidFill>
                <a:latin typeface="Consolas" panose="020B0609020204030204" pitchFamily="49" charset="0"/>
              </a:rPr>
              <a:t>guess_encoding</a:t>
            </a:r>
            <a:r>
              <a:rPr lang="en-US" altLang="en-US" sz="2200" dirty="0">
                <a:solidFill>
                  <a:srgbClr val="4183C4"/>
                </a:solidFill>
                <a:latin typeface="Consolas" panose="020B0609020204030204" pitchFamily="49" charset="0"/>
              </a:rPr>
              <a:t>(</a:t>
            </a:r>
            <a:r>
              <a:rPr lang="en-US" altLang="en-US" sz="2200" b="1" dirty="0" err="1">
                <a:solidFill>
                  <a:srgbClr val="007020"/>
                </a:solidFill>
                <a:latin typeface="Consolas" panose="020B0609020204030204" pitchFamily="49" charset="0"/>
              </a:rPr>
              <a:t>charToRaw</a:t>
            </a:r>
            <a:r>
              <a:rPr lang="en-US" altLang="en-US" sz="2200" dirty="0">
                <a:solidFill>
                  <a:srgbClr val="4183C4"/>
                </a:solidFill>
                <a:latin typeface="Consolas" panose="020B0609020204030204" pitchFamily="49" charset="0"/>
              </a:rPr>
              <a:t>(x2))</a:t>
            </a:r>
            <a:r>
              <a:rPr lang="en-US" altLang="en-US" sz="2200" dirty="0">
                <a:solidFill>
                  <a:srgbClr val="333333"/>
                </a:solidFill>
                <a:latin typeface="Consolas" panose="020B0609020204030204" pitchFamily="49" charset="0"/>
              </a:rPr>
              <a:t> </a:t>
            </a:r>
          </a:p>
          <a:p>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1 x 2</a:t>
            </a:r>
          </a:p>
          <a:p>
            <a:r>
              <a:rPr lang="en-US" sz="2200" i="1" dirty="0">
                <a:solidFill>
                  <a:srgbClr val="60A0B0"/>
                </a:solidFill>
                <a:latin typeface="Consolas" panose="020B0609020204030204" pitchFamily="49" charset="0"/>
              </a:rPr>
              <a:t>#&gt;   encoding confidence</a:t>
            </a:r>
          </a:p>
          <a:p>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a:t>
            </a:r>
          </a:p>
          <a:p>
            <a:r>
              <a:rPr lang="en-US" sz="2200" i="1" dirty="0">
                <a:solidFill>
                  <a:srgbClr val="60A0B0"/>
                </a:solidFill>
                <a:latin typeface="Consolas" panose="020B0609020204030204" pitchFamily="49" charset="0"/>
              </a:rPr>
              <a:t>#&gt; 1 KOI8-R         0.42</a:t>
            </a:r>
          </a:p>
        </p:txBody>
      </p:sp>
      <p:sp>
        <p:nvSpPr>
          <p:cNvPr id="6" name="Rectangle 5">
            <a:extLst>
              <a:ext uri="{FF2B5EF4-FFF2-40B4-BE49-F238E27FC236}">
                <a16:creationId xmlns:a16="http://schemas.microsoft.com/office/drawing/2014/main" id="{0C230AE3-C93F-481D-83F7-203D3C294FF4}"/>
              </a:ext>
            </a:extLst>
          </p:cNvPr>
          <p:cNvSpPr/>
          <p:nvPr/>
        </p:nvSpPr>
        <p:spPr>
          <a:xfrm>
            <a:off x="8429588" y="6239816"/>
            <a:ext cx="3180038" cy="369332"/>
          </a:xfrm>
          <a:prstGeom prst="rect">
            <a:avLst/>
          </a:prstGeom>
        </p:spPr>
        <p:txBody>
          <a:bodyPr wrap="none">
            <a:spAutoFit/>
          </a:bodyPr>
          <a:lstStyle/>
          <a:p>
            <a:r>
              <a:rPr lang="en-US" dirty="0">
                <a:hlinkClick r:id="rId3"/>
              </a:rPr>
              <a:t>http://kunststube.net/encoding/</a:t>
            </a:r>
            <a:r>
              <a:rPr lang="en-US" dirty="0"/>
              <a:t>.</a:t>
            </a:r>
          </a:p>
        </p:txBody>
      </p:sp>
      <p:sp>
        <p:nvSpPr>
          <p:cNvPr id="8" name="TextBox 7">
            <a:extLst>
              <a:ext uri="{FF2B5EF4-FFF2-40B4-BE49-F238E27FC236}">
                <a16:creationId xmlns:a16="http://schemas.microsoft.com/office/drawing/2014/main" id="{AD3F3205-ED1B-446B-8A85-3D441A828839}"/>
              </a:ext>
            </a:extLst>
          </p:cNvPr>
          <p:cNvSpPr txBox="1"/>
          <p:nvPr/>
        </p:nvSpPr>
        <p:spPr>
          <a:xfrm>
            <a:off x="5884164" y="1335024"/>
            <a:ext cx="1911928" cy="461665"/>
          </a:xfrm>
          <a:prstGeom prst="rect">
            <a:avLst/>
          </a:prstGeom>
          <a:solidFill>
            <a:srgbClr val="FFC000"/>
          </a:solidFill>
          <a:ln>
            <a:solidFill>
              <a:schemeClr val="tx1"/>
            </a:solidFill>
          </a:ln>
        </p:spPr>
        <p:txBody>
          <a:bodyPr wrap="square" rtlCol="0">
            <a:spAutoFit/>
          </a:bodyPr>
          <a:lstStyle/>
          <a:p>
            <a:pPr algn="ctr"/>
            <a:r>
              <a:rPr lang="en-US" sz="2400" dirty="0"/>
              <a:t>path to a file</a:t>
            </a:r>
          </a:p>
        </p:txBody>
      </p:sp>
      <p:cxnSp>
        <p:nvCxnSpPr>
          <p:cNvPr id="10" name="Straight Arrow Connector 9">
            <a:extLst>
              <a:ext uri="{FF2B5EF4-FFF2-40B4-BE49-F238E27FC236}">
                <a16:creationId xmlns:a16="http://schemas.microsoft.com/office/drawing/2014/main" id="{02B626A2-EE2F-4B26-98EC-8DC3276C1D92}"/>
              </a:ext>
            </a:extLst>
          </p:cNvPr>
          <p:cNvCxnSpPr>
            <a:stCxn id="8" idx="1"/>
          </p:cNvCxnSpPr>
          <p:nvPr/>
        </p:nvCxnSpPr>
        <p:spPr>
          <a:xfrm flipH="1">
            <a:off x="4588625" y="1565857"/>
            <a:ext cx="1295539" cy="51897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19122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AB22B-1EDD-47E1-9105-80CB710A7CDE}"/>
              </a:ext>
            </a:extLst>
          </p:cNvPr>
          <p:cNvSpPr>
            <a:spLocks noGrp="1"/>
          </p:cNvSpPr>
          <p:nvPr>
            <p:ph type="title"/>
          </p:nvPr>
        </p:nvSpPr>
        <p:spPr/>
        <p:txBody>
          <a:bodyPr/>
          <a:lstStyle/>
          <a:p>
            <a:r>
              <a:rPr lang="en-US" dirty="0"/>
              <a:t>Factors</a:t>
            </a:r>
          </a:p>
        </p:txBody>
      </p:sp>
      <p:sp>
        <p:nvSpPr>
          <p:cNvPr id="5" name="Rectangle 4">
            <a:extLst>
              <a:ext uri="{FF2B5EF4-FFF2-40B4-BE49-F238E27FC236}">
                <a16:creationId xmlns:a16="http://schemas.microsoft.com/office/drawing/2014/main" id="{CC7F480C-3114-43B1-8FBB-C4957064EFFF}"/>
              </a:ext>
            </a:extLst>
          </p:cNvPr>
          <p:cNvSpPr/>
          <p:nvPr/>
        </p:nvSpPr>
        <p:spPr>
          <a:xfrm>
            <a:off x="1024127" y="1720840"/>
            <a:ext cx="10281181" cy="4154984"/>
          </a:xfrm>
          <a:prstGeom prst="rect">
            <a:avLst/>
          </a:prstGeom>
          <a:solidFill>
            <a:srgbClr val="F7F7F7"/>
          </a:solidFill>
        </p:spPr>
        <p:txBody>
          <a:bodyPr wrap="square">
            <a:spAutoFit/>
          </a:bodyPr>
          <a:lstStyle/>
          <a:p>
            <a:r>
              <a:rPr lang="en-US" altLang="en-US" sz="2200" dirty="0">
                <a:solidFill>
                  <a:srgbClr val="4183C4"/>
                </a:solidFill>
                <a:latin typeface="Consolas" panose="020B0609020204030204" pitchFamily="49" charset="0"/>
              </a:rPr>
              <a:t>fruit &lt;-</a:t>
            </a:r>
            <a:r>
              <a:rPr lang="en-US" altLang="en-US" sz="2200" dirty="0">
                <a:solidFill>
                  <a:srgbClr val="4070A0"/>
                </a:solidFill>
                <a:latin typeface="Consolas" panose="020B0609020204030204" pitchFamily="49" charset="0"/>
              </a:rPr>
              <a:t> </a:t>
            </a:r>
            <a:r>
              <a:rPr lang="en-US" altLang="en-US" sz="2200" b="1" dirty="0">
                <a:solidFill>
                  <a:srgbClr val="007020"/>
                </a:solidFill>
                <a:latin typeface="Consolas" panose="020B0609020204030204" pitchFamily="49" charset="0"/>
              </a:rPr>
              <a:t>c</a:t>
            </a:r>
            <a:r>
              <a:rPr lang="en-US" altLang="en-US" sz="2200" dirty="0">
                <a:solidFill>
                  <a:srgbClr val="4183C4"/>
                </a:solidFill>
                <a:latin typeface="Consolas" panose="020B0609020204030204" pitchFamily="49" charset="0"/>
              </a:rPr>
              <a:t>(</a:t>
            </a:r>
            <a:r>
              <a:rPr lang="en-US" altLang="en-US" sz="2200" dirty="0">
                <a:solidFill>
                  <a:srgbClr val="4070A0"/>
                </a:solidFill>
                <a:latin typeface="Consolas" panose="020B0609020204030204" pitchFamily="49" charset="0"/>
              </a:rPr>
              <a:t>"apple"</a:t>
            </a:r>
            <a:r>
              <a:rPr lang="en-US" altLang="en-US" sz="2200" dirty="0">
                <a:solidFill>
                  <a:srgbClr val="4183C4"/>
                </a:solidFill>
                <a:latin typeface="Consolas" panose="020B0609020204030204" pitchFamily="49" charset="0"/>
              </a:rPr>
              <a:t>, </a:t>
            </a:r>
            <a:r>
              <a:rPr lang="en-US" altLang="en-US" sz="2200" dirty="0">
                <a:solidFill>
                  <a:srgbClr val="4070A0"/>
                </a:solidFill>
                <a:latin typeface="Consolas" panose="020B0609020204030204" pitchFamily="49" charset="0"/>
              </a:rPr>
              <a:t>"banana"</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r>
              <a:rPr lang="en-US" altLang="en-US" sz="2200" b="1" dirty="0" err="1">
                <a:solidFill>
                  <a:srgbClr val="007020"/>
                </a:solidFill>
                <a:latin typeface="Consolas" panose="020B0609020204030204" pitchFamily="49" charset="0"/>
              </a:rPr>
              <a:t>parse_factor</a:t>
            </a:r>
            <a:r>
              <a:rPr lang="en-US" altLang="en-US" sz="2200" dirty="0">
                <a:solidFill>
                  <a:srgbClr val="4183C4"/>
                </a:solidFill>
                <a:latin typeface="Consolas" panose="020B0609020204030204" pitchFamily="49" charset="0"/>
              </a:rPr>
              <a:t>(</a:t>
            </a:r>
            <a:r>
              <a:rPr lang="en-US" altLang="en-US" sz="2200" b="1" dirty="0">
                <a:solidFill>
                  <a:srgbClr val="007020"/>
                </a:solidFill>
                <a:latin typeface="Consolas" panose="020B0609020204030204" pitchFamily="49" charset="0"/>
              </a:rPr>
              <a:t>c</a:t>
            </a:r>
            <a:r>
              <a:rPr lang="en-US" altLang="en-US" sz="2200" dirty="0">
                <a:solidFill>
                  <a:srgbClr val="4183C4"/>
                </a:solidFill>
                <a:latin typeface="Consolas" panose="020B0609020204030204" pitchFamily="49" charset="0"/>
              </a:rPr>
              <a:t>(</a:t>
            </a:r>
            <a:r>
              <a:rPr lang="en-US" altLang="en-US" sz="2200" dirty="0">
                <a:solidFill>
                  <a:srgbClr val="4070A0"/>
                </a:solidFill>
                <a:latin typeface="Consolas" panose="020B0609020204030204" pitchFamily="49" charset="0"/>
              </a:rPr>
              <a:t>"apple"</a:t>
            </a:r>
            <a:r>
              <a:rPr lang="en-US" altLang="en-US" sz="2200" dirty="0">
                <a:solidFill>
                  <a:srgbClr val="4183C4"/>
                </a:solidFill>
                <a:latin typeface="Consolas" panose="020B0609020204030204" pitchFamily="49" charset="0"/>
              </a:rPr>
              <a:t>, </a:t>
            </a:r>
            <a:r>
              <a:rPr lang="en-US" altLang="en-US" sz="2200" dirty="0">
                <a:solidFill>
                  <a:srgbClr val="4070A0"/>
                </a:solidFill>
                <a:latin typeface="Consolas" panose="020B0609020204030204" pitchFamily="49" charset="0"/>
              </a:rPr>
              <a:t>"banana"</a:t>
            </a:r>
            <a:r>
              <a:rPr lang="en-US" altLang="en-US" sz="2200" dirty="0">
                <a:solidFill>
                  <a:srgbClr val="4183C4"/>
                </a:solidFill>
                <a:latin typeface="Consolas" panose="020B0609020204030204" pitchFamily="49" charset="0"/>
              </a:rPr>
              <a:t>, </a:t>
            </a:r>
            <a:r>
              <a:rPr lang="en-US" altLang="en-US" sz="2200" dirty="0">
                <a:solidFill>
                  <a:srgbClr val="4070A0"/>
                </a:solidFill>
                <a:latin typeface="Consolas" panose="020B0609020204030204" pitchFamily="49" charset="0"/>
              </a:rPr>
              <a:t>"</a:t>
            </a:r>
            <a:r>
              <a:rPr lang="en-US" altLang="en-US" sz="2200" dirty="0" err="1">
                <a:solidFill>
                  <a:srgbClr val="4070A0"/>
                </a:solidFill>
                <a:latin typeface="Consolas" panose="020B0609020204030204" pitchFamily="49" charset="0"/>
              </a:rPr>
              <a:t>bananana</a:t>
            </a:r>
            <a:r>
              <a:rPr lang="en-US" altLang="en-US" sz="2200" dirty="0">
                <a:solidFill>
                  <a:srgbClr val="4070A0"/>
                </a:solidFill>
                <a:latin typeface="Consolas" panose="020B0609020204030204" pitchFamily="49" charset="0"/>
              </a:rPr>
              <a:t>"</a:t>
            </a:r>
            <a:r>
              <a:rPr lang="en-US" altLang="en-US" sz="2200" dirty="0">
                <a:solidFill>
                  <a:srgbClr val="4183C4"/>
                </a:solidFill>
                <a:latin typeface="Consolas" panose="020B0609020204030204" pitchFamily="49" charset="0"/>
              </a:rPr>
              <a:t>), </a:t>
            </a:r>
            <a:r>
              <a:rPr lang="en-US" altLang="en-US" sz="2200" dirty="0">
                <a:solidFill>
                  <a:srgbClr val="902000"/>
                </a:solidFill>
                <a:latin typeface="Consolas" panose="020B0609020204030204" pitchFamily="49" charset="0"/>
              </a:rPr>
              <a:t>levels =</a:t>
            </a:r>
            <a:r>
              <a:rPr lang="en-US" altLang="en-US" sz="2200" dirty="0">
                <a:solidFill>
                  <a:srgbClr val="4183C4"/>
                </a:solidFill>
                <a:latin typeface="Consolas" panose="020B0609020204030204" pitchFamily="49" charset="0"/>
              </a:rPr>
              <a:t> fruit)</a:t>
            </a:r>
          </a:p>
          <a:p>
            <a:r>
              <a:rPr lang="en-US" sz="2200" i="1" dirty="0">
                <a:solidFill>
                  <a:srgbClr val="60A0B0"/>
                </a:solidFill>
                <a:latin typeface="Consolas" panose="020B0609020204030204" pitchFamily="49" charset="0"/>
              </a:rPr>
              <a:t>#&gt; Warning: 1 parsing failure.</a:t>
            </a:r>
          </a:p>
          <a:p>
            <a:r>
              <a:rPr lang="en-US" sz="2200" i="1" dirty="0">
                <a:solidFill>
                  <a:srgbClr val="60A0B0"/>
                </a:solidFill>
                <a:latin typeface="Consolas" panose="020B0609020204030204" pitchFamily="49" charset="0"/>
              </a:rPr>
              <a:t>#&gt; row col           expected   actual</a:t>
            </a:r>
          </a:p>
          <a:p>
            <a:r>
              <a:rPr lang="en-US" sz="2200" i="1" dirty="0">
                <a:solidFill>
                  <a:srgbClr val="60A0B0"/>
                </a:solidFill>
                <a:latin typeface="Consolas" panose="020B0609020204030204" pitchFamily="49" charset="0"/>
              </a:rPr>
              <a:t>#&gt;   3  -- value in level set </a:t>
            </a:r>
            <a:r>
              <a:rPr lang="en-US" sz="2200" i="1" dirty="0" err="1">
                <a:solidFill>
                  <a:srgbClr val="60A0B0"/>
                </a:solidFill>
                <a:latin typeface="Consolas" panose="020B0609020204030204" pitchFamily="49" charset="0"/>
              </a:rPr>
              <a:t>bananana</a:t>
            </a:r>
            <a:endParaRPr lang="en-US" sz="2200" i="1" dirty="0">
              <a:solidFill>
                <a:srgbClr val="60A0B0"/>
              </a:solidFill>
              <a:latin typeface="Consolas" panose="020B0609020204030204" pitchFamily="49" charset="0"/>
            </a:endParaRPr>
          </a:p>
          <a:p>
            <a:r>
              <a:rPr lang="en-US" sz="2200" i="1" dirty="0">
                <a:solidFill>
                  <a:srgbClr val="60A0B0"/>
                </a:solidFill>
                <a:latin typeface="Consolas" panose="020B0609020204030204" pitchFamily="49" charset="0"/>
              </a:rPr>
              <a:t>#&gt; [1] apple  banana &lt;NA&gt;  </a:t>
            </a:r>
          </a:p>
          <a:p>
            <a:r>
              <a:rPr lang="en-US" sz="2200" i="1" dirty="0">
                <a:solidFill>
                  <a:srgbClr val="60A0B0"/>
                </a:solidFill>
                <a:latin typeface="Consolas" panose="020B0609020204030204" pitchFamily="49" charset="0"/>
              </a:rPr>
              <a:t>#&gt; </a:t>
            </a:r>
            <a:r>
              <a:rPr lang="en-US" sz="2200" i="1" dirty="0" err="1">
                <a:solidFill>
                  <a:srgbClr val="60A0B0"/>
                </a:solidFill>
                <a:latin typeface="Consolas" panose="020B0609020204030204" pitchFamily="49" charset="0"/>
              </a:rPr>
              <a:t>attr</a:t>
            </a:r>
            <a:r>
              <a:rPr lang="en-US" sz="2200" i="1" dirty="0">
                <a:solidFill>
                  <a:srgbClr val="60A0B0"/>
                </a:solidFill>
                <a:latin typeface="Consolas" panose="020B0609020204030204" pitchFamily="49" charset="0"/>
              </a:rPr>
              <a:t>(,"problems")</a:t>
            </a:r>
          </a:p>
          <a:p>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1 x 4</a:t>
            </a:r>
          </a:p>
          <a:p>
            <a:r>
              <a:rPr lang="en-US" sz="2200" i="1" dirty="0">
                <a:solidFill>
                  <a:srgbClr val="60A0B0"/>
                </a:solidFill>
                <a:latin typeface="Consolas" panose="020B0609020204030204" pitchFamily="49" charset="0"/>
              </a:rPr>
              <a:t>#&gt;     row   col expected           actual  </a:t>
            </a:r>
          </a:p>
          <a:p>
            <a:r>
              <a:rPr lang="en-US" sz="2200" i="1" dirty="0">
                <a:solidFill>
                  <a:srgbClr val="60A0B0"/>
                </a:solidFill>
                <a:latin typeface="Consolas" panose="020B0609020204030204" pitchFamily="49" charset="0"/>
              </a:rPr>
              <a:t>#&gt;   &lt;int&gt; &lt;int&gt;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   </a:t>
            </a:r>
          </a:p>
          <a:p>
            <a:r>
              <a:rPr lang="en-US" sz="2200" i="1" dirty="0">
                <a:solidFill>
                  <a:srgbClr val="60A0B0"/>
                </a:solidFill>
                <a:latin typeface="Consolas" panose="020B0609020204030204" pitchFamily="49" charset="0"/>
              </a:rPr>
              <a:t>#&gt; 1     3    NA value in level set </a:t>
            </a:r>
            <a:r>
              <a:rPr lang="en-US" sz="2200" i="1" dirty="0" err="1">
                <a:solidFill>
                  <a:srgbClr val="60A0B0"/>
                </a:solidFill>
                <a:latin typeface="Consolas" panose="020B0609020204030204" pitchFamily="49" charset="0"/>
              </a:rPr>
              <a:t>bananana</a:t>
            </a:r>
            <a:endParaRPr lang="en-US" sz="2200" i="1" dirty="0">
              <a:solidFill>
                <a:srgbClr val="60A0B0"/>
              </a:solidFill>
              <a:latin typeface="Consolas" panose="020B0609020204030204" pitchFamily="49" charset="0"/>
            </a:endParaRPr>
          </a:p>
          <a:p>
            <a:r>
              <a:rPr lang="en-US" sz="2200" i="1" dirty="0">
                <a:solidFill>
                  <a:srgbClr val="60A0B0"/>
                </a:solidFill>
                <a:latin typeface="Consolas" panose="020B0609020204030204" pitchFamily="49" charset="0"/>
              </a:rPr>
              <a:t>#&gt; Levels: apple banana</a:t>
            </a:r>
          </a:p>
        </p:txBody>
      </p:sp>
    </p:spTree>
    <p:extLst>
      <p:ext uri="{BB962C8B-B14F-4D97-AF65-F5344CB8AC3E}">
        <p14:creationId xmlns:p14="http://schemas.microsoft.com/office/powerpoint/2010/main" val="1744077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54434-AB51-43B6-91A7-95807ACADFF1}"/>
              </a:ext>
            </a:extLst>
          </p:cNvPr>
          <p:cNvSpPr>
            <a:spLocks noGrp="1"/>
          </p:cNvSpPr>
          <p:nvPr>
            <p:ph type="title"/>
          </p:nvPr>
        </p:nvSpPr>
        <p:spPr/>
        <p:txBody>
          <a:bodyPr/>
          <a:lstStyle/>
          <a:p>
            <a:r>
              <a:rPr lang="en-US" dirty="0"/>
              <a:t>Dates, date-times, and times</a:t>
            </a:r>
          </a:p>
        </p:txBody>
      </p:sp>
      <p:sp>
        <p:nvSpPr>
          <p:cNvPr id="3" name="Content Placeholder 2">
            <a:extLst>
              <a:ext uri="{FF2B5EF4-FFF2-40B4-BE49-F238E27FC236}">
                <a16:creationId xmlns:a16="http://schemas.microsoft.com/office/drawing/2014/main" id="{BBA1A2E9-6A22-4D65-A9AC-031A7016FB90}"/>
              </a:ext>
            </a:extLst>
          </p:cNvPr>
          <p:cNvSpPr>
            <a:spLocks noGrp="1"/>
          </p:cNvSpPr>
          <p:nvPr>
            <p:ph idx="1"/>
          </p:nvPr>
        </p:nvSpPr>
        <p:spPr>
          <a:xfrm>
            <a:off x="1024128" y="2286000"/>
            <a:ext cx="9720073" cy="972589"/>
          </a:xfrm>
        </p:spPr>
        <p:txBody>
          <a:bodyPr>
            <a:normAutofit/>
          </a:bodyPr>
          <a:lstStyle/>
          <a:p>
            <a:pPr marL="0" indent="0">
              <a:buNone/>
            </a:pPr>
            <a:r>
              <a:rPr lang="en-US" sz="2400" dirty="0" err="1">
                <a:latin typeface="Consolas" panose="020B0609020204030204" pitchFamily="49" charset="0"/>
              </a:rPr>
              <a:t>parse_datetime</a:t>
            </a:r>
            <a:r>
              <a:rPr lang="en-US" sz="2400" dirty="0">
                <a:latin typeface="Consolas" panose="020B0609020204030204" pitchFamily="49" charset="0"/>
              </a:rPr>
              <a:t>() </a:t>
            </a:r>
            <a:r>
              <a:rPr lang="en-US" sz="2400" dirty="0"/>
              <a:t>expects an ISO8601 date-time. </a:t>
            </a:r>
          </a:p>
        </p:txBody>
      </p:sp>
      <p:sp>
        <p:nvSpPr>
          <p:cNvPr id="5" name="Rectangle 2">
            <a:extLst>
              <a:ext uri="{FF2B5EF4-FFF2-40B4-BE49-F238E27FC236}">
                <a16:creationId xmlns:a16="http://schemas.microsoft.com/office/drawing/2014/main" id="{B61C0152-544B-4FE4-B56E-B554A23AE790}"/>
              </a:ext>
            </a:extLst>
          </p:cNvPr>
          <p:cNvSpPr>
            <a:spLocks noChangeArrowheads="1"/>
          </p:cNvSpPr>
          <p:nvPr/>
        </p:nvSpPr>
        <p:spPr bwMode="auto">
          <a:xfrm>
            <a:off x="1024128" y="3089312"/>
            <a:ext cx="9720072" cy="203132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parse_datetime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"2010-10-01T2010"</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"2010-10-01 20:10:00 UTC"</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 If time is omitted, it will be set to midnight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parse_datetime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"20101010"</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"2010-10-10 UTC"</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BF1EDCA8-260F-42C2-80BE-7F59A9944BAA}"/>
              </a:ext>
            </a:extLst>
          </p:cNvPr>
          <p:cNvSpPr/>
          <p:nvPr/>
        </p:nvSpPr>
        <p:spPr>
          <a:xfrm>
            <a:off x="8072783" y="6272784"/>
            <a:ext cx="3993401" cy="369332"/>
          </a:xfrm>
          <a:prstGeom prst="rect">
            <a:avLst/>
          </a:prstGeom>
        </p:spPr>
        <p:txBody>
          <a:bodyPr wrap="none">
            <a:spAutoFit/>
          </a:bodyPr>
          <a:lstStyle/>
          <a:p>
            <a:r>
              <a:rPr lang="en-US" dirty="0">
                <a:hlinkClick r:id="rId3"/>
              </a:rPr>
              <a:t>https://en.wikipedia.org/wiki/ISO_8601</a:t>
            </a:r>
            <a:endParaRPr lang="en-US" dirty="0"/>
          </a:p>
        </p:txBody>
      </p:sp>
    </p:spTree>
    <p:extLst>
      <p:ext uri="{BB962C8B-B14F-4D97-AF65-F5344CB8AC3E}">
        <p14:creationId xmlns:p14="http://schemas.microsoft.com/office/powerpoint/2010/main" val="470308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71464-ECD4-45F1-B6FE-5C5D2CB2E48F}"/>
              </a:ext>
            </a:extLst>
          </p:cNvPr>
          <p:cNvSpPr>
            <a:spLocks noGrp="1"/>
          </p:cNvSpPr>
          <p:nvPr>
            <p:ph type="title"/>
          </p:nvPr>
        </p:nvSpPr>
        <p:spPr/>
        <p:txBody>
          <a:bodyPr/>
          <a:lstStyle/>
          <a:p>
            <a:r>
              <a:rPr lang="en-US" dirty="0"/>
              <a:t>Dates, date-times, and times</a:t>
            </a:r>
          </a:p>
        </p:txBody>
      </p:sp>
      <p:sp>
        <p:nvSpPr>
          <p:cNvPr id="3" name="Content Placeholder 2">
            <a:extLst>
              <a:ext uri="{FF2B5EF4-FFF2-40B4-BE49-F238E27FC236}">
                <a16:creationId xmlns:a16="http://schemas.microsoft.com/office/drawing/2014/main" id="{3A5E01EF-9145-4DAC-9EB5-B275935FCFD4}"/>
              </a:ext>
            </a:extLst>
          </p:cNvPr>
          <p:cNvSpPr>
            <a:spLocks noGrp="1"/>
          </p:cNvSpPr>
          <p:nvPr>
            <p:ph idx="1"/>
          </p:nvPr>
        </p:nvSpPr>
        <p:spPr/>
        <p:txBody>
          <a:bodyPr>
            <a:normAutofit/>
          </a:bodyPr>
          <a:lstStyle/>
          <a:p>
            <a:pPr marL="0" indent="0">
              <a:buNone/>
            </a:pPr>
            <a:r>
              <a:rPr lang="en-US" sz="2400" dirty="0" err="1">
                <a:latin typeface="Consolas" panose="020B0609020204030204" pitchFamily="49" charset="0"/>
              </a:rPr>
              <a:t>parse_date</a:t>
            </a:r>
            <a:r>
              <a:rPr lang="en-US" sz="2400" dirty="0">
                <a:latin typeface="Consolas" panose="020B0609020204030204" pitchFamily="49" charset="0"/>
              </a:rPr>
              <a:t>() </a:t>
            </a:r>
            <a:r>
              <a:rPr lang="en-US" sz="2400" dirty="0"/>
              <a:t>expects a four digit year, a </a:t>
            </a:r>
            <a:r>
              <a:rPr lang="en-US" sz="2400" dirty="0">
                <a:latin typeface="Consolas" panose="020B0609020204030204" pitchFamily="49" charset="0"/>
              </a:rPr>
              <a:t>-</a:t>
            </a:r>
            <a:r>
              <a:rPr lang="en-US" sz="2400" dirty="0"/>
              <a:t> or </a:t>
            </a:r>
            <a:r>
              <a:rPr lang="en-US" sz="2400" dirty="0">
                <a:latin typeface="Consolas" panose="020B0609020204030204" pitchFamily="49" charset="0"/>
              </a:rPr>
              <a:t>/</a:t>
            </a:r>
            <a:r>
              <a:rPr lang="en-US" sz="2400" dirty="0"/>
              <a:t>, the month, a</a:t>
            </a:r>
            <a:r>
              <a:rPr lang="en-US" sz="2400" dirty="0">
                <a:latin typeface="Consolas" panose="020B0609020204030204" pitchFamily="49" charset="0"/>
              </a:rPr>
              <a:t> -</a:t>
            </a:r>
            <a:r>
              <a:rPr lang="en-US" sz="2400" dirty="0"/>
              <a:t> or </a:t>
            </a:r>
            <a:r>
              <a:rPr lang="en-US" sz="2400" dirty="0">
                <a:latin typeface="Consolas" panose="020B0609020204030204" pitchFamily="49" charset="0"/>
              </a:rPr>
              <a:t>/</a:t>
            </a:r>
            <a:r>
              <a:rPr lang="en-US" sz="2400" dirty="0"/>
              <a:t>, then the day:</a:t>
            </a:r>
          </a:p>
        </p:txBody>
      </p:sp>
      <p:sp>
        <p:nvSpPr>
          <p:cNvPr id="5" name="Rectangle 2">
            <a:extLst>
              <a:ext uri="{FF2B5EF4-FFF2-40B4-BE49-F238E27FC236}">
                <a16:creationId xmlns:a16="http://schemas.microsoft.com/office/drawing/2014/main" id="{7C935394-E5FC-420F-84C7-09EC83DB9CB2}"/>
              </a:ext>
            </a:extLst>
          </p:cNvPr>
          <p:cNvSpPr>
            <a:spLocks noChangeArrowheads="1"/>
          </p:cNvSpPr>
          <p:nvPr/>
        </p:nvSpPr>
        <p:spPr bwMode="auto">
          <a:xfrm>
            <a:off x="1024128" y="3415700"/>
            <a:ext cx="9720072" cy="67710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parse_date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"2010-10-01"</a:t>
            </a:r>
            <a:r>
              <a:rPr kumimoji="0" lang="en-US" altLang="en-US" sz="2200" b="0" i="0" u="none" strike="noStrike" cap="none" normalizeH="0" baseline="0" dirty="0">
                <a:ln>
                  <a:noFill/>
                </a:ln>
                <a:solidFill>
                  <a:srgbClr val="4183C4"/>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"2010-10-01"</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0777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80EBF-B49F-4811-B85F-1A7A2B0DBBC4}"/>
              </a:ext>
            </a:extLst>
          </p:cNvPr>
          <p:cNvSpPr>
            <a:spLocks noGrp="1"/>
          </p:cNvSpPr>
          <p:nvPr>
            <p:ph type="title"/>
          </p:nvPr>
        </p:nvSpPr>
        <p:spPr/>
        <p:txBody>
          <a:bodyPr/>
          <a:lstStyle/>
          <a:p>
            <a:r>
              <a:rPr lang="en-US" dirty="0"/>
              <a:t>Dates, date-times, and times</a:t>
            </a:r>
          </a:p>
        </p:txBody>
      </p:sp>
      <p:sp>
        <p:nvSpPr>
          <p:cNvPr id="3" name="Content Placeholder 2">
            <a:extLst>
              <a:ext uri="{FF2B5EF4-FFF2-40B4-BE49-F238E27FC236}">
                <a16:creationId xmlns:a16="http://schemas.microsoft.com/office/drawing/2014/main" id="{C93E46CB-E690-4FBB-A57B-43D9993B9353}"/>
              </a:ext>
            </a:extLst>
          </p:cNvPr>
          <p:cNvSpPr>
            <a:spLocks noGrp="1"/>
          </p:cNvSpPr>
          <p:nvPr>
            <p:ph idx="1"/>
          </p:nvPr>
        </p:nvSpPr>
        <p:spPr>
          <a:xfrm>
            <a:off x="1024128" y="2286000"/>
            <a:ext cx="9720073" cy="872836"/>
          </a:xfrm>
        </p:spPr>
        <p:txBody>
          <a:bodyPr>
            <a:normAutofit/>
          </a:bodyPr>
          <a:lstStyle/>
          <a:p>
            <a:pPr marL="0" indent="0">
              <a:buNone/>
            </a:pPr>
            <a:r>
              <a:rPr lang="en-US" sz="2400" dirty="0" err="1">
                <a:latin typeface="Consolas" panose="020B0609020204030204" pitchFamily="49" charset="0"/>
              </a:rPr>
              <a:t>parse_time</a:t>
            </a:r>
            <a:r>
              <a:rPr lang="en-US" sz="2400" dirty="0">
                <a:latin typeface="Consolas" panose="020B0609020204030204" pitchFamily="49" charset="0"/>
              </a:rPr>
              <a:t>() </a:t>
            </a:r>
            <a:r>
              <a:rPr lang="en-US" sz="2400" dirty="0"/>
              <a:t>expects the hour, </a:t>
            </a:r>
            <a:r>
              <a:rPr lang="en-US" sz="2400" dirty="0">
                <a:latin typeface="Consolas" panose="020B0609020204030204" pitchFamily="49" charset="0"/>
              </a:rPr>
              <a:t>:</a:t>
            </a:r>
            <a:r>
              <a:rPr lang="en-US" sz="2400" dirty="0"/>
              <a:t>, minutes, optionally </a:t>
            </a:r>
            <a:r>
              <a:rPr lang="en-US" sz="2400" dirty="0">
                <a:latin typeface="Consolas" panose="020B0609020204030204" pitchFamily="49" charset="0"/>
              </a:rPr>
              <a:t>:</a:t>
            </a:r>
            <a:r>
              <a:rPr lang="en-US" sz="2400" dirty="0"/>
              <a:t> and seconds, and an optional am/pm specifier:</a:t>
            </a:r>
          </a:p>
        </p:txBody>
      </p:sp>
      <p:sp>
        <p:nvSpPr>
          <p:cNvPr id="5" name="Rectangle 2">
            <a:extLst>
              <a:ext uri="{FF2B5EF4-FFF2-40B4-BE49-F238E27FC236}">
                <a16:creationId xmlns:a16="http://schemas.microsoft.com/office/drawing/2014/main" id="{AD63CA37-9EBA-472E-99FD-A6F4C8516E78}"/>
              </a:ext>
            </a:extLst>
          </p:cNvPr>
          <p:cNvSpPr>
            <a:spLocks noChangeArrowheads="1"/>
          </p:cNvSpPr>
          <p:nvPr/>
        </p:nvSpPr>
        <p:spPr bwMode="auto">
          <a:xfrm>
            <a:off x="1024127" y="3080398"/>
            <a:ext cx="9720071" cy="169277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7020"/>
                </a:solidFill>
                <a:effectLst/>
                <a:latin typeface="Consolas" panose="020B0609020204030204" pitchFamily="49" charset="0"/>
              </a:rPr>
              <a:t>library</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err="1">
                <a:ln>
                  <a:noFill/>
                </a:ln>
                <a:solidFill>
                  <a:srgbClr val="4183C4"/>
                </a:solidFill>
                <a:effectLst/>
                <a:latin typeface="Consolas" panose="020B0609020204030204" pitchFamily="49" charset="0"/>
              </a:rPr>
              <a:t>hms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parse_time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"01:10 am"</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01:10:00</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parse_time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"20:10:01"</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20:10:01</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1702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02984-9D52-462B-A032-AE3B5C87FD3A}"/>
              </a:ext>
            </a:extLst>
          </p:cNvPr>
          <p:cNvSpPr>
            <a:spLocks noGrp="1"/>
          </p:cNvSpPr>
          <p:nvPr>
            <p:ph type="title"/>
          </p:nvPr>
        </p:nvSpPr>
        <p:spPr/>
        <p:txBody>
          <a:bodyPr/>
          <a:lstStyle/>
          <a:p>
            <a:r>
              <a:rPr lang="en-US" dirty="0"/>
              <a:t>Formatting dates</a:t>
            </a:r>
          </a:p>
        </p:txBody>
      </p:sp>
      <p:sp>
        <p:nvSpPr>
          <p:cNvPr id="7" name="Rectangle 6">
            <a:extLst>
              <a:ext uri="{FF2B5EF4-FFF2-40B4-BE49-F238E27FC236}">
                <a16:creationId xmlns:a16="http://schemas.microsoft.com/office/drawing/2014/main" id="{38D68147-E688-4D34-801D-772B1DD9B5A2}"/>
              </a:ext>
            </a:extLst>
          </p:cNvPr>
          <p:cNvSpPr/>
          <p:nvPr/>
        </p:nvSpPr>
        <p:spPr>
          <a:xfrm>
            <a:off x="1024128" y="1792690"/>
            <a:ext cx="4360672" cy="3693319"/>
          </a:xfrm>
          <a:prstGeom prst="rect">
            <a:avLst/>
          </a:prstGeom>
        </p:spPr>
        <p:txBody>
          <a:bodyPr wrap="square">
            <a:spAutoFit/>
          </a:bodyPr>
          <a:lstStyle/>
          <a:p>
            <a:r>
              <a:rPr lang="en-US" b="1" dirty="0"/>
              <a:t>Year</a:t>
            </a:r>
          </a:p>
          <a:p>
            <a:r>
              <a:rPr lang="en-US" dirty="0">
                <a:latin typeface="Consolas" panose="020B0609020204030204" pitchFamily="49" charset="0"/>
              </a:rPr>
              <a:t>	%Y </a:t>
            </a:r>
            <a:r>
              <a:rPr lang="en-US" dirty="0"/>
              <a:t>(4 digits).</a:t>
            </a:r>
          </a:p>
          <a:p>
            <a:r>
              <a:rPr lang="en-US" dirty="0">
                <a:latin typeface="Consolas" panose="020B0609020204030204" pitchFamily="49" charset="0"/>
              </a:rPr>
              <a:t>	%y </a:t>
            </a:r>
            <a:r>
              <a:rPr lang="en-US" dirty="0"/>
              <a:t>(2 digits); 00-69 -&gt; 2000-2069, </a:t>
            </a:r>
          </a:p>
          <a:p>
            <a:r>
              <a:rPr lang="en-US" dirty="0"/>
              <a:t>                            70-99 -&gt; 1970-1999.</a:t>
            </a:r>
          </a:p>
          <a:p>
            <a:endParaRPr lang="en-US" b="1" dirty="0"/>
          </a:p>
          <a:p>
            <a:r>
              <a:rPr lang="en-US" b="1" dirty="0"/>
              <a:t>Month</a:t>
            </a:r>
          </a:p>
          <a:p>
            <a:r>
              <a:rPr lang="en-US" dirty="0">
                <a:latin typeface="Consolas" panose="020B0609020204030204" pitchFamily="49" charset="0"/>
              </a:rPr>
              <a:t>%m</a:t>
            </a:r>
            <a:r>
              <a:rPr lang="en-US" dirty="0"/>
              <a:t> (2 digits).</a:t>
            </a:r>
          </a:p>
          <a:p>
            <a:r>
              <a:rPr lang="en-US" dirty="0">
                <a:latin typeface="Consolas" panose="020B0609020204030204" pitchFamily="49" charset="0"/>
              </a:rPr>
              <a:t>%b </a:t>
            </a:r>
            <a:r>
              <a:rPr lang="en-US" dirty="0"/>
              <a:t>(abbreviated name, like “Jan”).</a:t>
            </a:r>
          </a:p>
          <a:p>
            <a:r>
              <a:rPr lang="en-US" dirty="0">
                <a:latin typeface="Consolas" panose="020B0609020204030204" pitchFamily="49" charset="0"/>
              </a:rPr>
              <a:t>%B </a:t>
            </a:r>
            <a:r>
              <a:rPr lang="en-US" dirty="0"/>
              <a:t>(full name, “January”).</a:t>
            </a:r>
          </a:p>
          <a:p>
            <a:endParaRPr lang="en-US" b="1" dirty="0"/>
          </a:p>
          <a:p>
            <a:r>
              <a:rPr lang="en-US" b="1" dirty="0"/>
              <a:t>Day</a:t>
            </a:r>
          </a:p>
          <a:p>
            <a:r>
              <a:rPr lang="en-US" dirty="0">
                <a:latin typeface="Consolas" panose="020B0609020204030204" pitchFamily="49" charset="0"/>
              </a:rPr>
              <a:t>	%d</a:t>
            </a:r>
            <a:r>
              <a:rPr lang="en-US" dirty="0"/>
              <a:t> (2 digits).</a:t>
            </a:r>
          </a:p>
          <a:p>
            <a:r>
              <a:rPr lang="en-US" dirty="0">
                <a:latin typeface="Consolas" panose="020B0609020204030204" pitchFamily="49" charset="0"/>
              </a:rPr>
              <a:t>	%e </a:t>
            </a:r>
            <a:r>
              <a:rPr lang="en-US" dirty="0"/>
              <a:t>(optional leading space).</a:t>
            </a:r>
          </a:p>
        </p:txBody>
      </p:sp>
      <p:sp>
        <p:nvSpPr>
          <p:cNvPr id="8" name="Rectangle 7">
            <a:extLst>
              <a:ext uri="{FF2B5EF4-FFF2-40B4-BE49-F238E27FC236}">
                <a16:creationId xmlns:a16="http://schemas.microsoft.com/office/drawing/2014/main" id="{45A046C6-AAFD-402C-B416-A5CF6615E9FE}"/>
              </a:ext>
            </a:extLst>
          </p:cNvPr>
          <p:cNvSpPr/>
          <p:nvPr/>
        </p:nvSpPr>
        <p:spPr>
          <a:xfrm>
            <a:off x="5529943" y="1792690"/>
            <a:ext cx="5214257" cy="3693319"/>
          </a:xfrm>
          <a:prstGeom prst="rect">
            <a:avLst/>
          </a:prstGeom>
        </p:spPr>
        <p:txBody>
          <a:bodyPr wrap="square">
            <a:spAutoFit/>
          </a:bodyPr>
          <a:lstStyle/>
          <a:p>
            <a:r>
              <a:rPr lang="en-US" b="1" dirty="0"/>
              <a:t>Time</a:t>
            </a:r>
          </a:p>
          <a:p>
            <a:r>
              <a:rPr lang="en-US" dirty="0">
                <a:latin typeface="Consolas" panose="020B0609020204030204" pitchFamily="49" charset="0"/>
              </a:rPr>
              <a:t>	%H </a:t>
            </a:r>
            <a:r>
              <a:rPr lang="en-US" dirty="0"/>
              <a:t>0-23 hour.</a:t>
            </a:r>
          </a:p>
          <a:p>
            <a:r>
              <a:rPr lang="en-US" dirty="0">
                <a:latin typeface="Consolas" panose="020B0609020204030204" pitchFamily="49" charset="0"/>
              </a:rPr>
              <a:t>	%I </a:t>
            </a:r>
            <a:r>
              <a:rPr lang="en-US" dirty="0"/>
              <a:t>0-12, must be used with %p.</a:t>
            </a:r>
          </a:p>
          <a:p>
            <a:r>
              <a:rPr lang="en-US" dirty="0">
                <a:latin typeface="Consolas" panose="020B0609020204030204" pitchFamily="49" charset="0"/>
              </a:rPr>
              <a:t>	%p</a:t>
            </a:r>
            <a:r>
              <a:rPr lang="en-US" dirty="0"/>
              <a:t> AM/PM indicator.</a:t>
            </a:r>
          </a:p>
          <a:p>
            <a:r>
              <a:rPr lang="en-US" dirty="0">
                <a:latin typeface="Consolas" panose="020B0609020204030204" pitchFamily="49" charset="0"/>
              </a:rPr>
              <a:t>	%M </a:t>
            </a:r>
            <a:r>
              <a:rPr lang="en-US" dirty="0"/>
              <a:t>minutes.</a:t>
            </a:r>
          </a:p>
          <a:p>
            <a:r>
              <a:rPr lang="en-US" dirty="0">
                <a:latin typeface="Consolas" panose="020B0609020204030204" pitchFamily="49" charset="0"/>
              </a:rPr>
              <a:t>	%S </a:t>
            </a:r>
            <a:r>
              <a:rPr lang="en-US" dirty="0"/>
              <a:t>integer seconds.</a:t>
            </a:r>
          </a:p>
          <a:p>
            <a:r>
              <a:rPr lang="en-US" dirty="0">
                <a:latin typeface="Consolas" panose="020B0609020204030204" pitchFamily="49" charset="0"/>
              </a:rPr>
              <a:t>	%OS </a:t>
            </a:r>
            <a:r>
              <a:rPr lang="en-US" dirty="0"/>
              <a:t>real seconds.</a:t>
            </a:r>
          </a:p>
          <a:p>
            <a:r>
              <a:rPr lang="en-US" dirty="0">
                <a:latin typeface="Consolas" panose="020B0609020204030204" pitchFamily="49" charset="0"/>
              </a:rPr>
              <a:t>	%Z </a:t>
            </a:r>
            <a:r>
              <a:rPr lang="en-US" dirty="0"/>
              <a:t>Time zone (as name, e.g. America/Chicago). </a:t>
            </a:r>
          </a:p>
          <a:p>
            <a:r>
              <a:rPr lang="en-US" dirty="0">
                <a:latin typeface="Consolas" panose="020B0609020204030204" pitchFamily="49" charset="0"/>
              </a:rPr>
              <a:t>	%z</a:t>
            </a:r>
            <a:r>
              <a:rPr lang="en-US" dirty="0"/>
              <a:t> (as offset from UTC, e.g. +0800).</a:t>
            </a:r>
          </a:p>
          <a:p>
            <a:endParaRPr lang="en-US" b="1" dirty="0"/>
          </a:p>
          <a:p>
            <a:r>
              <a:rPr lang="en-US" b="1" dirty="0"/>
              <a:t>Non-digits</a:t>
            </a:r>
          </a:p>
          <a:p>
            <a:r>
              <a:rPr lang="en-US" dirty="0">
                <a:latin typeface="Consolas" panose="020B0609020204030204" pitchFamily="49" charset="0"/>
              </a:rPr>
              <a:t>	%.</a:t>
            </a:r>
            <a:r>
              <a:rPr lang="en-US" dirty="0"/>
              <a:t> skips one non-digit character.</a:t>
            </a:r>
          </a:p>
          <a:p>
            <a:r>
              <a:rPr lang="en-US" dirty="0">
                <a:latin typeface="Consolas" panose="020B0609020204030204" pitchFamily="49" charset="0"/>
              </a:rPr>
              <a:t>	%*</a:t>
            </a:r>
            <a:r>
              <a:rPr lang="en-US" dirty="0"/>
              <a:t> skips any number of non-digits.</a:t>
            </a:r>
          </a:p>
        </p:txBody>
      </p:sp>
    </p:spTree>
    <p:extLst>
      <p:ext uri="{BB962C8B-B14F-4D97-AF65-F5344CB8AC3E}">
        <p14:creationId xmlns:p14="http://schemas.microsoft.com/office/powerpoint/2010/main" val="2974629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992B9-5A2C-4910-BC3E-B20BF1C2F21E}"/>
              </a:ext>
            </a:extLst>
          </p:cNvPr>
          <p:cNvSpPr>
            <a:spLocks noGrp="1"/>
          </p:cNvSpPr>
          <p:nvPr>
            <p:ph type="title"/>
          </p:nvPr>
        </p:nvSpPr>
        <p:spPr/>
        <p:txBody>
          <a:bodyPr/>
          <a:lstStyle/>
          <a:p>
            <a:r>
              <a:rPr lang="en-US" dirty="0"/>
              <a:t>Which format?</a:t>
            </a:r>
          </a:p>
        </p:txBody>
      </p:sp>
      <p:sp>
        <p:nvSpPr>
          <p:cNvPr id="4" name="Rectangle 1">
            <a:extLst>
              <a:ext uri="{FF2B5EF4-FFF2-40B4-BE49-F238E27FC236}">
                <a16:creationId xmlns:a16="http://schemas.microsoft.com/office/drawing/2014/main" id="{19B903A7-F4EE-48CC-88F6-C66B4B81C6F2}"/>
              </a:ext>
            </a:extLst>
          </p:cNvPr>
          <p:cNvSpPr>
            <a:spLocks noChangeArrowheads="1"/>
          </p:cNvSpPr>
          <p:nvPr/>
        </p:nvSpPr>
        <p:spPr bwMode="auto">
          <a:xfrm>
            <a:off x="809296" y="2084832"/>
            <a:ext cx="9934904" cy="203132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parse_date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"01/02/15"</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"%m/%d/%y"</a:t>
            </a:r>
            <a:r>
              <a:rPr kumimoji="0" lang="en-US" altLang="en-US" sz="2200" b="0" i="0" u="none" strike="noStrike" cap="none" normalizeH="0" baseline="0" dirty="0">
                <a:ln>
                  <a:noFill/>
                </a:ln>
                <a:solidFill>
                  <a:srgbClr val="4183C4"/>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Consolas" panose="020B0609020204030204" pitchFamily="49" charset="0"/>
              </a:rPr>
              <a:t> </a:t>
            </a:r>
            <a:r>
              <a:rPr kumimoji="0" lang="en-US" altLang="en-US" sz="2200" b="0" i="1" u="none" strike="noStrike" cap="none" normalizeH="0" baseline="0" dirty="0">
                <a:ln>
                  <a:noFill/>
                </a:ln>
                <a:solidFill>
                  <a:srgbClr val="60A0B0"/>
                </a:solidFill>
                <a:effectLst/>
                <a:latin typeface="Consolas" panose="020B0609020204030204" pitchFamily="49" charset="0"/>
              </a:rPr>
              <a:t>#&gt; [1] "2015-01-02"</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parse_date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"01/02/15"</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"%d/%m/%y"</a:t>
            </a:r>
            <a:r>
              <a:rPr kumimoji="0" lang="en-US" altLang="en-US" sz="2200" b="0" i="0" u="none" strike="noStrike" cap="none" normalizeH="0" baseline="0" dirty="0">
                <a:ln>
                  <a:noFill/>
                </a:ln>
                <a:solidFill>
                  <a:srgbClr val="4183C4"/>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Consolas" panose="020B0609020204030204" pitchFamily="49" charset="0"/>
              </a:rPr>
              <a:t> </a:t>
            </a:r>
            <a:r>
              <a:rPr kumimoji="0" lang="en-US" altLang="en-US" sz="2200" b="0" i="1" u="none" strike="noStrike" cap="none" normalizeH="0" baseline="0" dirty="0">
                <a:ln>
                  <a:noFill/>
                </a:ln>
                <a:solidFill>
                  <a:srgbClr val="60A0B0"/>
                </a:solidFill>
                <a:effectLst/>
                <a:latin typeface="Consolas" panose="020B0609020204030204" pitchFamily="49" charset="0"/>
              </a:rPr>
              <a:t>#&gt; [1] "2015-02-01"</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parse_date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"01/02/15"</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"%y/%m/%d"</a:t>
            </a:r>
            <a:r>
              <a:rPr kumimoji="0" lang="en-US" altLang="en-US" sz="2200" b="0" i="0" u="none" strike="noStrike" cap="none" normalizeH="0" baseline="0" dirty="0">
                <a:ln>
                  <a:noFill/>
                </a:ln>
                <a:solidFill>
                  <a:srgbClr val="4183C4"/>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Consolas" panose="020B0609020204030204" pitchFamily="49" charset="0"/>
              </a:rPr>
              <a:t> </a:t>
            </a:r>
            <a:r>
              <a:rPr kumimoji="0" lang="en-US" altLang="en-US" sz="2200" b="0" i="1" u="none" strike="noStrike" cap="none" normalizeH="0" baseline="0" dirty="0">
                <a:ln>
                  <a:noFill/>
                </a:ln>
                <a:solidFill>
                  <a:srgbClr val="60A0B0"/>
                </a:solidFill>
                <a:effectLst/>
                <a:latin typeface="Consolas" panose="020B0609020204030204" pitchFamily="49" charset="0"/>
              </a:rPr>
              <a:t>#&gt; [1] "2001-02-15"</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5D563F85-4232-49BC-BAE3-C1A7995606DB}"/>
              </a:ext>
            </a:extLst>
          </p:cNvPr>
          <p:cNvSpPr>
            <a:spLocks noChangeArrowheads="1"/>
          </p:cNvSpPr>
          <p:nvPr/>
        </p:nvSpPr>
        <p:spPr bwMode="auto">
          <a:xfrm>
            <a:off x="809296" y="4933331"/>
            <a:ext cx="9934904" cy="67710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parse_date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"1 </a:t>
            </a:r>
            <a:r>
              <a:rPr kumimoji="0" lang="en-US" altLang="en-US" sz="2200" b="0" i="0" u="none" strike="noStrike" cap="none" normalizeH="0" baseline="0" dirty="0" err="1">
                <a:ln>
                  <a:noFill/>
                </a:ln>
                <a:solidFill>
                  <a:srgbClr val="4070A0"/>
                </a:solidFill>
                <a:effectLst/>
                <a:latin typeface="Consolas" panose="020B0609020204030204" pitchFamily="49" charset="0"/>
              </a:rPr>
              <a:t>janvier</a:t>
            </a:r>
            <a:r>
              <a:rPr kumimoji="0" lang="en-US" altLang="en-US" sz="2200" b="0" i="0" u="none" strike="noStrike" cap="none" normalizeH="0" baseline="0" dirty="0">
                <a:ln>
                  <a:noFill/>
                </a:ln>
                <a:solidFill>
                  <a:srgbClr val="4070A0"/>
                </a:solidFill>
                <a:effectLst/>
                <a:latin typeface="Consolas" panose="020B0609020204030204" pitchFamily="49" charset="0"/>
              </a:rPr>
              <a:t> 2015"</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"%d %B %Y"</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902000"/>
                </a:solidFill>
                <a:effectLst/>
                <a:latin typeface="Consolas" panose="020B0609020204030204" pitchFamily="49" charset="0"/>
              </a:rPr>
              <a:t>locale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locale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err="1">
                <a:ln>
                  <a:noFill/>
                </a:ln>
                <a:solidFill>
                  <a:srgbClr val="4070A0"/>
                </a:solidFill>
                <a:effectLst/>
                <a:latin typeface="Consolas" panose="020B0609020204030204" pitchFamily="49" charset="0"/>
              </a:rPr>
              <a:t>fr</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a:ln>
                  <a:noFill/>
                </a:ln>
                <a:solidFill>
                  <a:srgbClr val="4183C4"/>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Consolas" panose="020B0609020204030204" pitchFamily="49" charset="0"/>
              </a:rPr>
              <a:t> </a:t>
            </a:r>
            <a:r>
              <a:rPr kumimoji="0" lang="en-US" altLang="en-US" sz="2200" b="0" i="1" u="none" strike="noStrike" cap="none" normalizeH="0" baseline="0" dirty="0">
                <a:ln>
                  <a:noFill/>
                </a:ln>
                <a:solidFill>
                  <a:srgbClr val="60A0B0"/>
                </a:solidFill>
                <a:effectLst/>
                <a:latin typeface="Consolas" panose="020B0609020204030204" pitchFamily="49" charset="0"/>
              </a:rPr>
              <a:t>#&gt; [1] "2015-01-01"</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295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6C96EC-E85D-451C-A9D3-B0E294B664FB}"/>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8B16F176-E730-493F-8914-08D54CCB4FAF}"/>
              </a:ext>
            </a:extLst>
          </p:cNvPr>
          <p:cNvSpPr/>
          <p:nvPr/>
        </p:nvSpPr>
        <p:spPr>
          <a:xfrm>
            <a:off x="1" y="0"/>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4">
            <a:extLst>
              <a:ext uri="{FF2B5EF4-FFF2-40B4-BE49-F238E27FC236}">
                <a16:creationId xmlns:a16="http://schemas.microsoft.com/office/drawing/2014/main" id="{A20EFB47-0035-4DEF-89A9-2D3D7F3C5FB2}"/>
              </a:ext>
            </a:extLst>
          </p:cNvPr>
          <p:cNvSpPr txBox="1">
            <a:spLocks/>
          </p:cNvSpPr>
          <p:nvPr/>
        </p:nvSpPr>
        <p:spPr>
          <a:xfrm>
            <a:off x="602097" y="5358384"/>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parsing a vector</a:t>
            </a:r>
          </a:p>
        </p:txBody>
      </p:sp>
    </p:spTree>
    <p:extLst>
      <p:ext uri="{BB962C8B-B14F-4D97-AF65-F5344CB8AC3E}">
        <p14:creationId xmlns:p14="http://schemas.microsoft.com/office/powerpoint/2010/main" val="2953762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74F7-104A-4A22-9530-FB0C26874E73}"/>
              </a:ext>
            </a:extLst>
          </p:cNvPr>
          <p:cNvSpPr>
            <a:spLocks noGrp="1"/>
          </p:cNvSpPr>
          <p:nvPr>
            <p:ph type="title"/>
          </p:nvPr>
        </p:nvSpPr>
        <p:spPr/>
        <p:txBody>
          <a:bodyPr/>
          <a:lstStyle/>
          <a:p>
            <a:r>
              <a:rPr lang="en-US" dirty="0"/>
              <a:t>Parsing a file</a:t>
            </a:r>
          </a:p>
        </p:txBody>
      </p:sp>
      <p:sp>
        <p:nvSpPr>
          <p:cNvPr id="3" name="Content Placeholder 2">
            <a:extLst>
              <a:ext uri="{FF2B5EF4-FFF2-40B4-BE49-F238E27FC236}">
                <a16:creationId xmlns:a16="http://schemas.microsoft.com/office/drawing/2014/main" id="{C9D9CFB4-4B23-4CA3-99CC-BB6131E60C9C}"/>
              </a:ext>
            </a:extLst>
          </p:cNvPr>
          <p:cNvSpPr>
            <a:spLocks noGrp="1"/>
          </p:cNvSpPr>
          <p:nvPr>
            <p:ph idx="1"/>
          </p:nvPr>
        </p:nvSpPr>
        <p:spPr/>
        <p:txBody>
          <a:bodyPr>
            <a:normAutofit/>
          </a:bodyPr>
          <a:lstStyle/>
          <a:p>
            <a:pPr marL="457200" indent="-457200">
              <a:buFont typeface="+mj-lt"/>
              <a:buAutoNum type="arabicPeriod"/>
            </a:pPr>
            <a:r>
              <a:rPr lang="en-US" sz="2400" dirty="0"/>
              <a:t>How </a:t>
            </a:r>
            <a:r>
              <a:rPr lang="en-US" sz="2400" dirty="0" err="1"/>
              <a:t>readr</a:t>
            </a:r>
            <a:r>
              <a:rPr lang="en-US" sz="2400" dirty="0"/>
              <a:t> automatically guesses the type of each column.</a:t>
            </a:r>
          </a:p>
          <a:p>
            <a:pPr marL="457200" indent="-457200">
              <a:buFont typeface="+mj-lt"/>
              <a:buAutoNum type="arabicPeriod"/>
            </a:pPr>
            <a:r>
              <a:rPr lang="en-US" sz="2400" dirty="0"/>
              <a:t>How to override the default specification.</a:t>
            </a:r>
          </a:p>
          <a:p>
            <a:pPr marL="457200" indent="-457200">
              <a:buFont typeface="+mj-lt"/>
              <a:buAutoNum type="arabicPeriod"/>
            </a:pPr>
            <a:endParaRPr lang="en-US" sz="2400" dirty="0"/>
          </a:p>
        </p:txBody>
      </p:sp>
    </p:spTree>
    <p:extLst>
      <p:ext uri="{BB962C8B-B14F-4D97-AF65-F5344CB8AC3E}">
        <p14:creationId xmlns:p14="http://schemas.microsoft.com/office/powerpoint/2010/main" val="1757387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6E452-271C-4A66-9F4D-79DE990A38EF}"/>
              </a:ext>
            </a:extLst>
          </p:cNvPr>
          <p:cNvSpPr>
            <a:spLocks noGrp="1"/>
          </p:cNvSpPr>
          <p:nvPr>
            <p:ph type="title"/>
          </p:nvPr>
        </p:nvSpPr>
        <p:spPr/>
        <p:txBody>
          <a:bodyPr/>
          <a:lstStyle/>
          <a:p>
            <a:r>
              <a:rPr lang="en-US" dirty="0"/>
              <a:t>Strategy</a:t>
            </a:r>
          </a:p>
        </p:txBody>
      </p:sp>
      <p:sp>
        <p:nvSpPr>
          <p:cNvPr id="4" name="Rectangle 1">
            <a:extLst>
              <a:ext uri="{FF2B5EF4-FFF2-40B4-BE49-F238E27FC236}">
                <a16:creationId xmlns:a16="http://schemas.microsoft.com/office/drawing/2014/main" id="{E9A17A7F-3EFA-4493-A81D-ED8B1929B062}"/>
              </a:ext>
            </a:extLst>
          </p:cNvPr>
          <p:cNvSpPr>
            <a:spLocks noChangeArrowheads="1"/>
          </p:cNvSpPr>
          <p:nvPr/>
        </p:nvSpPr>
        <p:spPr bwMode="auto">
          <a:xfrm>
            <a:off x="1024128" y="1871579"/>
            <a:ext cx="9720072" cy="440120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guess_parser</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"2010-10-01"</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"date"</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guess_parser</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"15:01"</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"time"</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guess_parser</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1" i="0" u="none" strike="noStrike" cap="none" normalizeH="0" baseline="0" dirty="0">
                <a:ln>
                  <a:noFill/>
                </a:ln>
                <a:solidFill>
                  <a:srgbClr val="007020"/>
                </a:solidFill>
                <a:effectLst/>
                <a:latin typeface="Consolas" panose="020B0609020204030204" pitchFamily="49" charset="0"/>
              </a:rPr>
              <a:t>c</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"TRUE"</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"FALSE"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"logical"</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guess_parser</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1" i="0" u="none" strike="noStrike" cap="none" normalizeH="0" baseline="0" dirty="0">
                <a:ln>
                  <a:noFill/>
                </a:ln>
                <a:solidFill>
                  <a:srgbClr val="007020"/>
                </a:solidFill>
                <a:effectLst/>
                <a:latin typeface="Consolas" panose="020B0609020204030204" pitchFamily="49" charset="0"/>
              </a:rPr>
              <a:t>c</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"1"</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"5"</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"9"</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"double"</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guess_parser</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1" i="0" u="none" strike="noStrike" cap="none" normalizeH="0" baseline="0" dirty="0">
                <a:ln>
                  <a:noFill/>
                </a:ln>
                <a:solidFill>
                  <a:srgbClr val="007020"/>
                </a:solidFill>
                <a:effectLst/>
                <a:latin typeface="Consolas" panose="020B0609020204030204" pitchFamily="49" charset="0"/>
              </a:rPr>
              <a:t>c</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"12,352,561"</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"number"</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1" i="0" u="none" strike="noStrike" cap="none" normalizeH="0" baseline="0" dirty="0">
              <a:ln>
                <a:noFill/>
              </a:ln>
              <a:solidFill>
                <a:srgbClr val="00702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7020"/>
                </a:solidFill>
                <a:effectLst/>
                <a:latin typeface="Consolas" panose="020B0609020204030204" pitchFamily="49" charset="0"/>
              </a:rPr>
              <a:t>str</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1" i="0" u="none" strike="noStrike" cap="none" normalizeH="0" baseline="0" dirty="0" err="1">
                <a:ln>
                  <a:noFill/>
                </a:ln>
                <a:solidFill>
                  <a:srgbClr val="007020"/>
                </a:solidFill>
                <a:effectLst/>
                <a:latin typeface="Consolas" panose="020B0609020204030204" pitchFamily="49" charset="0"/>
              </a:rPr>
              <a:t>parse_guess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"2010-10-10"</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Date[1:1], format: "2010-10-10"</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8179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CC935-F61B-4622-BF65-55F63A480C4D}"/>
              </a:ext>
            </a:extLst>
          </p:cNvPr>
          <p:cNvSpPr>
            <a:spLocks noGrp="1"/>
          </p:cNvSpPr>
          <p:nvPr>
            <p:ph type="title"/>
          </p:nvPr>
        </p:nvSpPr>
        <p:spPr/>
        <p:txBody>
          <a:bodyPr/>
          <a:lstStyle/>
          <a:p>
            <a:r>
              <a:rPr lang="en-US" dirty="0" err="1"/>
              <a:t>Read_csv</a:t>
            </a:r>
            <a:r>
              <a:rPr lang="en-US" dirty="0"/>
              <a:t>()</a:t>
            </a:r>
          </a:p>
        </p:txBody>
      </p:sp>
      <p:sp>
        <p:nvSpPr>
          <p:cNvPr id="6" name="Rectangle 5">
            <a:extLst>
              <a:ext uri="{FF2B5EF4-FFF2-40B4-BE49-F238E27FC236}">
                <a16:creationId xmlns:a16="http://schemas.microsoft.com/office/drawing/2014/main" id="{5DD4A6F9-E19F-4052-AF6D-5FC56850F129}"/>
              </a:ext>
            </a:extLst>
          </p:cNvPr>
          <p:cNvSpPr/>
          <p:nvPr/>
        </p:nvSpPr>
        <p:spPr>
          <a:xfrm>
            <a:off x="1024127" y="2272171"/>
            <a:ext cx="9720071" cy="3477875"/>
          </a:xfrm>
          <a:prstGeom prst="rect">
            <a:avLst/>
          </a:prstGeom>
          <a:solidFill>
            <a:srgbClr val="F7F7F7"/>
          </a:solidFill>
        </p:spPr>
        <p:txBody>
          <a:bodyPr wrap="square">
            <a:spAutoFit/>
          </a:bodyPr>
          <a:lstStyle/>
          <a:p>
            <a:r>
              <a:rPr lang="en-US" altLang="en-US" sz="2200" dirty="0">
                <a:solidFill>
                  <a:srgbClr val="4183C4"/>
                </a:solidFill>
                <a:latin typeface="Consolas" panose="020B0609020204030204" pitchFamily="49" charset="0"/>
              </a:rPr>
              <a:t>heights &lt;-</a:t>
            </a:r>
            <a:r>
              <a:rPr lang="en-US" altLang="en-US" sz="2200" dirty="0">
                <a:solidFill>
                  <a:srgbClr val="4070A0"/>
                </a:solidFill>
                <a:latin typeface="Consolas" panose="020B0609020204030204" pitchFamily="49" charset="0"/>
              </a:rPr>
              <a:t> </a:t>
            </a:r>
            <a:r>
              <a:rPr lang="en-US" altLang="en-US" sz="2200" b="1" dirty="0" err="1">
                <a:solidFill>
                  <a:srgbClr val="007020"/>
                </a:solidFill>
                <a:latin typeface="Consolas" panose="020B0609020204030204" pitchFamily="49" charset="0"/>
              </a:rPr>
              <a:t>read_csv</a:t>
            </a:r>
            <a:r>
              <a:rPr lang="en-US" altLang="en-US" sz="2200" dirty="0">
                <a:solidFill>
                  <a:srgbClr val="4183C4"/>
                </a:solidFill>
                <a:latin typeface="Consolas" panose="020B0609020204030204" pitchFamily="49" charset="0"/>
              </a:rPr>
              <a:t>(</a:t>
            </a:r>
            <a:r>
              <a:rPr lang="en-US" altLang="en-US" sz="2200" dirty="0">
                <a:solidFill>
                  <a:srgbClr val="4070A0"/>
                </a:solidFill>
                <a:latin typeface="Consolas" panose="020B0609020204030204" pitchFamily="49" charset="0"/>
              </a:rPr>
              <a:t>"data/heights.csv"</a:t>
            </a:r>
            <a:r>
              <a:rPr lang="en-US" altLang="en-US" sz="2200" dirty="0">
                <a:solidFill>
                  <a:srgbClr val="4183C4"/>
                </a:solidFill>
                <a:latin typeface="Consolas" panose="020B0609020204030204" pitchFamily="49" charset="0"/>
              </a:rPr>
              <a:t>)</a:t>
            </a:r>
            <a:endParaRPr lang="en-US" sz="2200" dirty="0"/>
          </a:p>
          <a:p>
            <a:r>
              <a:rPr lang="en-US" sz="2200" i="1" dirty="0">
                <a:solidFill>
                  <a:srgbClr val="60A0B0"/>
                </a:solidFill>
                <a:latin typeface="Consolas" panose="020B0609020204030204" pitchFamily="49" charset="0"/>
              </a:rPr>
              <a:t>#&gt; Parsed with column specification:</a:t>
            </a:r>
            <a:endParaRPr lang="en-US" sz="2200" dirty="0"/>
          </a:p>
          <a:p>
            <a:r>
              <a:rPr lang="en-US" sz="2200" i="1" dirty="0">
                <a:solidFill>
                  <a:srgbClr val="60A0B0"/>
                </a:solidFill>
                <a:latin typeface="Consolas" panose="020B0609020204030204" pitchFamily="49" charset="0"/>
              </a:rPr>
              <a:t>#&gt; cols(</a:t>
            </a:r>
          </a:p>
          <a:p>
            <a:r>
              <a:rPr lang="en-US" sz="2200" i="1" dirty="0">
                <a:solidFill>
                  <a:srgbClr val="60A0B0"/>
                </a:solidFill>
                <a:latin typeface="Consolas" panose="020B0609020204030204" pitchFamily="49" charset="0"/>
              </a:rPr>
              <a:t>#&gt;   earn = </a:t>
            </a:r>
            <a:r>
              <a:rPr lang="en-US" sz="2200" i="1" dirty="0" err="1">
                <a:solidFill>
                  <a:srgbClr val="60A0B0"/>
                </a:solidFill>
                <a:latin typeface="Consolas" panose="020B0609020204030204" pitchFamily="49" charset="0"/>
              </a:rPr>
              <a:t>col_double</a:t>
            </a:r>
            <a:r>
              <a:rPr lang="en-US" sz="2200" i="1" dirty="0">
                <a:solidFill>
                  <a:srgbClr val="60A0B0"/>
                </a:solidFill>
                <a:latin typeface="Consolas" panose="020B0609020204030204" pitchFamily="49" charset="0"/>
              </a:rPr>
              <a:t>(),</a:t>
            </a:r>
          </a:p>
          <a:p>
            <a:r>
              <a:rPr lang="en-US" sz="2200" i="1" dirty="0">
                <a:solidFill>
                  <a:srgbClr val="60A0B0"/>
                </a:solidFill>
                <a:latin typeface="Consolas" panose="020B0609020204030204" pitchFamily="49" charset="0"/>
              </a:rPr>
              <a:t>#&gt;   height = </a:t>
            </a:r>
            <a:r>
              <a:rPr lang="en-US" sz="2200" i="1" dirty="0" err="1">
                <a:solidFill>
                  <a:srgbClr val="60A0B0"/>
                </a:solidFill>
                <a:latin typeface="Consolas" panose="020B0609020204030204" pitchFamily="49" charset="0"/>
              </a:rPr>
              <a:t>col_double</a:t>
            </a:r>
            <a:r>
              <a:rPr lang="en-US" sz="2200" i="1" dirty="0">
                <a:solidFill>
                  <a:srgbClr val="60A0B0"/>
                </a:solidFill>
                <a:latin typeface="Consolas" panose="020B0609020204030204" pitchFamily="49" charset="0"/>
              </a:rPr>
              <a:t>(),</a:t>
            </a:r>
          </a:p>
          <a:p>
            <a:r>
              <a:rPr lang="en-US" sz="2200" i="1" dirty="0">
                <a:solidFill>
                  <a:srgbClr val="60A0B0"/>
                </a:solidFill>
                <a:latin typeface="Consolas" panose="020B0609020204030204" pitchFamily="49" charset="0"/>
              </a:rPr>
              <a:t>#&gt;   sex = </a:t>
            </a:r>
            <a:r>
              <a:rPr lang="en-US" sz="2200" i="1" dirty="0" err="1">
                <a:solidFill>
                  <a:srgbClr val="60A0B0"/>
                </a:solidFill>
                <a:latin typeface="Consolas" panose="020B0609020204030204" pitchFamily="49" charset="0"/>
              </a:rPr>
              <a:t>col_character</a:t>
            </a:r>
            <a:r>
              <a:rPr lang="en-US" sz="2200" i="1" dirty="0">
                <a:solidFill>
                  <a:srgbClr val="60A0B0"/>
                </a:solidFill>
                <a:latin typeface="Consolas" panose="020B0609020204030204" pitchFamily="49" charset="0"/>
              </a:rPr>
              <a:t>(),</a:t>
            </a:r>
          </a:p>
          <a:p>
            <a:r>
              <a:rPr lang="en-US" sz="2200" i="1" dirty="0">
                <a:solidFill>
                  <a:srgbClr val="60A0B0"/>
                </a:solidFill>
                <a:latin typeface="Consolas" panose="020B0609020204030204" pitchFamily="49" charset="0"/>
              </a:rPr>
              <a:t>#&gt;   ed = </a:t>
            </a:r>
            <a:r>
              <a:rPr lang="en-US" sz="2200" i="1" dirty="0" err="1">
                <a:solidFill>
                  <a:srgbClr val="60A0B0"/>
                </a:solidFill>
                <a:latin typeface="Consolas" panose="020B0609020204030204" pitchFamily="49" charset="0"/>
              </a:rPr>
              <a:t>col_double</a:t>
            </a:r>
            <a:r>
              <a:rPr lang="en-US" sz="2200" i="1" dirty="0">
                <a:solidFill>
                  <a:srgbClr val="60A0B0"/>
                </a:solidFill>
                <a:latin typeface="Consolas" panose="020B0609020204030204" pitchFamily="49" charset="0"/>
              </a:rPr>
              <a:t>(),</a:t>
            </a:r>
          </a:p>
          <a:p>
            <a:r>
              <a:rPr lang="en-US" sz="2200" i="1" dirty="0">
                <a:solidFill>
                  <a:srgbClr val="60A0B0"/>
                </a:solidFill>
                <a:latin typeface="Consolas" panose="020B0609020204030204" pitchFamily="49" charset="0"/>
              </a:rPr>
              <a:t>#&gt;   age = </a:t>
            </a:r>
            <a:r>
              <a:rPr lang="en-US" sz="2200" i="1" dirty="0" err="1">
                <a:solidFill>
                  <a:srgbClr val="60A0B0"/>
                </a:solidFill>
                <a:latin typeface="Consolas" panose="020B0609020204030204" pitchFamily="49" charset="0"/>
              </a:rPr>
              <a:t>col_double</a:t>
            </a:r>
            <a:r>
              <a:rPr lang="en-US" sz="2200" i="1" dirty="0">
                <a:solidFill>
                  <a:srgbClr val="60A0B0"/>
                </a:solidFill>
                <a:latin typeface="Consolas" panose="020B0609020204030204" pitchFamily="49" charset="0"/>
              </a:rPr>
              <a:t>(),</a:t>
            </a:r>
          </a:p>
          <a:p>
            <a:r>
              <a:rPr lang="en-US" sz="2200" i="1" dirty="0">
                <a:solidFill>
                  <a:srgbClr val="60A0B0"/>
                </a:solidFill>
                <a:latin typeface="Consolas" panose="020B0609020204030204" pitchFamily="49" charset="0"/>
              </a:rPr>
              <a:t>#&gt;   race = </a:t>
            </a:r>
            <a:r>
              <a:rPr lang="en-US" sz="2200" i="1" dirty="0" err="1">
                <a:solidFill>
                  <a:srgbClr val="60A0B0"/>
                </a:solidFill>
                <a:latin typeface="Consolas" panose="020B0609020204030204" pitchFamily="49" charset="0"/>
              </a:rPr>
              <a:t>col_character</a:t>
            </a:r>
            <a:r>
              <a:rPr lang="en-US" sz="2200" i="1" dirty="0">
                <a:solidFill>
                  <a:srgbClr val="60A0B0"/>
                </a:solidFill>
                <a:latin typeface="Consolas" panose="020B0609020204030204" pitchFamily="49" charset="0"/>
              </a:rPr>
              <a:t>()</a:t>
            </a:r>
          </a:p>
          <a:p>
            <a:r>
              <a:rPr lang="en-US" sz="2200" i="1" dirty="0">
                <a:solidFill>
                  <a:srgbClr val="60A0B0"/>
                </a:solidFill>
                <a:latin typeface="Consolas" panose="020B0609020204030204" pitchFamily="49" charset="0"/>
              </a:rPr>
              <a:t>#&gt; )</a:t>
            </a:r>
          </a:p>
        </p:txBody>
      </p:sp>
    </p:spTree>
    <p:extLst>
      <p:ext uri="{BB962C8B-B14F-4D97-AF65-F5344CB8AC3E}">
        <p14:creationId xmlns:p14="http://schemas.microsoft.com/office/powerpoint/2010/main" val="487335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53DBE-AAAD-4A13-A60B-EA57CFA852F2}"/>
              </a:ext>
            </a:extLst>
          </p:cNvPr>
          <p:cNvSpPr>
            <a:spLocks noGrp="1"/>
          </p:cNvSpPr>
          <p:nvPr>
            <p:ph type="title"/>
          </p:nvPr>
        </p:nvSpPr>
        <p:spPr/>
        <p:txBody>
          <a:bodyPr/>
          <a:lstStyle/>
          <a:p>
            <a:r>
              <a:rPr lang="en-US" dirty="0"/>
              <a:t>Strategy</a:t>
            </a:r>
          </a:p>
        </p:txBody>
      </p:sp>
      <p:sp>
        <p:nvSpPr>
          <p:cNvPr id="3" name="Content Placeholder 2">
            <a:extLst>
              <a:ext uri="{FF2B5EF4-FFF2-40B4-BE49-F238E27FC236}">
                <a16:creationId xmlns:a16="http://schemas.microsoft.com/office/drawing/2014/main" id="{F1672BDF-A9C5-4E59-B547-C036BE10BE55}"/>
              </a:ext>
            </a:extLst>
          </p:cNvPr>
          <p:cNvSpPr>
            <a:spLocks noGrp="1"/>
          </p:cNvSpPr>
          <p:nvPr>
            <p:ph idx="1"/>
          </p:nvPr>
        </p:nvSpPr>
        <p:spPr/>
        <p:txBody>
          <a:bodyPr>
            <a:normAutofit fontScale="92500" lnSpcReduction="10000"/>
          </a:bodyPr>
          <a:lstStyle/>
          <a:p>
            <a:pPr marL="0" indent="0">
              <a:buNone/>
            </a:pPr>
            <a:r>
              <a:rPr lang="en-US" sz="2400" dirty="0"/>
              <a:t>Try each of the types, stop when it finds a match:</a:t>
            </a:r>
          </a:p>
          <a:p>
            <a:pPr marL="685800" indent="-342900">
              <a:buFont typeface="Arial" panose="020B0604020202020204" pitchFamily="34" charset="0"/>
              <a:buChar char="•"/>
            </a:pPr>
            <a:r>
              <a:rPr lang="en-US" sz="2400" dirty="0"/>
              <a:t>logical: contains only “F”, “T”, “FALSE”, or “TRUE”.</a:t>
            </a:r>
          </a:p>
          <a:p>
            <a:pPr marL="685800" indent="-342900">
              <a:buFont typeface="Arial" panose="020B0604020202020204" pitchFamily="34" charset="0"/>
              <a:buChar char="•"/>
            </a:pPr>
            <a:r>
              <a:rPr lang="en-US" sz="2400" dirty="0"/>
              <a:t>integer: contains only numeric characters (and -).</a:t>
            </a:r>
          </a:p>
          <a:p>
            <a:pPr marL="685800" indent="-342900">
              <a:buFont typeface="Arial" panose="020B0604020202020204" pitchFamily="34" charset="0"/>
              <a:buChar char="•"/>
            </a:pPr>
            <a:r>
              <a:rPr lang="en-US" sz="2400" dirty="0"/>
              <a:t>double: contains only valid doubles (including numbers like 4.5e-5).</a:t>
            </a:r>
          </a:p>
          <a:p>
            <a:pPr marL="685800" indent="-342900">
              <a:buFont typeface="Arial" panose="020B0604020202020204" pitchFamily="34" charset="0"/>
              <a:buChar char="•"/>
            </a:pPr>
            <a:r>
              <a:rPr lang="en-US" sz="2400" dirty="0"/>
              <a:t>number: contains valid doubles with the grouping mark inside.</a:t>
            </a:r>
          </a:p>
          <a:p>
            <a:pPr marL="685800" indent="-342900">
              <a:buFont typeface="Arial" panose="020B0604020202020204" pitchFamily="34" charset="0"/>
              <a:buChar char="•"/>
            </a:pPr>
            <a:r>
              <a:rPr lang="en-US" sz="2400" dirty="0"/>
              <a:t>time: matches the default </a:t>
            </a:r>
            <a:r>
              <a:rPr lang="en-US" sz="2400" dirty="0" err="1"/>
              <a:t>time_format</a:t>
            </a:r>
            <a:r>
              <a:rPr lang="en-US" sz="2400" dirty="0"/>
              <a:t>.</a:t>
            </a:r>
          </a:p>
          <a:p>
            <a:pPr marL="685800" indent="-342900">
              <a:buFont typeface="Arial" panose="020B0604020202020204" pitchFamily="34" charset="0"/>
              <a:buChar char="•"/>
            </a:pPr>
            <a:r>
              <a:rPr lang="en-US" sz="2400" dirty="0"/>
              <a:t>date: matches the default </a:t>
            </a:r>
            <a:r>
              <a:rPr lang="en-US" sz="2400" dirty="0" err="1"/>
              <a:t>date_format</a:t>
            </a:r>
            <a:r>
              <a:rPr lang="en-US" sz="2400" dirty="0"/>
              <a:t>.</a:t>
            </a:r>
          </a:p>
          <a:p>
            <a:pPr marL="685800" indent="-342900">
              <a:buFont typeface="Arial" panose="020B0604020202020204" pitchFamily="34" charset="0"/>
              <a:buChar char="•"/>
            </a:pPr>
            <a:r>
              <a:rPr lang="en-US" sz="2400" dirty="0"/>
              <a:t>date-time: any ISO8601 date.</a:t>
            </a:r>
          </a:p>
          <a:p>
            <a:pPr marL="0" indent="0">
              <a:buNone/>
            </a:pPr>
            <a:r>
              <a:rPr lang="en-US" sz="2400" dirty="0"/>
              <a:t>If none of these rules apply, then the column will stay as a vector of strings.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198308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D91F-42EC-46AB-AF17-66A8AAF91314}"/>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2FDBEDBD-ADE7-4492-BD7A-82865BAE7840}"/>
              </a:ext>
            </a:extLst>
          </p:cNvPr>
          <p:cNvSpPr>
            <a:spLocks noGrp="1"/>
          </p:cNvSpPr>
          <p:nvPr>
            <p:ph idx="1"/>
          </p:nvPr>
        </p:nvSpPr>
        <p:spPr/>
        <p:txBody>
          <a:bodyPr/>
          <a:lstStyle/>
          <a:p>
            <a:pPr marL="0" indent="0">
              <a:buNone/>
            </a:pPr>
            <a:r>
              <a:rPr lang="en-US" sz="2400" dirty="0"/>
              <a:t>Doesn’t always work for larger files:</a:t>
            </a:r>
          </a:p>
          <a:p>
            <a:pPr marL="457200" indent="-457200">
              <a:buFont typeface="+mj-lt"/>
              <a:buAutoNum type="arabicPeriod"/>
            </a:pPr>
            <a:r>
              <a:rPr lang="en-US" sz="2400" dirty="0"/>
              <a:t>The first thousand rows might be a special case</a:t>
            </a:r>
          </a:p>
          <a:p>
            <a:pPr marL="457200" indent="-457200">
              <a:buFont typeface="+mj-lt"/>
              <a:buAutoNum type="arabicPeriod"/>
            </a:pPr>
            <a:r>
              <a:rPr lang="en-US" sz="2400" dirty="0"/>
              <a:t>The column might contain a lot of missing values. </a:t>
            </a:r>
            <a:endParaRPr lang="en-US" dirty="0"/>
          </a:p>
          <a:p>
            <a:pPr marL="0" indent="0">
              <a:buNone/>
            </a:pPr>
            <a:endParaRPr lang="en-US" dirty="0"/>
          </a:p>
        </p:txBody>
      </p:sp>
    </p:spTree>
    <p:extLst>
      <p:ext uri="{BB962C8B-B14F-4D97-AF65-F5344CB8AC3E}">
        <p14:creationId xmlns:p14="http://schemas.microsoft.com/office/powerpoint/2010/main" val="25106428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7EE61-DDF7-4D3E-BFF4-279CC1B208B2}"/>
              </a:ext>
            </a:extLst>
          </p:cNvPr>
          <p:cNvSpPr>
            <a:spLocks noGrp="1"/>
          </p:cNvSpPr>
          <p:nvPr>
            <p:ph type="title"/>
          </p:nvPr>
        </p:nvSpPr>
        <p:spPr/>
        <p:txBody>
          <a:bodyPr/>
          <a:lstStyle/>
          <a:p>
            <a:r>
              <a:rPr lang="en-US" dirty="0"/>
              <a:t>Problems</a:t>
            </a:r>
          </a:p>
        </p:txBody>
      </p:sp>
      <p:sp>
        <p:nvSpPr>
          <p:cNvPr id="5" name="Rectangle 4">
            <a:extLst>
              <a:ext uri="{FF2B5EF4-FFF2-40B4-BE49-F238E27FC236}">
                <a16:creationId xmlns:a16="http://schemas.microsoft.com/office/drawing/2014/main" id="{740FFC37-DCA1-4EDC-AF7C-014907B42F6D}"/>
              </a:ext>
            </a:extLst>
          </p:cNvPr>
          <p:cNvSpPr/>
          <p:nvPr/>
        </p:nvSpPr>
        <p:spPr>
          <a:xfrm>
            <a:off x="0" y="2084832"/>
            <a:ext cx="12192000" cy="4247317"/>
          </a:xfrm>
          <a:prstGeom prst="rect">
            <a:avLst/>
          </a:prstGeom>
          <a:solidFill>
            <a:srgbClr val="F7F7F7"/>
          </a:solidFill>
        </p:spPr>
        <p:txBody>
          <a:bodyPr wrap="square">
            <a:spAutoFit/>
          </a:bodyPr>
          <a:lstStyle/>
          <a:p>
            <a:r>
              <a:rPr lang="en-US" altLang="en-US" dirty="0">
                <a:solidFill>
                  <a:srgbClr val="4183C4"/>
                </a:solidFill>
                <a:latin typeface="Consolas" panose="020B0609020204030204" pitchFamily="49" charset="0"/>
              </a:rPr>
              <a:t>challenge &lt;-</a:t>
            </a:r>
            <a:r>
              <a:rPr lang="en-US" altLang="en-US" dirty="0">
                <a:solidFill>
                  <a:srgbClr val="4070A0"/>
                </a:solidFill>
                <a:latin typeface="Consolas" panose="020B0609020204030204" pitchFamily="49" charset="0"/>
              </a:rPr>
              <a:t> </a:t>
            </a:r>
            <a:r>
              <a:rPr lang="en-US" altLang="en-US" b="1" dirty="0" err="1">
                <a:solidFill>
                  <a:srgbClr val="007020"/>
                </a:solidFill>
                <a:latin typeface="Consolas" panose="020B0609020204030204" pitchFamily="49" charset="0"/>
              </a:rPr>
              <a:t>read_csv</a:t>
            </a:r>
            <a:r>
              <a:rPr lang="en-US" altLang="en-US" dirty="0">
                <a:solidFill>
                  <a:srgbClr val="4183C4"/>
                </a:solidFill>
                <a:latin typeface="Consolas" panose="020B0609020204030204" pitchFamily="49" charset="0"/>
              </a:rPr>
              <a:t>(</a:t>
            </a:r>
            <a:r>
              <a:rPr lang="en-US" altLang="en-US" b="1" dirty="0" err="1">
                <a:solidFill>
                  <a:srgbClr val="007020"/>
                </a:solidFill>
                <a:latin typeface="Consolas" panose="020B0609020204030204" pitchFamily="49" charset="0"/>
              </a:rPr>
              <a:t>readr_example</a:t>
            </a:r>
            <a:r>
              <a:rPr lang="en-US" altLang="en-US" dirty="0">
                <a:solidFill>
                  <a:srgbClr val="4183C4"/>
                </a:solidFill>
                <a:latin typeface="Consolas" panose="020B0609020204030204" pitchFamily="49" charset="0"/>
              </a:rPr>
              <a:t>(</a:t>
            </a:r>
            <a:r>
              <a:rPr lang="en-US" altLang="en-US" dirty="0">
                <a:solidFill>
                  <a:srgbClr val="4070A0"/>
                </a:solidFill>
                <a:latin typeface="Consolas" panose="020B0609020204030204" pitchFamily="49" charset="0"/>
              </a:rPr>
              <a:t>"challenge.csv"</a:t>
            </a:r>
            <a:r>
              <a:rPr lang="en-US" altLang="en-US" dirty="0">
                <a:solidFill>
                  <a:srgbClr val="4183C4"/>
                </a:solidFill>
                <a:latin typeface="Consolas" panose="020B0609020204030204" pitchFamily="49" charset="0"/>
              </a:rPr>
              <a:t>))</a:t>
            </a:r>
            <a:r>
              <a:rPr lang="en-US" altLang="en-US" dirty="0">
                <a:solidFill>
                  <a:srgbClr val="333333"/>
                </a:solidFill>
                <a:latin typeface="Consolas" panose="020B0609020204030204" pitchFamily="49" charset="0"/>
              </a:rPr>
              <a:t> </a:t>
            </a:r>
          </a:p>
          <a:p>
            <a:r>
              <a:rPr lang="en-US" i="1" dirty="0">
                <a:solidFill>
                  <a:srgbClr val="60A0B0"/>
                </a:solidFill>
                <a:latin typeface="Consolas" panose="020B0609020204030204" pitchFamily="49" charset="0"/>
              </a:rPr>
              <a:t>#&gt; Parsed with column specification:</a:t>
            </a:r>
          </a:p>
          <a:p>
            <a:r>
              <a:rPr lang="en-US" i="1" dirty="0">
                <a:solidFill>
                  <a:srgbClr val="60A0B0"/>
                </a:solidFill>
                <a:latin typeface="Consolas" panose="020B0609020204030204" pitchFamily="49" charset="0"/>
              </a:rPr>
              <a:t>#&gt; cols(</a:t>
            </a:r>
          </a:p>
          <a:p>
            <a:r>
              <a:rPr lang="en-US" i="1" dirty="0">
                <a:solidFill>
                  <a:srgbClr val="60A0B0"/>
                </a:solidFill>
                <a:latin typeface="Consolas" panose="020B0609020204030204" pitchFamily="49" charset="0"/>
              </a:rPr>
              <a:t>#&gt;   x = </a:t>
            </a:r>
            <a:r>
              <a:rPr lang="en-US" i="1" dirty="0" err="1">
                <a:solidFill>
                  <a:srgbClr val="60A0B0"/>
                </a:solidFill>
                <a:latin typeface="Consolas" panose="020B0609020204030204" pitchFamily="49" charset="0"/>
              </a:rPr>
              <a:t>col_double</a:t>
            </a:r>
            <a:r>
              <a:rPr lang="en-US" i="1" dirty="0">
                <a:solidFill>
                  <a:srgbClr val="60A0B0"/>
                </a:solidFill>
                <a:latin typeface="Consolas" panose="020B0609020204030204" pitchFamily="49" charset="0"/>
              </a:rPr>
              <a:t>(),</a:t>
            </a:r>
          </a:p>
          <a:p>
            <a:r>
              <a:rPr lang="en-US" i="1" dirty="0">
                <a:solidFill>
                  <a:srgbClr val="60A0B0"/>
                </a:solidFill>
                <a:latin typeface="Consolas" panose="020B0609020204030204" pitchFamily="49" charset="0"/>
              </a:rPr>
              <a:t>#&gt;   y = </a:t>
            </a:r>
            <a:r>
              <a:rPr lang="en-US" i="1" dirty="0" err="1">
                <a:solidFill>
                  <a:srgbClr val="60A0B0"/>
                </a:solidFill>
                <a:latin typeface="Consolas" panose="020B0609020204030204" pitchFamily="49" charset="0"/>
              </a:rPr>
              <a:t>col_logical</a:t>
            </a:r>
            <a:r>
              <a:rPr lang="en-US" i="1" dirty="0">
                <a:solidFill>
                  <a:srgbClr val="60A0B0"/>
                </a:solidFill>
                <a:latin typeface="Consolas" panose="020B0609020204030204" pitchFamily="49" charset="0"/>
              </a:rPr>
              <a:t>()</a:t>
            </a:r>
          </a:p>
          <a:p>
            <a:r>
              <a:rPr lang="en-US" i="1" dirty="0">
                <a:solidFill>
                  <a:srgbClr val="60A0B0"/>
                </a:solidFill>
                <a:latin typeface="Consolas" panose="020B0609020204030204" pitchFamily="49" charset="0"/>
              </a:rPr>
              <a:t>#&gt; )</a:t>
            </a:r>
          </a:p>
          <a:p>
            <a:r>
              <a:rPr lang="en-US" i="1" dirty="0">
                <a:solidFill>
                  <a:srgbClr val="60A0B0"/>
                </a:solidFill>
                <a:latin typeface="Consolas" panose="020B0609020204030204" pitchFamily="49" charset="0"/>
              </a:rPr>
              <a:t>#&gt; Warning: 1000 parsing failures.</a:t>
            </a:r>
          </a:p>
          <a:p>
            <a:r>
              <a:rPr lang="en-US" i="1" dirty="0">
                <a:solidFill>
                  <a:srgbClr val="60A0B0"/>
                </a:solidFill>
                <a:latin typeface="Consolas" panose="020B0609020204030204" pitchFamily="49" charset="0"/>
              </a:rPr>
              <a:t>#&gt;  row col           expected     actual                                                 file</a:t>
            </a:r>
          </a:p>
          <a:p>
            <a:r>
              <a:rPr lang="en-US" i="1" dirty="0">
                <a:solidFill>
                  <a:srgbClr val="60A0B0"/>
                </a:solidFill>
                <a:latin typeface="Consolas" panose="020B0609020204030204" pitchFamily="49" charset="0"/>
              </a:rPr>
              <a:t>#&gt; 1001   y 1/0/T/F/TRUE/FALSE 2015-01-16 '/home/</a:t>
            </a:r>
            <a:r>
              <a:rPr lang="en-US" i="1" dirty="0" err="1">
                <a:solidFill>
                  <a:srgbClr val="60A0B0"/>
                </a:solidFill>
                <a:latin typeface="Consolas" panose="020B0609020204030204" pitchFamily="49" charset="0"/>
              </a:rPr>
              <a:t>travis</a:t>
            </a:r>
            <a:r>
              <a:rPr lang="en-US" i="1" dirty="0">
                <a:solidFill>
                  <a:srgbClr val="60A0B0"/>
                </a:solidFill>
                <a:latin typeface="Consolas" panose="020B0609020204030204" pitchFamily="49" charset="0"/>
              </a:rPr>
              <a:t>/R/Library/</a:t>
            </a:r>
            <a:r>
              <a:rPr lang="en-US" i="1" dirty="0" err="1">
                <a:solidFill>
                  <a:srgbClr val="60A0B0"/>
                </a:solidFill>
                <a:latin typeface="Consolas" panose="020B0609020204030204" pitchFamily="49" charset="0"/>
              </a:rPr>
              <a:t>readr</a:t>
            </a:r>
            <a:r>
              <a:rPr lang="en-US" i="1" dirty="0">
                <a:solidFill>
                  <a:srgbClr val="60A0B0"/>
                </a:solidFill>
                <a:latin typeface="Consolas" panose="020B0609020204030204" pitchFamily="49" charset="0"/>
              </a:rPr>
              <a:t>/</a:t>
            </a:r>
            <a:r>
              <a:rPr lang="en-US" i="1" dirty="0" err="1">
                <a:solidFill>
                  <a:srgbClr val="60A0B0"/>
                </a:solidFill>
                <a:latin typeface="Consolas" panose="020B0609020204030204" pitchFamily="49" charset="0"/>
              </a:rPr>
              <a:t>extdata</a:t>
            </a:r>
            <a:r>
              <a:rPr lang="en-US" i="1" dirty="0">
                <a:solidFill>
                  <a:srgbClr val="60A0B0"/>
                </a:solidFill>
                <a:latin typeface="Consolas" panose="020B0609020204030204" pitchFamily="49" charset="0"/>
              </a:rPr>
              <a:t>/challenge.csv'</a:t>
            </a:r>
          </a:p>
          <a:p>
            <a:r>
              <a:rPr lang="en-US" i="1" dirty="0">
                <a:solidFill>
                  <a:srgbClr val="60A0B0"/>
                </a:solidFill>
                <a:latin typeface="Consolas" panose="020B0609020204030204" pitchFamily="49" charset="0"/>
              </a:rPr>
              <a:t>#&gt; 1002   y 1/0/T/F/TRUE/FALSE 2018-05-18 '/home/</a:t>
            </a:r>
            <a:r>
              <a:rPr lang="en-US" i="1" dirty="0" err="1">
                <a:solidFill>
                  <a:srgbClr val="60A0B0"/>
                </a:solidFill>
                <a:latin typeface="Consolas" panose="020B0609020204030204" pitchFamily="49" charset="0"/>
              </a:rPr>
              <a:t>travis</a:t>
            </a:r>
            <a:r>
              <a:rPr lang="en-US" i="1" dirty="0">
                <a:solidFill>
                  <a:srgbClr val="60A0B0"/>
                </a:solidFill>
                <a:latin typeface="Consolas" panose="020B0609020204030204" pitchFamily="49" charset="0"/>
              </a:rPr>
              <a:t>/R/Library/</a:t>
            </a:r>
            <a:r>
              <a:rPr lang="en-US" i="1" dirty="0" err="1">
                <a:solidFill>
                  <a:srgbClr val="60A0B0"/>
                </a:solidFill>
                <a:latin typeface="Consolas" panose="020B0609020204030204" pitchFamily="49" charset="0"/>
              </a:rPr>
              <a:t>readr</a:t>
            </a:r>
            <a:r>
              <a:rPr lang="en-US" i="1" dirty="0">
                <a:solidFill>
                  <a:srgbClr val="60A0B0"/>
                </a:solidFill>
                <a:latin typeface="Consolas" panose="020B0609020204030204" pitchFamily="49" charset="0"/>
              </a:rPr>
              <a:t>/</a:t>
            </a:r>
            <a:r>
              <a:rPr lang="en-US" i="1" dirty="0" err="1">
                <a:solidFill>
                  <a:srgbClr val="60A0B0"/>
                </a:solidFill>
                <a:latin typeface="Consolas" panose="020B0609020204030204" pitchFamily="49" charset="0"/>
              </a:rPr>
              <a:t>extdata</a:t>
            </a:r>
            <a:r>
              <a:rPr lang="en-US" i="1" dirty="0">
                <a:solidFill>
                  <a:srgbClr val="60A0B0"/>
                </a:solidFill>
                <a:latin typeface="Consolas" panose="020B0609020204030204" pitchFamily="49" charset="0"/>
              </a:rPr>
              <a:t>/challenge.csv'</a:t>
            </a:r>
          </a:p>
          <a:p>
            <a:r>
              <a:rPr lang="en-US" i="1" dirty="0">
                <a:solidFill>
                  <a:srgbClr val="60A0B0"/>
                </a:solidFill>
                <a:latin typeface="Consolas" panose="020B0609020204030204" pitchFamily="49" charset="0"/>
              </a:rPr>
              <a:t>#&gt; 1003   y 1/0/T/F/TRUE/FALSE 2015-09-05 '/home/</a:t>
            </a:r>
            <a:r>
              <a:rPr lang="en-US" i="1" dirty="0" err="1">
                <a:solidFill>
                  <a:srgbClr val="60A0B0"/>
                </a:solidFill>
                <a:latin typeface="Consolas" panose="020B0609020204030204" pitchFamily="49" charset="0"/>
              </a:rPr>
              <a:t>travis</a:t>
            </a:r>
            <a:r>
              <a:rPr lang="en-US" i="1" dirty="0">
                <a:solidFill>
                  <a:srgbClr val="60A0B0"/>
                </a:solidFill>
                <a:latin typeface="Consolas" panose="020B0609020204030204" pitchFamily="49" charset="0"/>
              </a:rPr>
              <a:t>/R/Library/</a:t>
            </a:r>
            <a:r>
              <a:rPr lang="en-US" i="1" dirty="0" err="1">
                <a:solidFill>
                  <a:srgbClr val="60A0B0"/>
                </a:solidFill>
                <a:latin typeface="Consolas" panose="020B0609020204030204" pitchFamily="49" charset="0"/>
              </a:rPr>
              <a:t>readr</a:t>
            </a:r>
            <a:r>
              <a:rPr lang="en-US" i="1" dirty="0">
                <a:solidFill>
                  <a:srgbClr val="60A0B0"/>
                </a:solidFill>
                <a:latin typeface="Consolas" panose="020B0609020204030204" pitchFamily="49" charset="0"/>
              </a:rPr>
              <a:t>/</a:t>
            </a:r>
            <a:r>
              <a:rPr lang="en-US" i="1" dirty="0" err="1">
                <a:solidFill>
                  <a:srgbClr val="60A0B0"/>
                </a:solidFill>
                <a:latin typeface="Consolas" panose="020B0609020204030204" pitchFamily="49" charset="0"/>
              </a:rPr>
              <a:t>extdata</a:t>
            </a:r>
            <a:r>
              <a:rPr lang="en-US" i="1" dirty="0">
                <a:solidFill>
                  <a:srgbClr val="60A0B0"/>
                </a:solidFill>
                <a:latin typeface="Consolas" panose="020B0609020204030204" pitchFamily="49" charset="0"/>
              </a:rPr>
              <a:t>/challenge.csv'</a:t>
            </a:r>
          </a:p>
          <a:p>
            <a:r>
              <a:rPr lang="en-US" i="1" dirty="0">
                <a:solidFill>
                  <a:srgbClr val="60A0B0"/>
                </a:solidFill>
                <a:latin typeface="Consolas" panose="020B0609020204030204" pitchFamily="49" charset="0"/>
              </a:rPr>
              <a:t>#&gt; 1004   y 1/0/T/F/TRUE/FALSE 2012-11-28 '/home/</a:t>
            </a:r>
            <a:r>
              <a:rPr lang="en-US" i="1" dirty="0" err="1">
                <a:solidFill>
                  <a:srgbClr val="60A0B0"/>
                </a:solidFill>
                <a:latin typeface="Consolas" panose="020B0609020204030204" pitchFamily="49" charset="0"/>
              </a:rPr>
              <a:t>travis</a:t>
            </a:r>
            <a:r>
              <a:rPr lang="en-US" i="1" dirty="0">
                <a:solidFill>
                  <a:srgbClr val="60A0B0"/>
                </a:solidFill>
                <a:latin typeface="Consolas" panose="020B0609020204030204" pitchFamily="49" charset="0"/>
              </a:rPr>
              <a:t>/R/Library/</a:t>
            </a:r>
            <a:r>
              <a:rPr lang="en-US" i="1" dirty="0" err="1">
                <a:solidFill>
                  <a:srgbClr val="60A0B0"/>
                </a:solidFill>
                <a:latin typeface="Consolas" panose="020B0609020204030204" pitchFamily="49" charset="0"/>
              </a:rPr>
              <a:t>readr</a:t>
            </a:r>
            <a:r>
              <a:rPr lang="en-US" i="1" dirty="0">
                <a:solidFill>
                  <a:srgbClr val="60A0B0"/>
                </a:solidFill>
                <a:latin typeface="Consolas" panose="020B0609020204030204" pitchFamily="49" charset="0"/>
              </a:rPr>
              <a:t>/</a:t>
            </a:r>
            <a:r>
              <a:rPr lang="en-US" i="1" dirty="0" err="1">
                <a:solidFill>
                  <a:srgbClr val="60A0B0"/>
                </a:solidFill>
                <a:latin typeface="Consolas" panose="020B0609020204030204" pitchFamily="49" charset="0"/>
              </a:rPr>
              <a:t>extdata</a:t>
            </a:r>
            <a:r>
              <a:rPr lang="en-US" i="1" dirty="0">
                <a:solidFill>
                  <a:srgbClr val="60A0B0"/>
                </a:solidFill>
                <a:latin typeface="Consolas" panose="020B0609020204030204" pitchFamily="49" charset="0"/>
              </a:rPr>
              <a:t>/challenge.csv'</a:t>
            </a:r>
          </a:p>
          <a:p>
            <a:r>
              <a:rPr lang="en-US" i="1" dirty="0">
                <a:solidFill>
                  <a:srgbClr val="60A0B0"/>
                </a:solidFill>
                <a:latin typeface="Consolas" panose="020B0609020204030204" pitchFamily="49" charset="0"/>
              </a:rPr>
              <a:t>#&gt; 1005   y 1/0/T/F/TRUE/FALSE 2020-01-13 '/home/</a:t>
            </a:r>
            <a:r>
              <a:rPr lang="en-US" i="1" dirty="0" err="1">
                <a:solidFill>
                  <a:srgbClr val="60A0B0"/>
                </a:solidFill>
                <a:latin typeface="Consolas" panose="020B0609020204030204" pitchFamily="49" charset="0"/>
              </a:rPr>
              <a:t>travis</a:t>
            </a:r>
            <a:r>
              <a:rPr lang="en-US" i="1" dirty="0">
                <a:solidFill>
                  <a:srgbClr val="60A0B0"/>
                </a:solidFill>
                <a:latin typeface="Consolas" panose="020B0609020204030204" pitchFamily="49" charset="0"/>
              </a:rPr>
              <a:t>/R/Library/</a:t>
            </a:r>
            <a:r>
              <a:rPr lang="en-US" i="1" dirty="0" err="1">
                <a:solidFill>
                  <a:srgbClr val="60A0B0"/>
                </a:solidFill>
                <a:latin typeface="Consolas" panose="020B0609020204030204" pitchFamily="49" charset="0"/>
              </a:rPr>
              <a:t>readr</a:t>
            </a:r>
            <a:r>
              <a:rPr lang="en-US" i="1" dirty="0">
                <a:solidFill>
                  <a:srgbClr val="60A0B0"/>
                </a:solidFill>
                <a:latin typeface="Consolas" panose="020B0609020204030204" pitchFamily="49" charset="0"/>
              </a:rPr>
              <a:t>/</a:t>
            </a:r>
            <a:r>
              <a:rPr lang="en-US" i="1" dirty="0" err="1">
                <a:solidFill>
                  <a:srgbClr val="60A0B0"/>
                </a:solidFill>
                <a:latin typeface="Consolas" panose="020B0609020204030204" pitchFamily="49" charset="0"/>
              </a:rPr>
              <a:t>extdata</a:t>
            </a:r>
            <a:r>
              <a:rPr lang="en-US" i="1" dirty="0">
                <a:solidFill>
                  <a:srgbClr val="60A0B0"/>
                </a:solidFill>
                <a:latin typeface="Consolas" panose="020B0609020204030204" pitchFamily="49" charset="0"/>
              </a:rPr>
              <a:t>/challenge.csv'</a:t>
            </a:r>
          </a:p>
          <a:p>
            <a:r>
              <a:rPr lang="en-US" i="1" dirty="0">
                <a:solidFill>
                  <a:srgbClr val="60A0B0"/>
                </a:solidFill>
                <a:latin typeface="Consolas" panose="020B0609020204030204" pitchFamily="49" charset="0"/>
              </a:rPr>
              <a:t>#&gt; .... ... .................. .......... ....................................................</a:t>
            </a:r>
          </a:p>
          <a:p>
            <a:r>
              <a:rPr lang="en-US" i="1" dirty="0">
                <a:solidFill>
                  <a:srgbClr val="60A0B0"/>
                </a:solidFill>
                <a:latin typeface="Consolas" panose="020B0609020204030204" pitchFamily="49" charset="0"/>
              </a:rPr>
              <a:t>#&gt; See problems(...) for more details.</a:t>
            </a:r>
          </a:p>
        </p:txBody>
      </p:sp>
    </p:spTree>
    <p:extLst>
      <p:ext uri="{BB962C8B-B14F-4D97-AF65-F5344CB8AC3E}">
        <p14:creationId xmlns:p14="http://schemas.microsoft.com/office/powerpoint/2010/main" val="16730488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16946-BDA9-4C2A-91EA-DE3223EF8F39}"/>
              </a:ext>
            </a:extLst>
          </p:cNvPr>
          <p:cNvSpPr>
            <a:spLocks noGrp="1"/>
          </p:cNvSpPr>
          <p:nvPr>
            <p:ph type="title"/>
          </p:nvPr>
        </p:nvSpPr>
        <p:spPr/>
        <p:txBody>
          <a:bodyPr/>
          <a:lstStyle/>
          <a:p>
            <a:r>
              <a:rPr lang="en-US" dirty="0"/>
              <a:t>Problems</a:t>
            </a:r>
          </a:p>
        </p:txBody>
      </p:sp>
      <p:sp>
        <p:nvSpPr>
          <p:cNvPr id="5" name="Rectangle 4">
            <a:extLst>
              <a:ext uri="{FF2B5EF4-FFF2-40B4-BE49-F238E27FC236}">
                <a16:creationId xmlns:a16="http://schemas.microsoft.com/office/drawing/2014/main" id="{B60E9F65-0EDB-4B88-B3CC-46002B3AB0B1}"/>
              </a:ext>
            </a:extLst>
          </p:cNvPr>
          <p:cNvSpPr/>
          <p:nvPr/>
        </p:nvSpPr>
        <p:spPr>
          <a:xfrm>
            <a:off x="114300" y="2084832"/>
            <a:ext cx="11963400" cy="3477875"/>
          </a:xfrm>
          <a:prstGeom prst="rect">
            <a:avLst/>
          </a:prstGeom>
          <a:solidFill>
            <a:srgbClr val="F7F7F7"/>
          </a:solidFill>
        </p:spPr>
        <p:txBody>
          <a:bodyPr wrap="square">
            <a:spAutoFit/>
          </a:bodyPr>
          <a:lstStyle/>
          <a:p>
            <a:r>
              <a:rPr lang="en-US" altLang="en-US" sz="2000" b="1" dirty="0">
                <a:solidFill>
                  <a:srgbClr val="007020"/>
                </a:solidFill>
                <a:latin typeface="Consolas" panose="020B0609020204030204" pitchFamily="49" charset="0"/>
              </a:rPr>
              <a:t>problems</a:t>
            </a:r>
            <a:r>
              <a:rPr lang="en-US" altLang="en-US" sz="2000" dirty="0">
                <a:solidFill>
                  <a:srgbClr val="4183C4"/>
                </a:solidFill>
                <a:latin typeface="Consolas" panose="020B0609020204030204" pitchFamily="49" charset="0"/>
              </a:rPr>
              <a:t>(challenge)</a:t>
            </a:r>
            <a:r>
              <a:rPr lang="en-US" altLang="en-US" sz="2000" dirty="0">
                <a:solidFill>
                  <a:srgbClr val="333333"/>
                </a:solidFill>
                <a:latin typeface="Consolas" panose="020B0609020204030204" pitchFamily="49" charset="0"/>
              </a:rPr>
              <a:t> </a:t>
            </a:r>
          </a:p>
          <a:p>
            <a:r>
              <a:rPr lang="en-US" sz="2000" i="1" dirty="0">
                <a:solidFill>
                  <a:srgbClr val="60A0B0"/>
                </a:solidFill>
                <a:latin typeface="Consolas" panose="020B0609020204030204" pitchFamily="49" charset="0"/>
              </a:rPr>
              <a:t>#&gt; # A </a:t>
            </a:r>
            <a:r>
              <a:rPr lang="en-US" sz="2000" i="1" dirty="0" err="1">
                <a:solidFill>
                  <a:srgbClr val="60A0B0"/>
                </a:solidFill>
                <a:latin typeface="Consolas" panose="020B0609020204030204" pitchFamily="49" charset="0"/>
              </a:rPr>
              <a:t>tibble</a:t>
            </a:r>
            <a:r>
              <a:rPr lang="en-US" sz="2000" i="1" dirty="0">
                <a:solidFill>
                  <a:srgbClr val="60A0B0"/>
                </a:solidFill>
                <a:latin typeface="Consolas" panose="020B0609020204030204" pitchFamily="49" charset="0"/>
              </a:rPr>
              <a:t>: 1,000 x 5</a:t>
            </a:r>
          </a:p>
          <a:p>
            <a:r>
              <a:rPr lang="en-US" sz="2000" i="1" dirty="0">
                <a:solidFill>
                  <a:srgbClr val="60A0B0"/>
                </a:solidFill>
                <a:latin typeface="Consolas" panose="020B0609020204030204" pitchFamily="49" charset="0"/>
              </a:rPr>
              <a:t>#&gt;     row col   expected         actual    file                                   </a:t>
            </a:r>
          </a:p>
          <a:p>
            <a:r>
              <a:rPr lang="en-US" sz="2000" i="1" dirty="0">
                <a:solidFill>
                  <a:srgbClr val="60A0B0"/>
                </a:solidFill>
                <a:latin typeface="Consolas" panose="020B0609020204030204" pitchFamily="49" charset="0"/>
              </a:rPr>
              <a:t>#&gt;   &lt;int&gt;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a:t>
            </a:r>
          </a:p>
          <a:p>
            <a:r>
              <a:rPr lang="en-US" sz="2000" i="1" dirty="0">
                <a:solidFill>
                  <a:srgbClr val="60A0B0"/>
                </a:solidFill>
                <a:latin typeface="Consolas" panose="020B0609020204030204" pitchFamily="49" charset="0"/>
              </a:rPr>
              <a:t>#&gt; 1  1001 y     1/0/T/F/TRUE/FA… 2015-01-… '/home/</a:t>
            </a:r>
            <a:r>
              <a:rPr lang="en-US" sz="2000" i="1" dirty="0" err="1">
                <a:solidFill>
                  <a:srgbClr val="60A0B0"/>
                </a:solidFill>
                <a:latin typeface="Consolas" panose="020B0609020204030204" pitchFamily="49" charset="0"/>
              </a:rPr>
              <a:t>travis</a:t>
            </a:r>
            <a:r>
              <a:rPr lang="en-US" sz="2000" i="1" dirty="0">
                <a:solidFill>
                  <a:srgbClr val="60A0B0"/>
                </a:solidFill>
                <a:latin typeface="Consolas" panose="020B0609020204030204" pitchFamily="49" charset="0"/>
              </a:rPr>
              <a:t>/R/Library/</a:t>
            </a:r>
            <a:r>
              <a:rPr lang="en-US" sz="2000" i="1" dirty="0" err="1">
                <a:solidFill>
                  <a:srgbClr val="60A0B0"/>
                </a:solidFill>
                <a:latin typeface="Consolas" panose="020B0609020204030204" pitchFamily="49" charset="0"/>
              </a:rPr>
              <a:t>readr</a:t>
            </a:r>
            <a:r>
              <a:rPr lang="en-US" sz="2000" i="1" dirty="0">
                <a:solidFill>
                  <a:srgbClr val="60A0B0"/>
                </a:solidFill>
                <a:latin typeface="Consolas" panose="020B0609020204030204" pitchFamily="49" charset="0"/>
              </a:rPr>
              <a:t>/</a:t>
            </a:r>
            <a:r>
              <a:rPr lang="en-US" sz="2000" i="1" dirty="0" err="1">
                <a:solidFill>
                  <a:srgbClr val="60A0B0"/>
                </a:solidFill>
                <a:latin typeface="Consolas" panose="020B0609020204030204" pitchFamily="49" charset="0"/>
              </a:rPr>
              <a:t>extdata</a:t>
            </a:r>
            <a:r>
              <a:rPr lang="en-US" sz="2000" i="1" dirty="0">
                <a:solidFill>
                  <a:srgbClr val="60A0B0"/>
                </a:solidFill>
                <a:latin typeface="Consolas" panose="020B0609020204030204" pitchFamily="49" charset="0"/>
              </a:rPr>
              <a:t>/…</a:t>
            </a:r>
          </a:p>
          <a:p>
            <a:r>
              <a:rPr lang="en-US" sz="2000" i="1" dirty="0">
                <a:solidFill>
                  <a:srgbClr val="60A0B0"/>
                </a:solidFill>
                <a:latin typeface="Consolas" panose="020B0609020204030204" pitchFamily="49" charset="0"/>
              </a:rPr>
              <a:t>#&gt; 2  1002 y     1/0/T/F/TRUE/FA… 2018-05-… '/home/</a:t>
            </a:r>
            <a:r>
              <a:rPr lang="en-US" sz="2000" i="1" dirty="0" err="1">
                <a:solidFill>
                  <a:srgbClr val="60A0B0"/>
                </a:solidFill>
                <a:latin typeface="Consolas" panose="020B0609020204030204" pitchFamily="49" charset="0"/>
              </a:rPr>
              <a:t>travis</a:t>
            </a:r>
            <a:r>
              <a:rPr lang="en-US" sz="2000" i="1" dirty="0">
                <a:solidFill>
                  <a:srgbClr val="60A0B0"/>
                </a:solidFill>
                <a:latin typeface="Consolas" panose="020B0609020204030204" pitchFamily="49" charset="0"/>
              </a:rPr>
              <a:t>/R/Library/</a:t>
            </a:r>
            <a:r>
              <a:rPr lang="en-US" sz="2000" i="1" dirty="0" err="1">
                <a:solidFill>
                  <a:srgbClr val="60A0B0"/>
                </a:solidFill>
                <a:latin typeface="Consolas" panose="020B0609020204030204" pitchFamily="49" charset="0"/>
              </a:rPr>
              <a:t>readr</a:t>
            </a:r>
            <a:r>
              <a:rPr lang="en-US" sz="2000" i="1" dirty="0">
                <a:solidFill>
                  <a:srgbClr val="60A0B0"/>
                </a:solidFill>
                <a:latin typeface="Consolas" panose="020B0609020204030204" pitchFamily="49" charset="0"/>
              </a:rPr>
              <a:t>/</a:t>
            </a:r>
            <a:r>
              <a:rPr lang="en-US" sz="2000" i="1" dirty="0" err="1">
                <a:solidFill>
                  <a:srgbClr val="60A0B0"/>
                </a:solidFill>
                <a:latin typeface="Consolas" panose="020B0609020204030204" pitchFamily="49" charset="0"/>
              </a:rPr>
              <a:t>extdata</a:t>
            </a:r>
            <a:r>
              <a:rPr lang="en-US" sz="2000" i="1" dirty="0">
                <a:solidFill>
                  <a:srgbClr val="60A0B0"/>
                </a:solidFill>
                <a:latin typeface="Consolas" panose="020B0609020204030204" pitchFamily="49" charset="0"/>
              </a:rPr>
              <a:t>/…</a:t>
            </a:r>
          </a:p>
          <a:p>
            <a:r>
              <a:rPr lang="en-US" sz="2000" i="1" dirty="0">
                <a:solidFill>
                  <a:srgbClr val="60A0B0"/>
                </a:solidFill>
                <a:latin typeface="Consolas" panose="020B0609020204030204" pitchFamily="49" charset="0"/>
              </a:rPr>
              <a:t>#&gt; 3  1003 y     1/0/T/F/TRUE/FA… 2015-09-… '/home/</a:t>
            </a:r>
            <a:r>
              <a:rPr lang="en-US" sz="2000" i="1" dirty="0" err="1">
                <a:solidFill>
                  <a:srgbClr val="60A0B0"/>
                </a:solidFill>
                <a:latin typeface="Consolas" panose="020B0609020204030204" pitchFamily="49" charset="0"/>
              </a:rPr>
              <a:t>travis</a:t>
            </a:r>
            <a:r>
              <a:rPr lang="en-US" sz="2000" i="1" dirty="0">
                <a:solidFill>
                  <a:srgbClr val="60A0B0"/>
                </a:solidFill>
                <a:latin typeface="Consolas" panose="020B0609020204030204" pitchFamily="49" charset="0"/>
              </a:rPr>
              <a:t>/R/Library/</a:t>
            </a:r>
            <a:r>
              <a:rPr lang="en-US" sz="2000" i="1" dirty="0" err="1">
                <a:solidFill>
                  <a:srgbClr val="60A0B0"/>
                </a:solidFill>
                <a:latin typeface="Consolas" panose="020B0609020204030204" pitchFamily="49" charset="0"/>
              </a:rPr>
              <a:t>readr</a:t>
            </a:r>
            <a:r>
              <a:rPr lang="en-US" sz="2000" i="1" dirty="0">
                <a:solidFill>
                  <a:srgbClr val="60A0B0"/>
                </a:solidFill>
                <a:latin typeface="Consolas" panose="020B0609020204030204" pitchFamily="49" charset="0"/>
              </a:rPr>
              <a:t>/</a:t>
            </a:r>
            <a:r>
              <a:rPr lang="en-US" sz="2000" i="1" dirty="0" err="1">
                <a:solidFill>
                  <a:srgbClr val="60A0B0"/>
                </a:solidFill>
                <a:latin typeface="Consolas" panose="020B0609020204030204" pitchFamily="49" charset="0"/>
              </a:rPr>
              <a:t>extdata</a:t>
            </a:r>
            <a:r>
              <a:rPr lang="en-US" sz="2000" i="1" dirty="0">
                <a:solidFill>
                  <a:srgbClr val="60A0B0"/>
                </a:solidFill>
                <a:latin typeface="Consolas" panose="020B0609020204030204" pitchFamily="49" charset="0"/>
              </a:rPr>
              <a:t>/…</a:t>
            </a:r>
          </a:p>
          <a:p>
            <a:r>
              <a:rPr lang="en-US" sz="2000" i="1" dirty="0">
                <a:solidFill>
                  <a:srgbClr val="60A0B0"/>
                </a:solidFill>
                <a:latin typeface="Consolas" panose="020B0609020204030204" pitchFamily="49" charset="0"/>
              </a:rPr>
              <a:t>#&gt; 4  1004 y     1/0/T/F/TRUE/FA… 2012-11-… '/home/</a:t>
            </a:r>
            <a:r>
              <a:rPr lang="en-US" sz="2000" i="1" dirty="0" err="1">
                <a:solidFill>
                  <a:srgbClr val="60A0B0"/>
                </a:solidFill>
                <a:latin typeface="Consolas" panose="020B0609020204030204" pitchFamily="49" charset="0"/>
              </a:rPr>
              <a:t>travis</a:t>
            </a:r>
            <a:r>
              <a:rPr lang="en-US" sz="2000" i="1" dirty="0">
                <a:solidFill>
                  <a:srgbClr val="60A0B0"/>
                </a:solidFill>
                <a:latin typeface="Consolas" panose="020B0609020204030204" pitchFamily="49" charset="0"/>
              </a:rPr>
              <a:t>/R/Library/</a:t>
            </a:r>
            <a:r>
              <a:rPr lang="en-US" sz="2000" i="1" dirty="0" err="1">
                <a:solidFill>
                  <a:srgbClr val="60A0B0"/>
                </a:solidFill>
                <a:latin typeface="Consolas" panose="020B0609020204030204" pitchFamily="49" charset="0"/>
              </a:rPr>
              <a:t>readr</a:t>
            </a:r>
            <a:r>
              <a:rPr lang="en-US" sz="2000" i="1" dirty="0">
                <a:solidFill>
                  <a:srgbClr val="60A0B0"/>
                </a:solidFill>
                <a:latin typeface="Consolas" panose="020B0609020204030204" pitchFamily="49" charset="0"/>
              </a:rPr>
              <a:t>/</a:t>
            </a:r>
            <a:r>
              <a:rPr lang="en-US" sz="2000" i="1" dirty="0" err="1">
                <a:solidFill>
                  <a:srgbClr val="60A0B0"/>
                </a:solidFill>
                <a:latin typeface="Consolas" panose="020B0609020204030204" pitchFamily="49" charset="0"/>
              </a:rPr>
              <a:t>extdata</a:t>
            </a:r>
            <a:r>
              <a:rPr lang="en-US" sz="2000" i="1" dirty="0">
                <a:solidFill>
                  <a:srgbClr val="60A0B0"/>
                </a:solidFill>
                <a:latin typeface="Consolas" panose="020B0609020204030204" pitchFamily="49" charset="0"/>
              </a:rPr>
              <a:t>/…</a:t>
            </a:r>
          </a:p>
          <a:p>
            <a:r>
              <a:rPr lang="en-US" sz="2000" i="1" dirty="0">
                <a:solidFill>
                  <a:srgbClr val="60A0B0"/>
                </a:solidFill>
                <a:latin typeface="Consolas" panose="020B0609020204030204" pitchFamily="49" charset="0"/>
              </a:rPr>
              <a:t>#&gt; 5  1005 y     1/0/T/F/TRUE/FA… 2020-01-… '/home/</a:t>
            </a:r>
            <a:r>
              <a:rPr lang="en-US" sz="2000" i="1" dirty="0" err="1">
                <a:solidFill>
                  <a:srgbClr val="60A0B0"/>
                </a:solidFill>
                <a:latin typeface="Consolas" panose="020B0609020204030204" pitchFamily="49" charset="0"/>
              </a:rPr>
              <a:t>travis</a:t>
            </a:r>
            <a:r>
              <a:rPr lang="en-US" sz="2000" i="1" dirty="0">
                <a:solidFill>
                  <a:srgbClr val="60A0B0"/>
                </a:solidFill>
                <a:latin typeface="Consolas" panose="020B0609020204030204" pitchFamily="49" charset="0"/>
              </a:rPr>
              <a:t>/R/Library/</a:t>
            </a:r>
            <a:r>
              <a:rPr lang="en-US" sz="2000" i="1" dirty="0" err="1">
                <a:solidFill>
                  <a:srgbClr val="60A0B0"/>
                </a:solidFill>
                <a:latin typeface="Consolas" panose="020B0609020204030204" pitchFamily="49" charset="0"/>
              </a:rPr>
              <a:t>readr</a:t>
            </a:r>
            <a:r>
              <a:rPr lang="en-US" sz="2000" i="1" dirty="0">
                <a:solidFill>
                  <a:srgbClr val="60A0B0"/>
                </a:solidFill>
                <a:latin typeface="Consolas" panose="020B0609020204030204" pitchFamily="49" charset="0"/>
              </a:rPr>
              <a:t>/</a:t>
            </a:r>
            <a:r>
              <a:rPr lang="en-US" sz="2000" i="1" dirty="0" err="1">
                <a:solidFill>
                  <a:srgbClr val="60A0B0"/>
                </a:solidFill>
                <a:latin typeface="Consolas" panose="020B0609020204030204" pitchFamily="49" charset="0"/>
              </a:rPr>
              <a:t>extdata</a:t>
            </a:r>
            <a:r>
              <a:rPr lang="en-US" sz="2000" i="1" dirty="0">
                <a:solidFill>
                  <a:srgbClr val="60A0B0"/>
                </a:solidFill>
                <a:latin typeface="Consolas" panose="020B0609020204030204" pitchFamily="49" charset="0"/>
              </a:rPr>
              <a:t>/…</a:t>
            </a:r>
          </a:p>
          <a:p>
            <a:r>
              <a:rPr lang="en-US" sz="2000" i="1" dirty="0">
                <a:solidFill>
                  <a:srgbClr val="60A0B0"/>
                </a:solidFill>
                <a:latin typeface="Consolas" panose="020B0609020204030204" pitchFamily="49" charset="0"/>
              </a:rPr>
              <a:t>#&gt; 6  1006 y     1/0/T/F/TRUE/FA… 2016-04-… '/home/</a:t>
            </a:r>
            <a:r>
              <a:rPr lang="en-US" sz="2000" i="1" dirty="0" err="1">
                <a:solidFill>
                  <a:srgbClr val="60A0B0"/>
                </a:solidFill>
                <a:latin typeface="Consolas" panose="020B0609020204030204" pitchFamily="49" charset="0"/>
              </a:rPr>
              <a:t>travis</a:t>
            </a:r>
            <a:r>
              <a:rPr lang="en-US" sz="2000" i="1" dirty="0">
                <a:solidFill>
                  <a:srgbClr val="60A0B0"/>
                </a:solidFill>
                <a:latin typeface="Consolas" panose="020B0609020204030204" pitchFamily="49" charset="0"/>
              </a:rPr>
              <a:t>/R/Library/</a:t>
            </a:r>
            <a:r>
              <a:rPr lang="en-US" sz="2000" i="1" dirty="0" err="1">
                <a:solidFill>
                  <a:srgbClr val="60A0B0"/>
                </a:solidFill>
                <a:latin typeface="Consolas" panose="020B0609020204030204" pitchFamily="49" charset="0"/>
              </a:rPr>
              <a:t>readr</a:t>
            </a:r>
            <a:r>
              <a:rPr lang="en-US" sz="2000" i="1" dirty="0">
                <a:solidFill>
                  <a:srgbClr val="60A0B0"/>
                </a:solidFill>
                <a:latin typeface="Consolas" panose="020B0609020204030204" pitchFamily="49" charset="0"/>
              </a:rPr>
              <a:t>/</a:t>
            </a:r>
            <a:r>
              <a:rPr lang="en-US" sz="2000" i="1" dirty="0" err="1">
                <a:solidFill>
                  <a:srgbClr val="60A0B0"/>
                </a:solidFill>
                <a:latin typeface="Consolas" panose="020B0609020204030204" pitchFamily="49" charset="0"/>
              </a:rPr>
              <a:t>extdata</a:t>
            </a:r>
            <a:r>
              <a:rPr lang="en-US" sz="2000" i="1" dirty="0">
                <a:solidFill>
                  <a:srgbClr val="60A0B0"/>
                </a:solidFill>
                <a:latin typeface="Consolas" panose="020B0609020204030204" pitchFamily="49" charset="0"/>
              </a:rPr>
              <a:t>/…</a:t>
            </a:r>
          </a:p>
          <a:p>
            <a:r>
              <a:rPr lang="en-US" sz="2000" i="1" dirty="0">
                <a:solidFill>
                  <a:srgbClr val="60A0B0"/>
                </a:solidFill>
                <a:latin typeface="Consolas" panose="020B0609020204030204" pitchFamily="49" charset="0"/>
              </a:rPr>
              <a:t>#&gt; # … with 994 more rows</a:t>
            </a:r>
          </a:p>
        </p:txBody>
      </p:sp>
    </p:spTree>
    <p:extLst>
      <p:ext uri="{BB962C8B-B14F-4D97-AF65-F5344CB8AC3E}">
        <p14:creationId xmlns:p14="http://schemas.microsoft.com/office/powerpoint/2010/main" val="1028461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CCF38-AC8E-4E49-8202-05F3C5C38B9F}"/>
              </a:ext>
            </a:extLst>
          </p:cNvPr>
          <p:cNvSpPr>
            <a:spLocks noGrp="1"/>
          </p:cNvSpPr>
          <p:nvPr>
            <p:ph type="title"/>
          </p:nvPr>
        </p:nvSpPr>
        <p:spPr/>
        <p:txBody>
          <a:bodyPr/>
          <a:lstStyle/>
          <a:p>
            <a:r>
              <a:rPr lang="en-US" dirty="0"/>
              <a:t>Problems</a:t>
            </a:r>
          </a:p>
        </p:txBody>
      </p:sp>
      <p:sp>
        <p:nvSpPr>
          <p:cNvPr id="5" name="Rectangle 4">
            <a:extLst>
              <a:ext uri="{FF2B5EF4-FFF2-40B4-BE49-F238E27FC236}">
                <a16:creationId xmlns:a16="http://schemas.microsoft.com/office/drawing/2014/main" id="{A00F09DE-2EC2-45CF-A4DA-476F46B69645}"/>
              </a:ext>
            </a:extLst>
          </p:cNvPr>
          <p:cNvSpPr/>
          <p:nvPr/>
        </p:nvSpPr>
        <p:spPr>
          <a:xfrm>
            <a:off x="1024128" y="1720840"/>
            <a:ext cx="6096000" cy="3416320"/>
          </a:xfrm>
          <a:prstGeom prst="rect">
            <a:avLst/>
          </a:prstGeom>
          <a:solidFill>
            <a:srgbClr val="F7F7F7"/>
          </a:solidFill>
        </p:spPr>
        <p:txBody>
          <a:bodyPr>
            <a:spAutoFit/>
          </a:bodyPr>
          <a:lstStyle/>
          <a:p>
            <a:r>
              <a:rPr lang="en-US" altLang="en-US" b="1" dirty="0">
                <a:solidFill>
                  <a:srgbClr val="007020"/>
                </a:solidFill>
                <a:latin typeface="Consolas" panose="020B0609020204030204" pitchFamily="49" charset="0"/>
              </a:rPr>
              <a:t>tail</a:t>
            </a:r>
            <a:r>
              <a:rPr lang="en-US" altLang="en-US" dirty="0">
                <a:solidFill>
                  <a:srgbClr val="4183C4"/>
                </a:solidFill>
                <a:latin typeface="Consolas" panose="020B0609020204030204" pitchFamily="49" charset="0"/>
              </a:rPr>
              <a:t>(challenge)</a:t>
            </a:r>
            <a:r>
              <a:rPr lang="en-US" altLang="en-US" dirty="0">
                <a:solidFill>
                  <a:srgbClr val="333333"/>
                </a:solidFill>
                <a:latin typeface="Consolas" panose="020B0609020204030204" pitchFamily="49" charset="0"/>
              </a:rPr>
              <a:t> </a:t>
            </a:r>
          </a:p>
          <a:p>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6 x 2</a:t>
            </a:r>
          </a:p>
          <a:p>
            <a:r>
              <a:rPr lang="en-US" sz="2200" i="1" dirty="0">
                <a:solidFill>
                  <a:srgbClr val="60A0B0"/>
                </a:solidFill>
                <a:latin typeface="Consolas" panose="020B0609020204030204" pitchFamily="49" charset="0"/>
              </a:rPr>
              <a:t>#&gt;       x y    </a:t>
            </a:r>
          </a:p>
          <a:p>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lgl</a:t>
            </a:r>
            <a:r>
              <a:rPr lang="en-US" sz="2200" i="1" dirty="0">
                <a:solidFill>
                  <a:srgbClr val="60A0B0"/>
                </a:solidFill>
                <a:latin typeface="Consolas" panose="020B0609020204030204" pitchFamily="49" charset="0"/>
              </a:rPr>
              <a:t>&gt;</a:t>
            </a:r>
          </a:p>
          <a:p>
            <a:r>
              <a:rPr lang="en-US" sz="2200" i="1" dirty="0">
                <a:solidFill>
                  <a:srgbClr val="60A0B0"/>
                </a:solidFill>
                <a:latin typeface="Consolas" panose="020B0609020204030204" pitchFamily="49" charset="0"/>
              </a:rPr>
              <a:t>#&gt; 1 0.805 NA   </a:t>
            </a:r>
          </a:p>
          <a:p>
            <a:r>
              <a:rPr lang="en-US" sz="2200" i="1" dirty="0">
                <a:solidFill>
                  <a:srgbClr val="60A0B0"/>
                </a:solidFill>
                <a:latin typeface="Consolas" panose="020B0609020204030204" pitchFamily="49" charset="0"/>
              </a:rPr>
              <a:t>#&gt; 2 0.164 NA   </a:t>
            </a:r>
          </a:p>
          <a:p>
            <a:r>
              <a:rPr lang="en-US" sz="2200" i="1" dirty="0">
                <a:solidFill>
                  <a:srgbClr val="60A0B0"/>
                </a:solidFill>
                <a:latin typeface="Consolas" panose="020B0609020204030204" pitchFamily="49" charset="0"/>
              </a:rPr>
              <a:t>#&gt; 3 0.472 NA   </a:t>
            </a:r>
          </a:p>
          <a:p>
            <a:r>
              <a:rPr lang="en-US" sz="2200" i="1" dirty="0">
                <a:solidFill>
                  <a:srgbClr val="60A0B0"/>
                </a:solidFill>
                <a:latin typeface="Consolas" panose="020B0609020204030204" pitchFamily="49" charset="0"/>
              </a:rPr>
              <a:t>#&gt; 4 0.718 NA   </a:t>
            </a:r>
          </a:p>
          <a:p>
            <a:r>
              <a:rPr lang="en-US" sz="2200" i="1" dirty="0">
                <a:solidFill>
                  <a:srgbClr val="60A0B0"/>
                </a:solidFill>
                <a:latin typeface="Consolas" panose="020B0609020204030204" pitchFamily="49" charset="0"/>
              </a:rPr>
              <a:t>#&gt; 5 0.270 NA   </a:t>
            </a:r>
          </a:p>
          <a:p>
            <a:r>
              <a:rPr lang="en-US" sz="2200" i="1" dirty="0">
                <a:solidFill>
                  <a:srgbClr val="60A0B0"/>
                </a:solidFill>
                <a:latin typeface="Consolas" panose="020B0609020204030204" pitchFamily="49" charset="0"/>
              </a:rPr>
              <a:t>#&gt; 6 0.608 NA</a:t>
            </a:r>
          </a:p>
        </p:txBody>
      </p:sp>
    </p:spTree>
    <p:extLst>
      <p:ext uri="{BB962C8B-B14F-4D97-AF65-F5344CB8AC3E}">
        <p14:creationId xmlns:p14="http://schemas.microsoft.com/office/powerpoint/2010/main" val="1354192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A1AE4-D3A8-46EC-B486-13FF46084CE1}"/>
              </a:ext>
            </a:extLst>
          </p:cNvPr>
          <p:cNvSpPr>
            <a:spLocks noGrp="1"/>
          </p:cNvSpPr>
          <p:nvPr>
            <p:ph type="title"/>
          </p:nvPr>
        </p:nvSpPr>
        <p:spPr/>
        <p:txBody>
          <a:bodyPr/>
          <a:lstStyle/>
          <a:p>
            <a:r>
              <a:rPr lang="en-US" dirty="0"/>
              <a:t>Problems</a:t>
            </a:r>
          </a:p>
        </p:txBody>
      </p:sp>
      <p:sp>
        <p:nvSpPr>
          <p:cNvPr id="4" name="Rectangle 1">
            <a:extLst>
              <a:ext uri="{FF2B5EF4-FFF2-40B4-BE49-F238E27FC236}">
                <a16:creationId xmlns:a16="http://schemas.microsoft.com/office/drawing/2014/main" id="{D3E43D1D-C5DE-4B69-945B-9DE415984EB4}"/>
              </a:ext>
            </a:extLst>
          </p:cNvPr>
          <p:cNvSpPr>
            <a:spLocks noChangeArrowheads="1"/>
          </p:cNvSpPr>
          <p:nvPr/>
        </p:nvSpPr>
        <p:spPr bwMode="auto">
          <a:xfrm>
            <a:off x="908443" y="2244060"/>
            <a:ext cx="4975721" cy="236988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challenge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read_csv</a:t>
            </a:r>
            <a:r>
              <a:rPr kumimoji="0" lang="en-US" altLang="en-US" sz="2200" b="0" i="0" u="none" strike="noStrike" cap="none" normalizeH="0" baseline="0" dirty="0">
                <a:ln>
                  <a:noFill/>
                </a:ln>
                <a:solidFill>
                  <a:srgbClr val="4183C4"/>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readr_example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"challenge.csv"</a:t>
            </a:r>
            <a:r>
              <a:rPr kumimoji="0" lang="en-US" altLang="en-US" sz="2200" b="0" i="0" u="none" strike="noStrike" cap="none" normalizeH="0" baseline="0" dirty="0">
                <a:ln>
                  <a:noFill/>
                </a:ln>
                <a:solidFill>
                  <a:srgbClr val="4183C4"/>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err="1">
                <a:ln>
                  <a:noFill/>
                </a:ln>
                <a:solidFill>
                  <a:srgbClr val="902000"/>
                </a:solidFill>
                <a:effectLst/>
                <a:latin typeface="Consolas" panose="020B0609020204030204" pitchFamily="49" charset="0"/>
              </a:rPr>
              <a:t>col_types</a:t>
            </a:r>
            <a:r>
              <a:rPr kumimoji="0" lang="en-US" altLang="en-US" sz="2200" b="0" i="0" u="none" strike="noStrike" cap="none" normalizeH="0" baseline="0" dirty="0">
                <a:ln>
                  <a:noFill/>
                </a:ln>
                <a:solidFill>
                  <a:srgbClr val="90200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cols</a:t>
            </a:r>
            <a:r>
              <a:rPr kumimoji="0" lang="en-US" altLang="en-US" sz="2200" b="0" i="0" u="none" strike="noStrike" cap="none" normalizeH="0" baseline="0" dirty="0">
                <a:ln>
                  <a:noFill/>
                </a:ln>
                <a:solidFill>
                  <a:srgbClr val="4183C4"/>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183C4"/>
                </a:solidFill>
                <a:latin typeface="Consolas" panose="020B0609020204030204" pitchFamily="49" charset="0"/>
              </a:rPr>
              <a:t>  </a:t>
            </a:r>
            <a:r>
              <a:rPr kumimoji="0" lang="en-US" altLang="en-US" sz="2200" b="0" i="0" u="none" strike="noStrike" cap="none" normalizeH="0" baseline="0" dirty="0">
                <a:ln>
                  <a:noFill/>
                </a:ln>
                <a:solidFill>
                  <a:srgbClr val="333333"/>
                </a:solidFill>
                <a:effectLst/>
                <a:latin typeface="Consolas" panose="020B0609020204030204" pitchFamily="49" charset="0"/>
              </a:rPr>
              <a:t> </a:t>
            </a:r>
            <a:r>
              <a:rPr kumimoji="0" lang="en-US" altLang="en-US" sz="2200" b="0" i="0" u="none" strike="noStrike" cap="none" normalizeH="0" baseline="0" dirty="0">
                <a:ln>
                  <a:noFill/>
                </a:ln>
                <a:solidFill>
                  <a:srgbClr val="902000"/>
                </a:solidFill>
                <a:effectLst/>
                <a:latin typeface="Consolas" panose="020B0609020204030204" pitchFamily="49" charset="0"/>
              </a:rPr>
              <a:t>x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col_double</a:t>
            </a:r>
            <a:r>
              <a:rPr kumimoji="0" lang="en-US" altLang="en-US" sz="2200" b="0" i="0" u="none" strike="noStrike" cap="none" normalizeH="0" baseline="0" dirty="0">
                <a:ln>
                  <a:noFill/>
                </a:ln>
                <a:solidFill>
                  <a:srgbClr val="4183C4"/>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183C4"/>
                </a:solidFill>
                <a:latin typeface="Consolas" panose="020B0609020204030204" pitchFamily="49" charset="0"/>
              </a:rPr>
              <a:t>  </a:t>
            </a:r>
            <a:r>
              <a:rPr kumimoji="0" lang="en-US" altLang="en-US" sz="2200" b="0" i="0" u="none" strike="noStrike" cap="none" normalizeH="0" baseline="0" dirty="0">
                <a:ln>
                  <a:noFill/>
                </a:ln>
                <a:solidFill>
                  <a:srgbClr val="333333"/>
                </a:solidFill>
                <a:effectLst/>
                <a:latin typeface="Consolas" panose="020B0609020204030204" pitchFamily="49" charset="0"/>
              </a:rPr>
              <a:t> </a:t>
            </a:r>
            <a:r>
              <a:rPr kumimoji="0" lang="en-US" altLang="en-US" sz="2200" b="0" i="0" u="none" strike="noStrike" cap="none" normalizeH="0" baseline="0" dirty="0">
                <a:ln>
                  <a:noFill/>
                </a:ln>
                <a:solidFill>
                  <a:srgbClr val="902000"/>
                </a:solidFill>
                <a:effectLst/>
                <a:latin typeface="Consolas" panose="020B0609020204030204" pitchFamily="49" charset="0"/>
              </a:rPr>
              <a:t>y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col_logical</a:t>
            </a:r>
            <a:r>
              <a:rPr kumimoji="0" lang="en-US" altLang="en-US" sz="2200" b="0" i="0" u="none" strike="noStrike" cap="none" normalizeH="0" baseline="0" dirty="0">
                <a:ln>
                  <a:noFill/>
                </a:ln>
                <a:solidFill>
                  <a:srgbClr val="4183C4"/>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57084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A7B72-921C-4DF1-87F5-1D1CC6ABF22C}"/>
              </a:ext>
            </a:extLst>
          </p:cNvPr>
          <p:cNvSpPr>
            <a:spLocks noGrp="1"/>
          </p:cNvSpPr>
          <p:nvPr>
            <p:ph type="title"/>
          </p:nvPr>
        </p:nvSpPr>
        <p:spPr/>
        <p:txBody>
          <a:bodyPr/>
          <a:lstStyle/>
          <a:p>
            <a:r>
              <a:rPr lang="en-US" dirty="0"/>
              <a:t>Problems</a:t>
            </a:r>
          </a:p>
        </p:txBody>
      </p:sp>
      <p:sp>
        <p:nvSpPr>
          <p:cNvPr id="5" name="Rectangle 4">
            <a:extLst>
              <a:ext uri="{FF2B5EF4-FFF2-40B4-BE49-F238E27FC236}">
                <a16:creationId xmlns:a16="http://schemas.microsoft.com/office/drawing/2014/main" id="{B4CEC192-473F-4F16-92C2-6A8A76FCAB0D}"/>
              </a:ext>
            </a:extLst>
          </p:cNvPr>
          <p:cNvSpPr/>
          <p:nvPr/>
        </p:nvSpPr>
        <p:spPr>
          <a:xfrm>
            <a:off x="1024128" y="1726240"/>
            <a:ext cx="9720072" cy="5016758"/>
          </a:xfrm>
          <a:prstGeom prst="rect">
            <a:avLst/>
          </a:prstGeom>
          <a:solidFill>
            <a:srgbClr val="F7F7F7"/>
          </a:solidFill>
        </p:spPr>
        <p:txBody>
          <a:bodyPr wrap="square">
            <a:spAutoFit/>
          </a:bodyPr>
          <a:lstStyle/>
          <a:p>
            <a:r>
              <a:rPr lang="en-US" altLang="en-US" sz="2000" dirty="0">
                <a:solidFill>
                  <a:srgbClr val="4183C4"/>
                </a:solidFill>
                <a:latin typeface="Consolas" panose="020B0609020204030204" pitchFamily="49" charset="0"/>
              </a:rPr>
              <a:t>challenge &lt;-</a:t>
            </a:r>
            <a:r>
              <a:rPr lang="en-US" altLang="en-US" sz="2000" dirty="0">
                <a:solidFill>
                  <a:srgbClr val="4070A0"/>
                </a:solidFill>
                <a:latin typeface="Consolas" panose="020B0609020204030204" pitchFamily="49" charset="0"/>
              </a:rPr>
              <a:t> </a:t>
            </a:r>
            <a:r>
              <a:rPr lang="en-US" altLang="en-US" sz="2000" b="1" dirty="0" err="1">
                <a:solidFill>
                  <a:srgbClr val="007020"/>
                </a:solidFill>
                <a:latin typeface="Consolas" panose="020B0609020204030204" pitchFamily="49" charset="0"/>
              </a:rPr>
              <a:t>read_csv</a:t>
            </a:r>
            <a:r>
              <a:rPr lang="en-US" altLang="en-US" sz="2000" dirty="0">
                <a:solidFill>
                  <a:srgbClr val="4183C4"/>
                </a:solidFill>
                <a:latin typeface="Consolas" panose="020B0609020204030204" pitchFamily="49" charset="0"/>
              </a:rPr>
              <a:t>(</a:t>
            </a:r>
          </a:p>
          <a:p>
            <a:r>
              <a:rPr lang="en-US" altLang="en-US" sz="2000" dirty="0">
                <a:solidFill>
                  <a:srgbClr val="333333"/>
                </a:solidFill>
                <a:latin typeface="Consolas" panose="020B0609020204030204" pitchFamily="49" charset="0"/>
              </a:rPr>
              <a:t>   </a:t>
            </a:r>
            <a:r>
              <a:rPr lang="en-US" altLang="en-US" sz="2000" b="1" dirty="0" err="1">
                <a:solidFill>
                  <a:srgbClr val="007020"/>
                </a:solidFill>
                <a:latin typeface="Consolas" panose="020B0609020204030204" pitchFamily="49" charset="0"/>
              </a:rPr>
              <a:t>readr_example</a:t>
            </a:r>
            <a:r>
              <a:rPr lang="en-US" altLang="en-US" sz="2000" dirty="0">
                <a:solidFill>
                  <a:srgbClr val="4183C4"/>
                </a:solidFill>
                <a:latin typeface="Consolas" panose="020B0609020204030204" pitchFamily="49" charset="0"/>
              </a:rPr>
              <a:t>(</a:t>
            </a:r>
            <a:r>
              <a:rPr lang="en-US" altLang="en-US" sz="2000" dirty="0">
                <a:solidFill>
                  <a:srgbClr val="4070A0"/>
                </a:solidFill>
                <a:latin typeface="Consolas" panose="020B0609020204030204" pitchFamily="49" charset="0"/>
              </a:rPr>
              <a:t>"challenge.csv"</a:t>
            </a:r>
            <a:r>
              <a:rPr lang="en-US" altLang="en-US" sz="2000" dirty="0">
                <a:solidFill>
                  <a:srgbClr val="4183C4"/>
                </a:solidFill>
                <a:latin typeface="Consolas" panose="020B0609020204030204" pitchFamily="49" charset="0"/>
              </a:rPr>
              <a:t>),</a:t>
            </a:r>
          </a:p>
          <a:p>
            <a:r>
              <a:rPr lang="en-US" altLang="en-US" sz="2000" dirty="0">
                <a:solidFill>
                  <a:srgbClr val="4183C4"/>
                </a:solidFill>
                <a:latin typeface="Consolas" panose="020B0609020204030204" pitchFamily="49" charset="0"/>
              </a:rPr>
              <a:t>   </a:t>
            </a:r>
            <a:r>
              <a:rPr lang="en-US" altLang="en-US" sz="2000" dirty="0" err="1">
                <a:solidFill>
                  <a:srgbClr val="902000"/>
                </a:solidFill>
                <a:latin typeface="Consolas" panose="020B0609020204030204" pitchFamily="49" charset="0"/>
              </a:rPr>
              <a:t>col_types</a:t>
            </a:r>
            <a:r>
              <a:rPr lang="en-US" altLang="en-US" sz="2000" dirty="0">
                <a:solidFill>
                  <a:srgbClr val="902000"/>
                </a:solidFill>
                <a:latin typeface="Consolas" panose="020B0609020204030204" pitchFamily="49" charset="0"/>
              </a:rPr>
              <a:t> =</a:t>
            </a:r>
            <a:r>
              <a:rPr lang="en-US" altLang="en-US" sz="2000" dirty="0">
                <a:solidFill>
                  <a:srgbClr val="4183C4"/>
                </a:solidFill>
                <a:latin typeface="Consolas" panose="020B0609020204030204" pitchFamily="49" charset="0"/>
              </a:rPr>
              <a:t> </a:t>
            </a:r>
            <a:r>
              <a:rPr lang="en-US" altLang="en-US" sz="2000" b="1" dirty="0">
                <a:solidFill>
                  <a:srgbClr val="007020"/>
                </a:solidFill>
                <a:latin typeface="Consolas" panose="020B0609020204030204" pitchFamily="49" charset="0"/>
              </a:rPr>
              <a:t>cols</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r>
              <a:rPr lang="en-US" altLang="en-US" sz="2000" dirty="0">
                <a:solidFill>
                  <a:srgbClr val="333333"/>
                </a:solidFill>
                <a:latin typeface="Consolas" panose="020B0609020204030204" pitchFamily="49" charset="0"/>
              </a:rPr>
              <a:t>     </a:t>
            </a:r>
            <a:r>
              <a:rPr lang="en-US" altLang="en-US" sz="2000" dirty="0">
                <a:solidFill>
                  <a:srgbClr val="902000"/>
                </a:solidFill>
                <a:latin typeface="Consolas" panose="020B0609020204030204" pitchFamily="49" charset="0"/>
              </a:rPr>
              <a:t>x =</a:t>
            </a:r>
            <a:r>
              <a:rPr lang="en-US" altLang="en-US" sz="2000" dirty="0">
                <a:solidFill>
                  <a:srgbClr val="4183C4"/>
                </a:solidFill>
                <a:latin typeface="Consolas" panose="020B0609020204030204" pitchFamily="49" charset="0"/>
              </a:rPr>
              <a:t> </a:t>
            </a:r>
            <a:r>
              <a:rPr lang="en-US" altLang="en-US" sz="2000" b="1" dirty="0" err="1">
                <a:solidFill>
                  <a:srgbClr val="007020"/>
                </a:solidFill>
                <a:latin typeface="Consolas" panose="020B0609020204030204" pitchFamily="49" charset="0"/>
              </a:rPr>
              <a:t>col_double</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r>
              <a:rPr lang="en-US" altLang="en-US" sz="2000" dirty="0">
                <a:solidFill>
                  <a:srgbClr val="333333"/>
                </a:solidFill>
                <a:latin typeface="Consolas" panose="020B0609020204030204" pitchFamily="49" charset="0"/>
              </a:rPr>
              <a:t>     </a:t>
            </a:r>
            <a:r>
              <a:rPr lang="en-US" altLang="en-US" sz="2000" dirty="0">
                <a:solidFill>
                  <a:srgbClr val="902000"/>
                </a:solidFill>
                <a:latin typeface="Consolas" panose="020B0609020204030204" pitchFamily="49" charset="0"/>
              </a:rPr>
              <a:t>y =</a:t>
            </a:r>
            <a:r>
              <a:rPr lang="en-US" altLang="en-US" sz="2000" dirty="0">
                <a:solidFill>
                  <a:srgbClr val="4183C4"/>
                </a:solidFill>
                <a:latin typeface="Consolas" panose="020B0609020204030204" pitchFamily="49" charset="0"/>
              </a:rPr>
              <a:t> </a:t>
            </a:r>
            <a:r>
              <a:rPr lang="en-US" altLang="en-US" sz="2000" b="1" dirty="0" err="1">
                <a:solidFill>
                  <a:srgbClr val="007020"/>
                </a:solidFill>
                <a:latin typeface="Consolas" panose="020B0609020204030204" pitchFamily="49" charset="0"/>
              </a:rPr>
              <a:t>col_date</a:t>
            </a:r>
            <a:r>
              <a:rPr lang="en-US" altLang="en-US" sz="2000" dirty="0">
                <a:solidFill>
                  <a:srgbClr val="4183C4"/>
                </a:solidFill>
                <a:latin typeface="Consolas" panose="020B0609020204030204" pitchFamily="49" charset="0"/>
              </a:rPr>
              <a:t>()</a:t>
            </a:r>
          </a:p>
          <a:p>
            <a:r>
              <a:rPr lang="en-US" altLang="en-US" sz="2000" dirty="0">
                <a:solidFill>
                  <a:srgbClr val="4183C4"/>
                </a:solidFill>
                <a:latin typeface="Consolas" panose="020B0609020204030204" pitchFamily="49" charset="0"/>
              </a:rPr>
              <a:t>  </a:t>
            </a:r>
            <a:r>
              <a:rPr lang="en-US" altLang="en-US" sz="2000" dirty="0">
                <a:solidFill>
                  <a:srgbClr val="333333"/>
                </a:solidFill>
                <a:latin typeface="Consolas" panose="020B0609020204030204" pitchFamily="49" charset="0"/>
              </a:rPr>
              <a:t> </a:t>
            </a:r>
            <a:r>
              <a:rPr lang="en-US" altLang="en-US" sz="2000" dirty="0">
                <a:solidFill>
                  <a:srgbClr val="4183C4"/>
                </a:solidFill>
                <a:latin typeface="Consolas" panose="020B0609020204030204" pitchFamily="49" charset="0"/>
              </a:rPr>
              <a:t>)</a:t>
            </a:r>
          </a:p>
          <a:p>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endParaRPr lang="en-US" altLang="en-US" sz="2000" b="1" dirty="0">
              <a:solidFill>
                <a:srgbClr val="333333"/>
              </a:solidFill>
              <a:latin typeface="Consolas" panose="020B0609020204030204" pitchFamily="49" charset="0"/>
            </a:endParaRPr>
          </a:p>
          <a:p>
            <a:r>
              <a:rPr lang="en-US" altLang="en-US" sz="2000" b="1" dirty="0">
                <a:solidFill>
                  <a:srgbClr val="007020"/>
                </a:solidFill>
                <a:latin typeface="Consolas" panose="020B0609020204030204" pitchFamily="49" charset="0"/>
              </a:rPr>
              <a:t>tail</a:t>
            </a:r>
            <a:r>
              <a:rPr lang="en-US" altLang="en-US" sz="2000" dirty="0">
                <a:solidFill>
                  <a:srgbClr val="4183C4"/>
                </a:solidFill>
                <a:latin typeface="Consolas" panose="020B0609020204030204" pitchFamily="49" charset="0"/>
              </a:rPr>
              <a:t>(challenge) </a:t>
            </a:r>
            <a:r>
              <a:rPr lang="en-US" sz="2000" dirty="0"/>
              <a:t>#&gt; # A </a:t>
            </a:r>
            <a:r>
              <a:rPr lang="en-US" sz="2000" dirty="0" err="1"/>
              <a:t>tibble</a:t>
            </a:r>
            <a:r>
              <a:rPr lang="en-US" sz="2000" dirty="0"/>
              <a:t>: 6 x 2</a:t>
            </a:r>
          </a:p>
          <a:p>
            <a:r>
              <a:rPr lang="en-US" sz="2000" i="1" dirty="0">
                <a:solidFill>
                  <a:srgbClr val="60A0B0"/>
                </a:solidFill>
                <a:latin typeface="Consolas" panose="020B0609020204030204" pitchFamily="49" charset="0"/>
              </a:rPr>
              <a:t>#&gt;       x y         </a:t>
            </a:r>
          </a:p>
          <a:p>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&lt;date&gt;    </a:t>
            </a:r>
          </a:p>
          <a:p>
            <a:r>
              <a:rPr lang="en-US" sz="2000" i="1" dirty="0">
                <a:solidFill>
                  <a:srgbClr val="60A0B0"/>
                </a:solidFill>
                <a:latin typeface="Consolas" panose="020B0609020204030204" pitchFamily="49" charset="0"/>
              </a:rPr>
              <a:t>#&gt; 1 0.805 2019-11-21</a:t>
            </a:r>
          </a:p>
          <a:p>
            <a:r>
              <a:rPr lang="en-US" sz="2000" i="1" dirty="0">
                <a:solidFill>
                  <a:srgbClr val="60A0B0"/>
                </a:solidFill>
                <a:latin typeface="Consolas" panose="020B0609020204030204" pitchFamily="49" charset="0"/>
              </a:rPr>
              <a:t>#&gt; 2 0.164 2018-03-29</a:t>
            </a:r>
          </a:p>
          <a:p>
            <a:r>
              <a:rPr lang="en-US" sz="2000" i="1" dirty="0">
                <a:solidFill>
                  <a:srgbClr val="60A0B0"/>
                </a:solidFill>
                <a:latin typeface="Consolas" panose="020B0609020204030204" pitchFamily="49" charset="0"/>
              </a:rPr>
              <a:t>#&gt; 3 0.472 2014-08-04</a:t>
            </a:r>
          </a:p>
          <a:p>
            <a:r>
              <a:rPr lang="en-US" sz="2000" i="1" dirty="0">
                <a:solidFill>
                  <a:srgbClr val="60A0B0"/>
                </a:solidFill>
                <a:latin typeface="Consolas" panose="020B0609020204030204" pitchFamily="49" charset="0"/>
              </a:rPr>
              <a:t>#&gt; 4 0.718 2015-08-16</a:t>
            </a:r>
          </a:p>
          <a:p>
            <a:r>
              <a:rPr lang="en-US" sz="2000" i="1" dirty="0">
                <a:solidFill>
                  <a:srgbClr val="60A0B0"/>
                </a:solidFill>
                <a:latin typeface="Consolas" panose="020B0609020204030204" pitchFamily="49" charset="0"/>
              </a:rPr>
              <a:t>#&gt; 5 0.270 2020-02-04</a:t>
            </a:r>
          </a:p>
        </p:txBody>
      </p:sp>
    </p:spTree>
    <p:extLst>
      <p:ext uri="{BB962C8B-B14F-4D97-AF65-F5344CB8AC3E}">
        <p14:creationId xmlns:p14="http://schemas.microsoft.com/office/powerpoint/2010/main" val="33380422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FABB1-B6AE-473F-B115-24A1C4A72634}"/>
              </a:ext>
            </a:extLst>
          </p:cNvPr>
          <p:cNvSpPr>
            <a:spLocks noGrp="1"/>
          </p:cNvSpPr>
          <p:nvPr>
            <p:ph type="title"/>
          </p:nvPr>
        </p:nvSpPr>
        <p:spPr/>
        <p:txBody>
          <a:bodyPr/>
          <a:lstStyle/>
          <a:p>
            <a:r>
              <a:rPr lang="en-US" dirty="0"/>
              <a:t>Other strategies</a:t>
            </a:r>
          </a:p>
        </p:txBody>
      </p:sp>
      <p:sp>
        <p:nvSpPr>
          <p:cNvPr id="5" name="Rectangle 4">
            <a:extLst>
              <a:ext uri="{FF2B5EF4-FFF2-40B4-BE49-F238E27FC236}">
                <a16:creationId xmlns:a16="http://schemas.microsoft.com/office/drawing/2014/main" id="{E7D57BAD-7B4F-4630-B257-67D8528296B0}"/>
              </a:ext>
            </a:extLst>
          </p:cNvPr>
          <p:cNvSpPr/>
          <p:nvPr/>
        </p:nvSpPr>
        <p:spPr>
          <a:xfrm>
            <a:off x="1024128" y="1632794"/>
            <a:ext cx="9720072" cy="5293757"/>
          </a:xfrm>
          <a:prstGeom prst="rect">
            <a:avLst/>
          </a:prstGeom>
          <a:solidFill>
            <a:srgbClr val="F7F7F7"/>
          </a:solidFill>
        </p:spPr>
        <p:txBody>
          <a:bodyPr wrap="square">
            <a:spAutoFit/>
          </a:bodyPr>
          <a:lstStyle/>
          <a:p>
            <a:pPr lvl="0" defTabSz="914400" eaLnBrk="0" fontAlgn="base" hangingPunct="0">
              <a:spcBef>
                <a:spcPct val="0"/>
              </a:spcBef>
              <a:spcAft>
                <a:spcPct val="0"/>
              </a:spcAft>
            </a:pPr>
            <a:r>
              <a:rPr lang="en-US" altLang="en-US" dirty="0">
                <a:solidFill>
                  <a:srgbClr val="4183C4"/>
                </a:solidFill>
                <a:latin typeface="Consolas" panose="020B0609020204030204" pitchFamily="49" charset="0"/>
              </a:rPr>
              <a:t>challenge2 &lt;-</a:t>
            </a:r>
            <a:r>
              <a:rPr lang="en-US" altLang="en-US" dirty="0">
                <a:solidFill>
                  <a:srgbClr val="4070A0"/>
                </a:solidFill>
                <a:latin typeface="Consolas" panose="020B0609020204030204" pitchFamily="49" charset="0"/>
              </a:rPr>
              <a:t> </a:t>
            </a:r>
            <a:r>
              <a:rPr lang="en-US" altLang="en-US" b="1" dirty="0" err="1">
                <a:solidFill>
                  <a:srgbClr val="007020"/>
                </a:solidFill>
                <a:latin typeface="Consolas" panose="020B0609020204030204" pitchFamily="49" charset="0"/>
              </a:rPr>
              <a:t>read_csv</a:t>
            </a:r>
            <a:r>
              <a:rPr lang="en-US" altLang="en-US" dirty="0">
                <a:solidFill>
                  <a:srgbClr val="4183C4"/>
                </a:solidFill>
                <a:latin typeface="Consolas" panose="020B0609020204030204" pitchFamily="49" charset="0"/>
              </a:rPr>
              <a:t>(</a:t>
            </a:r>
            <a:r>
              <a:rPr lang="en-US" altLang="en-US" b="1" dirty="0" err="1">
                <a:solidFill>
                  <a:srgbClr val="007020"/>
                </a:solidFill>
                <a:latin typeface="Consolas" panose="020B0609020204030204" pitchFamily="49" charset="0"/>
              </a:rPr>
              <a:t>readr_example</a:t>
            </a:r>
            <a:r>
              <a:rPr lang="en-US" altLang="en-US" dirty="0">
                <a:solidFill>
                  <a:srgbClr val="4183C4"/>
                </a:solidFill>
                <a:latin typeface="Consolas" panose="020B0609020204030204" pitchFamily="49" charset="0"/>
              </a:rPr>
              <a:t>(</a:t>
            </a:r>
            <a:r>
              <a:rPr lang="en-US" altLang="en-US" dirty="0">
                <a:solidFill>
                  <a:srgbClr val="4070A0"/>
                </a:solidFill>
                <a:latin typeface="Consolas" panose="020B0609020204030204" pitchFamily="49" charset="0"/>
              </a:rPr>
              <a:t>"challenge.csv"</a:t>
            </a:r>
            <a:r>
              <a:rPr lang="en-US" altLang="en-US" dirty="0">
                <a:solidFill>
                  <a:srgbClr val="4183C4"/>
                </a:solidFill>
                <a:latin typeface="Consolas" panose="020B0609020204030204" pitchFamily="49" charset="0"/>
              </a:rPr>
              <a:t>), </a:t>
            </a:r>
            <a:r>
              <a:rPr lang="en-US" altLang="en-US" dirty="0" err="1">
                <a:solidFill>
                  <a:srgbClr val="902000"/>
                </a:solidFill>
                <a:latin typeface="Consolas" panose="020B0609020204030204" pitchFamily="49" charset="0"/>
              </a:rPr>
              <a:t>guess_max</a:t>
            </a:r>
            <a:r>
              <a:rPr lang="en-US" altLang="en-US" dirty="0">
                <a:solidFill>
                  <a:srgbClr val="902000"/>
                </a:solidFill>
                <a:latin typeface="Consolas" panose="020B0609020204030204" pitchFamily="49" charset="0"/>
              </a:rPr>
              <a:t> =</a:t>
            </a:r>
            <a:r>
              <a:rPr lang="en-US" altLang="en-US" dirty="0">
                <a:solidFill>
                  <a:srgbClr val="4183C4"/>
                </a:solidFill>
                <a:latin typeface="Consolas" panose="020B0609020204030204" pitchFamily="49" charset="0"/>
              </a:rPr>
              <a:t> </a:t>
            </a:r>
            <a:r>
              <a:rPr lang="en-US" altLang="en-US" dirty="0">
                <a:solidFill>
                  <a:srgbClr val="40A070"/>
                </a:solidFill>
                <a:latin typeface="Consolas" panose="020B0609020204030204" pitchFamily="49" charset="0"/>
              </a:rPr>
              <a:t>1001</a:t>
            </a:r>
            <a:r>
              <a:rPr lang="en-US" altLang="en-US" dirty="0">
                <a:solidFill>
                  <a:srgbClr val="4183C4"/>
                </a:solidFill>
                <a:latin typeface="Consolas" panose="020B0609020204030204" pitchFamily="49" charset="0"/>
              </a:rPr>
              <a:t>)</a:t>
            </a:r>
            <a:r>
              <a:rPr lang="en-US" altLang="en-US" dirty="0">
                <a:solidFill>
                  <a:srgbClr val="333333"/>
                </a:solidFill>
                <a:latin typeface="Consolas" panose="020B0609020204030204" pitchFamily="49" charset="0"/>
              </a:rPr>
              <a:t> </a:t>
            </a:r>
          </a:p>
          <a:p>
            <a:r>
              <a:rPr lang="en-US" sz="2000" i="1" dirty="0">
                <a:solidFill>
                  <a:srgbClr val="60A0B0"/>
                </a:solidFill>
                <a:latin typeface="Consolas" panose="020B0609020204030204" pitchFamily="49" charset="0"/>
              </a:rPr>
              <a:t>#&gt; Parsed with column specification:</a:t>
            </a:r>
          </a:p>
          <a:p>
            <a:r>
              <a:rPr lang="en-US" sz="2000" i="1" dirty="0">
                <a:solidFill>
                  <a:srgbClr val="60A0B0"/>
                </a:solidFill>
                <a:latin typeface="Consolas" panose="020B0609020204030204" pitchFamily="49" charset="0"/>
              </a:rPr>
              <a:t>#&gt; cols(</a:t>
            </a:r>
          </a:p>
          <a:p>
            <a:r>
              <a:rPr lang="en-US" sz="2000" i="1" dirty="0">
                <a:solidFill>
                  <a:srgbClr val="60A0B0"/>
                </a:solidFill>
                <a:latin typeface="Consolas" panose="020B0609020204030204" pitchFamily="49" charset="0"/>
              </a:rPr>
              <a:t>#&gt;   x = </a:t>
            </a:r>
            <a:r>
              <a:rPr lang="en-US" sz="2000" i="1" dirty="0" err="1">
                <a:solidFill>
                  <a:srgbClr val="60A0B0"/>
                </a:solidFill>
                <a:latin typeface="Consolas" panose="020B0609020204030204" pitchFamily="49" charset="0"/>
              </a:rPr>
              <a:t>col_double</a:t>
            </a:r>
            <a:r>
              <a:rPr lang="en-US" sz="2000" i="1" dirty="0">
                <a:solidFill>
                  <a:srgbClr val="60A0B0"/>
                </a:solidFill>
                <a:latin typeface="Consolas" panose="020B0609020204030204" pitchFamily="49" charset="0"/>
              </a:rPr>
              <a:t>(),</a:t>
            </a:r>
          </a:p>
          <a:p>
            <a:r>
              <a:rPr lang="en-US" sz="2000" i="1" dirty="0">
                <a:solidFill>
                  <a:srgbClr val="60A0B0"/>
                </a:solidFill>
                <a:latin typeface="Consolas" panose="020B0609020204030204" pitchFamily="49" charset="0"/>
              </a:rPr>
              <a:t>#&gt;   y = </a:t>
            </a:r>
            <a:r>
              <a:rPr lang="en-US" sz="2000" i="1" dirty="0" err="1">
                <a:solidFill>
                  <a:srgbClr val="60A0B0"/>
                </a:solidFill>
                <a:latin typeface="Consolas" panose="020B0609020204030204" pitchFamily="49" charset="0"/>
              </a:rPr>
              <a:t>col_date</a:t>
            </a:r>
            <a:r>
              <a:rPr lang="en-US" sz="2000" i="1" dirty="0">
                <a:solidFill>
                  <a:srgbClr val="60A0B0"/>
                </a:solidFill>
                <a:latin typeface="Consolas" panose="020B0609020204030204" pitchFamily="49" charset="0"/>
              </a:rPr>
              <a:t>(format = "")</a:t>
            </a:r>
          </a:p>
          <a:p>
            <a:r>
              <a:rPr lang="en-US" sz="2000" i="1" dirty="0">
                <a:solidFill>
                  <a:srgbClr val="60A0B0"/>
                </a:solidFill>
                <a:latin typeface="Consolas" panose="020B0609020204030204" pitchFamily="49" charset="0"/>
              </a:rPr>
              <a:t>#&gt; )</a:t>
            </a:r>
          </a:p>
          <a:p>
            <a:r>
              <a:rPr lang="en-US" sz="2000" i="1" dirty="0">
                <a:solidFill>
                  <a:srgbClr val="60A0B0"/>
                </a:solidFill>
                <a:latin typeface="Consolas" panose="020B0609020204030204" pitchFamily="49" charset="0"/>
              </a:rPr>
              <a:t>challenge2</a:t>
            </a:r>
          </a:p>
          <a:p>
            <a:r>
              <a:rPr lang="en-US" sz="2000" i="1" dirty="0">
                <a:solidFill>
                  <a:srgbClr val="60A0B0"/>
                </a:solidFill>
                <a:latin typeface="Consolas" panose="020B0609020204030204" pitchFamily="49" charset="0"/>
              </a:rPr>
              <a:t>#&gt; # A </a:t>
            </a:r>
            <a:r>
              <a:rPr lang="en-US" sz="2000" i="1" dirty="0" err="1">
                <a:solidFill>
                  <a:srgbClr val="60A0B0"/>
                </a:solidFill>
                <a:latin typeface="Consolas" panose="020B0609020204030204" pitchFamily="49" charset="0"/>
              </a:rPr>
              <a:t>tibble</a:t>
            </a:r>
            <a:r>
              <a:rPr lang="en-US" sz="2000" i="1" dirty="0">
                <a:solidFill>
                  <a:srgbClr val="60A0B0"/>
                </a:solidFill>
                <a:latin typeface="Consolas" panose="020B0609020204030204" pitchFamily="49" charset="0"/>
              </a:rPr>
              <a:t>: 2,000 x 2</a:t>
            </a:r>
          </a:p>
          <a:p>
            <a:r>
              <a:rPr lang="en-US" sz="2000" i="1" dirty="0">
                <a:solidFill>
                  <a:srgbClr val="60A0B0"/>
                </a:solidFill>
                <a:latin typeface="Consolas" panose="020B0609020204030204" pitchFamily="49" charset="0"/>
              </a:rPr>
              <a:t>#&gt;       x y         </a:t>
            </a:r>
          </a:p>
          <a:p>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&lt;date&gt;    </a:t>
            </a:r>
          </a:p>
          <a:p>
            <a:r>
              <a:rPr lang="en-US" sz="2000" i="1" dirty="0">
                <a:solidFill>
                  <a:srgbClr val="60A0B0"/>
                </a:solidFill>
                <a:latin typeface="Consolas" panose="020B0609020204030204" pitchFamily="49" charset="0"/>
              </a:rPr>
              <a:t>#&gt; 1   404 NA        </a:t>
            </a:r>
          </a:p>
          <a:p>
            <a:r>
              <a:rPr lang="en-US" sz="2000" i="1" dirty="0">
                <a:solidFill>
                  <a:srgbClr val="60A0B0"/>
                </a:solidFill>
                <a:latin typeface="Consolas" panose="020B0609020204030204" pitchFamily="49" charset="0"/>
              </a:rPr>
              <a:t>#&gt; 2  4172 NA        </a:t>
            </a:r>
          </a:p>
          <a:p>
            <a:r>
              <a:rPr lang="en-US" sz="2000" i="1" dirty="0">
                <a:solidFill>
                  <a:srgbClr val="60A0B0"/>
                </a:solidFill>
                <a:latin typeface="Consolas" panose="020B0609020204030204" pitchFamily="49" charset="0"/>
              </a:rPr>
              <a:t>#&gt; 3  3004 NA        </a:t>
            </a:r>
          </a:p>
          <a:p>
            <a:r>
              <a:rPr lang="en-US" sz="2000" i="1" dirty="0">
                <a:solidFill>
                  <a:srgbClr val="60A0B0"/>
                </a:solidFill>
                <a:latin typeface="Consolas" panose="020B0609020204030204" pitchFamily="49" charset="0"/>
              </a:rPr>
              <a:t>#&gt; 4   787 NA        </a:t>
            </a:r>
          </a:p>
          <a:p>
            <a:r>
              <a:rPr lang="en-US" sz="2000" i="1" dirty="0">
                <a:solidFill>
                  <a:srgbClr val="60A0B0"/>
                </a:solidFill>
                <a:latin typeface="Consolas" panose="020B0609020204030204" pitchFamily="49" charset="0"/>
              </a:rPr>
              <a:t>#&gt; 5    37 NA        </a:t>
            </a:r>
          </a:p>
          <a:p>
            <a:r>
              <a:rPr lang="en-US" sz="2000" i="1" dirty="0">
                <a:solidFill>
                  <a:srgbClr val="60A0B0"/>
                </a:solidFill>
                <a:latin typeface="Consolas" panose="020B0609020204030204" pitchFamily="49" charset="0"/>
              </a:rPr>
              <a:t>#&gt; 6  2332 NA        </a:t>
            </a:r>
          </a:p>
          <a:p>
            <a:r>
              <a:rPr lang="en-US" sz="2000" i="1" dirty="0">
                <a:solidFill>
                  <a:srgbClr val="60A0B0"/>
                </a:solidFill>
                <a:latin typeface="Consolas" panose="020B0609020204030204" pitchFamily="49" charset="0"/>
              </a:rPr>
              <a:t>#&gt; # … with 1,994 more rows</a:t>
            </a:r>
          </a:p>
        </p:txBody>
      </p:sp>
    </p:spTree>
    <p:extLst>
      <p:ext uri="{BB962C8B-B14F-4D97-AF65-F5344CB8AC3E}">
        <p14:creationId xmlns:p14="http://schemas.microsoft.com/office/powerpoint/2010/main" val="27319559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CA22B-AF0E-4C00-916B-15EC1979E302}"/>
              </a:ext>
            </a:extLst>
          </p:cNvPr>
          <p:cNvSpPr>
            <a:spLocks noGrp="1"/>
          </p:cNvSpPr>
          <p:nvPr>
            <p:ph type="title"/>
          </p:nvPr>
        </p:nvSpPr>
        <p:spPr/>
        <p:txBody>
          <a:bodyPr/>
          <a:lstStyle/>
          <a:p>
            <a:r>
              <a:rPr lang="en-US" dirty="0"/>
              <a:t>Other strategies</a:t>
            </a:r>
          </a:p>
        </p:txBody>
      </p:sp>
      <p:sp>
        <p:nvSpPr>
          <p:cNvPr id="4" name="Rectangle 1">
            <a:extLst>
              <a:ext uri="{FF2B5EF4-FFF2-40B4-BE49-F238E27FC236}">
                <a16:creationId xmlns:a16="http://schemas.microsoft.com/office/drawing/2014/main" id="{ECA1AA90-9866-44CF-8EA9-00326C1C2724}"/>
              </a:ext>
            </a:extLst>
          </p:cNvPr>
          <p:cNvSpPr>
            <a:spLocks noChangeArrowheads="1"/>
          </p:cNvSpPr>
          <p:nvPr/>
        </p:nvSpPr>
        <p:spPr bwMode="auto">
          <a:xfrm>
            <a:off x="1024128" y="2084832"/>
            <a:ext cx="8396529" cy="101566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challenge2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read_csv</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1" i="0" u="none" strike="noStrike" cap="none" normalizeH="0" baseline="0" dirty="0" err="1">
                <a:ln>
                  <a:noFill/>
                </a:ln>
                <a:solidFill>
                  <a:srgbClr val="007020"/>
                </a:solidFill>
                <a:effectLst/>
                <a:latin typeface="Consolas" panose="020B0609020204030204" pitchFamily="49" charset="0"/>
              </a:rPr>
              <a:t>readr_example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"challenge.csv"</a:t>
            </a:r>
            <a:r>
              <a:rPr kumimoji="0" lang="en-US" altLang="en-US" sz="2200" b="0" i="0" u="none" strike="noStrike" cap="none" normalizeH="0" baseline="0" dirty="0">
                <a:ln>
                  <a:noFill/>
                </a:ln>
                <a:solidFill>
                  <a:srgbClr val="4183C4"/>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err="1">
                <a:ln>
                  <a:noFill/>
                </a:ln>
                <a:solidFill>
                  <a:srgbClr val="902000"/>
                </a:solidFill>
                <a:effectLst/>
                <a:latin typeface="Consolas" panose="020B0609020204030204" pitchFamily="49" charset="0"/>
              </a:rPr>
              <a:t>col_types</a:t>
            </a:r>
            <a:r>
              <a:rPr kumimoji="0" lang="en-US" altLang="en-US" sz="2200" b="0" i="0" u="none" strike="noStrike" cap="none" normalizeH="0" baseline="0" dirty="0">
                <a:ln>
                  <a:noFill/>
                </a:ln>
                <a:solidFill>
                  <a:srgbClr val="90200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cols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.default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col_character</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87253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95E3-139F-4FE3-ABED-08DD9C5F4B66}"/>
              </a:ext>
            </a:extLst>
          </p:cNvPr>
          <p:cNvSpPr>
            <a:spLocks noGrp="1"/>
          </p:cNvSpPr>
          <p:nvPr>
            <p:ph type="title"/>
          </p:nvPr>
        </p:nvSpPr>
        <p:spPr/>
        <p:txBody>
          <a:bodyPr/>
          <a:lstStyle/>
          <a:p>
            <a:r>
              <a:rPr lang="en-US" dirty="0"/>
              <a:t>Other strategies</a:t>
            </a:r>
          </a:p>
        </p:txBody>
      </p:sp>
      <p:sp>
        <p:nvSpPr>
          <p:cNvPr id="4" name="Rectangle 3">
            <a:extLst>
              <a:ext uri="{FF2B5EF4-FFF2-40B4-BE49-F238E27FC236}">
                <a16:creationId xmlns:a16="http://schemas.microsoft.com/office/drawing/2014/main" id="{FB41501D-033F-4805-A6C0-05A8B72207F8}"/>
              </a:ext>
            </a:extLst>
          </p:cNvPr>
          <p:cNvSpPr/>
          <p:nvPr/>
        </p:nvSpPr>
        <p:spPr>
          <a:xfrm>
            <a:off x="1024128" y="2084832"/>
            <a:ext cx="4005072" cy="4493538"/>
          </a:xfrm>
          <a:prstGeom prst="rect">
            <a:avLst/>
          </a:prstGeom>
          <a:solidFill>
            <a:srgbClr val="F7F7F7"/>
          </a:solidFill>
        </p:spPr>
        <p:txBody>
          <a:bodyPr wrap="square">
            <a:spAutoFit/>
          </a:bodyPr>
          <a:lstStyle/>
          <a:p>
            <a:r>
              <a:rPr lang="en-US" altLang="en-US" sz="2200" dirty="0">
                <a:solidFill>
                  <a:srgbClr val="4183C4"/>
                </a:solidFill>
                <a:latin typeface="Consolas" panose="020B0609020204030204" pitchFamily="49" charset="0"/>
              </a:rPr>
              <a:t>df &lt;-</a:t>
            </a:r>
            <a:r>
              <a:rPr lang="en-US" altLang="en-US" sz="2200" dirty="0">
                <a:solidFill>
                  <a:srgbClr val="4070A0"/>
                </a:solidFill>
                <a:latin typeface="Consolas" panose="020B0609020204030204" pitchFamily="49" charset="0"/>
              </a:rPr>
              <a:t> </a:t>
            </a:r>
            <a:r>
              <a:rPr lang="en-US" altLang="en-US" sz="2200" b="1" dirty="0">
                <a:solidFill>
                  <a:srgbClr val="007020"/>
                </a:solidFill>
                <a:latin typeface="Consolas" panose="020B0609020204030204" pitchFamily="49" charset="0"/>
              </a:rPr>
              <a:t>tribble</a:t>
            </a:r>
            <a:r>
              <a:rPr lang="en-US" altLang="en-US" sz="2200" dirty="0">
                <a:solidFill>
                  <a:srgbClr val="4183C4"/>
                </a:solidFill>
                <a:latin typeface="Consolas" panose="020B0609020204030204" pitchFamily="49" charset="0"/>
              </a:rPr>
              <a:t>(</a:t>
            </a:r>
          </a:p>
          <a:p>
            <a:r>
              <a:rPr lang="en-US" altLang="en-US" sz="2200" dirty="0">
                <a:solidFill>
                  <a:srgbClr val="333333"/>
                </a:solidFill>
                <a:latin typeface="Consolas" panose="020B0609020204030204" pitchFamily="49" charset="0"/>
              </a:rPr>
              <a:t> </a:t>
            </a:r>
            <a:r>
              <a:rPr lang="en-US" altLang="en-US" sz="2200" dirty="0">
                <a:solidFill>
                  <a:srgbClr val="666666"/>
                </a:solidFill>
                <a:latin typeface="Consolas" panose="020B0609020204030204" pitchFamily="49" charset="0"/>
              </a:rPr>
              <a:t>~</a:t>
            </a:r>
            <a:r>
              <a:rPr lang="en-US" altLang="en-US" sz="2200" dirty="0">
                <a:solidFill>
                  <a:srgbClr val="4183C4"/>
                </a:solidFill>
                <a:latin typeface="Consolas" panose="020B0609020204030204" pitchFamily="49" charset="0"/>
              </a:rPr>
              <a:t>x, </a:t>
            </a:r>
            <a:r>
              <a:rPr lang="en-US" altLang="en-US" sz="2200" dirty="0">
                <a:solidFill>
                  <a:srgbClr val="666666"/>
                </a:solidFill>
                <a:latin typeface="Consolas" panose="020B0609020204030204" pitchFamily="49" charset="0"/>
              </a:rPr>
              <a:t>~</a:t>
            </a:r>
            <a:r>
              <a:rPr lang="en-US" altLang="en-US" sz="2200" dirty="0">
                <a:solidFill>
                  <a:srgbClr val="4183C4"/>
                </a:solidFill>
                <a:latin typeface="Consolas" panose="020B0609020204030204" pitchFamily="49" charset="0"/>
              </a:rPr>
              <a:t>y,</a:t>
            </a:r>
          </a:p>
          <a:p>
            <a:r>
              <a:rPr lang="en-US" altLang="en-US" sz="2200" dirty="0">
                <a:solidFill>
                  <a:srgbClr val="333333"/>
                </a:solidFill>
                <a:latin typeface="Consolas" panose="020B0609020204030204" pitchFamily="49" charset="0"/>
              </a:rPr>
              <a:t> </a:t>
            </a:r>
            <a:r>
              <a:rPr lang="en-US" altLang="en-US" sz="2200" dirty="0">
                <a:solidFill>
                  <a:srgbClr val="4070A0"/>
                </a:solidFill>
                <a:latin typeface="Consolas" panose="020B0609020204030204" pitchFamily="49" charset="0"/>
              </a:rPr>
              <a:t>"1"</a:t>
            </a:r>
            <a:r>
              <a:rPr lang="en-US" altLang="en-US" sz="2200" dirty="0">
                <a:solidFill>
                  <a:srgbClr val="4183C4"/>
                </a:solidFill>
                <a:latin typeface="Consolas" panose="020B0609020204030204" pitchFamily="49" charset="0"/>
              </a:rPr>
              <a:t>, </a:t>
            </a:r>
            <a:r>
              <a:rPr lang="en-US" altLang="en-US" sz="2200" dirty="0">
                <a:solidFill>
                  <a:srgbClr val="4070A0"/>
                </a:solidFill>
                <a:latin typeface="Consolas" panose="020B0609020204030204" pitchFamily="49" charset="0"/>
              </a:rPr>
              <a:t>"1.21"</a:t>
            </a:r>
            <a:r>
              <a:rPr lang="en-US" altLang="en-US" sz="2200" dirty="0">
                <a:solidFill>
                  <a:srgbClr val="4183C4"/>
                </a:solidFill>
                <a:latin typeface="Consolas" panose="020B0609020204030204" pitchFamily="49" charset="0"/>
              </a:rPr>
              <a:t>,</a:t>
            </a:r>
          </a:p>
          <a:p>
            <a:r>
              <a:rPr lang="en-US" altLang="en-US" sz="2200" dirty="0">
                <a:solidFill>
                  <a:srgbClr val="333333"/>
                </a:solidFill>
                <a:latin typeface="Consolas" panose="020B0609020204030204" pitchFamily="49" charset="0"/>
              </a:rPr>
              <a:t> </a:t>
            </a:r>
            <a:r>
              <a:rPr lang="en-US" altLang="en-US" sz="2200" dirty="0">
                <a:solidFill>
                  <a:srgbClr val="4070A0"/>
                </a:solidFill>
                <a:latin typeface="Consolas" panose="020B0609020204030204" pitchFamily="49" charset="0"/>
              </a:rPr>
              <a:t>"2"</a:t>
            </a:r>
            <a:r>
              <a:rPr lang="en-US" altLang="en-US" sz="2200" dirty="0">
                <a:solidFill>
                  <a:srgbClr val="4183C4"/>
                </a:solidFill>
                <a:latin typeface="Consolas" panose="020B0609020204030204" pitchFamily="49" charset="0"/>
              </a:rPr>
              <a:t>, </a:t>
            </a:r>
            <a:r>
              <a:rPr lang="en-US" altLang="en-US" sz="2200" dirty="0">
                <a:solidFill>
                  <a:srgbClr val="4070A0"/>
                </a:solidFill>
                <a:latin typeface="Consolas" panose="020B0609020204030204" pitchFamily="49" charset="0"/>
              </a:rPr>
              <a:t>"2.32"</a:t>
            </a:r>
            <a:r>
              <a:rPr lang="en-US" altLang="en-US" sz="2200" dirty="0">
                <a:solidFill>
                  <a:srgbClr val="4183C4"/>
                </a:solidFill>
                <a:latin typeface="Consolas" panose="020B0609020204030204" pitchFamily="49" charset="0"/>
              </a:rPr>
              <a:t>,</a:t>
            </a:r>
          </a:p>
          <a:p>
            <a:r>
              <a:rPr lang="en-US" altLang="en-US" sz="2200" dirty="0">
                <a:solidFill>
                  <a:srgbClr val="333333"/>
                </a:solidFill>
                <a:latin typeface="Consolas" panose="020B0609020204030204" pitchFamily="49" charset="0"/>
              </a:rPr>
              <a:t> </a:t>
            </a:r>
            <a:r>
              <a:rPr lang="en-US" altLang="en-US" sz="2200" dirty="0">
                <a:solidFill>
                  <a:srgbClr val="4070A0"/>
                </a:solidFill>
                <a:latin typeface="Consolas" panose="020B0609020204030204" pitchFamily="49" charset="0"/>
              </a:rPr>
              <a:t>"3"</a:t>
            </a:r>
            <a:r>
              <a:rPr lang="en-US" altLang="en-US" sz="2200" dirty="0">
                <a:solidFill>
                  <a:srgbClr val="4183C4"/>
                </a:solidFill>
                <a:latin typeface="Consolas" panose="020B0609020204030204" pitchFamily="49" charset="0"/>
              </a:rPr>
              <a:t>, </a:t>
            </a:r>
            <a:r>
              <a:rPr lang="en-US" altLang="en-US" sz="2200" dirty="0">
                <a:solidFill>
                  <a:srgbClr val="4070A0"/>
                </a:solidFill>
                <a:latin typeface="Consolas" panose="020B0609020204030204" pitchFamily="49" charset="0"/>
              </a:rPr>
              <a:t>"4.56"</a:t>
            </a:r>
            <a:r>
              <a:rPr lang="en-US" altLang="en-US" sz="2200" dirty="0">
                <a:solidFill>
                  <a:srgbClr val="333333"/>
                </a:solidFill>
                <a:latin typeface="Consolas" panose="020B0609020204030204" pitchFamily="49" charset="0"/>
              </a:rPr>
              <a:t> </a:t>
            </a:r>
          </a:p>
          <a:p>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r>
              <a:rPr lang="en-US" altLang="en-US" sz="2200" dirty="0">
                <a:solidFill>
                  <a:srgbClr val="4183C4"/>
                </a:solidFill>
                <a:latin typeface="Consolas" panose="020B0609020204030204" pitchFamily="49" charset="0"/>
              </a:rPr>
              <a:t>df </a:t>
            </a:r>
          </a:p>
          <a:p>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3 x 2</a:t>
            </a:r>
          </a:p>
          <a:p>
            <a:r>
              <a:rPr lang="en-US" sz="2200" i="1" dirty="0">
                <a:solidFill>
                  <a:srgbClr val="60A0B0"/>
                </a:solidFill>
                <a:latin typeface="Consolas" panose="020B0609020204030204" pitchFamily="49" charset="0"/>
              </a:rPr>
              <a:t>#&gt;   x     y    </a:t>
            </a:r>
          </a:p>
          <a:p>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a:t>
            </a:r>
          </a:p>
          <a:p>
            <a:r>
              <a:rPr lang="en-US" sz="2200" i="1" dirty="0">
                <a:solidFill>
                  <a:srgbClr val="60A0B0"/>
                </a:solidFill>
                <a:latin typeface="Consolas" panose="020B0609020204030204" pitchFamily="49" charset="0"/>
              </a:rPr>
              <a:t>#&gt; 1 1     1.21 </a:t>
            </a:r>
          </a:p>
          <a:p>
            <a:r>
              <a:rPr lang="en-US" sz="2200" i="1" dirty="0">
                <a:solidFill>
                  <a:srgbClr val="60A0B0"/>
                </a:solidFill>
                <a:latin typeface="Consolas" panose="020B0609020204030204" pitchFamily="49" charset="0"/>
              </a:rPr>
              <a:t>#&gt; 2 2     2.32 </a:t>
            </a:r>
          </a:p>
          <a:p>
            <a:r>
              <a:rPr lang="en-US" sz="2200" i="1" dirty="0">
                <a:solidFill>
                  <a:srgbClr val="60A0B0"/>
                </a:solidFill>
                <a:latin typeface="Consolas" panose="020B0609020204030204" pitchFamily="49" charset="0"/>
              </a:rPr>
              <a:t>#&gt; 3 3     4.56</a:t>
            </a:r>
          </a:p>
        </p:txBody>
      </p:sp>
      <p:sp>
        <p:nvSpPr>
          <p:cNvPr id="6" name="Rectangle 5">
            <a:extLst>
              <a:ext uri="{FF2B5EF4-FFF2-40B4-BE49-F238E27FC236}">
                <a16:creationId xmlns:a16="http://schemas.microsoft.com/office/drawing/2014/main" id="{C2D1055A-C2B9-463C-B384-ED9ADE1C023E}"/>
              </a:ext>
            </a:extLst>
          </p:cNvPr>
          <p:cNvSpPr/>
          <p:nvPr/>
        </p:nvSpPr>
        <p:spPr>
          <a:xfrm>
            <a:off x="6096000" y="1915555"/>
            <a:ext cx="4229100" cy="4832092"/>
          </a:xfrm>
          <a:prstGeom prst="rect">
            <a:avLst/>
          </a:prstGeom>
          <a:solidFill>
            <a:srgbClr val="F7F7F7"/>
          </a:solidFill>
        </p:spPr>
        <p:txBody>
          <a:bodyPr wrap="square">
            <a:spAutoFit/>
          </a:bodyPr>
          <a:lstStyle/>
          <a:p>
            <a:r>
              <a:rPr lang="en-US" sz="2200" i="1" dirty="0">
                <a:solidFill>
                  <a:srgbClr val="60A0B0"/>
                </a:solidFill>
                <a:latin typeface="Consolas" panose="020B0609020204030204" pitchFamily="49" charset="0"/>
              </a:rPr>
              <a:t># Note the column types</a:t>
            </a:r>
          </a:p>
          <a:p>
            <a:r>
              <a:rPr lang="en-US" altLang="en-US" sz="2200" b="1" dirty="0" err="1">
                <a:solidFill>
                  <a:srgbClr val="007020"/>
                </a:solidFill>
                <a:latin typeface="Consolas" panose="020B0609020204030204" pitchFamily="49" charset="0"/>
              </a:rPr>
              <a:t>type_convert</a:t>
            </a:r>
            <a:r>
              <a:rPr lang="en-US" altLang="en-US" sz="2200" dirty="0">
                <a:solidFill>
                  <a:srgbClr val="4183C4"/>
                </a:solidFill>
                <a:latin typeface="Consolas" panose="020B0609020204030204" pitchFamily="49" charset="0"/>
              </a:rPr>
              <a:t>(df) </a:t>
            </a:r>
          </a:p>
          <a:p>
            <a:r>
              <a:rPr lang="en-US" sz="2200" i="1" dirty="0">
                <a:solidFill>
                  <a:srgbClr val="60A0B0"/>
                </a:solidFill>
                <a:latin typeface="Consolas" panose="020B0609020204030204" pitchFamily="49" charset="0"/>
              </a:rPr>
              <a:t>#&gt; Parsed with column specification:</a:t>
            </a:r>
          </a:p>
          <a:p>
            <a:r>
              <a:rPr lang="en-US" sz="2200" i="1" dirty="0">
                <a:solidFill>
                  <a:srgbClr val="60A0B0"/>
                </a:solidFill>
                <a:latin typeface="Consolas" panose="020B0609020204030204" pitchFamily="49" charset="0"/>
              </a:rPr>
              <a:t>#&gt; cols(</a:t>
            </a:r>
          </a:p>
          <a:p>
            <a:r>
              <a:rPr lang="en-US" sz="2200" i="1" dirty="0">
                <a:solidFill>
                  <a:srgbClr val="60A0B0"/>
                </a:solidFill>
                <a:latin typeface="Consolas" panose="020B0609020204030204" pitchFamily="49" charset="0"/>
              </a:rPr>
              <a:t>#&gt;   x = </a:t>
            </a:r>
            <a:r>
              <a:rPr lang="en-US" sz="2200" i="1" dirty="0" err="1">
                <a:solidFill>
                  <a:srgbClr val="60A0B0"/>
                </a:solidFill>
                <a:latin typeface="Consolas" panose="020B0609020204030204" pitchFamily="49" charset="0"/>
              </a:rPr>
              <a:t>col_double</a:t>
            </a:r>
            <a:r>
              <a:rPr lang="en-US" sz="2200" i="1" dirty="0">
                <a:solidFill>
                  <a:srgbClr val="60A0B0"/>
                </a:solidFill>
                <a:latin typeface="Consolas" panose="020B0609020204030204" pitchFamily="49" charset="0"/>
              </a:rPr>
              <a:t>(),</a:t>
            </a:r>
          </a:p>
          <a:p>
            <a:r>
              <a:rPr lang="en-US" sz="2200" i="1" dirty="0">
                <a:solidFill>
                  <a:srgbClr val="60A0B0"/>
                </a:solidFill>
                <a:latin typeface="Consolas" panose="020B0609020204030204" pitchFamily="49" charset="0"/>
              </a:rPr>
              <a:t>#&gt;   y = </a:t>
            </a:r>
            <a:r>
              <a:rPr lang="en-US" sz="2200" i="1" dirty="0" err="1">
                <a:solidFill>
                  <a:srgbClr val="60A0B0"/>
                </a:solidFill>
                <a:latin typeface="Consolas" panose="020B0609020204030204" pitchFamily="49" charset="0"/>
              </a:rPr>
              <a:t>col_double</a:t>
            </a:r>
            <a:r>
              <a:rPr lang="en-US" sz="2200" i="1" dirty="0">
                <a:solidFill>
                  <a:srgbClr val="60A0B0"/>
                </a:solidFill>
                <a:latin typeface="Consolas" panose="020B0609020204030204" pitchFamily="49" charset="0"/>
              </a:rPr>
              <a:t>()</a:t>
            </a:r>
          </a:p>
          <a:p>
            <a:r>
              <a:rPr lang="en-US" sz="2200" i="1" dirty="0">
                <a:solidFill>
                  <a:srgbClr val="60A0B0"/>
                </a:solidFill>
                <a:latin typeface="Consolas" panose="020B0609020204030204" pitchFamily="49" charset="0"/>
              </a:rPr>
              <a:t>#&gt; )</a:t>
            </a:r>
          </a:p>
          <a:p>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3 x 2</a:t>
            </a:r>
          </a:p>
          <a:p>
            <a:r>
              <a:rPr lang="en-US" sz="2200" i="1" dirty="0">
                <a:solidFill>
                  <a:srgbClr val="60A0B0"/>
                </a:solidFill>
                <a:latin typeface="Consolas" panose="020B0609020204030204" pitchFamily="49" charset="0"/>
              </a:rPr>
              <a:t>#&gt;       x     y</a:t>
            </a:r>
          </a:p>
          <a:p>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a:t>
            </a:r>
          </a:p>
          <a:p>
            <a:r>
              <a:rPr lang="en-US" sz="2200" i="1" dirty="0">
                <a:solidFill>
                  <a:srgbClr val="60A0B0"/>
                </a:solidFill>
                <a:latin typeface="Consolas" panose="020B0609020204030204" pitchFamily="49" charset="0"/>
              </a:rPr>
              <a:t>#&gt; 1     1  1.21</a:t>
            </a:r>
          </a:p>
          <a:p>
            <a:r>
              <a:rPr lang="en-US" sz="2200" i="1" dirty="0">
                <a:solidFill>
                  <a:srgbClr val="60A0B0"/>
                </a:solidFill>
                <a:latin typeface="Consolas" panose="020B0609020204030204" pitchFamily="49" charset="0"/>
              </a:rPr>
              <a:t>#&gt; 2     2  2.32</a:t>
            </a:r>
          </a:p>
          <a:p>
            <a:r>
              <a:rPr lang="en-US" sz="2200" i="1" dirty="0">
                <a:solidFill>
                  <a:srgbClr val="60A0B0"/>
                </a:solidFill>
                <a:latin typeface="Consolas" panose="020B0609020204030204" pitchFamily="49" charset="0"/>
              </a:rPr>
              <a:t>#&gt; 3     3  4.56</a:t>
            </a:r>
            <a:endParaRPr lang="en-US" sz="2200" dirty="0"/>
          </a:p>
        </p:txBody>
      </p:sp>
    </p:spTree>
    <p:extLst>
      <p:ext uri="{BB962C8B-B14F-4D97-AF65-F5344CB8AC3E}">
        <p14:creationId xmlns:p14="http://schemas.microsoft.com/office/powerpoint/2010/main" val="3060710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CC723-4B3C-46F2-BABB-27BAE88D45B4}"/>
              </a:ext>
            </a:extLst>
          </p:cNvPr>
          <p:cNvSpPr>
            <a:spLocks noGrp="1"/>
          </p:cNvSpPr>
          <p:nvPr>
            <p:ph type="title"/>
          </p:nvPr>
        </p:nvSpPr>
        <p:spPr/>
        <p:txBody>
          <a:bodyPr/>
          <a:lstStyle/>
          <a:p>
            <a:r>
              <a:rPr lang="en-US" dirty="0" err="1"/>
              <a:t>Read_csv</a:t>
            </a:r>
            <a:r>
              <a:rPr lang="en-US" dirty="0"/>
              <a:t>()</a:t>
            </a:r>
          </a:p>
        </p:txBody>
      </p:sp>
      <p:sp>
        <p:nvSpPr>
          <p:cNvPr id="5" name="Rectangle 4">
            <a:extLst>
              <a:ext uri="{FF2B5EF4-FFF2-40B4-BE49-F238E27FC236}">
                <a16:creationId xmlns:a16="http://schemas.microsoft.com/office/drawing/2014/main" id="{68FC310F-A9FA-44B1-80FB-4758A607FDBC}"/>
              </a:ext>
            </a:extLst>
          </p:cNvPr>
          <p:cNvSpPr/>
          <p:nvPr/>
        </p:nvSpPr>
        <p:spPr>
          <a:xfrm>
            <a:off x="1024127" y="1972402"/>
            <a:ext cx="9720071" cy="2800767"/>
          </a:xfrm>
          <a:prstGeom prst="rect">
            <a:avLst/>
          </a:prstGeom>
          <a:solidFill>
            <a:srgbClr val="F7F7F7"/>
          </a:solidFill>
        </p:spPr>
        <p:txBody>
          <a:bodyPr wrap="square">
            <a:spAutoFit/>
          </a:bodyPr>
          <a:lstStyle/>
          <a:p>
            <a:pPr lvl="0" defTabSz="914400" eaLnBrk="0" fontAlgn="base" hangingPunct="0">
              <a:spcBef>
                <a:spcPct val="0"/>
              </a:spcBef>
              <a:spcAft>
                <a:spcPct val="0"/>
              </a:spcAft>
            </a:pPr>
            <a:r>
              <a:rPr lang="en-US" altLang="en-US" sz="2200" b="1" dirty="0" err="1">
                <a:solidFill>
                  <a:srgbClr val="007020"/>
                </a:solidFill>
                <a:latin typeface="Consolas" panose="020B0609020204030204" pitchFamily="49" charset="0"/>
              </a:rPr>
              <a:t>read_csv</a:t>
            </a:r>
            <a:r>
              <a:rPr lang="en-US" altLang="en-US" sz="2200" dirty="0">
                <a:solidFill>
                  <a:srgbClr val="4183C4"/>
                </a:solidFill>
                <a:latin typeface="Consolas" panose="020B0609020204030204" pitchFamily="49" charset="0"/>
              </a:rPr>
              <a:t>(</a:t>
            </a:r>
            <a:r>
              <a:rPr lang="en-US" altLang="en-US" sz="2200" dirty="0">
                <a:solidFill>
                  <a:srgbClr val="4070A0"/>
                </a:solidFill>
                <a:latin typeface="Consolas" panose="020B0609020204030204" pitchFamily="49" charset="0"/>
              </a:rPr>
              <a:t>"</a:t>
            </a:r>
            <a:r>
              <a:rPr lang="en-US" altLang="en-US" sz="2200" dirty="0" err="1">
                <a:solidFill>
                  <a:srgbClr val="4070A0"/>
                </a:solidFill>
                <a:latin typeface="Consolas" panose="020B0609020204030204" pitchFamily="49" charset="0"/>
              </a:rPr>
              <a:t>a,b,c</a:t>
            </a:r>
            <a:r>
              <a:rPr lang="en-US" altLang="en-US" sz="22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200" dirty="0">
                <a:solidFill>
                  <a:srgbClr val="4070A0"/>
                </a:solidFill>
                <a:latin typeface="Consolas" panose="020B0609020204030204" pitchFamily="49" charset="0"/>
              </a:rPr>
              <a:t>1,2,3</a:t>
            </a:r>
            <a:r>
              <a:rPr lang="en-US" altLang="en-US" sz="22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200" dirty="0">
                <a:solidFill>
                  <a:srgbClr val="4070A0"/>
                </a:solidFill>
                <a:latin typeface="Consolas" panose="020B0609020204030204" pitchFamily="49" charset="0"/>
              </a:rPr>
              <a:t>4,5,6"</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2 x 3</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a     b     c</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1     1     2     3</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2     4     5     6</a:t>
            </a:r>
          </a:p>
        </p:txBody>
      </p:sp>
    </p:spTree>
    <p:extLst>
      <p:ext uri="{BB962C8B-B14F-4D97-AF65-F5344CB8AC3E}">
        <p14:creationId xmlns:p14="http://schemas.microsoft.com/office/powerpoint/2010/main" val="30532885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E06EF-72C0-4660-B0F1-EC30D92A34E9}"/>
              </a:ext>
            </a:extLst>
          </p:cNvPr>
          <p:cNvSpPr>
            <a:spLocks noGrp="1"/>
          </p:cNvSpPr>
          <p:nvPr>
            <p:ph type="title"/>
          </p:nvPr>
        </p:nvSpPr>
        <p:spPr/>
        <p:txBody>
          <a:bodyPr/>
          <a:lstStyle/>
          <a:p>
            <a:r>
              <a:rPr lang="en-US" dirty="0"/>
              <a:t>Writing to a file</a:t>
            </a:r>
          </a:p>
        </p:txBody>
      </p:sp>
      <p:sp>
        <p:nvSpPr>
          <p:cNvPr id="3" name="Content Placeholder 2">
            <a:extLst>
              <a:ext uri="{FF2B5EF4-FFF2-40B4-BE49-F238E27FC236}">
                <a16:creationId xmlns:a16="http://schemas.microsoft.com/office/drawing/2014/main" id="{AB7F90D2-7FE9-4444-A83D-DEC1FDF91482}"/>
              </a:ext>
            </a:extLst>
          </p:cNvPr>
          <p:cNvSpPr>
            <a:spLocks noGrp="1"/>
          </p:cNvSpPr>
          <p:nvPr>
            <p:ph idx="1"/>
          </p:nvPr>
        </p:nvSpPr>
        <p:spPr/>
        <p:txBody>
          <a:bodyPr/>
          <a:lstStyle/>
          <a:p>
            <a:r>
              <a:rPr lang="en-US" sz="2400" dirty="0" err="1"/>
              <a:t>readr</a:t>
            </a:r>
            <a:r>
              <a:rPr lang="en-US" sz="2400" dirty="0"/>
              <a:t> also comes with two useful functions for writing data back to disk: </a:t>
            </a:r>
            <a:r>
              <a:rPr lang="en-US" sz="2400" dirty="0" err="1">
                <a:latin typeface="Consolas" panose="020B0609020204030204" pitchFamily="49" charset="0"/>
              </a:rPr>
              <a:t>write_csv</a:t>
            </a:r>
            <a:r>
              <a:rPr lang="en-US" sz="2400" dirty="0">
                <a:latin typeface="Consolas" panose="020B0609020204030204" pitchFamily="49" charset="0"/>
              </a:rPr>
              <a:t>() </a:t>
            </a:r>
            <a:r>
              <a:rPr lang="en-US" sz="2400" dirty="0"/>
              <a:t>and </a:t>
            </a:r>
            <a:r>
              <a:rPr lang="en-US" sz="2400" dirty="0" err="1">
                <a:latin typeface="Consolas" panose="020B0609020204030204" pitchFamily="49" charset="0"/>
              </a:rPr>
              <a:t>write_tsv</a:t>
            </a:r>
            <a:r>
              <a:rPr lang="en-US" sz="2400" dirty="0">
                <a:latin typeface="Consolas" panose="020B0609020204030204" pitchFamily="49" charset="0"/>
              </a:rPr>
              <a:t>().</a:t>
            </a:r>
          </a:p>
          <a:p>
            <a:pPr marL="628650" indent="-285750">
              <a:buFont typeface="Arial" panose="020B0604020202020204" pitchFamily="34" charset="0"/>
              <a:buChar char="•"/>
            </a:pPr>
            <a:r>
              <a:rPr lang="en-US" sz="2400" dirty="0"/>
              <a:t>Always encoding strings in UTF-8.</a:t>
            </a:r>
          </a:p>
          <a:p>
            <a:pPr marL="628650" indent="-285750">
              <a:buFont typeface="Arial" panose="020B0604020202020204" pitchFamily="34" charset="0"/>
              <a:buChar char="•"/>
            </a:pPr>
            <a:r>
              <a:rPr lang="en-US" sz="2400" dirty="0"/>
              <a:t>Saving dates and date-times in ISO8601 format so they are easily parsed elsewhere.</a:t>
            </a:r>
          </a:p>
          <a:p>
            <a:pPr marL="0" indent="0">
              <a:buNone/>
            </a:pPr>
            <a:r>
              <a:rPr lang="en-US" sz="2400" dirty="0"/>
              <a:t>If you want to export a csv file to Excel, use </a:t>
            </a:r>
            <a:r>
              <a:rPr lang="en-US" sz="2400" dirty="0" err="1">
                <a:latin typeface="Consolas" panose="020B0609020204030204" pitchFamily="49" charset="0"/>
              </a:rPr>
              <a:t>write_excel_csv</a:t>
            </a:r>
            <a:r>
              <a:rPr lang="en-US" sz="2400" dirty="0">
                <a:latin typeface="Consolas" panose="020B0609020204030204" pitchFamily="49" charset="0"/>
              </a:rPr>
              <a:t>() </a:t>
            </a:r>
            <a:endParaRPr lang="en-US" dirty="0">
              <a:latin typeface="Consolas" panose="020B0609020204030204" pitchFamily="49" charset="0"/>
            </a:endParaRPr>
          </a:p>
        </p:txBody>
      </p:sp>
      <p:sp>
        <p:nvSpPr>
          <p:cNvPr id="5" name="Rectangle 2">
            <a:extLst>
              <a:ext uri="{FF2B5EF4-FFF2-40B4-BE49-F238E27FC236}">
                <a16:creationId xmlns:a16="http://schemas.microsoft.com/office/drawing/2014/main" id="{BA80396A-BBB7-4127-9FD3-E58936C3F8CB}"/>
              </a:ext>
            </a:extLst>
          </p:cNvPr>
          <p:cNvSpPr>
            <a:spLocks noChangeArrowheads="1"/>
          </p:cNvSpPr>
          <p:nvPr/>
        </p:nvSpPr>
        <p:spPr bwMode="auto">
          <a:xfrm>
            <a:off x="1024128" y="5317123"/>
            <a:ext cx="5831725" cy="33855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a:ln>
                  <a:noFill/>
                </a:ln>
                <a:solidFill>
                  <a:srgbClr val="007020"/>
                </a:solidFill>
                <a:effectLst/>
                <a:latin typeface="Consolas" panose="020B0609020204030204" pitchFamily="49" charset="0"/>
              </a:rPr>
              <a:t>write_csv</a:t>
            </a:r>
            <a:r>
              <a:rPr kumimoji="0" lang="en-US" altLang="en-US" sz="2200" b="0" i="0" u="none" strike="noStrike" cap="none" normalizeH="0" baseline="0">
                <a:ln>
                  <a:noFill/>
                </a:ln>
                <a:solidFill>
                  <a:srgbClr val="4183C4"/>
                </a:solidFill>
                <a:effectLst/>
                <a:latin typeface="Consolas" panose="020B0609020204030204" pitchFamily="49" charset="0"/>
              </a:rPr>
              <a:t>(challenge, </a:t>
            </a:r>
            <a:r>
              <a:rPr kumimoji="0" lang="en-US" altLang="en-US" sz="2200" b="0" i="0" u="none" strike="noStrike" cap="none" normalizeH="0" baseline="0">
                <a:ln>
                  <a:noFill/>
                </a:ln>
                <a:solidFill>
                  <a:srgbClr val="4070A0"/>
                </a:solidFill>
                <a:effectLst/>
                <a:latin typeface="Consolas" panose="020B0609020204030204" pitchFamily="49" charset="0"/>
              </a:rPr>
              <a:t>"challenge.csv"</a:t>
            </a:r>
            <a:r>
              <a:rPr kumimoji="0" lang="en-US" altLang="en-US" sz="2200" b="0" i="0" u="none" strike="noStrike" cap="none" normalizeH="0" baseline="0">
                <a:ln>
                  <a:noFill/>
                </a:ln>
                <a:solidFill>
                  <a:srgbClr val="4183C4"/>
                </a:solidFill>
                <a:effectLst/>
                <a:latin typeface="Consolas" panose="020B0609020204030204" pitchFamily="49" charset="0"/>
              </a:rPr>
              <a:t>)</a:t>
            </a:r>
            <a:r>
              <a:rPr kumimoji="0" lang="en-US" altLang="en-US" sz="2200" b="0" i="0" u="none" strike="noStrike" cap="none" normalizeH="0" baseline="0">
                <a:ln>
                  <a:noFill/>
                </a:ln>
                <a:solidFill>
                  <a:schemeClr val="tx1"/>
                </a:solidFill>
                <a:effectLst/>
              </a:rPr>
              <a:t> </a:t>
            </a:r>
            <a:endParaRPr kumimoji="0" lang="en-US" altLang="en-US" sz="2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71048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EFAD7-5928-4D1C-A26C-E9AE6CDC0B13}"/>
              </a:ext>
            </a:extLst>
          </p:cNvPr>
          <p:cNvSpPr>
            <a:spLocks noGrp="1"/>
          </p:cNvSpPr>
          <p:nvPr>
            <p:ph type="title"/>
          </p:nvPr>
        </p:nvSpPr>
        <p:spPr/>
        <p:txBody>
          <a:bodyPr/>
          <a:lstStyle/>
          <a:p>
            <a:r>
              <a:rPr lang="en-US" dirty="0" err="1"/>
              <a:t>Write_csv</a:t>
            </a:r>
            <a:endParaRPr lang="en-US" dirty="0"/>
          </a:p>
        </p:txBody>
      </p:sp>
      <p:sp>
        <p:nvSpPr>
          <p:cNvPr id="6" name="Rectangle 5">
            <a:extLst>
              <a:ext uri="{FF2B5EF4-FFF2-40B4-BE49-F238E27FC236}">
                <a16:creationId xmlns:a16="http://schemas.microsoft.com/office/drawing/2014/main" id="{961A5D94-0694-4463-AE98-E5654EAD91A6}"/>
              </a:ext>
            </a:extLst>
          </p:cNvPr>
          <p:cNvSpPr/>
          <p:nvPr/>
        </p:nvSpPr>
        <p:spPr>
          <a:xfrm>
            <a:off x="833628" y="2084832"/>
            <a:ext cx="5262372" cy="4031873"/>
          </a:xfrm>
          <a:prstGeom prst="rect">
            <a:avLst/>
          </a:prstGeom>
          <a:solidFill>
            <a:srgbClr val="F7F7F7"/>
          </a:solidFill>
        </p:spPr>
        <p:txBody>
          <a:bodyPr wrap="square">
            <a:spAutoFit/>
          </a:bodyPr>
          <a:lstStyle/>
          <a:p>
            <a:r>
              <a:rPr lang="en-US" altLang="en-US" dirty="0">
                <a:solidFill>
                  <a:srgbClr val="4183C4"/>
                </a:solidFill>
                <a:latin typeface="Consolas" panose="020B0609020204030204" pitchFamily="49" charset="0"/>
              </a:rPr>
              <a:t>challenge</a:t>
            </a:r>
            <a:endParaRPr lang="en-US" dirty="0"/>
          </a:p>
          <a:p>
            <a:r>
              <a:rPr lang="en-US" sz="2000" i="1" dirty="0">
                <a:solidFill>
                  <a:srgbClr val="60A0B0"/>
                </a:solidFill>
                <a:latin typeface="Consolas" panose="020B0609020204030204" pitchFamily="49" charset="0"/>
              </a:rPr>
              <a:t>#&gt; # A </a:t>
            </a:r>
            <a:r>
              <a:rPr lang="en-US" sz="2000" i="1" dirty="0" err="1">
                <a:solidFill>
                  <a:srgbClr val="60A0B0"/>
                </a:solidFill>
                <a:latin typeface="Consolas" panose="020B0609020204030204" pitchFamily="49" charset="0"/>
              </a:rPr>
              <a:t>tibble</a:t>
            </a:r>
            <a:r>
              <a:rPr lang="en-US" sz="2000" i="1" dirty="0">
                <a:solidFill>
                  <a:srgbClr val="60A0B0"/>
                </a:solidFill>
                <a:latin typeface="Consolas" panose="020B0609020204030204" pitchFamily="49" charset="0"/>
              </a:rPr>
              <a:t>: 2,000 x 2</a:t>
            </a:r>
          </a:p>
          <a:p>
            <a:r>
              <a:rPr lang="en-US" sz="2000" i="1" dirty="0">
                <a:solidFill>
                  <a:srgbClr val="60A0B0"/>
                </a:solidFill>
                <a:latin typeface="Consolas" panose="020B0609020204030204" pitchFamily="49" charset="0"/>
              </a:rPr>
              <a:t>#&gt;       x y         </a:t>
            </a:r>
          </a:p>
          <a:p>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&lt;date&gt;    </a:t>
            </a:r>
          </a:p>
          <a:p>
            <a:r>
              <a:rPr lang="en-US" sz="2000" i="1" dirty="0">
                <a:solidFill>
                  <a:srgbClr val="60A0B0"/>
                </a:solidFill>
                <a:latin typeface="Consolas" panose="020B0609020204030204" pitchFamily="49" charset="0"/>
              </a:rPr>
              <a:t>#&gt; 1   404 NA        </a:t>
            </a:r>
          </a:p>
          <a:p>
            <a:r>
              <a:rPr lang="en-US" sz="2000" i="1" dirty="0">
                <a:solidFill>
                  <a:srgbClr val="60A0B0"/>
                </a:solidFill>
                <a:latin typeface="Consolas" panose="020B0609020204030204" pitchFamily="49" charset="0"/>
              </a:rPr>
              <a:t>#&gt; 2  4172 NA        </a:t>
            </a:r>
          </a:p>
          <a:p>
            <a:r>
              <a:rPr lang="en-US" sz="2000" i="1" dirty="0">
                <a:solidFill>
                  <a:srgbClr val="60A0B0"/>
                </a:solidFill>
                <a:latin typeface="Consolas" panose="020B0609020204030204" pitchFamily="49" charset="0"/>
              </a:rPr>
              <a:t>#&gt; 3  3004 NA        </a:t>
            </a:r>
          </a:p>
          <a:p>
            <a:r>
              <a:rPr lang="en-US" sz="2000" i="1" dirty="0">
                <a:solidFill>
                  <a:srgbClr val="60A0B0"/>
                </a:solidFill>
                <a:latin typeface="Consolas" panose="020B0609020204030204" pitchFamily="49" charset="0"/>
              </a:rPr>
              <a:t>#&gt; 4   787 NA        </a:t>
            </a:r>
          </a:p>
          <a:p>
            <a:r>
              <a:rPr lang="en-US" sz="2000" i="1" dirty="0">
                <a:solidFill>
                  <a:srgbClr val="60A0B0"/>
                </a:solidFill>
                <a:latin typeface="Consolas" panose="020B0609020204030204" pitchFamily="49" charset="0"/>
              </a:rPr>
              <a:t>#&gt; 5    37 NA        </a:t>
            </a:r>
          </a:p>
          <a:p>
            <a:r>
              <a:rPr lang="en-US" sz="2000" i="1" dirty="0">
                <a:solidFill>
                  <a:srgbClr val="60A0B0"/>
                </a:solidFill>
                <a:latin typeface="Consolas" panose="020B0609020204030204" pitchFamily="49" charset="0"/>
              </a:rPr>
              <a:t>#&gt; 6  2332 NA        </a:t>
            </a:r>
          </a:p>
          <a:p>
            <a:r>
              <a:rPr lang="en-US" sz="2000" i="1" dirty="0">
                <a:solidFill>
                  <a:srgbClr val="60A0B0"/>
                </a:solidFill>
                <a:latin typeface="Consolas" panose="020B0609020204030204" pitchFamily="49" charset="0"/>
              </a:rPr>
              <a:t>#&gt; # … with 1,994 more rows</a:t>
            </a:r>
          </a:p>
          <a:p>
            <a:r>
              <a:rPr lang="en-US" altLang="en-US" b="1" dirty="0" err="1">
                <a:solidFill>
                  <a:srgbClr val="007020"/>
                </a:solidFill>
                <a:latin typeface="Consolas" panose="020B0609020204030204" pitchFamily="49" charset="0"/>
              </a:rPr>
              <a:t>write_csv</a:t>
            </a:r>
            <a:r>
              <a:rPr lang="en-US" altLang="en-US" dirty="0">
                <a:solidFill>
                  <a:srgbClr val="4183C4"/>
                </a:solidFill>
                <a:latin typeface="Consolas" panose="020B0609020204030204" pitchFamily="49" charset="0"/>
              </a:rPr>
              <a:t>(challenge, </a:t>
            </a:r>
            <a:r>
              <a:rPr lang="en-US" altLang="en-US" dirty="0">
                <a:solidFill>
                  <a:srgbClr val="4070A0"/>
                </a:solidFill>
                <a:latin typeface="Consolas" panose="020B0609020204030204" pitchFamily="49" charset="0"/>
              </a:rPr>
              <a:t>"challenge-2.csv"</a:t>
            </a:r>
            <a:r>
              <a:rPr lang="en-US" altLang="en-US" dirty="0">
                <a:solidFill>
                  <a:srgbClr val="4183C4"/>
                </a:solidFill>
                <a:latin typeface="Consolas" panose="020B0609020204030204" pitchFamily="49" charset="0"/>
              </a:rPr>
              <a:t>)</a:t>
            </a:r>
            <a:r>
              <a:rPr lang="en-US" altLang="en-US" dirty="0">
                <a:solidFill>
                  <a:srgbClr val="333333"/>
                </a:solidFill>
                <a:latin typeface="Consolas" panose="020B0609020204030204" pitchFamily="49" charset="0"/>
              </a:rPr>
              <a:t> </a:t>
            </a:r>
          </a:p>
          <a:p>
            <a:endParaRPr lang="en-US" sz="2000" i="1" dirty="0">
              <a:solidFill>
                <a:srgbClr val="60A0B0"/>
              </a:solidFill>
              <a:latin typeface="Consolas" panose="020B0609020204030204" pitchFamily="49" charset="0"/>
            </a:endParaRPr>
          </a:p>
        </p:txBody>
      </p:sp>
      <p:sp>
        <p:nvSpPr>
          <p:cNvPr id="7" name="Rectangle 6">
            <a:extLst>
              <a:ext uri="{FF2B5EF4-FFF2-40B4-BE49-F238E27FC236}">
                <a16:creationId xmlns:a16="http://schemas.microsoft.com/office/drawing/2014/main" id="{2E822CBC-0150-478B-A7ED-BD2A033C7CDF}"/>
              </a:ext>
            </a:extLst>
          </p:cNvPr>
          <p:cNvSpPr/>
          <p:nvPr/>
        </p:nvSpPr>
        <p:spPr>
          <a:xfrm>
            <a:off x="6286500" y="2084832"/>
            <a:ext cx="4881372" cy="4524315"/>
          </a:xfrm>
          <a:prstGeom prst="rect">
            <a:avLst/>
          </a:prstGeom>
          <a:solidFill>
            <a:srgbClr val="F7F7F7"/>
          </a:solidFill>
        </p:spPr>
        <p:txBody>
          <a:bodyPr wrap="square">
            <a:spAutoFit/>
          </a:bodyPr>
          <a:lstStyle/>
          <a:p>
            <a:r>
              <a:rPr lang="en-US" altLang="en-US" b="1" dirty="0" err="1">
                <a:solidFill>
                  <a:srgbClr val="007020"/>
                </a:solidFill>
                <a:latin typeface="Consolas" panose="020B0609020204030204" pitchFamily="49" charset="0"/>
              </a:rPr>
              <a:t>read_csv</a:t>
            </a:r>
            <a:r>
              <a:rPr lang="en-US" altLang="en-US" dirty="0">
                <a:solidFill>
                  <a:srgbClr val="4183C4"/>
                </a:solidFill>
                <a:latin typeface="Consolas" panose="020B0609020204030204" pitchFamily="49" charset="0"/>
              </a:rPr>
              <a:t>(</a:t>
            </a:r>
            <a:r>
              <a:rPr lang="en-US" altLang="en-US" dirty="0">
                <a:solidFill>
                  <a:srgbClr val="4070A0"/>
                </a:solidFill>
                <a:latin typeface="Consolas" panose="020B0609020204030204" pitchFamily="49" charset="0"/>
              </a:rPr>
              <a:t>"challenge-2.csv"</a:t>
            </a:r>
            <a:r>
              <a:rPr lang="en-US" altLang="en-US" dirty="0">
                <a:solidFill>
                  <a:srgbClr val="4183C4"/>
                </a:solidFill>
                <a:latin typeface="Consolas" panose="020B0609020204030204" pitchFamily="49" charset="0"/>
              </a:rPr>
              <a:t>)</a:t>
            </a:r>
          </a:p>
          <a:p>
            <a:r>
              <a:rPr lang="en-US" i="1" dirty="0">
                <a:solidFill>
                  <a:srgbClr val="60A0B0"/>
                </a:solidFill>
                <a:latin typeface="Consolas" panose="020B0609020204030204" pitchFamily="49" charset="0"/>
              </a:rPr>
              <a:t>#&gt; Parsed with column specification:</a:t>
            </a:r>
          </a:p>
          <a:p>
            <a:r>
              <a:rPr lang="en-US" i="1" dirty="0">
                <a:solidFill>
                  <a:srgbClr val="60A0B0"/>
                </a:solidFill>
                <a:latin typeface="Consolas" panose="020B0609020204030204" pitchFamily="49" charset="0"/>
              </a:rPr>
              <a:t>#&gt; cols(</a:t>
            </a:r>
          </a:p>
          <a:p>
            <a:r>
              <a:rPr lang="en-US" i="1" dirty="0">
                <a:solidFill>
                  <a:srgbClr val="60A0B0"/>
                </a:solidFill>
                <a:latin typeface="Consolas" panose="020B0609020204030204" pitchFamily="49" charset="0"/>
              </a:rPr>
              <a:t>#&gt;   x = </a:t>
            </a:r>
            <a:r>
              <a:rPr lang="en-US" i="1" dirty="0" err="1">
                <a:solidFill>
                  <a:srgbClr val="60A0B0"/>
                </a:solidFill>
                <a:latin typeface="Consolas" panose="020B0609020204030204" pitchFamily="49" charset="0"/>
              </a:rPr>
              <a:t>col_double</a:t>
            </a:r>
            <a:r>
              <a:rPr lang="en-US" i="1" dirty="0">
                <a:solidFill>
                  <a:srgbClr val="60A0B0"/>
                </a:solidFill>
                <a:latin typeface="Consolas" panose="020B0609020204030204" pitchFamily="49" charset="0"/>
              </a:rPr>
              <a:t>(),</a:t>
            </a:r>
          </a:p>
          <a:p>
            <a:r>
              <a:rPr lang="en-US" i="1" dirty="0">
                <a:solidFill>
                  <a:srgbClr val="60A0B0"/>
                </a:solidFill>
                <a:latin typeface="Consolas" panose="020B0609020204030204" pitchFamily="49" charset="0"/>
              </a:rPr>
              <a:t>#&gt;   y = </a:t>
            </a:r>
            <a:r>
              <a:rPr lang="en-US" i="1" dirty="0" err="1">
                <a:solidFill>
                  <a:srgbClr val="60A0B0"/>
                </a:solidFill>
                <a:latin typeface="Consolas" panose="020B0609020204030204" pitchFamily="49" charset="0"/>
              </a:rPr>
              <a:t>col_logical</a:t>
            </a:r>
            <a:r>
              <a:rPr lang="en-US" i="1" dirty="0">
                <a:solidFill>
                  <a:srgbClr val="60A0B0"/>
                </a:solidFill>
                <a:latin typeface="Consolas" panose="020B0609020204030204" pitchFamily="49" charset="0"/>
              </a:rPr>
              <a:t>()</a:t>
            </a:r>
          </a:p>
          <a:p>
            <a:r>
              <a:rPr lang="en-US" i="1" dirty="0">
                <a:solidFill>
                  <a:srgbClr val="60A0B0"/>
                </a:solidFill>
                <a:latin typeface="Consolas" panose="020B0609020204030204" pitchFamily="49" charset="0"/>
              </a:rPr>
              <a:t>#&gt; )</a:t>
            </a:r>
          </a:p>
          <a:p>
            <a:r>
              <a:rPr lang="en-US" i="1" dirty="0">
                <a:solidFill>
                  <a:srgbClr val="60A0B0"/>
                </a:solidFill>
                <a:latin typeface="Consolas" panose="020B0609020204030204" pitchFamily="49" charset="0"/>
              </a:rPr>
              <a:t>#&gt; # A </a:t>
            </a:r>
            <a:r>
              <a:rPr lang="en-US" i="1" dirty="0" err="1">
                <a:solidFill>
                  <a:srgbClr val="60A0B0"/>
                </a:solidFill>
                <a:latin typeface="Consolas" panose="020B0609020204030204" pitchFamily="49" charset="0"/>
              </a:rPr>
              <a:t>tibble</a:t>
            </a:r>
            <a:r>
              <a:rPr lang="en-US" i="1" dirty="0">
                <a:solidFill>
                  <a:srgbClr val="60A0B0"/>
                </a:solidFill>
                <a:latin typeface="Consolas" panose="020B0609020204030204" pitchFamily="49" charset="0"/>
              </a:rPr>
              <a:t>: 2,000 x 2</a:t>
            </a:r>
          </a:p>
          <a:p>
            <a:r>
              <a:rPr lang="en-US" i="1" dirty="0">
                <a:solidFill>
                  <a:srgbClr val="60A0B0"/>
                </a:solidFill>
                <a:latin typeface="Consolas" panose="020B0609020204030204" pitchFamily="49" charset="0"/>
              </a:rPr>
              <a:t>#&gt;       x y    </a:t>
            </a:r>
          </a:p>
          <a:p>
            <a:r>
              <a:rPr lang="en-US" i="1" dirty="0">
                <a:solidFill>
                  <a:srgbClr val="60A0B0"/>
                </a:solidFill>
                <a:latin typeface="Consolas" panose="020B0609020204030204" pitchFamily="49" charset="0"/>
              </a:rPr>
              <a:t>#&gt;   &lt;</a:t>
            </a:r>
            <a:r>
              <a:rPr lang="en-US" i="1" dirty="0" err="1">
                <a:solidFill>
                  <a:srgbClr val="60A0B0"/>
                </a:solidFill>
                <a:latin typeface="Consolas" panose="020B0609020204030204" pitchFamily="49" charset="0"/>
              </a:rPr>
              <a:t>dbl</a:t>
            </a:r>
            <a:r>
              <a:rPr lang="en-US" i="1" dirty="0">
                <a:solidFill>
                  <a:srgbClr val="60A0B0"/>
                </a:solidFill>
                <a:latin typeface="Consolas" panose="020B0609020204030204" pitchFamily="49" charset="0"/>
              </a:rPr>
              <a:t>&gt; &lt;</a:t>
            </a:r>
            <a:r>
              <a:rPr lang="en-US" i="1" dirty="0" err="1">
                <a:solidFill>
                  <a:srgbClr val="60A0B0"/>
                </a:solidFill>
                <a:latin typeface="Consolas" panose="020B0609020204030204" pitchFamily="49" charset="0"/>
              </a:rPr>
              <a:t>lgl</a:t>
            </a:r>
            <a:r>
              <a:rPr lang="en-US" i="1" dirty="0">
                <a:solidFill>
                  <a:srgbClr val="60A0B0"/>
                </a:solidFill>
                <a:latin typeface="Consolas" panose="020B0609020204030204" pitchFamily="49" charset="0"/>
              </a:rPr>
              <a:t>&gt;</a:t>
            </a:r>
          </a:p>
          <a:p>
            <a:r>
              <a:rPr lang="en-US" i="1" dirty="0">
                <a:solidFill>
                  <a:srgbClr val="60A0B0"/>
                </a:solidFill>
                <a:latin typeface="Consolas" panose="020B0609020204030204" pitchFamily="49" charset="0"/>
              </a:rPr>
              <a:t>#&gt; 1   404 NA   </a:t>
            </a:r>
          </a:p>
          <a:p>
            <a:r>
              <a:rPr lang="en-US" i="1" dirty="0">
                <a:solidFill>
                  <a:srgbClr val="60A0B0"/>
                </a:solidFill>
                <a:latin typeface="Consolas" panose="020B0609020204030204" pitchFamily="49" charset="0"/>
              </a:rPr>
              <a:t>#&gt; 2  4172 NA   </a:t>
            </a:r>
          </a:p>
          <a:p>
            <a:r>
              <a:rPr lang="en-US" i="1" dirty="0">
                <a:solidFill>
                  <a:srgbClr val="60A0B0"/>
                </a:solidFill>
                <a:latin typeface="Consolas" panose="020B0609020204030204" pitchFamily="49" charset="0"/>
              </a:rPr>
              <a:t>#&gt; 3  3004 NA   </a:t>
            </a:r>
          </a:p>
          <a:p>
            <a:r>
              <a:rPr lang="en-US" i="1" dirty="0">
                <a:solidFill>
                  <a:srgbClr val="60A0B0"/>
                </a:solidFill>
                <a:latin typeface="Consolas" panose="020B0609020204030204" pitchFamily="49" charset="0"/>
              </a:rPr>
              <a:t>#&gt; 4   787 NA   </a:t>
            </a:r>
          </a:p>
          <a:p>
            <a:r>
              <a:rPr lang="en-US" i="1" dirty="0">
                <a:solidFill>
                  <a:srgbClr val="60A0B0"/>
                </a:solidFill>
                <a:latin typeface="Consolas" panose="020B0609020204030204" pitchFamily="49" charset="0"/>
              </a:rPr>
              <a:t>#&gt; 5    37 NA   </a:t>
            </a:r>
          </a:p>
          <a:p>
            <a:r>
              <a:rPr lang="en-US" i="1" dirty="0">
                <a:solidFill>
                  <a:srgbClr val="60A0B0"/>
                </a:solidFill>
                <a:latin typeface="Consolas" panose="020B0609020204030204" pitchFamily="49" charset="0"/>
              </a:rPr>
              <a:t>#&gt; 6  2332 NA   </a:t>
            </a:r>
          </a:p>
          <a:p>
            <a:r>
              <a:rPr lang="en-US" i="1" dirty="0">
                <a:solidFill>
                  <a:srgbClr val="60A0B0"/>
                </a:solidFill>
                <a:latin typeface="Consolas" panose="020B0609020204030204" pitchFamily="49" charset="0"/>
              </a:rPr>
              <a:t>#&gt; # … with 1,994 more rows</a:t>
            </a:r>
            <a:endParaRPr lang="en-US" dirty="0"/>
          </a:p>
        </p:txBody>
      </p:sp>
    </p:spTree>
    <p:extLst>
      <p:ext uri="{BB962C8B-B14F-4D97-AF65-F5344CB8AC3E}">
        <p14:creationId xmlns:p14="http://schemas.microsoft.com/office/powerpoint/2010/main" val="22364389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81B04-3BF4-4ED0-B839-C0E6CFFB8348}"/>
              </a:ext>
            </a:extLst>
          </p:cNvPr>
          <p:cNvSpPr>
            <a:spLocks noGrp="1"/>
          </p:cNvSpPr>
          <p:nvPr>
            <p:ph type="title"/>
          </p:nvPr>
        </p:nvSpPr>
        <p:spPr>
          <a:xfrm>
            <a:off x="1024128" y="585216"/>
            <a:ext cx="10043922" cy="1499616"/>
          </a:xfrm>
        </p:spPr>
        <p:txBody>
          <a:bodyPr/>
          <a:lstStyle/>
          <a:p>
            <a:r>
              <a:rPr lang="en-US" dirty="0" err="1"/>
              <a:t>write_rds</a:t>
            </a:r>
            <a:r>
              <a:rPr lang="en-US" dirty="0"/>
              <a:t>()and </a:t>
            </a:r>
            <a:r>
              <a:rPr lang="en-US" dirty="0" err="1"/>
              <a:t>read_rds</a:t>
            </a:r>
            <a:r>
              <a:rPr lang="en-US" dirty="0"/>
              <a:t>()</a:t>
            </a:r>
          </a:p>
        </p:txBody>
      </p:sp>
      <p:sp>
        <p:nvSpPr>
          <p:cNvPr id="3" name="Content Placeholder 2">
            <a:extLst>
              <a:ext uri="{FF2B5EF4-FFF2-40B4-BE49-F238E27FC236}">
                <a16:creationId xmlns:a16="http://schemas.microsoft.com/office/drawing/2014/main" id="{715ABEC5-E27D-4475-A07D-22BFD132E70F}"/>
              </a:ext>
            </a:extLst>
          </p:cNvPr>
          <p:cNvSpPr>
            <a:spLocks noGrp="1"/>
          </p:cNvSpPr>
          <p:nvPr>
            <p:ph idx="1"/>
          </p:nvPr>
        </p:nvSpPr>
        <p:spPr>
          <a:xfrm>
            <a:off x="1024128" y="1981200"/>
            <a:ext cx="9720073" cy="476250"/>
          </a:xfrm>
        </p:spPr>
        <p:txBody>
          <a:bodyPr>
            <a:normAutofit/>
          </a:bodyPr>
          <a:lstStyle/>
          <a:p>
            <a:pPr marL="0" indent="0">
              <a:buNone/>
            </a:pPr>
            <a:r>
              <a:rPr lang="en-US" sz="2400" dirty="0" err="1">
                <a:latin typeface="Consolas" panose="020B0609020204030204" pitchFamily="49" charset="0"/>
              </a:rPr>
              <a:t>write_rds</a:t>
            </a:r>
            <a:r>
              <a:rPr lang="en-US" sz="2400" dirty="0">
                <a:latin typeface="Consolas" panose="020B0609020204030204" pitchFamily="49" charset="0"/>
              </a:rPr>
              <a:t>() </a:t>
            </a:r>
            <a:r>
              <a:rPr lang="en-US" sz="2400" dirty="0"/>
              <a:t>and </a:t>
            </a:r>
            <a:r>
              <a:rPr lang="en-US" sz="2400" dirty="0" err="1">
                <a:latin typeface="Consolas" panose="020B0609020204030204" pitchFamily="49" charset="0"/>
              </a:rPr>
              <a:t>read_rds</a:t>
            </a:r>
            <a:r>
              <a:rPr lang="en-US" sz="2400" dirty="0">
                <a:latin typeface="Consolas" panose="020B0609020204030204" pitchFamily="49" charset="0"/>
              </a:rPr>
              <a:t>() </a:t>
            </a:r>
            <a:r>
              <a:rPr lang="en-US" sz="2400" dirty="0"/>
              <a:t>use R’s custom binary format called RDS:</a:t>
            </a:r>
          </a:p>
          <a:p>
            <a:pPr marL="0" indent="0">
              <a:buNone/>
            </a:pPr>
            <a:endParaRPr lang="en-US" sz="2400" dirty="0"/>
          </a:p>
        </p:txBody>
      </p:sp>
      <p:sp>
        <p:nvSpPr>
          <p:cNvPr id="7" name="Rectangle 6">
            <a:extLst>
              <a:ext uri="{FF2B5EF4-FFF2-40B4-BE49-F238E27FC236}">
                <a16:creationId xmlns:a16="http://schemas.microsoft.com/office/drawing/2014/main" id="{D7A6E6C1-5FD3-4307-946F-E033D48EADD4}"/>
              </a:ext>
            </a:extLst>
          </p:cNvPr>
          <p:cNvSpPr/>
          <p:nvPr/>
        </p:nvSpPr>
        <p:spPr>
          <a:xfrm>
            <a:off x="1024128" y="2462004"/>
            <a:ext cx="6096000" cy="4031873"/>
          </a:xfrm>
          <a:prstGeom prst="rect">
            <a:avLst/>
          </a:prstGeom>
          <a:solidFill>
            <a:srgbClr val="F7F7F7"/>
          </a:solidFill>
        </p:spPr>
        <p:txBody>
          <a:bodyPr>
            <a:spAutoFit/>
          </a:bodyPr>
          <a:lstStyle/>
          <a:p>
            <a:r>
              <a:rPr lang="en-US" altLang="en-US" b="1" dirty="0" err="1">
                <a:solidFill>
                  <a:srgbClr val="007020"/>
                </a:solidFill>
                <a:latin typeface="Consolas" panose="020B0609020204030204" pitchFamily="49" charset="0"/>
              </a:rPr>
              <a:t>write_rds</a:t>
            </a:r>
            <a:r>
              <a:rPr lang="en-US" altLang="en-US" dirty="0">
                <a:solidFill>
                  <a:srgbClr val="4183C4"/>
                </a:solidFill>
                <a:latin typeface="Consolas" panose="020B0609020204030204" pitchFamily="49" charset="0"/>
              </a:rPr>
              <a:t>(challenge, </a:t>
            </a:r>
            <a:r>
              <a:rPr lang="en-US" altLang="en-US" dirty="0">
                <a:solidFill>
                  <a:srgbClr val="4070A0"/>
                </a:solidFill>
                <a:latin typeface="Consolas" panose="020B0609020204030204" pitchFamily="49" charset="0"/>
              </a:rPr>
              <a:t>"</a:t>
            </a:r>
            <a:r>
              <a:rPr lang="en-US" altLang="en-US" dirty="0" err="1">
                <a:solidFill>
                  <a:srgbClr val="4070A0"/>
                </a:solidFill>
                <a:latin typeface="Consolas" panose="020B0609020204030204" pitchFamily="49" charset="0"/>
              </a:rPr>
              <a:t>challenge.rds</a:t>
            </a:r>
            <a:r>
              <a:rPr lang="en-US" altLang="en-US" dirty="0">
                <a:solidFill>
                  <a:srgbClr val="4070A0"/>
                </a:solidFill>
                <a:latin typeface="Consolas" panose="020B0609020204030204" pitchFamily="49" charset="0"/>
              </a:rPr>
              <a:t>"</a:t>
            </a:r>
            <a:r>
              <a:rPr lang="en-US" altLang="en-US" dirty="0">
                <a:solidFill>
                  <a:srgbClr val="4183C4"/>
                </a:solidFill>
                <a:latin typeface="Consolas" panose="020B0609020204030204" pitchFamily="49" charset="0"/>
              </a:rPr>
              <a:t>)</a:t>
            </a:r>
            <a:r>
              <a:rPr lang="en-US" altLang="en-US" dirty="0">
                <a:solidFill>
                  <a:srgbClr val="333333"/>
                </a:solidFill>
                <a:latin typeface="Consolas" panose="020B0609020204030204" pitchFamily="49" charset="0"/>
              </a:rPr>
              <a:t> </a:t>
            </a:r>
          </a:p>
          <a:p>
            <a:r>
              <a:rPr lang="en-US" altLang="en-US" b="1" dirty="0" err="1">
                <a:solidFill>
                  <a:srgbClr val="007020"/>
                </a:solidFill>
                <a:latin typeface="Consolas" panose="020B0609020204030204" pitchFamily="49" charset="0"/>
              </a:rPr>
              <a:t>read_rds</a:t>
            </a:r>
            <a:r>
              <a:rPr lang="en-US" altLang="en-US" dirty="0">
                <a:solidFill>
                  <a:srgbClr val="4183C4"/>
                </a:solidFill>
                <a:latin typeface="Consolas" panose="020B0609020204030204" pitchFamily="49" charset="0"/>
              </a:rPr>
              <a:t>(</a:t>
            </a:r>
            <a:r>
              <a:rPr lang="en-US" altLang="en-US" dirty="0">
                <a:solidFill>
                  <a:srgbClr val="4070A0"/>
                </a:solidFill>
                <a:latin typeface="Consolas" panose="020B0609020204030204" pitchFamily="49" charset="0"/>
              </a:rPr>
              <a:t>"</a:t>
            </a:r>
            <a:r>
              <a:rPr lang="en-US" altLang="en-US" dirty="0" err="1">
                <a:solidFill>
                  <a:srgbClr val="4070A0"/>
                </a:solidFill>
                <a:latin typeface="Consolas" panose="020B0609020204030204" pitchFamily="49" charset="0"/>
              </a:rPr>
              <a:t>challenge.rds</a:t>
            </a:r>
            <a:r>
              <a:rPr lang="en-US" altLang="en-US" dirty="0">
                <a:solidFill>
                  <a:srgbClr val="4070A0"/>
                </a:solidFill>
                <a:latin typeface="Consolas" panose="020B0609020204030204" pitchFamily="49" charset="0"/>
              </a:rPr>
              <a:t>"</a:t>
            </a:r>
            <a:r>
              <a:rPr lang="en-US" altLang="en-US" dirty="0">
                <a:solidFill>
                  <a:srgbClr val="4183C4"/>
                </a:solidFill>
                <a:latin typeface="Consolas" panose="020B0609020204030204" pitchFamily="49" charset="0"/>
              </a:rPr>
              <a:t>)</a:t>
            </a:r>
            <a:r>
              <a:rPr lang="en-US" altLang="en-US" dirty="0">
                <a:solidFill>
                  <a:srgbClr val="333333"/>
                </a:solidFill>
                <a:latin typeface="Consolas" panose="020B0609020204030204" pitchFamily="49" charset="0"/>
              </a:rPr>
              <a:t> </a:t>
            </a:r>
          </a:p>
          <a:p>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2,000 x 2</a:t>
            </a:r>
          </a:p>
          <a:p>
            <a:r>
              <a:rPr lang="en-US" sz="2200" i="1" dirty="0">
                <a:solidFill>
                  <a:srgbClr val="60A0B0"/>
                </a:solidFill>
                <a:latin typeface="Consolas" panose="020B0609020204030204" pitchFamily="49" charset="0"/>
              </a:rPr>
              <a:t>#&gt;       x y         </a:t>
            </a:r>
          </a:p>
          <a:p>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 &lt;date&gt;    </a:t>
            </a:r>
          </a:p>
          <a:p>
            <a:r>
              <a:rPr lang="en-US" sz="2200" i="1" dirty="0">
                <a:solidFill>
                  <a:srgbClr val="60A0B0"/>
                </a:solidFill>
                <a:latin typeface="Consolas" panose="020B0609020204030204" pitchFamily="49" charset="0"/>
              </a:rPr>
              <a:t>#&gt; 1   404 NA        </a:t>
            </a:r>
          </a:p>
          <a:p>
            <a:r>
              <a:rPr lang="en-US" sz="2200" i="1" dirty="0">
                <a:solidFill>
                  <a:srgbClr val="60A0B0"/>
                </a:solidFill>
                <a:latin typeface="Consolas" panose="020B0609020204030204" pitchFamily="49" charset="0"/>
              </a:rPr>
              <a:t>#&gt; 2  4172 NA        </a:t>
            </a:r>
          </a:p>
          <a:p>
            <a:r>
              <a:rPr lang="en-US" sz="2200" i="1" dirty="0">
                <a:solidFill>
                  <a:srgbClr val="60A0B0"/>
                </a:solidFill>
                <a:latin typeface="Consolas" panose="020B0609020204030204" pitchFamily="49" charset="0"/>
              </a:rPr>
              <a:t>#&gt; 3  3004 NA        </a:t>
            </a:r>
          </a:p>
          <a:p>
            <a:r>
              <a:rPr lang="en-US" sz="2200" i="1" dirty="0">
                <a:solidFill>
                  <a:srgbClr val="60A0B0"/>
                </a:solidFill>
                <a:latin typeface="Consolas" panose="020B0609020204030204" pitchFamily="49" charset="0"/>
              </a:rPr>
              <a:t>#&gt; 4   787 NA        </a:t>
            </a:r>
          </a:p>
          <a:p>
            <a:r>
              <a:rPr lang="en-US" sz="2200" i="1" dirty="0">
                <a:solidFill>
                  <a:srgbClr val="60A0B0"/>
                </a:solidFill>
                <a:latin typeface="Consolas" panose="020B0609020204030204" pitchFamily="49" charset="0"/>
              </a:rPr>
              <a:t>#&gt; 5    37 NA        </a:t>
            </a:r>
          </a:p>
          <a:p>
            <a:r>
              <a:rPr lang="en-US" sz="2200" i="1" dirty="0">
                <a:solidFill>
                  <a:srgbClr val="60A0B0"/>
                </a:solidFill>
                <a:latin typeface="Consolas" panose="020B0609020204030204" pitchFamily="49" charset="0"/>
              </a:rPr>
              <a:t>#&gt; 6  2332 NA        </a:t>
            </a:r>
          </a:p>
          <a:p>
            <a:r>
              <a:rPr lang="en-US" sz="2200" i="1" dirty="0">
                <a:solidFill>
                  <a:srgbClr val="60A0B0"/>
                </a:solidFill>
                <a:latin typeface="Consolas" panose="020B0609020204030204" pitchFamily="49" charset="0"/>
              </a:rPr>
              <a:t>#&gt; # … with 1,994 more rows</a:t>
            </a:r>
          </a:p>
        </p:txBody>
      </p:sp>
    </p:spTree>
    <p:extLst>
      <p:ext uri="{BB962C8B-B14F-4D97-AF65-F5344CB8AC3E}">
        <p14:creationId xmlns:p14="http://schemas.microsoft.com/office/powerpoint/2010/main" val="25646674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6A81F-076F-426B-BF98-A880F6E1E66B}"/>
              </a:ext>
            </a:extLst>
          </p:cNvPr>
          <p:cNvSpPr>
            <a:spLocks noGrp="1"/>
          </p:cNvSpPr>
          <p:nvPr>
            <p:ph type="title"/>
          </p:nvPr>
        </p:nvSpPr>
        <p:spPr/>
        <p:txBody>
          <a:bodyPr/>
          <a:lstStyle/>
          <a:p>
            <a:r>
              <a:rPr lang="en-US" dirty="0"/>
              <a:t>The feather package</a:t>
            </a:r>
          </a:p>
        </p:txBody>
      </p:sp>
      <p:sp>
        <p:nvSpPr>
          <p:cNvPr id="4" name="Rectangle 3">
            <a:extLst>
              <a:ext uri="{FF2B5EF4-FFF2-40B4-BE49-F238E27FC236}">
                <a16:creationId xmlns:a16="http://schemas.microsoft.com/office/drawing/2014/main" id="{6E53A1EE-5236-48C9-AE7A-02587C8FF990}"/>
              </a:ext>
            </a:extLst>
          </p:cNvPr>
          <p:cNvSpPr/>
          <p:nvPr/>
        </p:nvSpPr>
        <p:spPr>
          <a:xfrm>
            <a:off x="1024128" y="1779246"/>
            <a:ext cx="9720072" cy="4493538"/>
          </a:xfrm>
          <a:prstGeom prst="rect">
            <a:avLst/>
          </a:prstGeom>
          <a:solidFill>
            <a:srgbClr val="F7F7F7"/>
          </a:solidFill>
        </p:spPr>
        <p:txBody>
          <a:bodyPr wrap="square">
            <a:spAutoFit/>
          </a:bodyPr>
          <a:lstStyle/>
          <a:p>
            <a:r>
              <a:rPr lang="en-US" altLang="en-US" sz="2200" b="1" dirty="0">
                <a:solidFill>
                  <a:srgbClr val="007020"/>
                </a:solidFill>
                <a:latin typeface="Consolas" panose="020B0609020204030204" pitchFamily="49" charset="0"/>
              </a:rPr>
              <a:t>library</a:t>
            </a:r>
            <a:r>
              <a:rPr lang="en-US" altLang="en-US" sz="2200" dirty="0">
                <a:solidFill>
                  <a:srgbClr val="4183C4"/>
                </a:solidFill>
                <a:latin typeface="Consolas" panose="020B0609020204030204" pitchFamily="49" charset="0"/>
              </a:rPr>
              <a:t>(feather)</a:t>
            </a:r>
            <a:r>
              <a:rPr lang="en-US" altLang="en-US" sz="2200" dirty="0">
                <a:solidFill>
                  <a:srgbClr val="333333"/>
                </a:solidFill>
                <a:latin typeface="Consolas" panose="020B0609020204030204" pitchFamily="49" charset="0"/>
              </a:rPr>
              <a:t> </a:t>
            </a:r>
          </a:p>
          <a:p>
            <a:r>
              <a:rPr lang="en-US" altLang="en-US" sz="2200" b="1" dirty="0" err="1">
                <a:solidFill>
                  <a:srgbClr val="007020"/>
                </a:solidFill>
                <a:latin typeface="Consolas" panose="020B0609020204030204" pitchFamily="49" charset="0"/>
              </a:rPr>
              <a:t>write_feather</a:t>
            </a:r>
            <a:r>
              <a:rPr lang="en-US" altLang="en-US" sz="2200" dirty="0">
                <a:solidFill>
                  <a:srgbClr val="4183C4"/>
                </a:solidFill>
                <a:latin typeface="Consolas" panose="020B0609020204030204" pitchFamily="49" charset="0"/>
              </a:rPr>
              <a:t>(challenge, </a:t>
            </a:r>
            <a:r>
              <a:rPr lang="en-US" altLang="en-US" sz="2200" dirty="0">
                <a:solidFill>
                  <a:srgbClr val="4070A0"/>
                </a:solidFill>
                <a:latin typeface="Consolas" panose="020B0609020204030204" pitchFamily="49" charset="0"/>
              </a:rPr>
              <a:t>"</a:t>
            </a:r>
            <a:r>
              <a:rPr lang="en-US" altLang="en-US" sz="2200" dirty="0" err="1">
                <a:solidFill>
                  <a:srgbClr val="4070A0"/>
                </a:solidFill>
                <a:latin typeface="Consolas" panose="020B0609020204030204" pitchFamily="49" charset="0"/>
              </a:rPr>
              <a:t>challenge.feather</a:t>
            </a:r>
            <a:r>
              <a:rPr lang="en-US" altLang="en-US" sz="2200" dirty="0">
                <a:solidFill>
                  <a:srgbClr val="4070A0"/>
                </a:solidFill>
                <a:latin typeface="Consolas" panose="020B0609020204030204" pitchFamily="49" charset="0"/>
              </a:rPr>
              <a:t>"</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r>
              <a:rPr lang="en-US" altLang="en-US" sz="2200" b="1" dirty="0" err="1">
                <a:solidFill>
                  <a:srgbClr val="007020"/>
                </a:solidFill>
                <a:latin typeface="Consolas" panose="020B0609020204030204" pitchFamily="49" charset="0"/>
              </a:rPr>
              <a:t>read_feather</a:t>
            </a:r>
            <a:r>
              <a:rPr lang="en-US" altLang="en-US" sz="2200" dirty="0">
                <a:solidFill>
                  <a:srgbClr val="4183C4"/>
                </a:solidFill>
                <a:latin typeface="Consolas" panose="020B0609020204030204" pitchFamily="49" charset="0"/>
              </a:rPr>
              <a:t>(</a:t>
            </a:r>
            <a:r>
              <a:rPr lang="en-US" altLang="en-US" sz="2200" dirty="0">
                <a:solidFill>
                  <a:srgbClr val="4070A0"/>
                </a:solidFill>
                <a:latin typeface="Consolas" panose="020B0609020204030204" pitchFamily="49" charset="0"/>
              </a:rPr>
              <a:t>"</a:t>
            </a:r>
            <a:r>
              <a:rPr lang="en-US" altLang="en-US" sz="2200" dirty="0" err="1">
                <a:solidFill>
                  <a:srgbClr val="4070A0"/>
                </a:solidFill>
                <a:latin typeface="Consolas" panose="020B0609020204030204" pitchFamily="49" charset="0"/>
              </a:rPr>
              <a:t>challenge.feather</a:t>
            </a:r>
            <a:r>
              <a:rPr lang="en-US" altLang="en-US" sz="2200" dirty="0">
                <a:solidFill>
                  <a:srgbClr val="4070A0"/>
                </a:solidFill>
                <a:latin typeface="Consolas" panose="020B0609020204030204" pitchFamily="49" charset="0"/>
              </a:rPr>
              <a:t>"</a:t>
            </a:r>
            <a:r>
              <a:rPr lang="en-US" altLang="en-US" sz="2200" dirty="0">
                <a:solidFill>
                  <a:srgbClr val="4183C4"/>
                </a:solidFill>
                <a:latin typeface="Consolas" panose="020B0609020204030204" pitchFamily="49" charset="0"/>
              </a:rPr>
              <a:t>) </a:t>
            </a:r>
          </a:p>
          <a:p>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2,000 x 2</a:t>
            </a:r>
          </a:p>
          <a:p>
            <a:r>
              <a:rPr lang="en-US" sz="2200" i="1" dirty="0">
                <a:solidFill>
                  <a:srgbClr val="60A0B0"/>
                </a:solidFill>
                <a:latin typeface="Consolas" panose="020B0609020204030204" pitchFamily="49" charset="0"/>
              </a:rPr>
              <a:t>#&gt;       x      y</a:t>
            </a:r>
          </a:p>
          <a:p>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 &lt;date&gt;</a:t>
            </a:r>
          </a:p>
          <a:p>
            <a:r>
              <a:rPr lang="en-US" sz="2200" i="1" dirty="0">
                <a:solidFill>
                  <a:srgbClr val="60A0B0"/>
                </a:solidFill>
                <a:latin typeface="Consolas" panose="020B0609020204030204" pitchFamily="49" charset="0"/>
              </a:rPr>
              <a:t>#&gt; 1   404   &lt;NA&gt;</a:t>
            </a:r>
          </a:p>
          <a:p>
            <a:r>
              <a:rPr lang="en-US" sz="2200" i="1" dirty="0">
                <a:solidFill>
                  <a:srgbClr val="60A0B0"/>
                </a:solidFill>
                <a:latin typeface="Consolas" panose="020B0609020204030204" pitchFamily="49" charset="0"/>
              </a:rPr>
              <a:t>#&gt; 2  4172   &lt;NA&gt;</a:t>
            </a:r>
          </a:p>
          <a:p>
            <a:r>
              <a:rPr lang="en-US" sz="2200" i="1" dirty="0">
                <a:solidFill>
                  <a:srgbClr val="60A0B0"/>
                </a:solidFill>
                <a:latin typeface="Consolas" panose="020B0609020204030204" pitchFamily="49" charset="0"/>
              </a:rPr>
              <a:t>#&gt; 3  3004   &lt;NA&gt;</a:t>
            </a:r>
          </a:p>
          <a:p>
            <a:r>
              <a:rPr lang="en-US" sz="2200" i="1" dirty="0">
                <a:solidFill>
                  <a:srgbClr val="60A0B0"/>
                </a:solidFill>
                <a:latin typeface="Consolas" panose="020B0609020204030204" pitchFamily="49" charset="0"/>
              </a:rPr>
              <a:t>#&gt; 4   787   &lt;NA&gt;</a:t>
            </a:r>
          </a:p>
          <a:p>
            <a:r>
              <a:rPr lang="en-US" sz="2200" i="1" dirty="0">
                <a:solidFill>
                  <a:srgbClr val="60A0B0"/>
                </a:solidFill>
                <a:latin typeface="Consolas" panose="020B0609020204030204" pitchFamily="49" charset="0"/>
              </a:rPr>
              <a:t>#&gt; 5    37   &lt;NA&gt;</a:t>
            </a:r>
          </a:p>
          <a:p>
            <a:r>
              <a:rPr lang="en-US" sz="2200" i="1" dirty="0">
                <a:solidFill>
                  <a:srgbClr val="60A0B0"/>
                </a:solidFill>
                <a:latin typeface="Consolas" panose="020B0609020204030204" pitchFamily="49" charset="0"/>
              </a:rPr>
              <a:t>#&gt; 6  2332   &lt;NA&gt;</a:t>
            </a:r>
          </a:p>
          <a:p>
            <a:r>
              <a:rPr lang="en-US" sz="2200" i="1" dirty="0">
                <a:solidFill>
                  <a:srgbClr val="60A0B0"/>
                </a:solidFill>
                <a:latin typeface="Consolas" panose="020B0609020204030204" pitchFamily="49" charset="0"/>
              </a:rPr>
              <a:t>#&gt; # ... with 1,994 more rows</a:t>
            </a:r>
          </a:p>
        </p:txBody>
      </p:sp>
    </p:spTree>
    <p:extLst>
      <p:ext uri="{BB962C8B-B14F-4D97-AF65-F5344CB8AC3E}">
        <p14:creationId xmlns:p14="http://schemas.microsoft.com/office/powerpoint/2010/main" val="34240817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7AEE2-7F74-4732-962C-085611B79329}"/>
              </a:ext>
            </a:extLst>
          </p:cNvPr>
          <p:cNvSpPr>
            <a:spLocks noGrp="1"/>
          </p:cNvSpPr>
          <p:nvPr>
            <p:ph type="title"/>
          </p:nvPr>
        </p:nvSpPr>
        <p:spPr/>
        <p:txBody>
          <a:bodyPr/>
          <a:lstStyle/>
          <a:p>
            <a:r>
              <a:rPr lang="en-US" dirty="0"/>
              <a:t>Other types of data</a:t>
            </a:r>
          </a:p>
        </p:txBody>
      </p:sp>
      <p:sp>
        <p:nvSpPr>
          <p:cNvPr id="3" name="Content Placeholder 2">
            <a:extLst>
              <a:ext uri="{FF2B5EF4-FFF2-40B4-BE49-F238E27FC236}">
                <a16:creationId xmlns:a16="http://schemas.microsoft.com/office/drawing/2014/main" id="{F0D57AA9-61F8-4570-9A10-33777AA989CE}"/>
              </a:ext>
            </a:extLst>
          </p:cNvPr>
          <p:cNvSpPr>
            <a:spLocks noGrp="1"/>
          </p:cNvSpPr>
          <p:nvPr>
            <p:ph idx="1"/>
          </p:nvPr>
        </p:nvSpPr>
        <p:spPr/>
        <p:txBody>
          <a:bodyPr>
            <a:normAutofit lnSpcReduction="10000"/>
          </a:bodyPr>
          <a:lstStyle/>
          <a:p>
            <a:pPr marL="342900" indent="-342900">
              <a:buSzPct val="120000"/>
              <a:buFont typeface="Arial" panose="020B0604020202020204" pitchFamily="34" charset="0"/>
              <a:buChar char="•"/>
            </a:pPr>
            <a:r>
              <a:rPr lang="en-US" sz="2400" dirty="0">
                <a:hlinkClick r:id="rId3"/>
              </a:rPr>
              <a:t>haven</a:t>
            </a:r>
            <a:r>
              <a:rPr lang="en-US" sz="2400" dirty="0"/>
              <a:t> reads SPSS, Stata, and SAS files.</a:t>
            </a:r>
          </a:p>
          <a:p>
            <a:pPr marL="342900" indent="-342900">
              <a:buSzPct val="120000"/>
              <a:buFont typeface="Arial" panose="020B0604020202020204" pitchFamily="34" charset="0"/>
              <a:buChar char="•"/>
            </a:pPr>
            <a:r>
              <a:rPr lang="en-US" sz="2400" dirty="0" err="1">
                <a:hlinkClick r:id="rId4"/>
              </a:rPr>
              <a:t>readxl</a:t>
            </a:r>
            <a:r>
              <a:rPr lang="en-US" sz="2400" dirty="0"/>
              <a:t> reads excel files (both .</a:t>
            </a:r>
            <a:r>
              <a:rPr lang="en-US" sz="2400" dirty="0" err="1"/>
              <a:t>xls</a:t>
            </a:r>
            <a:r>
              <a:rPr lang="en-US" sz="2400" dirty="0"/>
              <a:t> and .xlsx).</a:t>
            </a:r>
          </a:p>
          <a:p>
            <a:pPr marL="342900" indent="-342900">
              <a:buSzPct val="120000"/>
              <a:buFont typeface="Arial" panose="020B0604020202020204" pitchFamily="34" charset="0"/>
              <a:buChar char="•"/>
            </a:pPr>
            <a:r>
              <a:rPr lang="en-US" sz="2400" dirty="0">
                <a:hlinkClick r:id="rId5"/>
              </a:rPr>
              <a:t>DBI</a:t>
            </a:r>
            <a:r>
              <a:rPr lang="en-US" sz="2400" dirty="0"/>
              <a:t>, along with a database specific backend (e.g. </a:t>
            </a:r>
            <a:r>
              <a:rPr lang="en-US" sz="2400" dirty="0" err="1"/>
              <a:t>RMySQL</a:t>
            </a:r>
            <a:r>
              <a:rPr lang="en-US" sz="2400" dirty="0"/>
              <a:t>, </a:t>
            </a:r>
            <a:r>
              <a:rPr lang="en-US" sz="2400" dirty="0" err="1"/>
              <a:t>RSQLite</a:t>
            </a:r>
            <a:r>
              <a:rPr lang="en-US" sz="2400" dirty="0"/>
              <a:t>, </a:t>
            </a:r>
            <a:r>
              <a:rPr lang="en-US" sz="2400" dirty="0" err="1"/>
              <a:t>RPostgreSQL</a:t>
            </a:r>
            <a:r>
              <a:rPr lang="en-US" sz="2400" dirty="0"/>
              <a:t> </a:t>
            </a:r>
            <a:r>
              <a:rPr lang="en-US" sz="2400" dirty="0" err="1"/>
              <a:t>etc</a:t>
            </a:r>
            <a:r>
              <a:rPr lang="en-US" sz="2400" dirty="0"/>
              <a:t>) allows you to run SQL queries against a database and return a data frame.</a:t>
            </a:r>
          </a:p>
          <a:p>
            <a:r>
              <a:rPr lang="en-US" sz="2400" dirty="0"/>
              <a:t>For hierarchical data: use </a:t>
            </a:r>
            <a:r>
              <a:rPr lang="en-US" sz="2400" dirty="0" err="1">
                <a:hlinkClick r:id="rId6"/>
              </a:rPr>
              <a:t>jsonlite</a:t>
            </a:r>
            <a:r>
              <a:rPr lang="en-US" sz="2400" dirty="0"/>
              <a:t> (by Jeroen </a:t>
            </a:r>
            <a:r>
              <a:rPr lang="en-US" sz="2400" dirty="0" err="1"/>
              <a:t>Ooms</a:t>
            </a:r>
            <a:r>
              <a:rPr lang="en-US" sz="2400" dirty="0"/>
              <a:t>) for json, and </a:t>
            </a:r>
            <a:r>
              <a:rPr lang="en-US" sz="2400" dirty="0">
                <a:hlinkClick r:id="rId7"/>
              </a:rPr>
              <a:t>xml2</a:t>
            </a:r>
            <a:r>
              <a:rPr lang="en-US" sz="2400" dirty="0"/>
              <a:t> for XML. Jenny Bryan has some excellent worked examples at </a:t>
            </a:r>
            <a:r>
              <a:rPr lang="en-US" sz="2400" dirty="0">
                <a:hlinkClick r:id="rId8"/>
              </a:rPr>
              <a:t>https://jennybc.github.io/purrr-tutorial/</a:t>
            </a:r>
            <a:r>
              <a:rPr lang="en-US" sz="2400" dirty="0"/>
              <a:t>.</a:t>
            </a:r>
          </a:p>
          <a:p>
            <a:r>
              <a:rPr lang="en-US" sz="2400" dirty="0"/>
              <a:t>For other file types, try the </a:t>
            </a:r>
            <a:r>
              <a:rPr lang="en-US" sz="2400" dirty="0">
                <a:hlinkClick r:id="rId9"/>
              </a:rPr>
              <a:t>R data import/export manual</a:t>
            </a:r>
            <a:r>
              <a:rPr lang="en-US" sz="2400" dirty="0"/>
              <a:t> and the </a:t>
            </a:r>
            <a:r>
              <a:rPr lang="en-US" sz="2400" b="1" dirty="0" err="1">
                <a:hlinkClick r:id="rId10"/>
              </a:rPr>
              <a:t>rio</a:t>
            </a:r>
            <a:r>
              <a:rPr lang="en-US" sz="2400" dirty="0"/>
              <a:t> package.</a:t>
            </a:r>
          </a:p>
          <a:p>
            <a:pPr marL="0" indent="0">
              <a:buSzPct val="120000"/>
              <a:buNone/>
            </a:pPr>
            <a:endParaRPr lang="en-US" sz="2400" dirty="0"/>
          </a:p>
        </p:txBody>
      </p:sp>
    </p:spTree>
    <p:extLst>
      <p:ext uri="{BB962C8B-B14F-4D97-AF65-F5344CB8AC3E}">
        <p14:creationId xmlns:p14="http://schemas.microsoft.com/office/powerpoint/2010/main" val="1300191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DFCBE-1F4D-4A5B-9145-CA2627423D72}"/>
              </a:ext>
            </a:extLst>
          </p:cNvPr>
          <p:cNvSpPr>
            <a:spLocks noGrp="1"/>
          </p:cNvSpPr>
          <p:nvPr>
            <p:ph type="title"/>
          </p:nvPr>
        </p:nvSpPr>
        <p:spPr/>
        <p:txBody>
          <a:bodyPr/>
          <a:lstStyle/>
          <a:p>
            <a:r>
              <a:rPr lang="en-US" dirty="0"/>
              <a:t>Skip= and comment=</a:t>
            </a:r>
          </a:p>
        </p:txBody>
      </p:sp>
      <p:sp>
        <p:nvSpPr>
          <p:cNvPr id="5" name="Rectangle 4">
            <a:extLst>
              <a:ext uri="{FF2B5EF4-FFF2-40B4-BE49-F238E27FC236}">
                <a16:creationId xmlns:a16="http://schemas.microsoft.com/office/drawing/2014/main" id="{99A4BDB8-BD4A-4624-BED1-A08EC16E2FC3}"/>
              </a:ext>
            </a:extLst>
          </p:cNvPr>
          <p:cNvSpPr/>
          <p:nvPr/>
        </p:nvSpPr>
        <p:spPr>
          <a:xfrm>
            <a:off x="1024128" y="1841242"/>
            <a:ext cx="6096000" cy="5016758"/>
          </a:xfrm>
          <a:prstGeom prst="rect">
            <a:avLst/>
          </a:prstGeom>
          <a:solidFill>
            <a:srgbClr val="F7F7F7"/>
          </a:solidFill>
        </p:spPr>
        <p:txBody>
          <a:bodyPr>
            <a:spAutoFit/>
          </a:bodyPr>
          <a:lstStyle/>
          <a:p>
            <a:pPr lvl="0" defTabSz="914400" eaLnBrk="0" fontAlgn="base" hangingPunct="0">
              <a:spcBef>
                <a:spcPct val="0"/>
              </a:spcBef>
              <a:spcAft>
                <a:spcPct val="0"/>
              </a:spcAft>
            </a:pPr>
            <a:r>
              <a:rPr lang="en-US" altLang="en-US" sz="2000" b="1" dirty="0" err="1">
                <a:solidFill>
                  <a:srgbClr val="007020"/>
                </a:solidFill>
                <a:latin typeface="Consolas" panose="020B0609020204030204" pitchFamily="49" charset="0"/>
              </a:rPr>
              <a:t>read_csv</a:t>
            </a:r>
            <a:r>
              <a:rPr lang="en-US" altLang="en-US" sz="2000" dirty="0">
                <a:solidFill>
                  <a:srgbClr val="4183C4"/>
                </a:solidFill>
                <a:latin typeface="Consolas" panose="020B0609020204030204" pitchFamily="49" charset="0"/>
              </a:rPr>
              <a:t>(</a:t>
            </a:r>
            <a:r>
              <a:rPr lang="en-US" altLang="en-US" sz="2000" dirty="0">
                <a:solidFill>
                  <a:srgbClr val="4070A0"/>
                </a:solidFill>
                <a:latin typeface="Consolas" panose="020B0609020204030204" pitchFamily="49" charset="0"/>
              </a:rPr>
              <a:t>"The first line of metadata</a:t>
            </a:r>
            <a:r>
              <a:rPr lang="en-US" altLang="en-US" sz="20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000" dirty="0">
                <a:solidFill>
                  <a:srgbClr val="4070A0"/>
                </a:solidFill>
                <a:latin typeface="Consolas" panose="020B0609020204030204" pitchFamily="49" charset="0"/>
              </a:rPr>
              <a:t>  The second line of metadata</a:t>
            </a:r>
          </a:p>
          <a:p>
            <a:pPr lvl="0" defTabSz="914400" eaLnBrk="0" fontAlgn="base" hangingPunct="0">
              <a:spcBef>
                <a:spcPct val="0"/>
              </a:spcBef>
              <a:spcAft>
                <a:spcPct val="0"/>
              </a:spcAft>
            </a:pPr>
            <a:r>
              <a:rPr lang="en-US" altLang="en-US" sz="2000" dirty="0">
                <a:solidFill>
                  <a:srgbClr val="333333"/>
                </a:solidFill>
                <a:latin typeface="Consolas" panose="020B0609020204030204" pitchFamily="49" charset="0"/>
              </a:rPr>
              <a:t>  </a:t>
            </a:r>
            <a:r>
              <a:rPr lang="en-US" altLang="en-US" sz="2000" dirty="0" err="1">
                <a:solidFill>
                  <a:srgbClr val="4070A0"/>
                </a:solidFill>
                <a:latin typeface="Consolas" panose="020B0609020204030204" pitchFamily="49" charset="0"/>
              </a:rPr>
              <a:t>x,y,z</a:t>
            </a:r>
            <a:r>
              <a:rPr lang="en-US" altLang="en-US" sz="20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000" dirty="0">
                <a:solidFill>
                  <a:srgbClr val="333333"/>
                </a:solidFill>
                <a:latin typeface="Consolas" panose="020B0609020204030204" pitchFamily="49" charset="0"/>
              </a:rPr>
              <a:t>  </a:t>
            </a:r>
            <a:r>
              <a:rPr lang="en-US" altLang="en-US" sz="2000" dirty="0">
                <a:solidFill>
                  <a:srgbClr val="4070A0"/>
                </a:solidFill>
                <a:latin typeface="Consolas" panose="020B0609020204030204" pitchFamily="49" charset="0"/>
              </a:rPr>
              <a:t>1,2,3"</a:t>
            </a:r>
            <a:r>
              <a:rPr lang="en-US" altLang="en-US" sz="2000" dirty="0">
                <a:solidFill>
                  <a:srgbClr val="4183C4"/>
                </a:solidFill>
                <a:latin typeface="Consolas" panose="020B0609020204030204" pitchFamily="49" charset="0"/>
              </a:rPr>
              <a:t>, </a:t>
            </a:r>
            <a:r>
              <a:rPr lang="en-US" altLang="en-US" sz="2000" dirty="0">
                <a:solidFill>
                  <a:srgbClr val="902000"/>
                </a:solidFill>
                <a:latin typeface="Consolas" panose="020B0609020204030204" pitchFamily="49" charset="0"/>
              </a:rPr>
              <a:t>skip =</a:t>
            </a:r>
            <a:r>
              <a:rPr lang="en-US" altLang="en-US" sz="2000" dirty="0">
                <a:solidFill>
                  <a:srgbClr val="4183C4"/>
                </a:solidFill>
                <a:latin typeface="Consolas" panose="020B0609020204030204" pitchFamily="49" charset="0"/>
              </a:rPr>
              <a:t> </a:t>
            </a:r>
            <a:r>
              <a:rPr lang="en-US" altLang="en-US" sz="2000" dirty="0">
                <a:solidFill>
                  <a:srgbClr val="40A070"/>
                </a:solidFill>
                <a:latin typeface="Consolas" panose="020B0609020204030204" pitchFamily="49" charset="0"/>
              </a:rPr>
              <a:t>2</a:t>
            </a:r>
            <a:r>
              <a:rPr lang="en-US" altLang="en-US" sz="2000" dirty="0">
                <a:solidFill>
                  <a:srgbClr val="4183C4"/>
                </a:solidFill>
                <a:latin typeface="Consolas" panose="020B0609020204030204" pitchFamily="49" charset="0"/>
              </a:rPr>
              <a:t>)</a:t>
            </a:r>
          </a:p>
          <a:p>
            <a:r>
              <a:rPr lang="en-US" sz="2000" i="1" dirty="0">
                <a:solidFill>
                  <a:srgbClr val="60A0B0"/>
                </a:solidFill>
                <a:latin typeface="Consolas" panose="020B0609020204030204" pitchFamily="49" charset="0"/>
              </a:rPr>
              <a:t>#&gt; # A </a:t>
            </a:r>
            <a:r>
              <a:rPr lang="en-US" sz="2000" i="1" dirty="0" err="1">
                <a:solidFill>
                  <a:srgbClr val="60A0B0"/>
                </a:solidFill>
                <a:latin typeface="Consolas" panose="020B0609020204030204" pitchFamily="49" charset="0"/>
              </a:rPr>
              <a:t>tibble</a:t>
            </a:r>
            <a:r>
              <a:rPr lang="en-US" sz="2000" i="1" dirty="0">
                <a:solidFill>
                  <a:srgbClr val="60A0B0"/>
                </a:solidFill>
                <a:latin typeface="Consolas" panose="020B0609020204030204" pitchFamily="49" charset="0"/>
              </a:rPr>
              <a:t>: 1 x 3</a:t>
            </a:r>
          </a:p>
          <a:p>
            <a:r>
              <a:rPr lang="en-US" sz="2000" i="1" dirty="0">
                <a:solidFill>
                  <a:srgbClr val="60A0B0"/>
                </a:solidFill>
                <a:latin typeface="Consolas" panose="020B0609020204030204" pitchFamily="49" charset="0"/>
              </a:rPr>
              <a:t>#&gt;       x     y     z</a:t>
            </a:r>
          </a:p>
          <a:p>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a:t>
            </a:r>
          </a:p>
          <a:p>
            <a:r>
              <a:rPr lang="en-US" sz="2000" i="1" dirty="0">
                <a:solidFill>
                  <a:srgbClr val="60A0B0"/>
                </a:solidFill>
                <a:latin typeface="Consolas" panose="020B0609020204030204" pitchFamily="49" charset="0"/>
              </a:rPr>
              <a:t>#&gt; 1     1     2     3</a:t>
            </a:r>
          </a:p>
          <a:p>
            <a:endParaRPr lang="en-US" sz="2000" dirty="0">
              <a:latin typeface="Consolas" panose="020B0609020204030204" pitchFamily="49" charset="0"/>
            </a:endParaRPr>
          </a:p>
          <a:p>
            <a:pPr lvl="0" defTabSz="914400" eaLnBrk="0" fontAlgn="base" hangingPunct="0">
              <a:spcBef>
                <a:spcPct val="0"/>
              </a:spcBef>
              <a:spcAft>
                <a:spcPct val="0"/>
              </a:spcAft>
            </a:pPr>
            <a:r>
              <a:rPr lang="en-US" altLang="en-US" sz="2000" b="1" dirty="0" err="1">
                <a:solidFill>
                  <a:srgbClr val="007020"/>
                </a:solidFill>
                <a:latin typeface="Consolas" panose="020B0609020204030204" pitchFamily="49" charset="0"/>
              </a:rPr>
              <a:t>read_csv</a:t>
            </a:r>
            <a:r>
              <a:rPr lang="en-US" altLang="en-US" sz="2000" dirty="0">
                <a:solidFill>
                  <a:srgbClr val="4183C4"/>
                </a:solidFill>
                <a:latin typeface="Consolas" panose="020B0609020204030204" pitchFamily="49" charset="0"/>
              </a:rPr>
              <a:t>(</a:t>
            </a:r>
            <a:r>
              <a:rPr lang="en-US" altLang="en-US" sz="2000" dirty="0">
                <a:solidFill>
                  <a:srgbClr val="4070A0"/>
                </a:solidFill>
                <a:latin typeface="Consolas" panose="020B0609020204030204" pitchFamily="49" charset="0"/>
              </a:rPr>
              <a:t>"# A comment I want to skip</a:t>
            </a:r>
            <a:r>
              <a:rPr lang="en-US" altLang="en-US" sz="20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000" dirty="0">
                <a:solidFill>
                  <a:srgbClr val="333333"/>
                </a:solidFill>
                <a:latin typeface="Consolas" panose="020B0609020204030204" pitchFamily="49" charset="0"/>
              </a:rPr>
              <a:t>  </a:t>
            </a:r>
            <a:r>
              <a:rPr lang="en-US" altLang="en-US" sz="2000" dirty="0" err="1">
                <a:solidFill>
                  <a:srgbClr val="4070A0"/>
                </a:solidFill>
                <a:latin typeface="Consolas" panose="020B0609020204030204" pitchFamily="49" charset="0"/>
              </a:rPr>
              <a:t>x,y,z</a:t>
            </a:r>
            <a:r>
              <a:rPr lang="en-US" altLang="en-US" sz="20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000" dirty="0">
                <a:solidFill>
                  <a:srgbClr val="333333"/>
                </a:solidFill>
                <a:latin typeface="Consolas" panose="020B0609020204030204" pitchFamily="49" charset="0"/>
              </a:rPr>
              <a:t>  </a:t>
            </a:r>
            <a:r>
              <a:rPr lang="en-US" altLang="en-US" sz="2000" dirty="0">
                <a:solidFill>
                  <a:srgbClr val="4070A0"/>
                </a:solidFill>
                <a:latin typeface="Consolas" panose="020B0609020204030204" pitchFamily="49" charset="0"/>
              </a:rPr>
              <a:t>1,2,3"</a:t>
            </a:r>
            <a:r>
              <a:rPr lang="en-US" altLang="en-US" sz="2000" dirty="0">
                <a:solidFill>
                  <a:srgbClr val="4183C4"/>
                </a:solidFill>
                <a:latin typeface="Consolas" panose="020B0609020204030204" pitchFamily="49" charset="0"/>
              </a:rPr>
              <a:t>, </a:t>
            </a:r>
            <a:r>
              <a:rPr lang="en-US" altLang="en-US" sz="2000" dirty="0">
                <a:solidFill>
                  <a:srgbClr val="902000"/>
                </a:solidFill>
                <a:latin typeface="Consolas" panose="020B0609020204030204" pitchFamily="49" charset="0"/>
              </a:rPr>
              <a:t>comment =</a:t>
            </a:r>
            <a:r>
              <a:rPr lang="en-US" altLang="en-US" sz="2000" dirty="0">
                <a:solidFill>
                  <a:srgbClr val="4183C4"/>
                </a:solidFill>
                <a:latin typeface="Consolas" panose="020B0609020204030204" pitchFamily="49" charset="0"/>
              </a:rPr>
              <a:t> </a:t>
            </a:r>
            <a:r>
              <a:rPr lang="en-US" altLang="en-US" sz="2000" dirty="0">
                <a:solidFill>
                  <a:srgbClr val="4070A0"/>
                </a:solidFill>
                <a:latin typeface="Consolas" panose="020B0609020204030204" pitchFamily="49" charset="0"/>
              </a:rPr>
              <a:t>"#"</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r>
              <a:rPr lang="en-US" sz="2000" i="1" dirty="0">
                <a:solidFill>
                  <a:srgbClr val="60A0B0"/>
                </a:solidFill>
                <a:latin typeface="Consolas" panose="020B0609020204030204" pitchFamily="49" charset="0"/>
              </a:rPr>
              <a:t>#&gt; # A </a:t>
            </a:r>
            <a:r>
              <a:rPr lang="en-US" sz="2000" i="1" dirty="0" err="1">
                <a:solidFill>
                  <a:srgbClr val="60A0B0"/>
                </a:solidFill>
                <a:latin typeface="Consolas" panose="020B0609020204030204" pitchFamily="49" charset="0"/>
              </a:rPr>
              <a:t>tibble</a:t>
            </a:r>
            <a:r>
              <a:rPr lang="en-US" sz="2000" i="1" dirty="0">
                <a:solidFill>
                  <a:srgbClr val="60A0B0"/>
                </a:solidFill>
                <a:latin typeface="Consolas" panose="020B0609020204030204" pitchFamily="49" charset="0"/>
              </a:rPr>
              <a:t>: 1 x 3</a:t>
            </a:r>
          </a:p>
          <a:p>
            <a:r>
              <a:rPr lang="en-US" sz="2000" i="1" dirty="0">
                <a:solidFill>
                  <a:srgbClr val="60A0B0"/>
                </a:solidFill>
                <a:latin typeface="Consolas" panose="020B0609020204030204" pitchFamily="49" charset="0"/>
              </a:rPr>
              <a:t>#&gt;       x     y     z</a:t>
            </a:r>
          </a:p>
          <a:p>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a:t>
            </a:r>
          </a:p>
          <a:p>
            <a:r>
              <a:rPr lang="en-US" sz="2000" i="1" dirty="0">
                <a:solidFill>
                  <a:srgbClr val="60A0B0"/>
                </a:solidFill>
                <a:latin typeface="Consolas" panose="020B0609020204030204" pitchFamily="49" charset="0"/>
              </a:rPr>
              <a:t>#&gt; 1     1     2     3</a:t>
            </a:r>
          </a:p>
        </p:txBody>
      </p:sp>
    </p:spTree>
    <p:extLst>
      <p:ext uri="{BB962C8B-B14F-4D97-AF65-F5344CB8AC3E}">
        <p14:creationId xmlns:p14="http://schemas.microsoft.com/office/powerpoint/2010/main" val="3197620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0E0DA-0B1D-4845-B4AD-18B7DBCCC9CD}"/>
              </a:ext>
            </a:extLst>
          </p:cNvPr>
          <p:cNvSpPr>
            <a:spLocks noGrp="1"/>
          </p:cNvSpPr>
          <p:nvPr>
            <p:ph type="title"/>
          </p:nvPr>
        </p:nvSpPr>
        <p:spPr/>
        <p:txBody>
          <a:bodyPr/>
          <a:lstStyle/>
          <a:p>
            <a:r>
              <a:rPr lang="en-US" dirty="0" err="1"/>
              <a:t>col_names</a:t>
            </a:r>
            <a:r>
              <a:rPr lang="en-US" dirty="0"/>
              <a:t> = </a:t>
            </a:r>
          </a:p>
        </p:txBody>
      </p:sp>
      <p:sp>
        <p:nvSpPr>
          <p:cNvPr id="4" name="Rectangle 1">
            <a:extLst>
              <a:ext uri="{FF2B5EF4-FFF2-40B4-BE49-F238E27FC236}">
                <a16:creationId xmlns:a16="http://schemas.microsoft.com/office/drawing/2014/main" id="{A9E75D0F-85C4-4572-80C0-8D9FBFAF0C3D}"/>
              </a:ext>
            </a:extLst>
          </p:cNvPr>
          <p:cNvSpPr>
            <a:spLocks noChangeArrowheads="1"/>
          </p:cNvSpPr>
          <p:nvPr/>
        </p:nvSpPr>
        <p:spPr bwMode="auto">
          <a:xfrm>
            <a:off x="1024128" y="1922887"/>
            <a:ext cx="8630567" cy="203132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read_csv</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"1,2,3\n4,5,6"</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err="1">
                <a:ln>
                  <a:noFill/>
                </a:ln>
                <a:solidFill>
                  <a:srgbClr val="902000"/>
                </a:solidFill>
                <a:effectLst/>
                <a:latin typeface="Consolas" panose="020B0609020204030204" pitchFamily="49" charset="0"/>
              </a:rPr>
              <a:t>col_names</a:t>
            </a:r>
            <a:r>
              <a:rPr kumimoji="0" lang="en-US" altLang="en-US" sz="2200" b="0" i="0" u="none" strike="noStrike" cap="none" normalizeH="0" baseline="0" dirty="0">
                <a:ln>
                  <a:noFill/>
                </a:ln>
                <a:solidFill>
                  <a:srgbClr val="90200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007020"/>
                </a:solidFill>
                <a:effectLst/>
                <a:latin typeface="Consolas" panose="020B0609020204030204" pitchFamily="49" charset="0"/>
              </a:rPr>
              <a:t>FALSE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 A </a:t>
            </a:r>
            <a:r>
              <a:rPr kumimoji="0" lang="en-US" altLang="en-US" sz="2200" b="0" i="1" u="none" strike="noStrike" cap="none" normalizeH="0" baseline="0" dirty="0" err="1">
                <a:ln>
                  <a:noFill/>
                </a:ln>
                <a:solidFill>
                  <a:srgbClr val="60A0B0"/>
                </a:solidFill>
                <a:effectLst/>
                <a:latin typeface="Consolas" panose="020B0609020204030204" pitchFamily="49" charset="0"/>
              </a:rPr>
              <a:t>tibble</a:t>
            </a:r>
            <a:r>
              <a:rPr kumimoji="0" lang="en-US" altLang="en-US" sz="2200" b="0" i="1" u="none" strike="noStrike" cap="none" normalizeH="0" baseline="0" dirty="0">
                <a:ln>
                  <a:noFill/>
                </a:ln>
                <a:solidFill>
                  <a:srgbClr val="60A0B0"/>
                </a:solidFill>
                <a:effectLst/>
                <a:latin typeface="Consolas" panose="020B0609020204030204" pitchFamily="49" charset="0"/>
              </a:rPr>
              <a:t>: 2 x 3</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X1    X2    X3</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&lt;</a:t>
            </a:r>
            <a:r>
              <a:rPr kumimoji="0" lang="en-US" altLang="en-US" sz="2200" b="0" i="1" u="none" strike="noStrike" cap="none" normalizeH="0" baseline="0" dirty="0" err="1">
                <a:ln>
                  <a:noFill/>
                </a:ln>
                <a:solidFill>
                  <a:srgbClr val="60A0B0"/>
                </a:solidFill>
                <a:effectLst/>
                <a:latin typeface="Consolas" panose="020B0609020204030204" pitchFamily="49" charset="0"/>
              </a:rPr>
              <a:t>dbl</a:t>
            </a:r>
            <a:r>
              <a:rPr kumimoji="0" lang="en-US" altLang="en-US" sz="2200" b="0" i="1" u="none" strike="noStrike" cap="none" normalizeH="0" baseline="0" dirty="0">
                <a:ln>
                  <a:noFill/>
                </a:ln>
                <a:solidFill>
                  <a:srgbClr val="60A0B0"/>
                </a:solidFill>
                <a:effectLst/>
                <a:latin typeface="Consolas" panose="020B0609020204030204" pitchFamily="49" charset="0"/>
              </a:rPr>
              <a:t>&gt; &lt;</a:t>
            </a:r>
            <a:r>
              <a:rPr kumimoji="0" lang="en-US" altLang="en-US" sz="2200" b="0" i="1" u="none" strike="noStrike" cap="none" normalizeH="0" baseline="0" dirty="0" err="1">
                <a:ln>
                  <a:noFill/>
                </a:ln>
                <a:solidFill>
                  <a:srgbClr val="60A0B0"/>
                </a:solidFill>
                <a:effectLst/>
                <a:latin typeface="Consolas" panose="020B0609020204030204" pitchFamily="49" charset="0"/>
              </a:rPr>
              <a:t>dbl</a:t>
            </a:r>
            <a:r>
              <a:rPr kumimoji="0" lang="en-US" altLang="en-US" sz="2200" b="0" i="1" u="none" strike="noStrike" cap="none" normalizeH="0" baseline="0" dirty="0">
                <a:ln>
                  <a:noFill/>
                </a:ln>
                <a:solidFill>
                  <a:srgbClr val="60A0B0"/>
                </a:solidFill>
                <a:effectLst/>
                <a:latin typeface="Consolas" panose="020B0609020204030204" pitchFamily="49" charset="0"/>
              </a:rPr>
              <a:t>&gt; &lt;</a:t>
            </a:r>
            <a:r>
              <a:rPr kumimoji="0" lang="en-US" altLang="en-US" sz="2200" b="0" i="1" u="none" strike="noStrike" cap="none" normalizeH="0" baseline="0" dirty="0" err="1">
                <a:ln>
                  <a:noFill/>
                </a:ln>
                <a:solidFill>
                  <a:srgbClr val="60A0B0"/>
                </a:solidFill>
                <a:effectLst/>
                <a:latin typeface="Consolas" panose="020B0609020204030204" pitchFamily="49" charset="0"/>
              </a:rPr>
              <a:t>dbl</a:t>
            </a:r>
            <a:r>
              <a:rPr kumimoji="0" lang="en-US" altLang="en-US" sz="2200" b="0" i="1" u="none" strike="noStrike" cap="none" normalizeH="0" baseline="0" dirty="0">
                <a:ln>
                  <a:noFill/>
                </a:ln>
                <a:solidFill>
                  <a:srgbClr val="60A0B0"/>
                </a:solidFill>
                <a:effectLst/>
                <a:latin typeface="Consolas" panose="020B0609020204030204" pitchFamily="49" charset="0"/>
              </a:rPr>
              <a:t>&gt;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1 	2 	3</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2 		4 	5 	6</a:t>
            </a:r>
            <a:r>
              <a:rPr kumimoji="0" lang="en-US" altLang="en-US" sz="2200" b="0" i="0" u="none" strike="noStrike" cap="none" normalizeH="0" baseline="0" dirty="0">
                <a:ln>
                  <a:noFill/>
                </a:ln>
                <a:solidFill>
                  <a:schemeClr val="tx1"/>
                </a:solidFill>
                <a:effectLst/>
                <a:latin typeface="Consolas" panose="020B0609020204030204" pitchFamily="49" charset="0"/>
              </a:rPr>
              <a:t> </a:t>
            </a:r>
          </a:p>
        </p:txBody>
      </p:sp>
      <p:sp>
        <p:nvSpPr>
          <p:cNvPr id="6" name="Rectangle 1">
            <a:extLst>
              <a:ext uri="{FF2B5EF4-FFF2-40B4-BE49-F238E27FC236}">
                <a16:creationId xmlns:a16="http://schemas.microsoft.com/office/drawing/2014/main" id="{922D2AD3-0E8F-4CB7-89D3-DA1CD8EB4FBA}"/>
              </a:ext>
            </a:extLst>
          </p:cNvPr>
          <p:cNvSpPr>
            <a:spLocks noChangeArrowheads="1"/>
          </p:cNvSpPr>
          <p:nvPr/>
        </p:nvSpPr>
        <p:spPr bwMode="auto">
          <a:xfrm>
            <a:off x="1024127" y="4241459"/>
            <a:ext cx="8630568" cy="203132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altLang="en-US" sz="2200" b="1" dirty="0" err="1">
                <a:solidFill>
                  <a:srgbClr val="007020"/>
                </a:solidFill>
                <a:latin typeface="Consolas" panose="020B0609020204030204" pitchFamily="49" charset="0"/>
              </a:rPr>
              <a:t>read_csv</a:t>
            </a:r>
            <a:r>
              <a:rPr lang="en-US" altLang="en-US" sz="2200" dirty="0">
                <a:solidFill>
                  <a:srgbClr val="4183C4"/>
                </a:solidFill>
                <a:latin typeface="Consolas" panose="020B0609020204030204" pitchFamily="49" charset="0"/>
              </a:rPr>
              <a:t>(</a:t>
            </a:r>
            <a:r>
              <a:rPr lang="en-US" altLang="en-US" sz="2200" dirty="0">
                <a:solidFill>
                  <a:srgbClr val="4070A0"/>
                </a:solidFill>
                <a:latin typeface="Consolas" panose="020B0609020204030204" pitchFamily="49" charset="0"/>
              </a:rPr>
              <a:t>"1,2,3\n4,5,6"</a:t>
            </a:r>
            <a:r>
              <a:rPr lang="en-US" altLang="en-US" sz="2200" dirty="0">
                <a:solidFill>
                  <a:srgbClr val="4183C4"/>
                </a:solidFill>
                <a:latin typeface="Consolas" panose="020B0609020204030204" pitchFamily="49" charset="0"/>
              </a:rPr>
              <a:t>, </a:t>
            </a:r>
            <a:r>
              <a:rPr lang="en-US" altLang="en-US" sz="2200" dirty="0" err="1">
                <a:solidFill>
                  <a:srgbClr val="902000"/>
                </a:solidFill>
                <a:latin typeface="Consolas" panose="020B0609020204030204" pitchFamily="49" charset="0"/>
              </a:rPr>
              <a:t>col_names</a:t>
            </a:r>
            <a:r>
              <a:rPr lang="en-US" altLang="en-US" sz="2200" dirty="0">
                <a:solidFill>
                  <a:srgbClr val="902000"/>
                </a:solidFill>
                <a:latin typeface="Consolas" panose="020B0609020204030204" pitchFamily="49" charset="0"/>
              </a:rPr>
              <a:t> =</a:t>
            </a:r>
            <a:r>
              <a:rPr lang="en-US" altLang="en-US" sz="2200" dirty="0">
                <a:solidFill>
                  <a:srgbClr val="4183C4"/>
                </a:solidFill>
                <a:latin typeface="Consolas" panose="020B0609020204030204" pitchFamily="49" charset="0"/>
              </a:rPr>
              <a:t> </a:t>
            </a:r>
            <a:r>
              <a:rPr lang="en-US" altLang="en-US" sz="2200" b="1" dirty="0">
                <a:solidFill>
                  <a:srgbClr val="007020"/>
                </a:solidFill>
                <a:latin typeface="Consolas" panose="020B0609020204030204" pitchFamily="49" charset="0"/>
              </a:rPr>
              <a:t>c</a:t>
            </a:r>
            <a:r>
              <a:rPr lang="en-US" altLang="en-US" sz="2200" dirty="0">
                <a:solidFill>
                  <a:srgbClr val="4183C4"/>
                </a:solidFill>
                <a:latin typeface="Consolas" panose="020B0609020204030204" pitchFamily="49" charset="0"/>
              </a:rPr>
              <a:t>(</a:t>
            </a:r>
            <a:r>
              <a:rPr lang="en-US" altLang="en-US" sz="2200" dirty="0">
                <a:solidFill>
                  <a:srgbClr val="4070A0"/>
                </a:solidFill>
                <a:latin typeface="Consolas" panose="020B0609020204030204" pitchFamily="49" charset="0"/>
              </a:rPr>
              <a:t>"x"</a:t>
            </a:r>
            <a:r>
              <a:rPr lang="en-US" altLang="en-US" sz="2200" dirty="0">
                <a:solidFill>
                  <a:srgbClr val="4183C4"/>
                </a:solidFill>
                <a:latin typeface="Consolas" panose="020B0609020204030204" pitchFamily="49" charset="0"/>
              </a:rPr>
              <a:t>, </a:t>
            </a:r>
            <a:r>
              <a:rPr lang="en-US" altLang="en-US" sz="2200" dirty="0">
                <a:solidFill>
                  <a:srgbClr val="4070A0"/>
                </a:solidFill>
                <a:latin typeface="Consolas" panose="020B0609020204030204" pitchFamily="49" charset="0"/>
              </a:rPr>
              <a:t>"y"</a:t>
            </a:r>
            <a:r>
              <a:rPr lang="en-US" altLang="en-US" sz="2200" dirty="0">
                <a:solidFill>
                  <a:srgbClr val="4183C4"/>
                </a:solidFill>
                <a:latin typeface="Consolas" panose="020B0609020204030204" pitchFamily="49" charset="0"/>
              </a:rPr>
              <a:t>, </a:t>
            </a:r>
            <a:r>
              <a:rPr lang="en-US" altLang="en-US" sz="2200" dirty="0">
                <a:solidFill>
                  <a:srgbClr val="4070A0"/>
                </a:solidFill>
                <a:latin typeface="Consolas" panose="020B0609020204030204" pitchFamily="49" charset="0"/>
              </a:rPr>
              <a:t>"z"</a:t>
            </a:r>
            <a:r>
              <a:rPr lang="en-US" altLang="en-US" sz="2200" dirty="0">
                <a:solidFill>
                  <a:srgbClr val="4183C4"/>
                </a:solidFill>
                <a:latin typeface="Consolas" panose="020B0609020204030204" pitchFamily="49" charset="0"/>
              </a:rPr>
              <a:t>))</a:t>
            </a:r>
            <a:r>
              <a:rPr lang="en-US" altLang="en-US" sz="2200" dirty="0">
                <a:latin typeface="Consolas" panose="020B0609020204030204" pitchFamily="49" charset="0"/>
              </a:rPr>
              <a:t> </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 A </a:t>
            </a:r>
            <a:r>
              <a:rPr kumimoji="0" lang="en-US" altLang="en-US" sz="2200" b="0" i="1" u="none" strike="noStrike" cap="none" normalizeH="0" baseline="0" dirty="0" err="1">
                <a:ln>
                  <a:noFill/>
                </a:ln>
                <a:solidFill>
                  <a:srgbClr val="60A0B0"/>
                </a:solidFill>
                <a:effectLst/>
                <a:latin typeface="Consolas" panose="020B0609020204030204" pitchFamily="49" charset="0"/>
              </a:rPr>
              <a:t>tibble</a:t>
            </a:r>
            <a:r>
              <a:rPr kumimoji="0" lang="en-US" altLang="en-US" sz="2200" b="0" i="1" u="none" strike="noStrike" cap="none" normalizeH="0" baseline="0" dirty="0">
                <a:ln>
                  <a:noFill/>
                </a:ln>
                <a:solidFill>
                  <a:srgbClr val="60A0B0"/>
                </a:solidFill>
                <a:effectLst/>
                <a:latin typeface="Consolas" panose="020B0609020204030204" pitchFamily="49" charset="0"/>
              </a:rPr>
              <a:t>: 2 x 3</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x      y     z</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&lt;</a:t>
            </a:r>
            <a:r>
              <a:rPr kumimoji="0" lang="en-US" altLang="en-US" sz="2200" b="0" i="1" u="none" strike="noStrike" cap="none" normalizeH="0" baseline="0" dirty="0" err="1">
                <a:ln>
                  <a:noFill/>
                </a:ln>
                <a:solidFill>
                  <a:srgbClr val="60A0B0"/>
                </a:solidFill>
                <a:effectLst/>
                <a:latin typeface="Consolas" panose="020B0609020204030204" pitchFamily="49" charset="0"/>
              </a:rPr>
              <a:t>dbl</a:t>
            </a:r>
            <a:r>
              <a:rPr kumimoji="0" lang="en-US" altLang="en-US" sz="2200" b="0" i="1" u="none" strike="noStrike" cap="none" normalizeH="0" baseline="0" dirty="0">
                <a:ln>
                  <a:noFill/>
                </a:ln>
                <a:solidFill>
                  <a:srgbClr val="60A0B0"/>
                </a:solidFill>
                <a:effectLst/>
                <a:latin typeface="Consolas" panose="020B0609020204030204" pitchFamily="49" charset="0"/>
              </a:rPr>
              <a:t>&gt; &lt;</a:t>
            </a:r>
            <a:r>
              <a:rPr kumimoji="0" lang="en-US" altLang="en-US" sz="2200" b="0" i="1" u="none" strike="noStrike" cap="none" normalizeH="0" baseline="0" dirty="0" err="1">
                <a:ln>
                  <a:noFill/>
                </a:ln>
                <a:solidFill>
                  <a:srgbClr val="60A0B0"/>
                </a:solidFill>
                <a:effectLst/>
                <a:latin typeface="Consolas" panose="020B0609020204030204" pitchFamily="49" charset="0"/>
              </a:rPr>
              <a:t>dbl</a:t>
            </a:r>
            <a:r>
              <a:rPr kumimoji="0" lang="en-US" altLang="en-US" sz="2200" b="0" i="1" u="none" strike="noStrike" cap="none" normalizeH="0" baseline="0" dirty="0">
                <a:ln>
                  <a:noFill/>
                </a:ln>
                <a:solidFill>
                  <a:srgbClr val="60A0B0"/>
                </a:solidFill>
                <a:effectLst/>
                <a:latin typeface="Consolas" panose="020B0609020204030204" pitchFamily="49" charset="0"/>
              </a:rPr>
              <a:t>&gt; &lt;</a:t>
            </a:r>
            <a:r>
              <a:rPr kumimoji="0" lang="en-US" altLang="en-US" sz="2200" b="0" i="1" u="none" strike="noStrike" cap="none" normalizeH="0" baseline="0" dirty="0" err="1">
                <a:ln>
                  <a:noFill/>
                </a:ln>
                <a:solidFill>
                  <a:srgbClr val="60A0B0"/>
                </a:solidFill>
                <a:effectLst/>
                <a:latin typeface="Consolas" panose="020B0609020204030204" pitchFamily="49" charset="0"/>
              </a:rPr>
              <a:t>dbl</a:t>
            </a:r>
            <a:r>
              <a:rPr kumimoji="0" lang="en-US" altLang="en-US" sz="2200" b="0" i="1" u="none" strike="noStrike" cap="none" normalizeH="0" baseline="0" dirty="0">
                <a:ln>
                  <a:noFill/>
                </a:ln>
                <a:solidFill>
                  <a:srgbClr val="60A0B0"/>
                </a:solidFill>
                <a:effectLst/>
                <a:latin typeface="Consolas" panose="020B0609020204030204" pitchFamily="49" charset="0"/>
              </a:rPr>
              <a:t>&gt;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1 	2 	3</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2 		4 	5 	6</a:t>
            </a:r>
            <a:r>
              <a:rPr kumimoji="0" lang="en-US" altLang="en-US" sz="2200" b="0" i="0" u="none" strike="noStrike" cap="none" normalizeH="0" baseline="0" dirty="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363136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D78DE-B3E3-4D69-9DC1-CF35B2648374}"/>
              </a:ext>
            </a:extLst>
          </p:cNvPr>
          <p:cNvSpPr>
            <a:spLocks noGrp="1"/>
          </p:cNvSpPr>
          <p:nvPr>
            <p:ph type="title"/>
          </p:nvPr>
        </p:nvSpPr>
        <p:spPr/>
        <p:txBody>
          <a:bodyPr/>
          <a:lstStyle/>
          <a:p>
            <a:r>
              <a:rPr lang="en-US" dirty="0"/>
              <a:t>Na=</a:t>
            </a:r>
          </a:p>
        </p:txBody>
      </p:sp>
      <p:sp>
        <p:nvSpPr>
          <p:cNvPr id="4" name="Rectangle 1">
            <a:extLst>
              <a:ext uri="{FF2B5EF4-FFF2-40B4-BE49-F238E27FC236}">
                <a16:creationId xmlns:a16="http://schemas.microsoft.com/office/drawing/2014/main" id="{6DCB1BB7-796C-4149-8FCC-27CA9E3D5271}"/>
              </a:ext>
            </a:extLst>
          </p:cNvPr>
          <p:cNvSpPr>
            <a:spLocks noChangeArrowheads="1"/>
          </p:cNvSpPr>
          <p:nvPr/>
        </p:nvSpPr>
        <p:spPr bwMode="auto">
          <a:xfrm>
            <a:off x="1024128" y="2291669"/>
            <a:ext cx="5442195" cy="169277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read_csv</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err="1">
                <a:ln>
                  <a:noFill/>
                </a:ln>
                <a:solidFill>
                  <a:srgbClr val="4070A0"/>
                </a:solidFill>
                <a:effectLst/>
                <a:latin typeface="Consolas" panose="020B0609020204030204" pitchFamily="49" charset="0"/>
              </a:rPr>
              <a:t>a,b,c</a:t>
            </a:r>
            <a:r>
              <a:rPr kumimoji="0" lang="en-US" altLang="en-US" sz="2200" b="0" i="0" u="none" strike="noStrike" cap="none" normalizeH="0" baseline="0" dirty="0">
                <a:ln>
                  <a:noFill/>
                </a:ln>
                <a:solidFill>
                  <a:srgbClr val="4070A0"/>
                </a:solidFill>
                <a:effectLst/>
                <a:latin typeface="Consolas" panose="020B0609020204030204" pitchFamily="49" charset="0"/>
              </a:rPr>
              <a:t>\n1,2,."</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err="1">
                <a:ln>
                  <a:noFill/>
                </a:ln>
                <a:solidFill>
                  <a:srgbClr val="902000"/>
                </a:solidFill>
                <a:effectLst/>
                <a:latin typeface="Consolas" panose="020B0609020204030204" pitchFamily="49" charset="0"/>
              </a:rPr>
              <a:t>na</a:t>
            </a:r>
            <a:r>
              <a:rPr kumimoji="0" lang="en-US" altLang="en-US" sz="2200" b="0" i="0" u="none" strike="noStrike" cap="none" normalizeH="0" baseline="0" dirty="0">
                <a:ln>
                  <a:noFill/>
                </a:ln>
                <a:solidFill>
                  <a:srgbClr val="90200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 A </a:t>
            </a:r>
            <a:r>
              <a:rPr kumimoji="0" lang="en-US" altLang="en-US" sz="2200" b="0" i="1" u="none" strike="noStrike" cap="none" normalizeH="0" baseline="0" dirty="0" err="1">
                <a:ln>
                  <a:noFill/>
                </a:ln>
                <a:solidFill>
                  <a:srgbClr val="60A0B0"/>
                </a:solidFill>
                <a:effectLst/>
                <a:latin typeface="Consolas" panose="020B0609020204030204" pitchFamily="49" charset="0"/>
              </a:rPr>
              <a:t>tibble</a:t>
            </a:r>
            <a:r>
              <a:rPr kumimoji="0" lang="en-US" altLang="en-US" sz="2200" b="0" i="1" u="none" strike="noStrike" cap="none" normalizeH="0" baseline="0" dirty="0">
                <a:ln>
                  <a:noFill/>
                </a:ln>
                <a:solidFill>
                  <a:srgbClr val="60A0B0"/>
                </a:solidFill>
                <a:effectLst/>
                <a:latin typeface="Consolas" panose="020B0609020204030204" pitchFamily="49" charset="0"/>
              </a:rPr>
              <a:t>: 1 x 3</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a     b     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&lt;</a:t>
            </a:r>
            <a:r>
              <a:rPr kumimoji="0" lang="en-US" altLang="en-US" sz="2200" b="0" i="1" u="none" strike="noStrike" cap="none" normalizeH="0" baseline="0" dirty="0" err="1">
                <a:ln>
                  <a:noFill/>
                </a:ln>
                <a:solidFill>
                  <a:srgbClr val="60A0B0"/>
                </a:solidFill>
                <a:effectLst/>
                <a:latin typeface="Consolas" panose="020B0609020204030204" pitchFamily="49" charset="0"/>
              </a:rPr>
              <a:t>dbl</a:t>
            </a:r>
            <a:r>
              <a:rPr kumimoji="0" lang="en-US" altLang="en-US" sz="2200" b="0" i="1" u="none" strike="noStrike" cap="none" normalizeH="0" baseline="0" dirty="0">
                <a:ln>
                  <a:noFill/>
                </a:ln>
                <a:solidFill>
                  <a:srgbClr val="60A0B0"/>
                </a:solidFill>
                <a:effectLst/>
                <a:latin typeface="Consolas" panose="020B0609020204030204" pitchFamily="49" charset="0"/>
              </a:rPr>
              <a:t>&gt; &lt;</a:t>
            </a:r>
            <a:r>
              <a:rPr kumimoji="0" lang="en-US" altLang="en-US" sz="2200" b="0" i="1" u="none" strike="noStrike" cap="none" normalizeH="0" baseline="0" dirty="0" err="1">
                <a:ln>
                  <a:noFill/>
                </a:ln>
                <a:solidFill>
                  <a:srgbClr val="60A0B0"/>
                </a:solidFill>
                <a:effectLst/>
                <a:latin typeface="Consolas" panose="020B0609020204030204" pitchFamily="49" charset="0"/>
              </a:rPr>
              <a:t>dbl</a:t>
            </a:r>
            <a:r>
              <a:rPr kumimoji="0" lang="en-US" altLang="en-US" sz="2200" b="0" i="1" u="none" strike="noStrike" cap="none" normalizeH="0" baseline="0" dirty="0">
                <a:ln>
                  <a:noFill/>
                </a:ln>
                <a:solidFill>
                  <a:srgbClr val="60A0B0"/>
                </a:solidFill>
                <a:effectLst/>
                <a:latin typeface="Consolas" panose="020B0609020204030204" pitchFamily="49" charset="0"/>
              </a:rPr>
              <a:t>&gt; &lt;</a:t>
            </a:r>
            <a:r>
              <a:rPr kumimoji="0" lang="en-US" altLang="en-US" sz="2200" b="0" i="1" u="none" strike="noStrike" cap="none" normalizeH="0" baseline="0" dirty="0" err="1">
                <a:ln>
                  <a:noFill/>
                </a:ln>
                <a:solidFill>
                  <a:srgbClr val="60A0B0"/>
                </a:solidFill>
                <a:effectLst/>
                <a:latin typeface="Consolas" panose="020B0609020204030204" pitchFamily="49" charset="0"/>
              </a:rPr>
              <a:t>lgl</a:t>
            </a:r>
            <a:r>
              <a:rPr kumimoji="0" lang="en-US" altLang="en-US" sz="2200" b="0" i="1" u="none" strike="noStrike" cap="none" normalizeH="0" baseline="0" dirty="0">
                <a:ln>
                  <a:noFill/>
                </a:ln>
                <a:solidFill>
                  <a:srgbClr val="60A0B0"/>
                </a:solidFill>
                <a:effectLst/>
                <a:latin typeface="Consolas" panose="020B0609020204030204" pitchFamily="49" charset="0"/>
              </a:rPr>
              <a:t>&gt;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1     2    NA</a:t>
            </a:r>
            <a:r>
              <a:rPr kumimoji="0" lang="en-US" altLang="en-US" sz="2200" b="0" i="0" u="none" strike="noStrike" cap="none" normalizeH="0" baseline="0" dirty="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3687479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578B3-4DC5-4620-AC21-F79D4C61D5B4}"/>
              </a:ext>
            </a:extLst>
          </p:cNvPr>
          <p:cNvSpPr>
            <a:spLocks noGrp="1"/>
          </p:cNvSpPr>
          <p:nvPr>
            <p:ph type="title"/>
          </p:nvPr>
        </p:nvSpPr>
        <p:spPr/>
        <p:txBody>
          <a:bodyPr/>
          <a:lstStyle/>
          <a:p>
            <a:r>
              <a:rPr lang="en-US" dirty="0"/>
              <a:t>Compared to base R</a:t>
            </a:r>
          </a:p>
        </p:txBody>
      </p:sp>
      <p:sp>
        <p:nvSpPr>
          <p:cNvPr id="3" name="Content Placeholder 2">
            <a:extLst>
              <a:ext uri="{FF2B5EF4-FFF2-40B4-BE49-F238E27FC236}">
                <a16:creationId xmlns:a16="http://schemas.microsoft.com/office/drawing/2014/main" id="{428A032E-BFE3-41DB-8339-9FD977B7F83F}"/>
              </a:ext>
            </a:extLst>
          </p:cNvPr>
          <p:cNvSpPr>
            <a:spLocks noGrp="1"/>
          </p:cNvSpPr>
          <p:nvPr>
            <p:ph idx="1"/>
          </p:nvPr>
        </p:nvSpPr>
        <p:spPr/>
        <p:txBody>
          <a:bodyPr>
            <a:normAutofit/>
          </a:bodyPr>
          <a:lstStyle/>
          <a:p>
            <a:pPr marL="0" indent="0">
              <a:buNone/>
            </a:pPr>
            <a:r>
              <a:rPr lang="en-US" sz="2800" dirty="0"/>
              <a:t>Why not </a:t>
            </a:r>
            <a:r>
              <a:rPr lang="en-US" sz="2800" dirty="0">
                <a:latin typeface="Courier New" panose="02070309020205020404" pitchFamily="49" charset="0"/>
                <a:cs typeface="Courier New" panose="02070309020205020404" pitchFamily="49" charset="0"/>
              </a:rPr>
              <a:t>read.csv()</a:t>
            </a:r>
            <a:r>
              <a:rPr lang="en-US" sz="2800" dirty="0"/>
              <a:t>?</a:t>
            </a:r>
          </a:p>
          <a:p>
            <a:pPr marL="0" indent="0">
              <a:buNone/>
            </a:pPr>
            <a:r>
              <a:rPr lang="en-US" sz="2800" dirty="0" err="1">
                <a:hlinkClick r:id="rId3"/>
              </a:rPr>
              <a:t>readr</a:t>
            </a:r>
            <a:r>
              <a:rPr lang="en-US" sz="2800" dirty="0"/>
              <a:t> functions are</a:t>
            </a:r>
          </a:p>
          <a:p>
            <a:pPr marL="349250" indent="-349250">
              <a:buFont typeface="Arial" panose="020B0604020202020204" pitchFamily="34" charset="0"/>
              <a:buChar char="•"/>
            </a:pPr>
            <a:r>
              <a:rPr lang="en-US" sz="2800" dirty="0"/>
              <a:t>~10X faster</a:t>
            </a:r>
          </a:p>
          <a:p>
            <a:pPr marL="349250" indent="-349250">
              <a:buFont typeface="Arial" panose="020B0604020202020204" pitchFamily="34" charset="0"/>
              <a:buChar char="•"/>
            </a:pPr>
            <a:r>
              <a:rPr lang="en-US" sz="2800" dirty="0"/>
              <a:t>They produce </a:t>
            </a:r>
            <a:r>
              <a:rPr lang="en-US" sz="2800" dirty="0" err="1"/>
              <a:t>tibbles</a:t>
            </a:r>
            <a:endParaRPr lang="en-US" sz="2800" dirty="0"/>
          </a:p>
          <a:p>
            <a:pPr marL="349250" indent="-349250">
              <a:buFont typeface="Arial" panose="020B0604020202020204" pitchFamily="34" charset="0"/>
              <a:buChar char="•"/>
            </a:pPr>
            <a:r>
              <a:rPr lang="en-US" sz="2800" dirty="0"/>
              <a:t>More reproducible</a:t>
            </a:r>
          </a:p>
        </p:txBody>
      </p:sp>
      <p:pic>
        <p:nvPicPr>
          <p:cNvPr id="6146" name="Picture 2" descr="Image result for readr">
            <a:extLst>
              <a:ext uri="{FF2B5EF4-FFF2-40B4-BE49-F238E27FC236}">
                <a16:creationId xmlns:a16="http://schemas.microsoft.com/office/drawing/2014/main" id="{DFA9B3B1-A6A8-4CB0-BAA2-6D80926197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9368" y="1499616"/>
            <a:ext cx="4117963" cy="4773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59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10F80D-B9D3-4448-9841-B11E3A99C669}"/>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B8AC57BC-A2E7-47EF-81EF-354F1E8D2937}"/>
              </a:ext>
            </a:extLst>
          </p:cNvPr>
          <p:cNvSpPr/>
          <p:nvPr/>
        </p:nvSpPr>
        <p:spPr>
          <a:xfrm>
            <a:off x="1" y="0"/>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4">
            <a:extLst>
              <a:ext uri="{FF2B5EF4-FFF2-40B4-BE49-F238E27FC236}">
                <a16:creationId xmlns:a16="http://schemas.microsoft.com/office/drawing/2014/main" id="{3A8E3D70-2B81-4465-8766-3C6885CFB54C}"/>
              </a:ext>
            </a:extLst>
          </p:cNvPr>
          <p:cNvSpPr txBox="1">
            <a:spLocks/>
          </p:cNvSpPr>
          <p:nvPr/>
        </p:nvSpPr>
        <p:spPr>
          <a:xfrm>
            <a:off x="602097" y="5358384"/>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READR</a:t>
            </a:r>
          </a:p>
        </p:txBody>
      </p:sp>
    </p:spTree>
    <p:extLst>
      <p:ext uri="{BB962C8B-B14F-4D97-AF65-F5344CB8AC3E}">
        <p14:creationId xmlns:p14="http://schemas.microsoft.com/office/powerpoint/2010/main" val="28640798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122</TotalTime>
  <Words>7469</Words>
  <Application>Microsoft Office PowerPoint</Application>
  <PresentationFormat>Widescreen</PresentationFormat>
  <Paragraphs>664</Paragraphs>
  <Slides>44</Slides>
  <Notes>44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Consolas</vt:lpstr>
      <vt:lpstr>Courier New</vt:lpstr>
      <vt:lpstr>Tw Cen MT</vt:lpstr>
      <vt:lpstr>Tw Cen MT Condensed</vt:lpstr>
      <vt:lpstr>Wingdings 3</vt:lpstr>
      <vt:lpstr>Integral</vt:lpstr>
      <vt:lpstr>Data import</vt:lpstr>
      <vt:lpstr>Getting started</vt:lpstr>
      <vt:lpstr>Read_csv()</vt:lpstr>
      <vt:lpstr>Read_csv()</vt:lpstr>
      <vt:lpstr>Skip= and comment=</vt:lpstr>
      <vt:lpstr>col_names = </vt:lpstr>
      <vt:lpstr>Na=</vt:lpstr>
      <vt:lpstr>Compared to base R</vt:lpstr>
      <vt:lpstr>PowerPoint Presentation</vt:lpstr>
      <vt:lpstr> Parsing a vector</vt:lpstr>
      <vt:lpstr> Parsing a vector</vt:lpstr>
      <vt:lpstr> Parsing a vector</vt:lpstr>
      <vt:lpstr>Important parsers</vt:lpstr>
      <vt:lpstr>Numbers</vt:lpstr>
      <vt:lpstr>writing numbers differently </vt:lpstr>
      <vt:lpstr>Numbers surrounded by other characters</vt:lpstr>
      <vt:lpstr>Numbers with “grouping” characters</vt:lpstr>
      <vt:lpstr>Strings</vt:lpstr>
      <vt:lpstr>Utf-8</vt:lpstr>
      <vt:lpstr>guess_encoding() </vt:lpstr>
      <vt:lpstr>Factors</vt:lpstr>
      <vt:lpstr>Dates, date-times, and times</vt:lpstr>
      <vt:lpstr>Dates, date-times, and times</vt:lpstr>
      <vt:lpstr>Dates, date-times, and times</vt:lpstr>
      <vt:lpstr>Formatting dates</vt:lpstr>
      <vt:lpstr>Which format?</vt:lpstr>
      <vt:lpstr>PowerPoint Presentation</vt:lpstr>
      <vt:lpstr>Parsing a file</vt:lpstr>
      <vt:lpstr>Strategy</vt:lpstr>
      <vt:lpstr>Strategy</vt:lpstr>
      <vt:lpstr>Problems</vt:lpstr>
      <vt:lpstr>Problems</vt:lpstr>
      <vt:lpstr>Problems</vt:lpstr>
      <vt:lpstr>Problems</vt:lpstr>
      <vt:lpstr>Problems</vt:lpstr>
      <vt:lpstr>Problems</vt:lpstr>
      <vt:lpstr>Other strategies</vt:lpstr>
      <vt:lpstr>Other strategies</vt:lpstr>
      <vt:lpstr>Other strategies</vt:lpstr>
      <vt:lpstr>Writing to a file</vt:lpstr>
      <vt:lpstr>Write_csv</vt:lpstr>
      <vt:lpstr>write_rds()and read_rds()</vt:lpstr>
      <vt:lpstr>The feather package</vt:lpstr>
      <vt:lpstr>Other types of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import</dc:title>
  <dc:creator>Joey Campbell</dc:creator>
  <cp:lastModifiedBy>Vivian Lopez</cp:lastModifiedBy>
  <cp:revision>17</cp:revision>
  <dcterms:created xsi:type="dcterms:W3CDTF">2020-03-12T20:58:31Z</dcterms:created>
  <dcterms:modified xsi:type="dcterms:W3CDTF">2021-04-07T16:20:59Z</dcterms:modified>
</cp:coreProperties>
</file>