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7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1CADE4"/>
    <a:srgbClr val="117E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60023" autoAdjust="0"/>
  </p:normalViewPr>
  <p:slideViewPr>
    <p:cSldViewPr snapToGrid="0">
      <p:cViewPr varScale="1">
        <p:scale>
          <a:sx n="65" d="100"/>
          <a:sy n="65" d="100"/>
        </p:scale>
        <p:origin x="1380" y="6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98368C-A402-4A2D-B888-E8AFD2FB634A}"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F626E-7FC3-431E-95E9-77B22669FD98}" type="slidenum">
              <a:rPr lang="en-US" smtClean="0"/>
              <a:t>‹#›</a:t>
            </a:fld>
            <a:endParaRPr lang="en-US"/>
          </a:p>
        </p:txBody>
      </p:sp>
    </p:spTree>
    <p:extLst>
      <p:ext uri="{BB962C8B-B14F-4D97-AF65-F5344CB8AC3E}">
        <p14:creationId xmlns:p14="http://schemas.microsoft.com/office/powerpoint/2010/main" val="270004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r4ds.had.co.nz/tidy-data.html#fig:tidy-spread"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rpubs.com/uky994/584664"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jstatsoft.org/v59/i10/paper"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rpubs.com/uky994/584677"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rpubs.com/uky994/584713"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rpubs.com/uky994/584719"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implystatistics.org/2016/02/17/non-tidy-data/"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rpubs.com/uky994/584647"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lecture, you will learn a consistent way to </a:t>
            </a:r>
            <a:r>
              <a:rPr lang="en-US" sz="1200" b="0" i="0" kern="1200" dirty="0" err="1">
                <a:solidFill>
                  <a:schemeClr val="tx1"/>
                </a:solidFill>
                <a:effectLst/>
                <a:latin typeface="+mn-lt"/>
                <a:ea typeface="+mn-ea"/>
                <a:cs typeface="+mn-cs"/>
              </a:rPr>
              <a:t>organise</a:t>
            </a:r>
            <a:r>
              <a:rPr lang="en-US" sz="1200" b="0" i="0" kern="1200" dirty="0">
                <a:solidFill>
                  <a:schemeClr val="tx1"/>
                </a:solidFill>
                <a:effectLst/>
                <a:latin typeface="+mn-lt"/>
                <a:ea typeface="+mn-ea"/>
                <a:cs typeface="+mn-cs"/>
              </a:rPr>
              <a:t> your data in R, an </a:t>
            </a:r>
            <a:r>
              <a:rPr lang="en-US" sz="1200" b="0" i="0" kern="1200" dirty="0" err="1">
                <a:solidFill>
                  <a:schemeClr val="tx1"/>
                </a:solidFill>
                <a:effectLst/>
                <a:latin typeface="+mn-lt"/>
                <a:ea typeface="+mn-ea"/>
                <a:cs typeface="+mn-cs"/>
              </a:rPr>
              <a:t>organisation</a:t>
            </a:r>
            <a:r>
              <a:rPr lang="en-US" sz="1200" b="0" i="0" kern="1200" dirty="0">
                <a:solidFill>
                  <a:schemeClr val="tx1"/>
                </a:solidFill>
                <a:effectLst/>
                <a:latin typeface="+mn-lt"/>
                <a:ea typeface="+mn-ea"/>
                <a:cs typeface="+mn-cs"/>
              </a:rPr>
              <a:t> called </a:t>
            </a:r>
            <a:r>
              <a:rPr lang="en-US" sz="1200" b="1" i="0" kern="1200" dirty="0">
                <a:solidFill>
                  <a:schemeClr val="tx1"/>
                </a:solidFill>
                <a:effectLst/>
                <a:latin typeface="+mn-lt"/>
                <a:ea typeface="+mn-ea"/>
                <a:cs typeface="+mn-cs"/>
              </a:rPr>
              <a:t>tidy data</a:t>
            </a:r>
            <a:r>
              <a:rPr lang="en-US" sz="1200" b="0" i="0" kern="1200" dirty="0">
                <a:solidFill>
                  <a:schemeClr val="tx1"/>
                </a:solidFill>
                <a:effectLst/>
                <a:latin typeface="+mn-lt"/>
                <a:ea typeface="+mn-ea"/>
                <a:cs typeface="+mn-cs"/>
              </a:rPr>
              <a:t>. Getting your data into this format requires some upfront work, but that work pays off in the long term. Once you have tidy data and the tidy tools provided by packages in the </a:t>
            </a:r>
            <a:r>
              <a:rPr lang="en-US" sz="1200" b="0" i="0" kern="1200" dirty="0" err="1">
                <a:solidFill>
                  <a:schemeClr val="tx1"/>
                </a:solidFill>
                <a:effectLst/>
                <a:latin typeface="+mn-lt"/>
                <a:ea typeface="+mn-ea"/>
                <a:cs typeface="+mn-cs"/>
              </a:rPr>
              <a:t>tidyverse</a:t>
            </a:r>
            <a:r>
              <a:rPr lang="en-US" sz="1200" b="0" i="0" kern="1200" dirty="0">
                <a:solidFill>
                  <a:schemeClr val="tx1"/>
                </a:solidFill>
                <a:effectLst/>
                <a:latin typeface="+mn-lt"/>
                <a:ea typeface="+mn-ea"/>
                <a:cs typeface="+mn-cs"/>
              </a:rPr>
              <a:t>, you will spend much less time munging data from one representation to another, allowing you to spend more time on the analytic questions at hand.</a:t>
            </a:r>
          </a:p>
          <a:p>
            <a:r>
              <a:rPr lang="en-US" sz="1200" b="0" i="0" kern="1200" dirty="0">
                <a:solidFill>
                  <a:schemeClr val="tx1"/>
                </a:solidFill>
                <a:effectLst/>
                <a:latin typeface="+mn-lt"/>
                <a:ea typeface="+mn-ea"/>
                <a:cs typeface="+mn-cs"/>
              </a:rPr>
              <a:t>This chapter will give you a practical introduction to tidy data and the accompanying tools in the </a:t>
            </a:r>
            <a:r>
              <a:rPr lang="en-US" sz="1200" b="1" i="0" kern="1200" dirty="0" err="1">
                <a:solidFill>
                  <a:schemeClr val="tx1"/>
                </a:solidFill>
                <a:effectLst/>
                <a:latin typeface="+mn-lt"/>
                <a:ea typeface="+mn-ea"/>
                <a:cs typeface="+mn-cs"/>
              </a:rPr>
              <a:t>tidyr</a:t>
            </a:r>
            <a:r>
              <a:rPr lang="en-US" sz="1200" b="0" i="0" kern="1200" dirty="0">
                <a:solidFill>
                  <a:schemeClr val="tx1"/>
                </a:solidFill>
                <a:effectLst/>
                <a:latin typeface="+mn-lt"/>
                <a:ea typeface="+mn-ea"/>
                <a:cs typeface="+mn-cs"/>
              </a:rPr>
              <a:t> package. </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a:t>
            </a:fld>
            <a:endParaRPr lang="en-US"/>
          </a:p>
        </p:txBody>
      </p:sp>
    </p:spTree>
    <p:extLst>
      <p:ext uri="{BB962C8B-B14F-4D97-AF65-F5344CB8AC3E}">
        <p14:creationId xmlns:p14="http://schemas.microsoft.com/office/powerpoint/2010/main" val="3203613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common problem is a dataset where some of the column names are not names of variables, but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of a variable. Take </a:t>
            </a:r>
            <a:r>
              <a:rPr lang="en-US" dirty="0"/>
              <a:t>table4a</a:t>
            </a:r>
            <a:r>
              <a:rPr lang="en-US" sz="1200" b="0" i="0" kern="1200" dirty="0">
                <a:solidFill>
                  <a:schemeClr val="tx1"/>
                </a:solidFill>
                <a:effectLst/>
                <a:latin typeface="+mn-lt"/>
                <a:ea typeface="+mn-ea"/>
                <a:cs typeface="+mn-cs"/>
              </a:rPr>
              <a:t>: the column names </a:t>
            </a:r>
            <a:r>
              <a:rPr lang="en-US" dirty="0"/>
              <a:t>1999</a:t>
            </a:r>
            <a:r>
              <a:rPr lang="en-US" sz="1200" b="0" i="0" kern="1200" dirty="0">
                <a:solidFill>
                  <a:schemeClr val="tx1"/>
                </a:solidFill>
                <a:effectLst/>
                <a:latin typeface="+mn-lt"/>
                <a:ea typeface="+mn-ea"/>
                <a:cs typeface="+mn-cs"/>
              </a:rPr>
              <a:t> and </a:t>
            </a:r>
            <a:r>
              <a:rPr lang="en-US" dirty="0"/>
              <a:t>2000</a:t>
            </a:r>
            <a:r>
              <a:rPr lang="en-US" sz="1200" b="0" i="0" kern="1200" dirty="0">
                <a:solidFill>
                  <a:schemeClr val="tx1"/>
                </a:solidFill>
                <a:effectLst/>
                <a:latin typeface="+mn-lt"/>
                <a:ea typeface="+mn-ea"/>
                <a:cs typeface="+mn-cs"/>
              </a:rPr>
              <a:t> represent values of the </a:t>
            </a:r>
            <a:r>
              <a:rPr lang="en-US" dirty="0"/>
              <a:t>year</a:t>
            </a:r>
            <a:r>
              <a:rPr lang="en-US" sz="1200" b="0" i="0" kern="1200" dirty="0">
                <a:solidFill>
                  <a:schemeClr val="tx1"/>
                </a:solidFill>
                <a:effectLst/>
                <a:latin typeface="+mn-lt"/>
                <a:ea typeface="+mn-ea"/>
                <a:cs typeface="+mn-cs"/>
              </a:rPr>
              <a:t> variable, the values in the </a:t>
            </a:r>
            <a:r>
              <a:rPr lang="en-US" dirty="0"/>
              <a:t>1999</a:t>
            </a:r>
            <a:r>
              <a:rPr lang="en-US" sz="1200" b="0" i="0" kern="1200" dirty="0">
                <a:solidFill>
                  <a:schemeClr val="tx1"/>
                </a:solidFill>
                <a:effectLst/>
                <a:latin typeface="+mn-lt"/>
                <a:ea typeface="+mn-ea"/>
                <a:cs typeface="+mn-cs"/>
              </a:rPr>
              <a:t> and </a:t>
            </a:r>
            <a:r>
              <a:rPr lang="en-US" dirty="0"/>
              <a:t>2000</a:t>
            </a:r>
            <a:r>
              <a:rPr lang="en-US" sz="1200" b="0" i="0" kern="1200" dirty="0">
                <a:solidFill>
                  <a:schemeClr val="tx1"/>
                </a:solidFill>
                <a:effectLst/>
                <a:latin typeface="+mn-lt"/>
                <a:ea typeface="+mn-ea"/>
                <a:cs typeface="+mn-cs"/>
              </a:rPr>
              <a:t> columns represent values of the </a:t>
            </a:r>
            <a:r>
              <a:rPr lang="en-US" dirty="0"/>
              <a:t>cases</a:t>
            </a:r>
            <a:r>
              <a:rPr lang="en-US" sz="1200" b="0" i="0" kern="1200" dirty="0">
                <a:solidFill>
                  <a:schemeClr val="tx1"/>
                </a:solidFill>
                <a:effectLst/>
                <a:latin typeface="+mn-lt"/>
                <a:ea typeface="+mn-ea"/>
                <a:cs typeface="+mn-cs"/>
              </a:rPr>
              <a:t> variable, and each row represents two observations, not one.</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11</a:t>
            </a:fld>
            <a:endParaRPr lang="en-US"/>
          </a:p>
        </p:txBody>
      </p:sp>
    </p:spTree>
    <p:extLst>
      <p:ext uri="{BB962C8B-B14F-4D97-AF65-F5344CB8AC3E}">
        <p14:creationId xmlns:p14="http://schemas.microsoft.com/office/powerpoint/2010/main" val="253810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tidy a dataset like this, we need to </a:t>
            </a:r>
            <a:r>
              <a:rPr lang="en-US" sz="1200" b="1" i="0" kern="1200" dirty="0">
                <a:solidFill>
                  <a:schemeClr val="tx1"/>
                </a:solidFill>
                <a:effectLst/>
                <a:latin typeface="+mn-lt"/>
                <a:ea typeface="+mn-ea"/>
                <a:cs typeface="+mn-cs"/>
              </a:rPr>
              <a:t>pivot</a:t>
            </a:r>
            <a:r>
              <a:rPr lang="en-US" sz="1200" b="0" i="0" kern="1200" dirty="0">
                <a:solidFill>
                  <a:schemeClr val="tx1"/>
                </a:solidFill>
                <a:effectLst/>
                <a:latin typeface="+mn-lt"/>
                <a:ea typeface="+mn-ea"/>
                <a:cs typeface="+mn-cs"/>
              </a:rPr>
              <a:t> the offending columns into a new pair of variables. To describe that operation we need three parameters: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The set </a:t>
            </a:r>
            <a:r>
              <a:rPr lang="en-US" sz="1200" b="0" i="0" kern="1200" dirty="0">
                <a:solidFill>
                  <a:schemeClr val="tx1"/>
                </a:solidFill>
                <a:effectLst/>
                <a:latin typeface="+mn-lt"/>
                <a:ea typeface="+mn-ea"/>
                <a:cs typeface="+mn-cs"/>
              </a:rPr>
              <a:t>of columns whose names are values, not variables. In this example, those are the columns 1999 and 2000.</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The name </a:t>
            </a:r>
            <a:r>
              <a:rPr lang="en-US" sz="1200" b="0" i="0" kern="1200" dirty="0">
                <a:solidFill>
                  <a:schemeClr val="tx1"/>
                </a:solidFill>
                <a:effectLst/>
                <a:latin typeface="+mn-lt"/>
                <a:ea typeface="+mn-ea"/>
                <a:cs typeface="+mn-cs"/>
              </a:rPr>
              <a:t>of the variable to move the column names to. Here it is year.</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The name </a:t>
            </a:r>
            <a:r>
              <a:rPr lang="en-US" sz="1200" b="0" i="0" kern="1200" dirty="0">
                <a:solidFill>
                  <a:schemeClr val="tx1"/>
                </a:solidFill>
                <a:effectLst/>
                <a:latin typeface="+mn-lt"/>
                <a:ea typeface="+mn-ea"/>
                <a:cs typeface="+mn-cs"/>
              </a:rPr>
              <a:t>of the variable to move the column values to. Here it’s cases.</a:t>
            </a:r>
          </a:p>
          <a:p>
            <a:r>
              <a:rPr lang="en-US" sz="1200" b="0" i="0" kern="1200" dirty="0">
                <a:solidFill>
                  <a:schemeClr val="tx1"/>
                </a:solidFill>
                <a:effectLst/>
                <a:latin typeface="+mn-lt"/>
                <a:ea typeface="+mn-ea"/>
                <a:cs typeface="+mn-cs"/>
              </a:rPr>
              <a:t>Together those parameters generate the call to </a:t>
            </a:r>
            <a:r>
              <a:rPr lang="en-US" sz="1200" b="0" i="0" kern="1200" dirty="0" err="1">
                <a:solidFill>
                  <a:schemeClr val="tx1"/>
                </a:solidFill>
                <a:effectLst/>
                <a:latin typeface="+mn-lt"/>
                <a:ea typeface="+mn-ea"/>
                <a:cs typeface="+mn-cs"/>
              </a:rPr>
              <a:t>pivot_longer</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12</a:t>
            </a:fld>
            <a:endParaRPr lang="en-US"/>
          </a:p>
        </p:txBody>
      </p:sp>
    </p:spTree>
    <p:extLst>
      <p:ext uri="{BB962C8B-B14F-4D97-AF65-F5344CB8AC3E}">
        <p14:creationId xmlns:p14="http://schemas.microsoft.com/office/powerpoint/2010/main" val="4084092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columns to pivot are specified with </a:t>
            </a:r>
            <a:r>
              <a:rPr lang="en-US" dirty="0" err="1"/>
              <a:t>dplyr</a:t>
            </a:r>
            <a:r>
              <a:rPr lang="en-US" dirty="0"/>
              <a:t>::select()</a:t>
            </a:r>
            <a:r>
              <a:rPr lang="en-US" sz="1200" b="0" i="0" kern="1200" dirty="0">
                <a:solidFill>
                  <a:schemeClr val="tx1"/>
                </a:solidFill>
                <a:effectLst/>
                <a:latin typeface="+mn-lt"/>
                <a:ea typeface="+mn-ea"/>
                <a:cs typeface="+mn-cs"/>
              </a:rPr>
              <a:t> style notation. Here there are only two columns, so we list them individually. Note that “1999” and “2000” are non-syntactic names (because they don’t start with a letter) so we have to surround them in backticks. To refresh your memory of the other ways to select columns, see </a:t>
            </a:r>
            <a:r>
              <a:rPr lang="en-US" sz="1200" b="0" i="0" u="none" strike="noStrike" kern="1200" dirty="0">
                <a:solidFill>
                  <a:schemeClr val="tx1"/>
                </a:solidFill>
                <a:effectLst/>
                <a:latin typeface="+mn-lt"/>
                <a:ea typeface="+mn-ea"/>
                <a:cs typeface="+mn-cs"/>
              </a:rPr>
              <a:t>select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final result, the pivoted columns are dropped, and we get new year and cases columns. Otherwise, the relationships between the original variables are preserved. Visually, this is shown in Figure </a:t>
            </a:r>
            <a:r>
              <a:rPr lang="en-US" sz="1200" b="0" i="0" u="none" strike="noStrike" kern="1200" dirty="0">
                <a:solidFill>
                  <a:schemeClr val="tx1"/>
                </a:solidFill>
                <a:effectLst/>
                <a:latin typeface="+mn-lt"/>
                <a:ea typeface="+mn-ea"/>
                <a:cs typeface="+mn-cs"/>
              </a:rPr>
              <a:t>12.2</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pivot_longer</a:t>
            </a:r>
            <a:r>
              <a:rPr lang="en-US" sz="1200" b="0" i="0" kern="1200" dirty="0">
                <a:solidFill>
                  <a:schemeClr val="tx1"/>
                </a:solidFill>
                <a:effectLst/>
                <a:latin typeface="+mn-lt"/>
                <a:ea typeface="+mn-ea"/>
                <a:cs typeface="+mn-cs"/>
              </a:rPr>
              <a:t>() makes datasets longer by increasing the number of rows and decreasing the number of columns. I don’t believe it makes sense to describe a dataset as being in “long form”. Length is a relative term, and you can only say (e.g.) that dataset A is longer than dataset B.</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13</a:t>
            </a:fld>
            <a:endParaRPr lang="en-US"/>
          </a:p>
        </p:txBody>
      </p:sp>
    </p:spTree>
    <p:extLst>
      <p:ext uri="{BB962C8B-B14F-4D97-AF65-F5344CB8AC3E}">
        <p14:creationId xmlns:p14="http://schemas.microsoft.com/office/powerpoint/2010/main" val="3839529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use </a:t>
            </a:r>
            <a:r>
              <a:rPr lang="en-US" dirty="0" err="1"/>
              <a:t>pivot_longer</a:t>
            </a:r>
            <a:r>
              <a:rPr lang="en-US" dirty="0"/>
              <a:t>()</a:t>
            </a:r>
            <a:r>
              <a:rPr lang="en-US" sz="1200" b="0" i="0" kern="1200" dirty="0">
                <a:solidFill>
                  <a:schemeClr val="tx1"/>
                </a:solidFill>
                <a:effectLst/>
                <a:latin typeface="+mn-lt"/>
                <a:ea typeface="+mn-ea"/>
                <a:cs typeface="+mn-cs"/>
              </a:rPr>
              <a:t> to tidy </a:t>
            </a:r>
            <a:r>
              <a:rPr lang="en-US" dirty="0"/>
              <a:t>table4b</a:t>
            </a:r>
            <a:r>
              <a:rPr lang="en-US" sz="1200" b="0" i="0" kern="1200" dirty="0">
                <a:solidFill>
                  <a:schemeClr val="tx1"/>
                </a:solidFill>
                <a:effectLst/>
                <a:latin typeface="+mn-lt"/>
                <a:ea typeface="+mn-ea"/>
                <a:cs typeface="+mn-cs"/>
              </a:rPr>
              <a:t> in a similar fashion. The only difference is the variable stored in the cell values:</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14</a:t>
            </a:fld>
            <a:endParaRPr lang="en-US"/>
          </a:p>
        </p:txBody>
      </p:sp>
    </p:spTree>
    <p:extLst>
      <p:ext uri="{BB962C8B-B14F-4D97-AF65-F5344CB8AC3E}">
        <p14:creationId xmlns:p14="http://schemas.microsoft.com/office/powerpoint/2010/main" val="2817933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combine the tidied versions of </a:t>
            </a:r>
            <a:r>
              <a:rPr lang="en-US" dirty="0"/>
              <a:t>table4a</a:t>
            </a:r>
            <a:r>
              <a:rPr lang="en-US" sz="1200" b="0" i="0" kern="1200" dirty="0">
                <a:solidFill>
                  <a:schemeClr val="tx1"/>
                </a:solidFill>
                <a:effectLst/>
                <a:latin typeface="+mn-lt"/>
                <a:ea typeface="+mn-ea"/>
                <a:cs typeface="+mn-cs"/>
              </a:rPr>
              <a:t> and </a:t>
            </a:r>
            <a:r>
              <a:rPr lang="en-US" dirty="0"/>
              <a:t>table4b</a:t>
            </a:r>
            <a:r>
              <a:rPr lang="en-US" sz="1200" b="0" i="0" kern="1200" dirty="0">
                <a:solidFill>
                  <a:schemeClr val="tx1"/>
                </a:solidFill>
                <a:effectLst/>
                <a:latin typeface="+mn-lt"/>
                <a:ea typeface="+mn-ea"/>
                <a:cs typeface="+mn-cs"/>
              </a:rPr>
              <a:t> into a single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we need to use </a:t>
            </a:r>
            <a:r>
              <a:rPr lang="en-US" dirty="0" err="1"/>
              <a:t>dplyr</a:t>
            </a:r>
            <a:r>
              <a:rPr lang="en-US" dirty="0"/>
              <a:t>::</a:t>
            </a:r>
            <a:r>
              <a:rPr lang="en-US" dirty="0" err="1"/>
              <a:t>left_join</a:t>
            </a:r>
            <a:r>
              <a:rPr lang="en-US" dirty="0"/>
              <a:t>()</a:t>
            </a:r>
            <a:r>
              <a:rPr lang="en-US" sz="1200" b="0" i="0" kern="1200" dirty="0">
                <a:solidFill>
                  <a:schemeClr val="tx1"/>
                </a:solidFill>
                <a:effectLst/>
                <a:latin typeface="+mn-lt"/>
                <a:ea typeface="+mn-ea"/>
                <a:cs typeface="+mn-cs"/>
              </a:rPr>
              <a:t>, which you’ll learn about in </a:t>
            </a:r>
            <a:r>
              <a:rPr lang="en-US" sz="1200" b="0" i="0" u="none" strike="noStrike" kern="1200" dirty="0">
                <a:solidFill>
                  <a:schemeClr val="tx1"/>
                </a:solidFill>
                <a:effectLst/>
                <a:latin typeface="+mn-lt"/>
                <a:ea typeface="+mn-ea"/>
                <a:cs typeface="+mn-cs"/>
              </a:rPr>
              <a:t>relational data</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15</a:t>
            </a:fld>
            <a:endParaRPr lang="en-US"/>
          </a:p>
        </p:txBody>
      </p:sp>
    </p:spTree>
    <p:extLst>
      <p:ext uri="{BB962C8B-B14F-4D97-AF65-F5344CB8AC3E}">
        <p14:creationId xmlns:p14="http://schemas.microsoft.com/office/powerpoint/2010/main" val="2412451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pivot_wider</a:t>
            </a:r>
            <a:r>
              <a:rPr lang="en-US" dirty="0"/>
              <a:t>()</a:t>
            </a:r>
            <a:r>
              <a:rPr lang="en-US" sz="1200" b="0" i="0" kern="1200" dirty="0">
                <a:solidFill>
                  <a:schemeClr val="tx1"/>
                </a:solidFill>
                <a:effectLst/>
                <a:latin typeface="+mn-lt"/>
                <a:ea typeface="+mn-ea"/>
                <a:cs typeface="+mn-cs"/>
              </a:rPr>
              <a:t> is the opposite of </a:t>
            </a:r>
            <a:r>
              <a:rPr lang="en-US" dirty="0" err="1"/>
              <a:t>pivot_longer</a:t>
            </a:r>
            <a:r>
              <a:rPr lang="en-US" dirty="0"/>
              <a:t>()</a:t>
            </a:r>
            <a:r>
              <a:rPr lang="en-US" sz="1200" b="0" i="0" kern="1200" dirty="0">
                <a:solidFill>
                  <a:schemeClr val="tx1"/>
                </a:solidFill>
                <a:effectLst/>
                <a:latin typeface="+mn-lt"/>
                <a:ea typeface="+mn-ea"/>
                <a:cs typeface="+mn-cs"/>
              </a:rPr>
              <a:t>. You use it when an observation is scattered across multiple rows. For example, take </a:t>
            </a:r>
            <a:r>
              <a:rPr lang="en-US" dirty="0"/>
              <a:t>table2</a:t>
            </a:r>
            <a:r>
              <a:rPr lang="en-US" sz="1200" b="0" i="0" kern="1200" dirty="0">
                <a:solidFill>
                  <a:schemeClr val="tx1"/>
                </a:solidFill>
                <a:effectLst/>
                <a:latin typeface="+mn-lt"/>
                <a:ea typeface="+mn-ea"/>
                <a:cs typeface="+mn-cs"/>
              </a:rPr>
              <a:t>: an observation is a country in a year, but each observation is spread across two rows.</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16</a:t>
            </a:fld>
            <a:endParaRPr lang="en-US"/>
          </a:p>
        </p:txBody>
      </p:sp>
    </p:spTree>
    <p:extLst>
      <p:ext uri="{BB962C8B-B14F-4D97-AF65-F5344CB8AC3E}">
        <p14:creationId xmlns:p14="http://schemas.microsoft.com/office/powerpoint/2010/main" val="396324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tidy this up, we first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the representation in similar way to </a:t>
            </a:r>
            <a:r>
              <a:rPr lang="en-US" sz="1200" b="0" i="0" kern="1200" dirty="0" err="1">
                <a:solidFill>
                  <a:schemeClr val="tx1"/>
                </a:solidFill>
                <a:effectLst/>
                <a:latin typeface="+mn-lt"/>
                <a:ea typeface="+mn-ea"/>
                <a:cs typeface="+mn-cs"/>
              </a:rPr>
              <a:t>pivot_longer</a:t>
            </a:r>
            <a:r>
              <a:rPr lang="en-US" sz="1200" b="0" i="0" kern="1200" dirty="0">
                <a:solidFill>
                  <a:schemeClr val="tx1"/>
                </a:solidFill>
                <a:effectLst/>
                <a:latin typeface="+mn-lt"/>
                <a:ea typeface="+mn-ea"/>
                <a:cs typeface="+mn-cs"/>
              </a:rPr>
              <a:t>(). This time, however, we only need two parameters: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The c</a:t>
            </a:r>
            <a:r>
              <a:rPr lang="en-US" sz="1200" b="0" i="0" kern="1200" dirty="0">
                <a:solidFill>
                  <a:schemeClr val="tx1"/>
                </a:solidFill>
                <a:effectLst/>
                <a:latin typeface="+mn-lt"/>
                <a:ea typeface="+mn-ea"/>
                <a:cs typeface="+mn-cs"/>
              </a:rPr>
              <a:t>olumn to take variable names from. Here, it’s type.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The c</a:t>
            </a:r>
            <a:r>
              <a:rPr lang="en-US" sz="1200" b="0" i="0" kern="1200" dirty="0">
                <a:solidFill>
                  <a:schemeClr val="tx1"/>
                </a:solidFill>
                <a:effectLst/>
                <a:latin typeface="+mn-lt"/>
                <a:ea typeface="+mn-ea"/>
                <a:cs typeface="+mn-cs"/>
              </a:rPr>
              <a:t>olumn to take values from. Here it’s count.</a:t>
            </a:r>
          </a:p>
          <a:p>
            <a:r>
              <a:rPr lang="en-US" sz="1200" b="0" i="0" kern="1200" dirty="0">
                <a:solidFill>
                  <a:schemeClr val="tx1"/>
                </a:solidFill>
                <a:effectLst/>
                <a:latin typeface="+mn-lt"/>
                <a:ea typeface="+mn-ea"/>
                <a:cs typeface="+mn-cs"/>
              </a:rPr>
              <a:t>Once we’ve figured that out, we can use </a:t>
            </a:r>
            <a:r>
              <a:rPr lang="en-US" sz="1200" b="0" i="0" kern="1200" dirty="0" err="1">
                <a:solidFill>
                  <a:schemeClr val="tx1"/>
                </a:solidFill>
                <a:effectLst/>
                <a:latin typeface="+mn-lt"/>
                <a:ea typeface="+mn-ea"/>
                <a:cs typeface="+mn-cs"/>
              </a:rPr>
              <a:t>pivot_wider</a:t>
            </a:r>
            <a:r>
              <a:rPr lang="en-US" sz="1200" b="0" i="0" kern="1200" dirty="0">
                <a:solidFill>
                  <a:schemeClr val="tx1"/>
                </a:solidFill>
                <a:effectLst/>
                <a:latin typeface="+mn-lt"/>
                <a:ea typeface="+mn-ea"/>
                <a:cs typeface="+mn-cs"/>
              </a:rPr>
              <a:t>(), as shown programmatically below, and visually in Figure </a:t>
            </a:r>
            <a:r>
              <a:rPr lang="en-US" sz="1200" b="0" i="0" u="none" strike="noStrike" kern="1200" dirty="0">
                <a:solidFill>
                  <a:schemeClr val="tx1"/>
                </a:solidFill>
                <a:effectLst/>
                <a:latin typeface="+mn-lt"/>
                <a:ea typeface="+mn-ea"/>
                <a:cs typeface="+mn-cs"/>
                <a:hlinkClick r:id="rId3"/>
              </a:rPr>
              <a:t>12.3</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17</a:t>
            </a:fld>
            <a:endParaRPr lang="en-US"/>
          </a:p>
        </p:txBody>
      </p:sp>
    </p:spTree>
    <p:extLst>
      <p:ext uri="{BB962C8B-B14F-4D97-AF65-F5344CB8AC3E}">
        <p14:creationId xmlns:p14="http://schemas.microsoft.com/office/powerpoint/2010/main" val="1847337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might have guessed from their names, </a:t>
            </a:r>
            <a:r>
              <a:rPr lang="en-US" dirty="0" err="1"/>
              <a:t>pivot_wider</a:t>
            </a:r>
            <a:r>
              <a:rPr lang="en-US" dirty="0"/>
              <a:t>()</a:t>
            </a:r>
            <a:r>
              <a:rPr lang="en-US" sz="1200" b="0" i="0" kern="1200" dirty="0">
                <a:solidFill>
                  <a:schemeClr val="tx1"/>
                </a:solidFill>
                <a:effectLst/>
                <a:latin typeface="+mn-lt"/>
                <a:ea typeface="+mn-ea"/>
                <a:cs typeface="+mn-cs"/>
              </a:rPr>
              <a:t> and </a:t>
            </a:r>
            <a:r>
              <a:rPr lang="en-US" dirty="0" err="1"/>
              <a:t>pivot_longer</a:t>
            </a:r>
            <a:r>
              <a:rPr lang="en-US" dirty="0"/>
              <a:t>()</a:t>
            </a:r>
            <a:r>
              <a:rPr lang="en-US" sz="1200" b="0" i="0" kern="1200" dirty="0">
                <a:solidFill>
                  <a:schemeClr val="tx1"/>
                </a:solidFill>
                <a:effectLst/>
                <a:latin typeface="+mn-lt"/>
                <a:ea typeface="+mn-ea"/>
                <a:cs typeface="+mn-cs"/>
              </a:rPr>
              <a:t> are complements. </a:t>
            </a:r>
            <a:r>
              <a:rPr lang="en-US" dirty="0" err="1"/>
              <a:t>pivot_longer</a:t>
            </a:r>
            <a:r>
              <a:rPr lang="en-US" dirty="0"/>
              <a:t>()</a:t>
            </a:r>
            <a:r>
              <a:rPr lang="en-US" sz="1200" b="0" i="0" kern="1200" dirty="0">
                <a:solidFill>
                  <a:schemeClr val="tx1"/>
                </a:solidFill>
                <a:effectLst/>
                <a:latin typeface="+mn-lt"/>
                <a:ea typeface="+mn-ea"/>
                <a:cs typeface="+mn-cs"/>
              </a:rPr>
              <a:t> makes wide tables narrower and longer; </a:t>
            </a:r>
            <a:r>
              <a:rPr lang="en-US" dirty="0" err="1"/>
              <a:t>pivot_wider</a:t>
            </a:r>
            <a:r>
              <a:rPr lang="en-US" dirty="0"/>
              <a:t>()</a:t>
            </a:r>
            <a:r>
              <a:rPr lang="en-US" sz="1200" b="0" i="0" kern="1200" dirty="0">
                <a:solidFill>
                  <a:schemeClr val="tx1"/>
                </a:solidFill>
                <a:effectLst/>
                <a:latin typeface="+mn-lt"/>
                <a:ea typeface="+mn-ea"/>
                <a:cs typeface="+mn-cs"/>
              </a:rPr>
              <a:t> makes long tables shorter and wider.</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18</a:t>
            </a:fld>
            <a:endParaRPr lang="en-US"/>
          </a:p>
        </p:txBody>
      </p:sp>
    </p:spTree>
    <p:extLst>
      <p:ext uri="{BB962C8B-B14F-4D97-AF65-F5344CB8AC3E}">
        <p14:creationId xmlns:p14="http://schemas.microsoft.com/office/powerpoint/2010/main" val="2596247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https://rpubs.com/uky994/584664</a:t>
            </a:r>
            <a:endParaRPr lang="en-US" dirty="0"/>
          </a:p>
          <a:p>
            <a:pPr marL="0" indent="0">
              <a:buFont typeface="+mj-lt"/>
              <a:buNone/>
            </a:pPr>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Why are </a:t>
            </a:r>
            <a:r>
              <a:rPr lang="en-US" sz="1200" b="0" i="0" kern="1200" dirty="0" err="1">
                <a:solidFill>
                  <a:schemeClr val="tx1"/>
                </a:solidFill>
                <a:effectLst/>
                <a:latin typeface="+mn-lt"/>
                <a:ea typeface="+mn-ea"/>
                <a:cs typeface="+mn-cs"/>
              </a:rPr>
              <a:t>pivot_longer</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pivot_wider</a:t>
            </a:r>
            <a:r>
              <a:rPr lang="en-US" sz="1200" b="0" i="0" kern="1200" dirty="0">
                <a:solidFill>
                  <a:schemeClr val="tx1"/>
                </a:solidFill>
                <a:effectLst/>
                <a:latin typeface="+mn-lt"/>
                <a:ea typeface="+mn-ea"/>
                <a:cs typeface="+mn-cs"/>
              </a:rPr>
              <a:t>() not perfectly symmetrical?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Carefully consider the following example:</a:t>
            </a:r>
          </a:p>
          <a:p>
            <a:pPr marL="0" indent="0">
              <a:buFont typeface="+mj-lt"/>
              <a:buNone/>
            </a:pPr>
            <a:r>
              <a:rPr lang="en-US" sz="1200" b="0" i="0" u="none" strike="noStrike" kern="1200" dirty="0">
                <a:solidFill>
                  <a:schemeClr val="tx1"/>
                </a:solidFill>
                <a:effectLst/>
                <a:latin typeface="+mn-lt"/>
                <a:ea typeface="+mn-ea"/>
                <a:cs typeface="+mn-cs"/>
              </a:rPr>
              <a:t>stocks &lt;- </a:t>
            </a:r>
            <a:r>
              <a:rPr lang="en-US" sz="1200" b="1" i="0" u="none" strike="noStrike" kern="1200" dirty="0" err="1">
                <a:solidFill>
                  <a:schemeClr val="tx1"/>
                </a:solidFill>
                <a:effectLst/>
                <a:latin typeface="+mn-lt"/>
                <a:ea typeface="+mn-ea"/>
                <a:cs typeface="+mn-cs"/>
              </a:rPr>
              <a:t>tibble</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year = </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(2015, 2015, 2016, 2016),</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half = </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( 1, 2, 1, 2),</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return = </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(1.88, 0.59, 0.92, 0.17)</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stocks %&gt;% </a:t>
            </a:r>
            <a:r>
              <a:rPr lang="en-US" sz="1200" b="1" i="0" u="none" strike="noStrike" kern="1200" dirty="0" err="1">
                <a:solidFill>
                  <a:schemeClr val="tx1"/>
                </a:solidFill>
                <a:effectLst/>
                <a:latin typeface="+mn-lt"/>
                <a:ea typeface="+mn-ea"/>
                <a:cs typeface="+mn-cs"/>
              </a:rPr>
              <a:t>pivot_wider</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names_from</a:t>
            </a:r>
            <a:r>
              <a:rPr lang="en-US" sz="1200" b="0" i="0" u="none" strike="noStrike" kern="1200" dirty="0">
                <a:solidFill>
                  <a:schemeClr val="tx1"/>
                </a:solidFill>
                <a:effectLst/>
                <a:latin typeface="+mn-lt"/>
                <a:ea typeface="+mn-ea"/>
                <a:cs typeface="+mn-cs"/>
              </a:rPr>
              <a:t> = year, </a:t>
            </a:r>
            <a:r>
              <a:rPr lang="en-US" sz="1200" b="0" i="0" u="none" strike="noStrike" kern="1200" dirty="0" err="1">
                <a:solidFill>
                  <a:schemeClr val="tx1"/>
                </a:solidFill>
                <a:effectLst/>
                <a:latin typeface="+mn-lt"/>
                <a:ea typeface="+mn-ea"/>
                <a:cs typeface="+mn-cs"/>
              </a:rPr>
              <a:t>values_from</a:t>
            </a:r>
            <a:r>
              <a:rPr lang="en-US" sz="1200" b="0" i="0" u="none" strike="noStrike" kern="1200" dirty="0">
                <a:solidFill>
                  <a:schemeClr val="tx1"/>
                </a:solidFill>
                <a:effectLst/>
                <a:latin typeface="+mn-lt"/>
                <a:ea typeface="+mn-ea"/>
                <a:cs typeface="+mn-cs"/>
              </a:rPr>
              <a:t> = return) %&gt;% </a:t>
            </a:r>
            <a:r>
              <a:rPr lang="en-US" sz="1200" b="1" i="0" u="none" strike="noStrike" kern="1200" dirty="0" err="1">
                <a:solidFill>
                  <a:schemeClr val="tx1"/>
                </a:solidFill>
                <a:effectLst/>
                <a:latin typeface="+mn-lt"/>
                <a:ea typeface="+mn-ea"/>
                <a:cs typeface="+mn-cs"/>
              </a:rPr>
              <a:t>pivot_longer</a:t>
            </a:r>
            <a:r>
              <a:rPr lang="en-US" sz="1200" b="0" i="0" u="none" strike="noStrike" kern="1200" dirty="0">
                <a:solidFill>
                  <a:schemeClr val="tx1"/>
                </a:solidFill>
                <a:effectLst/>
                <a:latin typeface="+mn-lt"/>
                <a:ea typeface="+mn-ea"/>
                <a:cs typeface="+mn-cs"/>
              </a:rPr>
              <a:t>(`2015`:`2016`, </a:t>
            </a:r>
            <a:r>
              <a:rPr lang="en-US" sz="1200" b="0" i="0" u="none" strike="noStrike" kern="1200" dirty="0" err="1">
                <a:solidFill>
                  <a:schemeClr val="tx1"/>
                </a:solidFill>
                <a:effectLst/>
                <a:latin typeface="+mn-lt"/>
                <a:ea typeface="+mn-ea"/>
                <a:cs typeface="+mn-cs"/>
              </a:rPr>
              <a:t>names_to</a:t>
            </a:r>
            <a:r>
              <a:rPr lang="en-US" sz="1200" b="0" i="0" u="none" strike="noStrike" kern="1200" dirty="0">
                <a:solidFill>
                  <a:schemeClr val="tx1"/>
                </a:solidFill>
                <a:effectLst/>
                <a:latin typeface="+mn-lt"/>
                <a:ea typeface="+mn-ea"/>
                <a:cs typeface="+mn-cs"/>
              </a:rPr>
              <a:t> = "year", </a:t>
            </a:r>
            <a:r>
              <a:rPr lang="en-US" sz="1200" b="0" i="0" u="none" strike="noStrike" kern="1200" dirty="0" err="1">
                <a:solidFill>
                  <a:schemeClr val="tx1"/>
                </a:solidFill>
                <a:effectLst/>
                <a:latin typeface="+mn-lt"/>
                <a:ea typeface="+mn-ea"/>
                <a:cs typeface="+mn-cs"/>
              </a:rPr>
              <a:t>values_to</a:t>
            </a:r>
            <a:r>
              <a:rPr lang="en-US" sz="1200" b="0" i="0" u="none" strike="noStrike" kern="1200" dirty="0">
                <a:solidFill>
                  <a:schemeClr val="tx1"/>
                </a:solidFill>
                <a:effectLst/>
                <a:latin typeface="+mn-lt"/>
                <a:ea typeface="+mn-ea"/>
                <a:cs typeface="+mn-cs"/>
              </a:rPr>
              <a:t> = "return")</a:t>
            </a: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(Hint: look at the variable types and think about column </a:t>
            </a:r>
            <a:r>
              <a:rPr lang="en-US" sz="1200" b="0" i="1" kern="1200" dirty="0">
                <a:solidFill>
                  <a:schemeClr val="tx1"/>
                </a:solidFill>
                <a:effectLst/>
                <a:latin typeface="+mn-lt"/>
                <a:ea typeface="+mn-ea"/>
                <a:cs typeface="+mn-cs"/>
              </a:rPr>
              <a:t>names</a:t>
            </a:r>
            <a:r>
              <a:rPr lang="en-US" sz="1200" b="0" i="0" kern="1200" dirty="0">
                <a:solidFill>
                  <a:schemeClr val="tx1"/>
                </a:solidFill>
                <a:effectLst/>
                <a:latin typeface="+mn-lt"/>
                <a:ea typeface="+mn-ea"/>
                <a:cs typeface="+mn-cs"/>
              </a:rPr>
              <a:t>.)</a:t>
            </a:r>
          </a:p>
          <a:p>
            <a:pPr marL="0" indent="0">
              <a:buFont typeface="+mj-lt"/>
              <a:buNone/>
            </a:pPr>
            <a:r>
              <a:rPr lang="en-US" sz="1200" b="0" i="0" kern="1200" dirty="0" err="1">
                <a:solidFill>
                  <a:schemeClr val="tx1"/>
                </a:solidFill>
                <a:effectLst/>
                <a:latin typeface="+mn-lt"/>
                <a:ea typeface="+mn-ea"/>
                <a:cs typeface="+mn-cs"/>
              </a:rPr>
              <a:t>pivot_longer</a:t>
            </a:r>
            <a:r>
              <a:rPr lang="en-US" sz="1200" b="0" i="0" kern="1200" dirty="0">
                <a:solidFill>
                  <a:schemeClr val="tx1"/>
                </a:solidFill>
                <a:effectLst/>
                <a:latin typeface="+mn-lt"/>
                <a:ea typeface="+mn-ea"/>
                <a:cs typeface="+mn-cs"/>
              </a:rPr>
              <a:t>() has a </a:t>
            </a:r>
            <a:r>
              <a:rPr lang="en-US" sz="1200" b="0" i="0" kern="1200" dirty="0" err="1">
                <a:solidFill>
                  <a:schemeClr val="tx1"/>
                </a:solidFill>
                <a:effectLst/>
                <a:latin typeface="+mn-lt"/>
                <a:ea typeface="+mn-ea"/>
                <a:cs typeface="+mn-cs"/>
              </a:rPr>
              <a:t>names_ptype</a:t>
            </a:r>
            <a:r>
              <a:rPr lang="en-US" sz="1200" b="0" i="0" kern="1200" dirty="0">
                <a:solidFill>
                  <a:schemeClr val="tx1"/>
                </a:solidFill>
                <a:effectLst/>
                <a:latin typeface="+mn-lt"/>
                <a:ea typeface="+mn-ea"/>
                <a:cs typeface="+mn-cs"/>
              </a:rPr>
              <a:t> argument, e.g. </a:t>
            </a:r>
            <a:r>
              <a:rPr lang="en-US" sz="1200" b="0" i="0" kern="1200" dirty="0" err="1">
                <a:solidFill>
                  <a:schemeClr val="tx1"/>
                </a:solidFill>
                <a:effectLst/>
                <a:latin typeface="+mn-lt"/>
                <a:ea typeface="+mn-ea"/>
                <a:cs typeface="+mn-cs"/>
              </a:rPr>
              <a:t>names_ptype</a:t>
            </a:r>
            <a:r>
              <a:rPr lang="en-US" sz="1200" b="0" i="0" kern="1200" dirty="0">
                <a:solidFill>
                  <a:schemeClr val="tx1"/>
                </a:solidFill>
                <a:effectLst/>
                <a:latin typeface="+mn-lt"/>
                <a:ea typeface="+mn-ea"/>
                <a:cs typeface="+mn-cs"/>
              </a:rPr>
              <a:t> = list(year = double()). What does it do?</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Why does this code fail?</a:t>
            </a:r>
          </a:p>
          <a:p>
            <a:pPr marL="0" indent="0">
              <a:buFont typeface="+mj-lt"/>
              <a:buNone/>
            </a:pPr>
            <a:r>
              <a:rPr lang="en-US" sz="1200" b="0" i="0" u="none" strike="noStrike" kern="1200" dirty="0">
                <a:solidFill>
                  <a:schemeClr val="tx1"/>
                </a:solidFill>
                <a:effectLst/>
                <a:latin typeface="+mn-lt"/>
                <a:ea typeface="+mn-ea"/>
                <a:cs typeface="+mn-cs"/>
              </a:rPr>
              <a:t>table4a %&gt;% </a:t>
            </a:r>
            <a:r>
              <a:rPr lang="en-US" sz="1200" b="1" i="0" u="none" strike="noStrike" kern="1200" dirty="0" err="1">
                <a:solidFill>
                  <a:schemeClr val="tx1"/>
                </a:solidFill>
                <a:effectLst/>
                <a:latin typeface="+mn-lt"/>
                <a:ea typeface="+mn-ea"/>
                <a:cs typeface="+mn-cs"/>
              </a:rPr>
              <a:t>pivot_longer</a:t>
            </a:r>
            <a:r>
              <a:rPr lang="en-US" sz="1200" b="0" i="0" u="none" strike="noStrike"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(1999, 2000), </a:t>
            </a:r>
            <a:r>
              <a:rPr lang="en-US" sz="1200" b="0" i="0" u="none" strike="noStrike" kern="1200" dirty="0" err="1">
                <a:solidFill>
                  <a:schemeClr val="tx1"/>
                </a:solidFill>
                <a:effectLst/>
                <a:latin typeface="+mn-lt"/>
                <a:ea typeface="+mn-ea"/>
                <a:cs typeface="+mn-cs"/>
              </a:rPr>
              <a:t>names_to</a:t>
            </a:r>
            <a:r>
              <a:rPr lang="en-US" sz="1200" b="0" i="0" u="none" strike="noStrike" kern="1200" dirty="0">
                <a:solidFill>
                  <a:schemeClr val="tx1"/>
                </a:solidFill>
                <a:effectLst/>
                <a:latin typeface="+mn-lt"/>
                <a:ea typeface="+mn-ea"/>
                <a:cs typeface="+mn-cs"/>
              </a:rPr>
              <a:t> = "year", </a:t>
            </a:r>
            <a:r>
              <a:rPr lang="en-US" sz="1200" b="0" i="0" u="none" strike="noStrike" kern="1200" dirty="0" err="1">
                <a:solidFill>
                  <a:schemeClr val="tx1"/>
                </a:solidFill>
                <a:effectLst/>
                <a:latin typeface="+mn-lt"/>
                <a:ea typeface="+mn-ea"/>
                <a:cs typeface="+mn-cs"/>
              </a:rPr>
              <a:t>values_to</a:t>
            </a:r>
            <a:r>
              <a:rPr lang="en-US" sz="1200" b="0" i="0" u="none" strike="noStrike" kern="1200" dirty="0">
                <a:solidFill>
                  <a:schemeClr val="tx1"/>
                </a:solidFill>
                <a:effectLst/>
                <a:latin typeface="+mn-lt"/>
                <a:ea typeface="+mn-ea"/>
                <a:cs typeface="+mn-cs"/>
              </a:rPr>
              <a:t> = "cases")</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Error in </a:t>
            </a:r>
            <a:r>
              <a:rPr lang="en-US" sz="1200" b="0" i="1" u="none" strike="noStrike" kern="1200" dirty="0" err="1">
                <a:solidFill>
                  <a:schemeClr val="tx1"/>
                </a:solidFill>
                <a:effectLst/>
                <a:latin typeface="+mn-lt"/>
                <a:ea typeface="+mn-ea"/>
                <a:cs typeface="+mn-cs"/>
              </a:rPr>
              <a:t>inds_combine</a:t>
            </a:r>
            <a:r>
              <a:rPr lang="en-US" sz="1200" b="0" i="1" u="none" strike="noStrike" kern="1200" dirty="0">
                <a:solidFill>
                  <a:schemeClr val="tx1"/>
                </a:solidFill>
                <a:effectLst/>
                <a:latin typeface="+mn-lt"/>
                <a:ea typeface="+mn-ea"/>
                <a:cs typeface="+mn-cs"/>
              </a:rPr>
              <a:t>(.vars, </a:t>
            </a:r>
            <a:r>
              <a:rPr lang="en-US" sz="1200" b="0" i="1" u="none" strike="noStrike" kern="1200" dirty="0" err="1">
                <a:solidFill>
                  <a:schemeClr val="tx1"/>
                </a:solidFill>
                <a:effectLst/>
                <a:latin typeface="+mn-lt"/>
                <a:ea typeface="+mn-ea"/>
                <a:cs typeface="+mn-cs"/>
              </a:rPr>
              <a:t>ind_list</a:t>
            </a:r>
            <a:r>
              <a:rPr lang="en-US" sz="1200" b="0" i="1" u="none" strike="noStrike" kern="1200" dirty="0">
                <a:solidFill>
                  <a:schemeClr val="tx1"/>
                </a:solidFill>
                <a:effectLst/>
                <a:latin typeface="+mn-lt"/>
                <a:ea typeface="+mn-ea"/>
                <a:cs typeface="+mn-cs"/>
              </a:rPr>
              <a:t>): Position must be between 0 and n</a:t>
            </a: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What would happen if you widen this table? Why? How could you add a new column to uniquely identify each value?</a:t>
            </a:r>
          </a:p>
          <a:p>
            <a:pPr marL="0" indent="0">
              <a:buFont typeface="+mj-lt"/>
              <a:buNone/>
            </a:pPr>
            <a:r>
              <a:rPr lang="en-US" sz="1200" b="0" i="0" u="none" strike="noStrike" kern="1200" dirty="0">
                <a:solidFill>
                  <a:schemeClr val="tx1"/>
                </a:solidFill>
                <a:effectLst/>
                <a:latin typeface="+mn-lt"/>
                <a:ea typeface="+mn-ea"/>
                <a:cs typeface="+mn-cs"/>
              </a:rPr>
              <a:t>people &lt;- </a:t>
            </a:r>
            <a:r>
              <a:rPr lang="en-US" sz="1200" b="1" i="0" u="none" strike="noStrike" kern="1200" dirty="0">
                <a:solidFill>
                  <a:schemeClr val="tx1"/>
                </a:solidFill>
                <a:effectLst/>
                <a:latin typeface="+mn-lt"/>
                <a:ea typeface="+mn-ea"/>
                <a:cs typeface="+mn-cs"/>
              </a:rPr>
              <a:t>tribble</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~name, ~names, ~values,</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"Phillip Woods", "age", 45,</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"Phillip Woods", "height", 186,</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"Phillip Woods", "age", 50,</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"Jessica Cordero", "age", 37,</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"Jessica Cordero", "height", 156</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Tidy the simple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below. Do you need to make it wider or longer? What are the variables?</a:t>
            </a:r>
          </a:p>
          <a:p>
            <a:pPr marL="0" indent="0">
              <a:buFont typeface="+mj-lt"/>
              <a:buNone/>
            </a:pPr>
            <a:r>
              <a:rPr lang="en-US" sz="1200" b="0" i="0" u="none" strike="noStrike" kern="1200" dirty="0" err="1">
                <a:solidFill>
                  <a:schemeClr val="tx1"/>
                </a:solidFill>
                <a:effectLst/>
                <a:latin typeface="+mn-lt"/>
                <a:ea typeface="+mn-ea"/>
                <a:cs typeface="+mn-cs"/>
              </a:rPr>
              <a:t>preg</a:t>
            </a:r>
            <a:r>
              <a:rPr lang="en-US" sz="1200" b="0" i="0" u="none" strike="noStrike" kern="1200" dirty="0">
                <a:solidFill>
                  <a:schemeClr val="tx1"/>
                </a:solidFill>
                <a:effectLst/>
                <a:latin typeface="+mn-lt"/>
                <a:ea typeface="+mn-ea"/>
                <a:cs typeface="+mn-cs"/>
              </a:rPr>
              <a:t> &lt;- </a:t>
            </a:r>
            <a:r>
              <a:rPr lang="en-US" sz="1200" b="1" i="0" u="none" strike="noStrike" kern="1200" dirty="0">
                <a:solidFill>
                  <a:schemeClr val="tx1"/>
                </a:solidFill>
                <a:effectLst/>
                <a:latin typeface="+mn-lt"/>
                <a:ea typeface="+mn-ea"/>
                <a:cs typeface="+mn-cs"/>
              </a:rPr>
              <a:t>tribble</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~pregnant, ~male, ~female,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"yes", NA, 10,</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"no", 20, 12</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19</a:t>
            </a:fld>
            <a:endParaRPr lang="en-US"/>
          </a:p>
        </p:txBody>
      </p:sp>
    </p:spTree>
    <p:extLst>
      <p:ext uri="{BB962C8B-B14F-4D97-AF65-F5344CB8AC3E}">
        <p14:creationId xmlns:p14="http://schemas.microsoft.com/office/powerpoint/2010/main" val="3314847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far you’ve learned how to tidy </a:t>
            </a:r>
            <a:r>
              <a:rPr lang="en-US" dirty="0"/>
              <a:t>table2</a:t>
            </a:r>
            <a:r>
              <a:rPr lang="en-US" sz="1200" b="0" i="0" kern="1200" dirty="0">
                <a:solidFill>
                  <a:schemeClr val="tx1"/>
                </a:solidFill>
                <a:effectLst/>
                <a:latin typeface="+mn-lt"/>
                <a:ea typeface="+mn-ea"/>
                <a:cs typeface="+mn-cs"/>
              </a:rPr>
              <a:t> and </a:t>
            </a:r>
            <a:r>
              <a:rPr lang="en-US" dirty="0"/>
              <a:t>table4</a:t>
            </a:r>
            <a:r>
              <a:rPr lang="en-US" sz="1200" b="0" i="0" kern="1200" dirty="0">
                <a:solidFill>
                  <a:schemeClr val="tx1"/>
                </a:solidFill>
                <a:effectLst/>
                <a:latin typeface="+mn-lt"/>
                <a:ea typeface="+mn-ea"/>
                <a:cs typeface="+mn-cs"/>
              </a:rPr>
              <a:t>, but not </a:t>
            </a:r>
            <a:r>
              <a:rPr lang="en-US" dirty="0"/>
              <a:t>table3</a:t>
            </a:r>
            <a:r>
              <a:rPr lang="en-US" sz="1200" b="0" i="0" kern="1200" dirty="0">
                <a:solidFill>
                  <a:schemeClr val="tx1"/>
                </a:solidFill>
                <a:effectLst/>
                <a:latin typeface="+mn-lt"/>
                <a:ea typeface="+mn-ea"/>
                <a:cs typeface="+mn-cs"/>
              </a:rPr>
              <a:t>. </a:t>
            </a:r>
            <a:r>
              <a:rPr lang="en-US" dirty="0"/>
              <a:t>table3</a:t>
            </a:r>
            <a:r>
              <a:rPr lang="en-US" sz="1200" b="0" i="0" kern="1200" dirty="0">
                <a:solidFill>
                  <a:schemeClr val="tx1"/>
                </a:solidFill>
                <a:effectLst/>
                <a:latin typeface="+mn-lt"/>
                <a:ea typeface="+mn-ea"/>
                <a:cs typeface="+mn-cs"/>
              </a:rPr>
              <a:t> has a different problem: we have one column </a:t>
            </a:r>
            <a:r>
              <a:rPr lang="en-US" sz="1200" b="1" i="0" kern="1200" dirty="0">
                <a:solidFill>
                  <a:schemeClr val="tx1"/>
                </a:solidFill>
                <a:effectLst/>
                <a:latin typeface="+mn-lt"/>
                <a:ea typeface="+mn-ea"/>
                <a:cs typeface="+mn-cs"/>
              </a:rPr>
              <a:t>(</a:t>
            </a:r>
            <a:r>
              <a:rPr lang="en-US" b="1" dirty="0"/>
              <a:t>rate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that contains two variables (</a:t>
            </a:r>
            <a:r>
              <a:rPr lang="en-US" b="1" dirty="0"/>
              <a:t>cases</a:t>
            </a:r>
            <a:r>
              <a:rPr lang="en-US" sz="1200" b="1" i="0" kern="1200" dirty="0">
                <a:solidFill>
                  <a:schemeClr val="tx1"/>
                </a:solidFill>
                <a:effectLst/>
                <a:latin typeface="+mn-lt"/>
                <a:ea typeface="+mn-ea"/>
                <a:cs typeface="+mn-cs"/>
              </a:rPr>
              <a:t> and </a:t>
            </a:r>
            <a:r>
              <a:rPr lang="en-US" b="1" dirty="0"/>
              <a:t>population</a:t>
            </a:r>
            <a:r>
              <a:rPr lang="en-US" sz="1200" b="0" i="0" kern="1200" dirty="0">
                <a:solidFill>
                  <a:schemeClr val="tx1"/>
                </a:solidFill>
                <a:effectLst/>
                <a:latin typeface="+mn-lt"/>
                <a:ea typeface="+mn-ea"/>
                <a:cs typeface="+mn-cs"/>
              </a:rPr>
              <a:t>). To fix this problem, we’ll need the </a:t>
            </a:r>
            <a:r>
              <a:rPr lang="en-US" b="1" dirty="0"/>
              <a:t>separate</a:t>
            </a:r>
            <a:r>
              <a:rPr lang="en-US" dirty="0"/>
              <a:t>()</a:t>
            </a:r>
            <a:r>
              <a:rPr lang="en-US" sz="1200" b="0" i="0" kern="1200" dirty="0">
                <a:solidFill>
                  <a:schemeClr val="tx1"/>
                </a:solidFill>
                <a:effectLst/>
                <a:latin typeface="+mn-lt"/>
                <a:ea typeface="+mn-ea"/>
                <a:cs typeface="+mn-cs"/>
              </a:rPr>
              <a:t> function. You’ll also learn about the complement of </a:t>
            </a:r>
            <a:r>
              <a:rPr lang="en-US" dirty="0"/>
              <a:t>separate()</a:t>
            </a:r>
            <a:r>
              <a:rPr lang="en-US" sz="1200" b="0" i="0" kern="1200" dirty="0">
                <a:solidFill>
                  <a:schemeClr val="tx1"/>
                </a:solidFill>
                <a:effectLst/>
                <a:latin typeface="+mn-lt"/>
                <a:ea typeface="+mn-ea"/>
                <a:cs typeface="+mn-cs"/>
              </a:rPr>
              <a:t>: </a:t>
            </a:r>
            <a:r>
              <a:rPr lang="en-US" dirty="0"/>
              <a:t>unite()</a:t>
            </a:r>
            <a:r>
              <a:rPr lang="en-US" sz="1200" b="0" i="0" kern="1200" dirty="0">
                <a:solidFill>
                  <a:schemeClr val="tx1"/>
                </a:solidFill>
                <a:effectLst/>
                <a:latin typeface="+mn-lt"/>
                <a:ea typeface="+mn-ea"/>
                <a:cs typeface="+mn-cs"/>
              </a:rPr>
              <a:t>, which you use if a single variable is spread across multiple columns.</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20</a:t>
            </a:fld>
            <a:endParaRPr lang="en-US"/>
          </a:p>
        </p:txBody>
      </p:sp>
    </p:spTree>
    <p:extLst>
      <p:ext uri="{BB962C8B-B14F-4D97-AF65-F5344CB8AC3E}">
        <p14:creationId xmlns:p14="http://schemas.microsoft.com/office/powerpoint/2010/main" val="2615096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you’d like to learn more about the underlying theory, you might enjoy the </a:t>
            </a:r>
            <a:r>
              <a:rPr lang="en-US" sz="1200" b="0" i="1" kern="1200" dirty="0">
                <a:solidFill>
                  <a:schemeClr val="tx1"/>
                </a:solidFill>
                <a:effectLst/>
                <a:latin typeface="+mn-lt"/>
                <a:ea typeface="+mn-ea"/>
                <a:cs typeface="+mn-cs"/>
              </a:rPr>
              <a:t>Tidy Data</a:t>
            </a:r>
            <a:r>
              <a:rPr lang="en-US" sz="1200" b="0" i="0" kern="1200" dirty="0">
                <a:solidFill>
                  <a:schemeClr val="tx1"/>
                </a:solidFill>
                <a:effectLst/>
                <a:latin typeface="+mn-lt"/>
                <a:ea typeface="+mn-ea"/>
                <a:cs typeface="+mn-cs"/>
              </a:rPr>
              <a:t> paper published in the Journal of Statistical Software, </a:t>
            </a:r>
            <a:r>
              <a:rPr lang="en-US" sz="1200" b="0" i="0" u="none" strike="noStrike" kern="1200" dirty="0">
                <a:solidFill>
                  <a:schemeClr val="tx1"/>
                </a:solidFill>
                <a:effectLst/>
                <a:latin typeface="+mn-lt"/>
                <a:ea typeface="+mn-ea"/>
                <a:cs typeface="+mn-cs"/>
                <a:hlinkClick r:id="rId3"/>
              </a:rPr>
              <a:t>http://www.jstatsoft.org/v59/i10/paper</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8A5F626E-7FC3-431E-95E9-77B22669FD98}" type="slidenum">
              <a:rPr lang="en-US" smtClean="0"/>
              <a:t>2</a:t>
            </a:fld>
            <a:endParaRPr lang="en-US"/>
          </a:p>
        </p:txBody>
      </p:sp>
    </p:spTree>
    <p:extLst>
      <p:ext uri="{BB962C8B-B14F-4D97-AF65-F5344CB8AC3E}">
        <p14:creationId xmlns:p14="http://schemas.microsoft.com/office/powerpoint/2010/main" val="1354745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a:t>rate</a:t>
            </a:r>
            <a:r>
              <a:rPr lang="en-US" sz="1200" b="0" i="0" kern="1200" dirty="0">
                <a:solidFill>
                  <a:schemeClr val="tx1"/>
                </a:solidFill>
                <a:effectLst/>
                <a:latin typeface="+mn-lt"/>
                <a:ea typeface="+mn-ea"/>
                <a:cs typeface="+mn-cs"/>
              </a:rPr>
              <a:t> column contains both </a:t>
            </a:r>
            <a:r>
              <a:rPr lang="en-US" dirty="0"/>
              <a:t>cases</a:t>
            </a:r>
            <a:r>
              <a:rPr lang="en-US" sz="1200" b="0" i="0" kern="1200" dirty="0">
                <a:solidFill>
                  <a:schemeClr val="tx1"/>
                </a:solidFill>
                <a:effectLst/>
                <a:latin typeface="+mn-lt"/>
                <a:ea typeface="+mn-ea"/>
                <a:cs typeface="+mn-cs"/>
              </a:rPr>
              <a:t> and </a:t>
            </a:r>
            <a:r>
              <a:rPr lang="en-US" dirty="0"/>
              <a:t>population</a:t>
            </a:r>
            <a:r>
              <a:rPr lang="en-US" sz="1200" b="0" i="0" kern="1200" dirty="0">
                <a:solidFill>
                  <a:schemeClr val="tx1"/>
                </a:solidFill>
                <a:effectLst/>
                <a:latin typeface="+mn-lt"/>
                <a:ea typeface="+mn-ea"/>
                <a:cs typeface="+mn-cs"/>
              </a:rPr>
              <a:t> variables, and we need to split it into two variables. </a:t>
            </a:r>
            <a:r>
              <a:rPr lang="en-US" dirty="0"/>
              <a:t>separate()</a:t>
            </a:r>
            <a:r>
              <a:rPr lang="en-US" sz="1200" b="0" i="0" kern="1200" dirty="0">
                <a:solidFill>
                  <a:schemeClr val="tx1"/>
                </a:solidFill>
                <a:effectLst/>
                <a:latin typeface="+mn-lt"/>
                <a:ea typeface="+mn-ea"/>
                <a:cs typeface="+mn-cs"/>
              </a:rPr>
              <a:t> takes the name of the column to separate, and the names of the columns to separate into, as shown in Figure and the code.</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21</a:t>
            </a:fld>
            <a:endParaRPr lang="en-US"/>
          </a:p>
        </p:txBody>
      </p:sp>
    </p:spTree>
    <p:extLst>
      <p:ext uri="{BB962C8B-B14F-4D97-AF65-F5344CB8AC3E}">
        <p14:creationId xmlns:p14="http://schemas.microsoft.com/office/powerpoint/2010/main" val="1851931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default, </a:t>
            </a:r>
            <a:r>
              <a:rPr lang="en-US" dirty="0"/>
              <a:t>separate()</a:t>
            </a:r>
            <a:r>
              <a:rPr lang="en-US" sz="1200" b="0" i="0" kern="1200" dirty="0">
                <a:solidFill>
                  <a:schemeClr val="tx1"/>
                </a:solidFill>
                <a:effectLst/>
                <a:latin typeface="+mn-lt"/>
                <a:ea typeface="+mn-ea"/>
                <a:cs typeface="+mn-cs"/>
              </a:rPr>
              <a:t> will split values wherever it sees a non-alphanumeric character (i.e. a character that isn’t a number or letter). For example, in the code above, </a:t>
            </a:r>
            <a:r>
              <a:rPr lang="en-US" dirty="0"/>
              <a:t>separate()</a:t>
            </a:r>
            <a:r>
              <a:rPr lang="en-US" sz="1200" b="0" i="0" kern="1200" dirty="0">
                <a:solidFill>
                  <a:schemeClr val="tx1"/>
                </a:solidFill>
                <a:effectLst/>
                <a:latin typeface="+mn-lt"/>
                <a:ea typeface="+mn-ea"/>
                <a:cs typeface="+mn-cs"/>
              </a:rPr>
              <a:t> split the values of </a:t>
            </a:r>
            <a:r>
              <a:rPr lang="en-US" dirty="0"/>
              <a:t>rate</a:t>
            </a:r>
            <a:r>
              <a:rPr lang="en-US" sz="1200" b="0" i="0" kern="1200" dirty="0">
                <a:solidFill>
                  <a:schemeClr val="tx1"/>
                </a:solidFill>
                <a:effectLst/>
                <a:latin typeface="+mn-lt"/>
                <a:ea typeface="+mn-ea"/>
                <a:cs typeface="+mn-cs"/>
              </a:rPr>
              <a:t> at the forward slash characters. If you wish to use a specific character to separate a column, you can pass the character to the </a:t>
            </a:r>
            <a:r>
              <a:rPr lang="en-US" dirty="0" err="1"/>
              <a:t>sep</a:t>
            </a:r>
            <a:r>
              <a:rPr lang="en-US" sz="1200" b="0" i="0" kern="1200" dirty="0">
                <a:solidFill>
                  <a:schemeClr val="tx1"/>
                </a:solidFill>
                <a:effectLst/>
                <a:latin typeface="+mn-lt"/>
                <a:ea typeface="+mn-ea"/>
                <a:cs typeface="+mn-cs"/>
              </a:rPr>
              <a:t> argument of </a:t>
            </a:r>
            <a:r>
              <a:rPr lang="en-US" dirty="0"/>
              <a:t>separate()</a:t>
            </a:r>
            <a:r>
              <a:rPr lang="en-US" sz="1200" b="0" i="0" kern="1200" dirty="0">
                <a:solidFill>
                  <a:schemeClr val="tx1"/>
                </a:solidFill>
                <a:effectLst/>
                <a:latin typeface="+mn-lt"/>
                <a:ea typeface="+mn-ea"/>
                <a:cs typeface="+mn-cs"/>
              </a:rPr>
              <a:t>. For example, we could rewrite the code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(Formally, </a:t>
            </a:r>
            <a:r>
              <a:rPr lang="en-US" dirty="0" err="1"/>
              <a:t>sep</a:t>
            </a:r>
            <a:r>
              <a:rPr lang="en-US" sz="1200" b="0" i="0" kern="1200" dirty="0">
                <a:solidFill>
                  <a:schemeClr val="tx1"/>
                </a:solidFill>
                <a:effectLst/>
                <a:latin typeface="+mn-lt"/>
                <a:ea typeface="+mn-ea"/>
                <a:cs typeface="+mn-cs"/>
              </a:rPr>
              <a:t> is a regular expression, which you’ll learn more about in </a:t>
            </a:r>
            <a:r>
              <a:rPr lang="en-US" sz="1200" b="0" i="0" u="none" strike="noStrike" kern="1200" dirty="0">
                <a:solidFill>
                  <a:schemeClr val="tx1"/>
                </a:solidFill>
                <a:effectLst/>
                <a:latin typeface="+mn-lt"/>
                <a:ea typeface="+mn-ea"/>
                <a:cs typeface="+mn-cs"/>
              </a:rPr>
              <a:t>strings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22</a:t>
            </a:fld>
            <a:endParaRPr lang="en-US"/>
          </a:p>
        </p:txBody>
      </p:sp>
    </p:spTree>
    <p:extLst>
      <p:ext uri="{BB962C8B-B14F-4D97-AF65-F5344CB8AC3E}">
        <p14:creationId xmlns:p14="http://schemas.microsoft.com/office/powerpoint/2010/main" val="239727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Look carefully at the column types: you’ll notice that </a:t>
            </a:r>
            <a:r>
              <a:rPr lang="en-US" dirty="0"/>
              <a:t>cases</a:t>
            </a:r>
            <a:r>
              <a:rPr lang="en-US" sz="1200" b="0" i="0" kern="1200" dirty="0">
                <a:solidFill>
                  <a:schemeClr val="tx1"/>
                </a:solidFill>
                <a:effectLst/>
                <a:latin typeface="+mn-lt"/>
                <a:ea typeface="+mn-ea"/>
                <a:cs typeface="+mn-cs"/>
              </a:rPr>
              <a:t> and </a:t>
            </a:r>
            <a:r>
              <a:rPr lang="en-US" dirty="0"/>
              <a:t>population</a:t>
            </a:r>
            <a:r>
              <a:rPr lang="en-US" sz="1200" b="0" i="0" kern="1200" dirty="0">
                <a:solidFill>
                  <a:schemeClr val="tx1"/>
                </a:solidFill>
                <a:effectLst/>
                <a:latin typeface="+mn-lt"/>
                <a:ea typeface="+mn-ea"/>
                <a:cs typeface="+mn-cs"/>
              </a:rPr>
              <a:t> are character columns. This is the default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in </a:t>
            </a:r>
            <a:r>
              <a:rPr lang="en-US" dirty="0"/>
              <a:t>separate()</a:t>
            </a:r>
            <a:r>
              <a:rPr lang="en-US" sz="1200" b="0" i="0" kern="1200" dirty="0">
                <a:solidFill>
                  <a:schemeClr val="tx1"/>
                </a:solidFill>
                <a:effectLst/>
                <a:latin typeface="+mn-lt"/>
                <a:ea typeface="+mn-ea"/>
                <a:cs typeface="+mn-cs"/>
              </a:rPr>
              <a:t>: it leaves the type of the column as is. Here, however, it’s not very useful as those really are numbers. </a:t>
            </a:r>
            <a:r>
              <a:rPr lang="en-US" sz="1200" b="1" i="0" kern="1200" dirty="0">
                <a:solidFill>
                  <a:schemeClr val="tx1"/>
                </a:solidFill>
                <a:effectLst/>
                <a:latin typeface="+mn-lt"/>
                <a:ea typeface="+mn-ea"/>
                <a:cs typeface="+mn-cs"/>
              </a:rPr>
              <a:t>We can ask </a:t>
            </a:r>
            <a:r>
              <a:rPr lang="en-US" b="1" dirty="0"/>
              <a:t>separate</a:t>
            </a:r>
            <a:r>
              <a:rPr lang="en-US" dirty="0"/>
              <a:t>()</a:t>
            </a:r>
            <a:r>
              <a:rPr lang="en-US" sz="1200" b="0" i="0" kern="1200" dirty="0">
                <a:solidFill>
                  <a:schemeClr val="tx1"/>
                </a:solidFill>
                <a:effectLst/>
                <a:latin typeface="+mn-lt"/>
                <a:ea typeface="+mn-ea"/>
                <a:cs typeface="+mn-cs"/>
              </a:rPr>
              <a:t> to try and convert to better types using </a:t>
            </a:r>
            <a:r>
              <a:rPr lang="en-US" dirty="0"/>
              <a:t>convert = TRUE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23</a:t>
            </a:fld>
            <a:endParaRPr lang="en-US"/>
          </a:p>
        </p:txBody>
      </p:sp>
    </p:spTree>
    <p:extLst>
      <p:ext uri="{BB962C8B-B14F-4D97-AF65-F5344CB8AC3E}">
        <p14:creationId xmlns:p14="http://schemas.microsoft.com/office/powerpoint/2010/main" val="1354358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also pass a vector of integers to </a:t>
            </a:r>
            <a:r>
              <a:rPr lang="en-US" sz="1200" b="0" i="0" kern="1200" dirty="0" err="1">
                <a:solidFill>
                  <a:schemeClr val="tx1"/>
                </a:solidFill>
                <a:effectLst/>
                <a:latin typeface="+mn-lt"/>
                <a:ea typeface="+mn-ea"/>
                <a:cs typeface="+mn-cs"/>
              </a:rPr>
              <a:t>sep.</a:t>
            </a:r>
            <a:r>
              <a:rPr lang="en-US" sz="1200" b="0" i="0" kern="1200" dirty="0">
                <a:solidFill>
                  <a:schemeClr val="tx1"/>
                </a:solidFill>
                <a:effectLst/>
                <a:latin typeface="+mn-lt"/>
                <a:ea typeface="+mn-ea"/>
                <a:cs typeface="+mn-cs"/>
              </a:rPr>
              <a:t> separate() will interpret the integers as positions to split at. Positive values start at 1 on the far-left of the strings; negative value start at -1 on the far-right of the strings. When using integers to separate strings, the length of </a:t>
            </a:r>
            <a:r>
              <a:rPr lang="en-US" sz="1200" b="0" i="0" kern="1200" dirty="0" err="1">
                <a:solidFill>
                  <a:schemeClr val="tx1"/>
                </a:solidFill>
                <a:effectLst/>
                <a:latin typeface="+mn-lt"/>
                <a:ea typeface="+mn-ea"/>
                <a:cs typeface="+mn-cs"/>
              </a:rPr>
              <a:t>sep</a:t>
            </a:r>
            <a:r>
              <a:rPr lang="en-US" sz="1200" b="0" i="0" kern="1200" dirty="0">
                <a:solidFill>
                  <a:schemeClr val="tx1"/>
                </a:solidFill>
                <a:effectLst/>
                <a:latin typeface="+mn-lt"/>
                <a:ea typeface="+mn-ea"/>
                <a:cs typeface="+mn-cs"/>
              </a:rPr>
              <a:t> should be one less than the number of names in into.</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use this arrangement to separate the last two digits of each year. This make this data less tidy, but is useful in other cases, as you’ll see in a little bit.</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24</a:t>
            </a:fld>
            <a:endParaRPr lang="en-US"/>
          </a:p>
        </p:txBody>
      </p:sp>
    </p:spTree>
    <p:extLst>
      <p:ext uri="{BB962C8B-B14F-4D97-AF65-F5344CB8AC3E}">
        <p14:creationId xmlns:p14="http://schemas.microsoft.com/office/powerpoint/2010/main" val="3945564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unite()</a:t>
            </a:r>
            <a:r>
              <a:rPr lang="en-US" sz="1200" b="0" i="0" kern="1200" dirty="0">
                <a:solidFill>
                  <a:schemeClr val="tx1"/>
                </a:solidFill>
                <a:effectLst/>
                <a:latin typeface="+mn-lt"/>
                <a:ea typeface="+mn-ea"/>
                <a:cs typeface="+mn-cs"/>
              </a:rPr>
              <a:t> is the inverse of </a:t>
            </a:r>
            <a:r>
              <a:rPr lang="en-US" dirty="0"/>
              <a:t>separate()</a:t>
            </a:r>
            <a:r>
              <a:rPr lang="en-US" sz="1200" b="0" i="0" kern="1200" dirty="0">
                <a:solidFill>
                  <a:schemeClr val="tx1"/>
                </a:solidFill>
                <a:effectLst/>
                <a:latin typeface="+mn-lt"/>
                <a:ea typeface="+mn-ea"/>
                <a:cs typeface="+mn-cs"/>
              </a:rPr>
              <a:t>: it combines multiple columns into a single column. You’ll need it much less frequently than </a:t>
            </a:r>
            <a:r>
              <a:rPr lang="en-US" dirty="0"/>
              <a:t>separate()</a:t>
            </a:r>
            <a:r>
              <a:rPr lang="en-US" sz="1200" b="0" i="0" kern="1200" dirty="0">
                <a:solidFill>
                  <a:schemeClr val="tx1"/>
                </a:solidFill>
                <a:effectLst/>
                <a:latin typeface="+mn-lt"/>
                <a:ea typeface="+mn-ea"/>
                <a:cs typeface="+mn-cs"/>
              </a:rPr>
              <a:t>, but it’s still a useful tool to have in your back pocket.</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25</a:t>
            </a:fld>
            <a:endParaRPr lang="en-US"/>
          </a:p>
        </p:txBody>
      </p:sp>
    </p:spTree>
    <p:extLst>
      <p:ext uri="{BB962C8B-B14F-4D97-AF65-F5344CB8AC3E}">
        <p14:creationId xmlns:p14="http://schemas.microsoft.com/office/powerpoint/2010/main" val="822241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use </a:t>
            </a:r>
            <a:r>
              <a:rPr lang="en-US" dirty="0"/>
              <a:t>unite()</a:t>
            </a:r>
            <a:r>
              <a:rPr lang="en-US" sz="1200" b="0" i="0" kern="1200" dirty="0">
                <a:solidFill>
                  <a:schemeClr val="tx1"/>
                </a:solidFill>
                <a:effectLst/>
                <a:latin typeface="+mn-lt"/>
                <a:ea typeface="+mn-ea"/>
                <a:cs typeface="+mn-cs"/>
              </a:rPr>
              <a:t> to rejoin the </a:t>
            </a:r>
            <a:r>
              <a:rPr lang="en-US" sz="1200" b="0" i="1" kern="1200" dirty="0">
                <a:solidFill>
                  <a:schemeClr val="tx1"/>
                </a:solidFill>
                <a:effectLst/>
                <a:latin typeface="+mn-lt"/>
                <a:ea typeface="+mn-ea"/>
                <a:cs typeface="+mn-cs"/>
              </a:rPr>
              <a:t>century</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year</a:t>
            </a:r>
            <a:r>
              <a:rPr lang="en-US" sz="1200" b="0" i="0" kern="1200" dirty="0">
                <a:solidFill>
                  <a:schemeClr val="tx1"/>
                </a:solidFill>
                <a:effectLst/>
                <a:latin typeface="+mn-lt"/>
                <a:ea typeface="+mn-ea"/>
                <a:cs typeface="+mn-cs"/>
              </a:rPr>
              <a:t> columns that we created in the last example. That data is saved as </a:t>
            </a:r>
            <a:r>
              <a:rPr lang="en-US" dirty="0" err="1"/>
              <a:t>tidyr</a:t>
            </a:r>
            <a:r>
              <a:rPr lang="en-US" dirty="0"/>
              <a:t>::table5</a:t>
            </a:r>
            <a:r>
              <a:rPr lang="en-US" sz="1200" b="0" i="0" kern="1200" dirty="0">
                <a:solidFill>
                  <a:schemeClr val="tx1"/>
                </a:solidFill>
                <a:effectLst/>
                <a:latin typeface="+mn-lt"/>
                <a:ea typeface="+mn-ea"/>
                <a:cs typeface="+mn-cs"/>
              </a:rPr>
              <a:t>. </a:t>
            </a:r>
            <a:r>
              <a:rPr lang="en-US" dirty="0"/>
              <a:t>unite()</a:t>
            </a:r>
            <a:r>
              <a:rPr lang="en-US" sz="1200" b="0" i="0" kern="1200" dirty="0">
                <a:solidFill>
                  <a:schemeClr val="tx1"/>
                </a:solidFill>
                <a:effectLst/>
                <a:latin typeface="+mn-lt"/>
                <a:ea typeface="+mn-ea"/>
                <a:cs typeface="+mn-cs"/>
              </a:rPr>
              <a:t> takes a data frame, the name of the new variable to create, and a set of columns to combine, again specified in </a:t>
            </a:r>
            <a:r>
              <a:rPr lang="en-US" dirty="0" err="1"/>
              <a:t>dplyr</a:t>
            </a:r>
            <a:r>
              <a:rPr lang="en-US" dirty="0"/>
              <a:t>::select()</a:t>
            </a:r>
            <a:r>
              <a:rPr lang="en-US" sz="1200" b="0" i="0" kern="1200" dirty="0">
                <a:solidFill>
                  <a:schemeClr val="tx1"/>
                </a:solidFill>
                <a:effectLst/>
                <a:latin typeface="+mn-lt"/>
                <a:ea typeface="+mn-ea"/>
                <a:cs typeface="+mn-cs"/>
              </a:rPr>
              <a:t> style:</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26</a:t>
            </a:fld>
            <a:endParaRPr lang="en-US"/>
          </a:p>
        </p:txBody>
      </p:sp>
    </p:spTree>
    <p:extLst>
      <p:ext uri="{BB962C8B-B14F-4D97-AF65-F5344CB8AC3E}">
        <p14:creationId xmlns:p14="http://schemas.microsoft.com/office/powerpoint/2010/main" val="2859189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case we also need to use the </a:t>
            </a:r>
            <a:r>
              <a:rPr lang="en-US" dirty="0" err="1"/>
              <a:t>sep</a:t>
            </a:r>
            <a:r>
              <a:rPr lang="en-US" sz="1200" b="0" i="0" kern="1200" dirty="0">
                <a:solidFill>
                  <a:schemeClr val="tx1"/>
                </a:solidFill>
                <a:effectLst/>
                <a:latin typeface="+mn-lt"/>
                <a:ea typeface="+mn-ea"/>
                <a:cs typeface="+mn-cs"/>
              </a:rPr>
              <a:t> argument. The default will place an underscore (</a:t>
            </a:r>
            <a:r>
              <a:rPr lang="en-US" dirty="0"/>
              <a:t>_</a:t>
            </a:r>
            <a:r>
              <a:rPr lang="en-US" sz="1200" b="0" i="0" kern="1200" dirty="0">
                <a:solidFill>
                  <a:schemeClr val="tx1"/>
                </a:solidFill>
                <a:effectLst/>
                <a:latin typeface="+mn-lt"/>
                <a:ea typeface="+mn-ea"/>
                <a:cs typeface="+mn-cs"/>
              </a:rPr>
              <a:t>) between the values from different columns. Here we don’t want any separator so we use </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27</a:t>
            </a:fld>
            <a:endParaRPr lang="en-US"/>
          </a:p>
        </p:txBody>
      </p:sp>
    </p:spTree>
    <p:extLst>
      <p:ext uri="{BB962C8B-B14F-4D97-AF65-F5344CB8AC3E}">
        <p14:creationId xmlns:p14="http://schemas.microsoft.com/office/powerpoint/2010/main" val="2279712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https://rpubs.com/uky994/584677</a:t>
            </a:r>
            <a:endParaRPr lang="en-US" dirty="0"/>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What do the extra and fill arguments do in separate()? Experiment with the various options for the following two toy datasets.</a:t>
            </a:r>
          </a:p>
          <a:p>
            <a:pPr marL="0" indent="0">
              <a:buFont typeface="+mj-lt"/>
              <a:buNone/>
            </a:pPr>
            <a:r>
              <a:rPr lang="en-US" sz="1200" b="1" i="0" u="none" strike="noStrike" kern="1200" dirty="0" err="1">
                <a:solidFill>
                  <a:schemeClr val="tx1"/>
                </a:solidFill>
                <a:effectLst/>
                <a:latin typeface="+mn-lt"/>
                <a:ea typeface="+mn-ea"/>
                <a:cs typeface="+mn-cs"/>
              </a:rPr>
              <a:t>tibble</a:t>
            </a:r>
            <a:r>
              <a:rPr lang="en-US" sz="1200" b="0" i="0" u="none" strike="noStrike" kern="1200" dirty="0">
                <a:solidFill>
                  <a:schemeClr val="tx1"/>
                </a:solidFill>
                <a:effectLst/>
                <a:latin typeface="+mn-lt"/>
                <a:ea typeface="+mn-ea"/>
                <a:cs typeface="+mn-cs"/>
              </a:rPr>
              <a:t>(x = </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a,b,c</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d,e,f,g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h,i,j</a:t>
            </a:r>
            <a:r>
              <a:rPr lang="en-US" sz="1200" b="0" i="0" u="none" strike="noStrike" kern="1200" dirty="0">
                <a:solidFill>
                  <a:schemeClr val="tx1"/>
                </a:solidFill>
                <a:effectLst/>
                <a:latin typeface="+mn-lt"/>
                <a:ea typeface="+mn-ea"/>
                <a:cs typeface="+mn-cs"/>
              </a:rPr>
              <a:t>")) %&gt;% </a:t>
            </a:r>
            <a:r>
              <a:rPr lang="en-US" sz="1200" b="1" i="0" u="none" strike="noStrike" kern="1200" dirty="0">
                <a:solidFill>
                  <a:schemeClr val="tx1"/>
                </a:solidFill>
                <a:effectLst/>
                <a:latin typeface="+mn-lt"/>
                <a:ea typeface="+mn-ea"/>
                <a:cs typeface="+mn-cs"/>
              </a:rPr>
              <a:t>separate</a:t>
            </a:r>
            <a:r>
              <a:rPr lang="en-US" sz="1200" b="0" i="0" u="none" strike="noStrike" kern="1200" dirty="0">
                <a:solidFill>
                  <a:schemeClr val="tx1"/>
                </a:solidFill>
                <a:effectLst/>
                <a:latin typeface="+mn-lt"/>
                <a:ea typeface="+mn-ea"/>
                <a:cs typeface="+mn-cs"/>
              </a:rPr>
              <a:t>(x, </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("one", "two", "three"))</a:t>
            </a:r>
            <a:r>
              <a:rPr lang="en-US" sz="1200" b="0" i="0"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tibble</a:t>
            </a:r>
            <a:r>
              <a:rPr lang="en-US" sz="1200" b="0" i="0" u="none" strike="noStrike" kern="1200" dirty="0">
                <a:solidFill>
                  <a:schemeClr val="tx1"/>
                </a:solidFill>
                <a:effectLst/>
                <a:latin typeface="+mn-lt"/>
                <a:ea typeface="+mn-ea"/>
                <a:cs typeface="+mn-cs"/>
              </a:rPr>
              <a:t>(x = </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a,b,c</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f,g,i</a:t>
            </a:r>
            <a:r>
              <a:rPr lang="en-US" sz="1200" b="0" i="0" u="none" strike="noStrike" kern="1200" dirty="0">
                <a:solidFill>
                  <a:schemeClr val="tx1"/>
                </a:solidFill>
                <a:effectLst/>
                <a:latin typeface="+mn-lt"/>
                <a:ea typeface="+mn-ea"/>
                <a:cs typeface="+mn-cs"/>
              </a:rPr>
              <a:t>")) %&gt;% </a:t>
            </a:r>
            <a:r>
              <a:rPr lang="en-US" sz="1200" b="1" i="0" u="none" strike="noStrike" kern="1200" dirty="0">
                <a:solidFill>
                  <a:schemeClr val="tx1"/>
                </a:solidFill>
                <a:effectLst/>
                <a:latin typeface="+mn-lt"/>
                <a:ea typeface="+mn-ea"/>
                <a:cs typeface="+mn-cs"/>
              </a:rPr>
              <a:t>separate</a:t>
            </a:r>
            <a:r>
              <a:rPr lang="en-US" sz="1200" b="0" i="0" u="none" strike="noStrike" kern="1200" dirty="0">
                <a:solidFill>
                  <a:schemeClr val="tx1"/>
                </a:solidFill>
                <a:effectLst/>
                <a:latin typeface="+mn-lt"/>
                <a:ea typeface="+mn-ea"/>
                <a:cs typeface="+mn-cs"/>
              </a:rPr>
              <a:t>(x, </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("one", "two", "three"))</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Both unite() and separate() have a remove argument. What does it do? Why would you set it to FALSE?</a:t>
            </a:r>
          </a:p>
          <a:p>
            <a:pPr marL="228600" indent="-228600">
              <a:buFont typeface="+mj-lt"/>
              <a:buAutoNum type="arabicPeriod"/>
            </a:pPr>
            <a:r>
              <a:rPr lang="en-US" sz="1200" b="0" i="0" kern="1200" dirty="0">
                <a:solidFill>
                  <a:schemeClr val="tx1"/>
                </a:solidFill>
                <a:effectLst/>
                <a:latin typeface="+mn-lt"/>
                <a:ea typeface="+mn-ea"/>
                <a:cs typeface="+mn-cs"/>
              </a:rPr>
              <a:t>Compare and contrast separate() and extract(). Why are there three variations of separation (by position, by separator, and with groups), but only one unite?</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28</a:t>
            </a:fld>
            <a:endParaRPr lang="en-US"/>
          </a:p>
        </p:txBody>
      </p:sp>
    </p:spTree>
    <p:extLst>
      <p:ext uri="{BB962C8B-B14F-4D97-AF65-F5344CB8AC3E}">
        <p14:creationId xmlns:p14="http://schemas.microsoft.com/office/powerpoint/2010/main" val="1045763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Changing the representation of a dataset brings up an important subtlety of missing values. Surprisingly, a value can be missing in one of two possible ways:</a:t>
            </a:r>
          </a:p>
          <a:p>
            <a:r>
              <a:rPr lang="en-US" sz="1200" b="0" i="0" kern="1200" dirty="0">
                <a:solidFill>
                  <a:schemeClr val="tx1"/>
                </a:solidFill>
                <a:effectLst/>
                <a:latin typeface="+mn-lt"/>
                <a:ea typeface="+mn-ea"/>
                <a:cs typeface="+mn-cs"/>
              </a:rPr>
              <a:t>Explicitly, i.e. flagged with NA.</a:t>
            </a:r>
          </a:p>
          <a:p>
            <a:r>
              <a:rPr lang="en-US" sz="1200" b="0" i="0" kern="1200" dirty="0">
                <a:solidFill>
                  <a:schemeClr val="tx1"/>
                </a:solidFill>
                <a:effectLst/>
                <a:latin typeface="+mn-lt"/>
                <a:ea typeface="+mn-ea"/>
                <a:cs typeface="+mn-cs"/>
              </a:rPr>
              <a:t>Implicitly, i.e. simply not present in the data.</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29</a:t>
            </a:fld>
            <a:endParaRPr lang="en-US"/>
          </a:p>
        </p:txBody>
      </p:sp>
    </p:spTree>
    <p:extLst>
      <p:ext uri="{BB962C8B-B14F-4D97-AF65-F5344CB8AC3E}">
        <p14:creationId xmlns:p14="http://schemas.microsoft.com/office/powerpoint/2010/main" val="755281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illustrate this idea with a very simple data set: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two missing values in this dataset: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The return </a:t>
            </a:r>
            <a:r>
              <a:rPr lang="en-US" sz="1200" b="0" i="0" kern="1200" dirty="0">
                <a:solidFill>
                  <a:schemeClr val="tx1"/>
                </a:solidFill>
                <a:effectLst/>
                <a:latin typeface="+mn-lt"/>
                <a:ea typeface="+mn-ea"/>
                <a:cs typeface="+mn-cs"/>
              </a:rPr>
              <a:t>for the fourth quarter of 2015 is explicitly missing, because the cell where its value should be instead contains NA.</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The return </a:t>
            </a:r>
            <a:r>
              <a:rPr lang="en-US" sz="1200" b="0" i="0" kern="1200" dirty="0">
                <a:solidFill>
                  <a:schemeClr val="tx1"/>
                </a:solidFill>
                <a:effectLst/>
                <a:latin typeface="+mn-lt"/>
                <a:ea typeface="+mn-ea"/>
                <a:cs typeface="+mn-cs"/>
              </a:rPr>
              <a:t>for the first quarter of 2016 is implicitly missing, because it simply does not appear in the dataset.</a:t>
            </a:r>
          </a:p>
          <a:p>
            <a:r>
              <a:rPr lang="en-US" sz="1200" b="0" i="0" kern="1200" dirty="0">
                <a:solidFill>
                  <a:schemeClr val="tx1"/>
                </a:solidFill>
                <a:effectLst/>
                <a:latin typeface="+mn-lt"/>
                <a:ea typeface="+mn-ea"/>
                <a:cs typeface="+mn-cs"/>
              </a:rPr>
              <a:t>One way to think about the difference is with this Zen-like </a:t>
            </a:r>
            <a:r>
              <a:rPr lang="en-US" sz="1200" b="0" i="0" kern="1200" dirty="0" err="1">
                <a:solidFill>
                  <a:schemeClr val="tx1"/>
                </a:solidFill>
                <a:effectLst/>
                <a:latin typeface="+mn-lt"/>
                <a:ea typeface="+mn-ea"/>
                <a:cs typeface="+mn-cs"/>
              </a:rPr>
              <a:t>koan</a:t>
            </a:r>
            <a:r>
              <a:rPr lang="en-US" sz="1200" b="0" i="0" kern="1200" dirty="0">
                <a:solidFill>
                  <a:schemeClr val="tx1"/>
                </a:solidFill>
                <a:effectLst/>
                <a:latin typeface="+mn-lt"/>
                <a:ea typeface="+mn-ea"/>
                <a:cs typeface="+mn-cs"/>
              </a:rPr>
              <a:t>: An explicit missing value is the presence of an absence; an implicit missing value is the absence of a presence.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Where’s 1?</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30</a:t>
            </a:fld>
            <a:endParaRPr lang="en-US"/>
          </a:p>
        </p:txBody>
      </p:sp>
    </p:spTree>
    <p:extLst>
      <p:ext uri="{BB962C8B-B14F-4D97-AF65-F5344CB8AC3E}">
        <p14:creationId xmlns:p14="http://schemas.microsoft.com/office/powerpoint/2010/main" val="2722431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represent the same underlying data in multiple ways. The example below shows the same data </a:t>
            </a:r>
            <a:r>
              <a:rPr lang="en-US" sz="1200" b="0" i="0" kern="1200" dirty="0" err="1">
                <a:solidFill>
                  <a:schemeClr val="tx1"/>
                </a:solidFill>
                <a:effectLst/>
                <a:latin typeface="+mn-lt"/>
                <a:ea typeface="+mn-ea"/>
                <a:cs typeface="+mn-cs"/>
              </a:rPr>
              <a:t>organised</a:t>
            </a:r>
            <a:r>
              <a:rPr lang="en-US" sz="1200" b="0" i="0" kern="1200" dirty="0">
                <a:solidFill>
                  <a:schemeClr val="tx1"/>
                </a:solidFill>
                <a:effectLst/>
                <a:latin typeface="+mn-lt"/>
                <a:ea typeface="+mn-ea"/>
                <a:cs typeface="+mn-cs"/>
              </a:rPr>
              <a:t> in four different ways. Each dataset shows the same values of four variables </a:t>
            </a:r>
            <a:r>
              <a:rPr lang="en-US" sz="1200" b="0" i="1" kern="1200" dirty="0">
                <a:solidFill>
                  <a:schemeClr val="tx1"/>
                </a:solidFill>
                <a:effectLst/>
                <a:latin typeface="+mn-lt"/>
                <a:ea typeface="+mn-ea"/>
                <a:cs typeface="+mn-cs"/>
              </a:rPr>
              <a:t>country</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year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population</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cases</a:t>
            </a:r>
            <a:r>
              <a:rPr lang="en-US" sz="1200" b="0" i="0" kern="1200" dirty="0">
                <a:solidFill>
                  <a:schemeClr val="tx1"/>
                </a:solidFill>
                <a:effectLst/>
                <a:latin typeface="+mn-lt"/>
                <a:ea typeface="+mn-ea"/>
                <a:cs typeface="+mn-cs"/>
              </a:rPr>
              <a:t>, but each dataset </a:t>
            </a:r>
            <a:r>
              <a:rPr lang="en-US" sz="1200" b="0" i="0" kern="1200" dirty="0" err="1">
                <a:solidFill>
                  <a:schemeClr val="tx1"/>
                </a:solidFill>
                <a:effectLst/>
                <a:latin typeface="+mn-lt"/>
                <a:ea typeface="+mn-ea"/>
                <a:cs typeface="+mn-cs"/>
              </a:rPr>
              <a:t>organises</a:t>
            </a:r>
            <a:r>
              <a:rPr lang="en-US" sz="1200" b="0" i="0" kern="1200" dirty="0">
                <a:solidFill>
                  <a:schemeClr val="tx1"/>
                </a:solidFill>
                <a:effectLst/>
                <a:latin typeface="+mn-lt"/>
                <a:ea typeface="+mn-ea"/>
                <a:cs typeface="+mn-cs"/>
              </a:rPr>
              <a:t> the values in a different way.</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3</a:t>
            </a:fld>
            <a:endParaRPr lang="en-US"/>
          </a:p>
        </p:txBody>
      </p:sp>
    </p:spTree>
    <p:extLst>
      <p:ext uri="{BB962C8B-B14F-4D97-AF65-F5344CB8AC3E}">
        <p14:creationId xmlns:p14="http://schemas.microsoft.com/office/powerpoint/2010/main" val="4724770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way that a dataset is represented can make implicit values explicit. For example, we can make the implicit missing value explicit by putting years in the columns:</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31</a:t>
            </a:fld>
            <a:endParaRPr lang="en-US"/>
          </a:p>
        </p:txBody>
      </p:sp>
    </p:spTree>
    <p:extLst>
      <p:ext uri="{BB962C8B-B14F-4D97-AF65-F5344CB8AC3E}">
        <p14:creationId xmlns:p14="http://schemas.microsoft.com/office/powerpoint/2010/main" val="3236746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Because these explicit missing values may not be important in other representations of the data, you can set </a:t>
            </a:r>
            <a:r>
              <a:rPr lang="en-US" dirty="0" err="1"/>
              <a:t>values_drop_na</a:t>
            </a:r>
            <a:r>
              <a:rPr lang="en-US" dirty="0"/>
              <a:t> = TRUE</a:t>
            </a:r>
            <a:r>
              <a:rPr lang="en-US" sz="1200" b="0" i="0" kern="1200" dirty="0">
                <a:solidFill>
                  <a:schemeClr val="tx1"/>
                </a:solidFill>
                <a:effectLst/>
                <a:latin typeface="+mn-lt"/>
                <a:ea typeface="+mn-ea"/>
                <a:cs typeface="+mn-cs"/>
              </a:rPr>
              <a:t> in </a:t>
            </a:r>
            <a:r>
              <a:rPr lang="en-US" dirty="0" err="1"/>
              <a:t>pivot_longer</a:t>
            </a:r>
            <a:r>
              <a:rPr lang="en-US" dirty="0"/>
              <a:t>()</a:t>
            </a:r>
            <a:r>
              <a:rPr lang="en-US" sz="1200" b="0" i="0" kern="1200" dirty="0">
                <a:solidFill>
                  <a:schemeClr val="tx1"/>
                </a:solidFill>
                <a:effectLst/>
                <a:latin typeface="+mn-lt"/>
                <a:ea typeface="+mn-ea"/>
                <a:cs typeface="+mn-cs"/>
              </a:rPr>
              <a:t> to turn explicit missing values implicit:</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32</a:t>
            </a:fld>
            <a:endParaRPr lang="en-US"/>
          </a:p>
        </p:txBody>
      </p:sp>
    </p:spTree>
    <p:extLst>
      <p:ext uri="{BB962C8B-B14F-4D97-AF65-F5344CB8AC3E}">
        <p14:creationId xmlns:p14="http://schemas.microsoft.com/office/powerpoint/2010/main" val="2496667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important tool for making missing values explicit in tidy data is </a:t>
            </a:r>
            <a:r>
              <a:rPr lang="en-US" dirty="0"/>
              <a:t>complete()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dirty="0"/>
              <a:t>complete()</a:t>
            </a:r>
            <a:r>
              <a:rPr lang="en-US" sz="1200" b="0" i="0" kern="1200" dirty="0">
                <a:solidFill>
                  <a:schemeClr val="tx1"/>
                </a:solidFill>
                <a:effectLst/>
                <a:latin typeface="+mn-lt"/>
                <a:ea typeface="+mn-ea"/>
                <a:cs typeface="+mn-cs"/>
              </a:rPr>
              <a:t> takes a set of columns, and finds all unique combinations. It then ensures the original dataset contains all those values, filling in explicit </a:t>
            </a:r>
            <a:r>
              <a:rPr lang="en-US" dirty="0"/>
              <a:t>NA</a:t>
            </a:r>
            <a:r>
              <a:rPr lang="en-US" sz="1200" b="0" i="0" kern="1200" dirty="0">
                <a:solidFill>
                  <a:schemeClr val="tx1"/>
                </a:solidFill>
                <a:effectLst/>
                <a:latin typeface="+mn-lt"/>
                <a:ea typeface="+mn-ea"/>
                <a:cs typeface="+mn-cs"/>
              </a:rPr>
              <a:t>s where necessary.</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33</a:t>
            </a:fld>
            <a:endParaRPr lang="en-US"/>
          </a:p>
        </p:txBody>
      </p:sp>
    </p:spTree>
    <p:extLst>
      <p:ext uri="{BB962C8B-B14F-4D97-AF65-F5344CB8AC3E}">
        <p14:creationId xmlns:p14="http://schemas.microsoft.com/office/powerpoint/2010/main" val="16218973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There’s one other important tool that you should know for working with missing values. Sometimes when a data source has primarily been used for data entry, missing values indicate that the previous value should be carried forward:</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34</a:t>
            </a:fld>
            <a:endParaRPr lang="en-US"/>
          </a:p>
        </p:txBody>
      </p:sp>
    </p:spTree>
    <p:extLst>
      <p:ext uri="{BB962C8B-B14F-4D97-AF65-F5344CB8AC3E}">
        <p14:creationId xmlns:p14="http://schemas.microsoft.com/office/powerpoint/2010/main" val="30139740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fill in these missing values with </a:t>
            </a:r>
            <a:r>
              <a:rPr lang="en-US" dirty="0"/>
              <a:t>fill()</a:t>
            </a:r>
            <a:r>
              <a:rPr lang="en-US" sz="1200" b="0" i="0" kern="1200" dirty="0">
                <a:solidFill>
                  <a:schemeClr val="tx1"/>
                </a:solidFill>
                <a:effectLst/>
                <a:latin typeface="+mn-lt"/>
                <a:ea typeface="+mn-ea"/>
                <a:cs typeface="+mn-cs"/>
              </a:rPr>
              <a:t>. It takes a set of columns where you want missing values to be replaced by the most recent non-missing value (sometimes called last observation carried forward).</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35</a:t>
            </a:fld>
            <a:endParaRPr lang="en-US"/>
          </a:p>
        </p:txBody>
      </p:sp>
    </p:spTree>
    <p:extLst>
      <p:ext uri="{BB962C8B-B14F-4D97-AF65-F5344CB8AC3E}">
        <p14:creationId xmlns:p14="http://schemas.microsoft.com/office/powerpoint/2010/main" val="33636867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https://rpubs.com/uky994/584713</a:t>
            </a:r>
            <a:endParaRPr lang="en-US" dirty="0"/>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Compare and contrast the fill arguments to </a:t>
            </a:r>
            <a:r>
              <a:rPr lang="en-US" sz="1200" b="0" i="0" kern="1200" dirty="0" err="1">
                <a:solidFill>
                  <a:schemeClr val="tx1"/>
                </a:solidFill>
                <a:effectLst/>
                <a:latin typeface="+mn-lt"/>
                <a:ea typeface="+mn-ea"/>
                <a:cs typeface="+mn-cs"/>
              </a:rPr>
              <a:t>pivot_wider</a:t>
            </a:r>
            <a:r>
              <a:rPr lang="en-US" sz="1200" b="0" i="0" kern="1200" dirty="0">
                <a:solidFill>
                  <a:schemeClr val="tx1"/>
                </a:solidFill>
                <a:effectLst/>
                <a:latin typeface="+mn-lt"/>
                <a:ea typeface="+mn-ea"/>
                <a:cs typeface="+mn-cs"/>
              </a:rPr>
              <a:t>() and complete().</a:t>
            </a:r>
          </a:p>
          <a:p>
            <a:pPr marL="228600" indent="-228600">
              <a:buFont typeface="+mj-lt"/>
              <a:buAutoNum type="arabicPeriod"/>
            </a:pPr>
            <a:r>
              <a:rPr lang="en-US" sz="1200" b="0" i="0" kern="1200" dirty="0">
                <a:solidFill>
                  <a:schemeClr val="tx1"/>
                </a:solidFill>
                <a:effectLst/>
                <a:latin typeface="+mn-lt"/>
                <a:ea typeface="+mn-ea"/>
                <a:cs typeface="+mn-cs"/>
              </a:rPr>
              <a:t>What does the direction argument to fill() do?</a:t>
            </a:r>
          </a:p>
          <a:p>
            <a:pPr marL="228600" indent="-228600">
              <a:buFont typeface="+mj-lt"/>
              <a:buAutoNum type="arabicPeriod"/>
            </a:pPr>
            <a:endParaRPr lang="en-US" dirty="0"/>
          </a:p>
          <a:p>
            <a:pPr marL="228600" indent="-228600">
              <a:buFont typeface="+mj-lt"/>
              <a:buAutoNum type="arabicPeriod"/>
            </a:pPr>
            <a:endParaRPr lang="en-US" dirty="0"/>
          </a:p>
          <a:p>
            <a:pPr marL="228600" indent="-228600">
              <a:buFont typeface="+mj-lt"/>
              <a:buAutoNum type="arabicPeriod"/>
            </a:pPr>
            <a:endParaRPr lang="en-US" dirty="0"/>
          </a:p>
          <a:p>
            <a:pPr marL="0" indent="0">
              <a:buFont typeface="+mj-lt"/>
              <a:buNone/>
            </a:pPr>
            <a:r>
              <a:rPr lang="en-US" dirty="0"/>
              <a:t>Case Study: </a:t>
            </a:r>
            <a:r>
              <a:rPr lang="en-US" dirty="0">
                <a:hlinkClick r:id="rId4"/>
              </a:rPr>
              <a:t>https://rpubs.com/uky994/584719</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36</a:t>
            </a:fld>
            <a:endParaRPr lang="en-US"/>
          </a:p>
        </p:txBody>
      </p:sp>
    </p:spTree>
    <p:extLst>
      <p:ext uri="{BB962C8B-B14F-4D97-AF65-F5344CB8AC3E}">
        <p14:creationId xmlns:p14="http://schemas.microsoft.com/office/powerpoint/2010/main" val="2342264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Before we continue on to other topics, it’s worth talking briefly about non-tidy data. Earlier in the chapter, I used the pejorative term “messy” to refer to non-tidy data. That’s an oversimplification: there are lots of useful and well-founded data structures that are not tidy data. There are two main reasons to use other data structures: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Alternative representations may have substantial performance or space advantages.</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Specialised</a:t>
            </a:r>
            <a:r>
              <a:rPr lang="en-US" sz="1200" b="0" i="0" kern="1200" dirty="0">
                <a:solidFill>
                  <a:schemeClr val="tx1"/>
                </a:solidFill>
                <a:effectLst/>
                <a:latin typeface="+mn-lt"/>
                <a:ea typeface="+mn-ea"/>
                <a:cs typeface="+mn-cs"/>
              </a:rPr>
              <a:t> fields have evolved their own conventions for storing data that may be quite different to the conventions of tidy data.</a:t>
            </a:r>
          </a:p>
          <a:p>
            <a:r>
              <a:rPr lang="en-US" sz="1200" b="0" i="0" kern="1200" dirty="0">
                <a:solidFill>
                  <a:schemeClr val="tx1"/>
                </a:solidFill>
                <a:effectLst/>
                <a:latin typeface="+mn-lt"/>
                <a:ea typeface="+mn-ea"/>
                <a:cs typeface="+mn-cs"/>
              </a:rPr>
              <a:t>Either of these reasons means you’ll need something other than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(or data frame). If your data does fit naturally into a rectangular structure composed of observations and variables, I think tidy data should be your default choice. But there are good reasons to use other structures; tidy data is not the only way.</a:t>
            </a:r>
          </a:p>
          <a:p>
            <a:r>
              <a:rPr lang="en-US" sz="1200" b="0" i="0" kern="1200" dirty="0">
                <a:solidFill>
                  <a:schemeClr val="tx1"/>
                </a:solidFill>
                <a:effectLst/>
                <a:latin typeface="+mn-lt"/>
                <a:ea typeface="+mn-ea"/>
                <a:cs typeface="+mn-cs"/>
              </a:rPr>
              <a:t>If you’d like to learn more about non-tidy data, I’d highly recommend this thoughtful blog post by Jeff Leek: </a:t>
            </a:r>
            <a:r>
              <a:rPr lang="en-US" sz="1200" b="0" i="0" u="none" strike="noStrike" kern="1200" dirty="0">
                <a:solidFill>
                  <a:schemeClr val="tx1"/>
                </a:solidFill>
                <a:effectLst/>
                <a:latin typeface="+mn-lt"/>
                <a:ea typeface="+mn-ea"/>
                <a:cs typeface="+mn-cs"/>
                <a:hlinkClick r:id="rId3"/>
              </a:rPr>
              <a:t>http://simplystatistics.org/2016/02/17/non-tidy-data/</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37</a:t>
            </a:fld>
            <a:endParaRPr lang="en-US"/>
          </a:p>
        </p:txBody>
      </p:sp>
    </p:spTree>
    <p:extLst>
      <p:ext uri="{BB962C8B-B14F-4D97-AF65-F5344CB8AC3E}">
        <p14:creationId xmlns:p14="http://schemas.microsoft.com/office/powerpoint/2010/main" val="2456824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all representations of the same underlying data, but they are not equally easy to use. One dataset, the tidy dataset, will be much easier to work with inside the </a:t>
            </a:r>
            <a:r>
              <a:rPr lang="en-US" sz="1200" b="0" i="0" kern="1200" dirty="0" err="1">
                <a:solidFill>
                  <a:schemeClr val="tx1"/>
                </a:solidFill>
                <a:effectLst/>
                <a:latin typeface="+mn-lt"/>
                <a:ea typeface="+mn-ea"/>
                <a:cs typeface="+mn-cs"/>
              </a:rPr>
              <a:t>tidyverse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4</a:t>
            </a:fld>
            <a:endParaRPr lang="en-US"/>
          </a:p>
        </p:txBody>
      </p:sp>
    </p:spTree>
    <p:extLst>
      <p:ext uri="{BB962C8B-B14F-4D97-AF65-F5344CB8AC3E}">
        <p14:creationId xmlns:p14="http://schemas.microsoft.com/office/powerpoint/2010/main" val="4155202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three interrelated rules which make a dataset tidy:</a:t>
            </a:r>
          </a:p>
          <a:p>
            <a:pPr marL="228600" indent="-228600">
              <a:buFont typeface="+mj-lt"/>
              <a:buAutoNum type="arabicPeriod"/>
            </a:pPr>
            <a:r>
              <a:rPr lang="en-US" sz="1200" b="0" i="0" kern="1200" dirty="0">
                <a:solidFill>
                  <a:schemeClr val="tx1"/>
                </a:solidFill>
                <a:effectLst/>
                <a:latin typeface="+mn-lt"/>
                <a:ea typeface="+mn-ea"/>
                <a:cs typeface="+mn-cs"/>
              </a:rPr>
              <a:t>Each variable must have its own column.</a:t>
            </a:r>
          </a:p>
          <a:p>
            <a:pPr marL="228600" indent="-228600">
              <a:buFont typeface="+mj-lt"/>
              <a:buAutoNum type="arabicPeriod"/>
            </a:pPr>
            <a:r>
              <a:rPr lang="en-US" sz="1200" b="0" i="0" kern="1200" dirty="0">
                <a:solidFill>
                  <a:schemeClr val="tx1"/>
                </a:solidFill>
                <a:effectLst/>
                <a:latin typeface="+mn-lt"/>
                <a:ea typeface="+mn-ea"/>
                <a:cs typeface="+mn-cs"/>
              </a:rPr>
              <a:t>Each observation must have its own row.</a:t>
            </a:r>
          </a:p>
          <a:p>
            <a:pPr marL="228600" indent="-228600">
              <a:buFont typeface="+mj-lt"/>
              <a:buAutoNum type="arabicPeriod"/>
            </a:pPr>
            <a:r>
              <a:rPr lang="en-US" sz="1200" b="0" i="0" kern="1200" dirty="0">
                <a:solidFill>
                  <a:schemeClr val="tx1"/>
                </a:solidFill>
                <a:effectLst/>
                <a:latin typeface="+mn-lt"/>
                <a:ea typeface="+mn-ea"/>
                <a:cs typeface="+mn-cs"/>
              </a:rPr>
              <a:t>Each value must have its own cell.</a:t>
            </a:r>
          </a:p>
          <a:p>
            <a:endParaRPr lang="en-US" dirty="0"/>
          </a:p>
          <a:p>
            <a:r>
              <a:rPr lang="en-US" sz="1200" b="0" i="0" kern="1200" dirty="0">
                <a:solidFill>
                  <a:schemeClr val="tx1"/>
                </a:solidFill>
                <a:effectLst/>
                <a:latin typeface="+mn-lt"/>
                <a:ea typeface="+mn-ea"/>
                <a:cs typeface="+mn-cs"/>
              </a:rPr>
              <a:t>Following three rules makes a dataset tidy: variables are in columns, observations are in rows, and values are in cells.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three rules are interrelated because it’s impossible to only satisfy two of the three. That interrelationship leads to an even simpler set of practical instructions:</a:t>
            </a:r>
          </a:p>
          <a:p>
            <a:pPr marL="228600" indent="-228600">
              <a:buFont typeface="+mj-lt"/>
              <a:buAutoNum type="arabicPeriod"/>
            </a:pPr>
            <a:r>
              <a:rPr lang="en-US" sz="1200" b="0" i="0" kern="1200" dirty="0">
                <a:solidFill>
                  <a:schemeClr val="tx1"/>
                </a:solidFill>
                <a:effectLst/>
                <a:latin typeface="+mn-lt"/>
                <a:ea typeface="+mn-ea"/>
                <a:cs typeface="+mn-cs"/>
              </a:rPr>
              <a:t>Put each dataset in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Put each variable in a column.</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5</a:t>
            </a:fld>
            <a:endParaRPr lang="en-US"/>
          </a:p>
        </p:txBody>
      </p:sp>
    </p:spTree>
    <p:extLst>
      <p:ext uri="{BB962C8B-B14F-4D97-AF65-F5344CB8AC3E}">
        <p14:creationId xmlns:p14="http://schemas.microsoft.com/office/powerpoint/2010/main" val="2027266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example, only </a:t>
            </a:r>
            <a:r>
              <a:rPr lang="en-US" dirty="0"/>
              <a:t>table1</a:t>
            </a:r>
            <a:r>
              <a:rPr lang="en-US" sz="1200" b="0" i="0" kern="1200" dirty="0">
                <a:solidFill>
                  <a:schemeClr val="tx1"/>
                </a:solidFill>
                <a:effectLst/>
                <a:latin typeface="+mn-lt"/>
                <a:ea typeface="+mn-ea"/>
                <a:cs typeface="+mn-cs"/>
              </a:rPr>
              <a:t> is tidy. It’s the only representation where each column is a variable.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Why ensure that your data is tidy? There are two main advantages:</a:t>
            </a:r>
          </a:p>
          <a:p>
            <a:pPr marL="228600" indent="-228600">
              <a:buFont typeface="+mj-lt"/>
              <a:buAutoNum type="arabicPeriod"/>
            </a:pPr>
            <a:r>
              <a:rPr lang="en-US" sz="1200" b="0" i="0" kern="1200" dirty="0">
                <a:solidFill>
                  <a:schemeClr val="tx1"/>
                </a:solidFill>
                <a:effectLst/>
                <a:latin typeface="+mn-lt"/>
                <a:ea typeface="+mn-ea"/>
                <a:cs typeface="+mn-cs"/>
              </a:rPr>
              <a:t>There’s a general advantage to picking one consistent way of storing data. If you have a consistent data structure, it’s easier to learn the tools that work with it because they have an underlying uniformity.</a:t>
            </a:r>
          </a:p>
          <a:p>
            <a:pPr marL="228600" indent="-228600">
              <a:buFont typeface="+mj-lt"/>
              <a:buAutoNum type="arabicPeriod"/>
            </a:pPr>
            <a:r>
              <a:rPr lang="en-US" sz="1200" b="0" i="0" kern="1200" dirty="0">
                <a:solidFill>
                  <a:schemeClr val="tx1"/>
                </a:solidFill>
                <a:effectLst/>
                <a:latin typeface="+mn-lt"/>
                <a:ea typeface="+mn-ea"/>
                <a:cs typeface="+mn-cs"/>
              </a:rPr>
              <a:t>There’s a specific advantage to placing variables in columns because it allows R’s vectorized nature to shine. As you learned in </a:t>
            </a:r>
            <a:r>
              <a:rPr lang="en-US" sz="1200" b="0" i="0" u="none" strike="noStrike" kern="1200" dirty="0">
                <a:solidFill>
                  <a:schemeClr val="tx1"/>
                </a:solidFill>
                <a:effectLst/>
                <a:latin typeface="+mn-lt"/>
                <a:ea typeface="+mn-ea"/>
                <a:cs typeface="+mn-cs"/>
              </a:rPr>
              <a:t>mutate </a:t>
            </a:r>
            <a:r>
              <a:rPr lang="en-US" sz="1200" b="0" i="0" kern="1200" dirty="0">
                <a:solidFill>
                  <a:schemeClr val="tx1"/>
                </a:solidFill>
                <a:effectLst/>
                <a:latin typeface="+mn-lt"/>
                <a:ea typeface="+mn-ea"/>
                <a:cs typeface="+mn-cs"/>
              </a:rPr>
              <a:t>and </a:t>
            </a:r>
            <a:r>
              <a:rPr lang="en-US" sz="1200" b="0" i="0" u="none" strike="noStrike" kern="1200" dirty="0">
                <a:solidFill>
                  <a:schemeClr val="tx1"/>
                </a:solidFill>
                <a:effectLst/>
                <a:latin typeface="+mn-lt"/>
                <a:ea typeface="+mn-ea"/>
                <a:cs typeface="+mn-cs"/>
              </a:rPr>
              <a:t>summary functions</a:t>
            </a:r>
            <a:r>
              <a:rPr lang="en-US" sz="1200" b="0" i="0" kern="1200" dirty="0">
                <a:solidFill>
                  <a:schemeClr val="tx1"/>
                </a:solidFill>
                <a:effectLst/>
                <a:latin typeface="+mn-lt"/>
                <a:ea typeface="+mn-ea"/>
                <a:cs typeface="+mn-cs"/>
              </a:rPr>
              <a:t>, most built-in R functions work with vectors of values. That makes transforming tidy data feel particularly natural.</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6</a:t>
            </a:fld>
            <a:endParaRPr lang="en-US"/>
          </a:p>
        </p:txBody>
      </p:sp>
    </p:spTree>
    <p:extLst>
      <p:ext uri="{BB962C8B-B14F-4D97-AF65-F5344CB8AC3E}">
        <p14:creationId xmlns:p14="http://schemas.microsoft.com/office/powerpoint/2010/main" val="2705035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 ggplot2, and all the other packages in the </a:t>
            </a:r>
            <a:r>
              <a:rPr lang="en-US" sz="1200" b="0" i="0" kern="1200" dirty="0" err="1">
                <a:solidFill>
                  <a:schemeClr val="tx1"/>
                </a:solidFill>
                <a:effectLst/>
                <a:latin typeface="+mn-lt"/>
                <a:ea typeface="+mn-ea"/>
                <a:cs typeface="+mn-cs"/>
              </a:rPr>
              <a:t>tidyverse</a:t>
            </a:r>
            <a:r>
              <a:rPr lang="en-US" sz="1200" b="0" i="0" kern="1200" dirty="0">
                <a:solidFill>
                  <a:schemeClr val="tx1"/>
                </a:solidFill>
                <a:effectLst/>
                <a:latin typeface="+mn-lt"/>
                <a:ea typeface="+mn-ea"/>
                <a:cs typeface="+mn-cs"/>
              </a:rPr>
              <a:t> are designed to work with tidy data. Here are a couple of small examples showing how you might work with </a:t>
            </a:r>
            <a:r>
              <a:rPr lang="en-US" dirty="0"/>
              <a:t>table1</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7</a:t>
            </a:fld>
            <a:endParaRPr lang="en-US"/>
          </a:p>
        </p:txBody>
      </p:sp>
    </p:spTree>
    <p:extLst>
      <p:ext uri="{BB962C8B-B14F-4D97-AF65-F5344CB8AC3E}">
        <p14:creationId xmlns:p14="http://schemas.microsoft.com/office/powerpoint/2010/main" val="923310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https://rpubs.com/uky994/584647</a:t>
            </a:r>
            <a:endParaRPr lang="en-US" dirty="0"/>
          </a:p>
          <a:p>
            <a:endParaRPr lang="en-US" dirty="0"/>
          </a:p>
          <a:p>
            <a:endParaRPr lang="en-US" dirty="0"/>
          </a:p>
          <a:p>
            <a:pPr marL="228600" indent="-228600">
              <a:buFont typeface="+mj-lt"/>
              <a:buAutoNum type="arabicPeriod"/>
            </a:pPr>
            <a:r>
              <a:rPr lang="en-US" sz="1200" b="0" i="0" kern="1200" dirty="0">
                <a:solidFill>
                  <a:schemeClr val="tx1"/>
                </a:solidFill>
                <a:effectLst/>
                <a:latin typeface="+mn-lt"/>
                <a:ea typeface="+mn-ea"/>
                <a:cs typeface="+mn-cs"/>
              </a:rPr>
              <a:t>Using prose, describe how the variables and observations are </a:t>
            </a:r>
            <a:r>
              <a:rPr lang="en-US" sz="1200" b="0" i="0" kern="1200" dirty="0" err="1">
                <a:solidFill>
                  <a:schemeClr val="tx1"/>
                </a:solidFill>
                <a:effectLst/>
                <a:latin typeface="+mn-lt"/>
                <a:ea typeface="+mn-ea"/>
                <a:cs typeface="+mn-cs"/>
              </a:rPr>
              <a:t>organised</a:t>
            </a:r>
            <a:r>
              <a:rPr lang="en-US" sz="1200" b="0" i="0" kern="1200" dirty="0">
                <a:solidFill>
                  <a:schemeClr val="tx1"/>
                </a:solidFill>
                <a:effectLst/>
                <a:latin typeface="+mn-lt"/>
                <a:ea typeface="+mn-ea"/>
                <a:cs typeface="+mn-cs"/>
              </a:rPr>
              <a:t> in each of the sample tables.</a:t>
            </a:r>
          </a:p>
          <a:p>
            <a:pPr marL="228600" indent="-228600">
              <a:buFont typeface="+mj-lt"/>
              <a:buAutoNum type="arabicPeriod"/>
            </a:pPr>
            <a:r>
              <a:rPr lang="en-US" sz="1200" b="0" i="0" kern="1200" dirty="0">
                <a:solidFill>
                  <a:schemeClr val="tx1"/>
                </a:solidFill>
                <a:effectLst/>
                <a:latin typeface="+mn-lt"/>
                <a:ea typeface="+mn-ea"/>
                <a:cs typeface="+mn-cs"/>
              </a:rPr>
              <a:t>Compute the rate for table2, and table4a + table4b. You will need to perform four operations:</a:t>
            </a:r>
          </a:p>
          <a:p>
            <a:pPr marL="685800" lvl="1" indent="-228600">
              <a:buFont typeface="+mj-lt"/>
              <a:buAutoNum type="arabicPeriod"/>
            </a:pPr>
            <a:r>
              <a:rPr lang="en-US" sz="1200" b="0" i="0" kern="1200" dirty="0">
                <a:solidFill>
                  <a:schemeClr val="tx1"/>
                </a:solidFill>
                <a:effectLst/>
                <a:latin typeface="+mn-lt"/>
                <a:ea typeface="+mn-ea"/>
                <a:cs typeface="+mn-cs"/>
              </a:rPr>
              <a:t>Extract the number of TB cases per country per year.</a:t>
            </a:r>
          </a:p>
          <a:p>
            <a:pPr marL="685800" lvl="1" indent="-228600">
              <a:buFont typeface="+mj-lt"/>
              <a:buAutoNum type="arabicPeriod"/>
            </a:pPr>
            <a:r>
              <a:rPr lang="en-US" sz="1200" b="0" i="0" kern="1200" dirty="0">
                <a:solidFill>
                  <a:schemeClr val="tx1"/>
                </a:solidFill>
                <a:effectLst/>
                <a:latin typeface="+mn-lt"/>
                <a:ea typeface="+mn-ea"/>
                <a:cs typeface="+mn-cs"/>
              </a:rPr>
              <a:t>Extract the matching population per country per year.</a:t>
            </a:r>
          </a:p>
          <a:p>
            <a:pPr marL="685800" lvl="1" indent="-228600">
              <a:buFont typeface="+mj-lt"/>
              <a:buAutoNum type="arabicPeriod"/>
            </a:pPr>
            <a:r>
              <a:rPr lang="en-US" sz="1200" b="0" i="0" kern="1200" dirty="0">
                <a:solidFill>
                  <a:schemeClr val="tx1"/>
                </a:solidFill>
                <a:effectLst/>
                <a:latin typeface="+mn-lt"/>
                <a:ea typeface="+mn-ea"/>
                <a:cs typeface="+mn-cs"/>
              </a:rPr>
              <a:t>Divide cases by population, and multiply by 10000.</a:t>
            </a:r>
          </a:p>
          <a:p>
            <a:pPr marL="685800" lvl="1" indent="-228600">
              <a:buFont typeface="+mj-lt"/>
              <a:buAutoNum type="arabicPeriod"/>
            </a:pPr>
            <a:r>
              <a:rPr lang="en-US" sz="1200" b="0" i="0" kern="1200" dirty="0">
                <a:solidFill>
                  <a:schemeClr val="tx1"/>
                </a:solidFill>
                <a:effectLst/>
                <a:latin typeface="+mn-lt"/>
                <a:ea typeface="+mn-ea"/>
                <a:cs typeface="+mn-cs"/>
              </a:rPr>
              <a:t>Store back in the appropriate place.</a:t>
            </a:r>
          </a:p>
          <a:p>
            <a:pPr marL="228600" indent="-228600">
              <a:buFont typeface="+mj-lt"/>
              <a:buAutoNum type="arabicPeriod"/>
            </a:pPr>
            <a:r>
              <a:rPr lang="en-US" sz="1200" b="0" i="0" kern="1200" dirty="0">
                <a:solidFill>
                  <a:schemeClr val="tx1"/>
                </a:solidFill>
                <a:effectLst/>
                <a:latin typeface="+mn-lt"/>
                <a:ea typeface="+mn-ea"/>
                <a:cs typeface="+mn-cs"/>
              </a:rPr>
              <a:t>Which representation is easiest to work with? Which is hardest? Why?</a:t>
            </a:r>
          </a:p>
          <a:p>
            <a:pPr marL="228600" indent="-228600">
              <a:buFont typeface="+mj-lt"/>
              <a:buAutoNum type="arabicPeriod"/>
            </a:pPr>
            <a:r>
              <a:rPr lang="en-US" sz="1200" b="0" i="0" kern="1200" dirty="0">
                <a:solidFill>
                  <a:schemeClr val="tx1"/>
                </a:solidFill>
                <a:effectLst/>
                <a:latin typeface="+mn-lt"/>
                <a:ea typeface="+mn-ea"/>
                <a:cs typeface="+mn-cs"/>
              </a:rPr>
              <a:t>Recreate the plot showing change in cases over time using table2 instead of table1. What do you need to do first?</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9</a:t>
            </a:fld>
            <a:endParaRPr lang="en-US"/>
          </a:p>
        </p:txBody>
      </p:sp>
    </p:spTree>
    <p:extLst>
      <p:ext uri="{BB962C8B-B14F-4D97-AF65-F5344CB8AC3E}">
        <p14:creationId xmlns:p14="http://schemas.microsoft.com/office/powerpoint/2010/main" val="1828445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principles of tidy data seem so obvious that you might wonder if you’ll ever encounter a dataset that isn’t tidy. Unfortunately, however, </a:t>
            </a:r>
            <a:r>
              <a:rPr lang="en-US" sz="1200" b="1" i="0" kern="12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most data that you will encounter will be untidy. There are two main reasons:</a:t>
            </a:r>
          </a:p>
          <a:p>
            <a:pPr marL="228600" indent="-228600">
              <a:buFont typeface="+mj-lt"/>
              <a:buAutoNum type="arabicPeriod"/>
            </a:pPr>
            <a:r>
              <a:rPr lang="en-US" sz="1200" b="0" i="0" kern="1200" dirty="0">
                <a:solidFill>
                  <a:schemeClr val="tx1"/>
                </a:solidFill>
                <a:effectLst/>
                <a:latin typeface="+mn-lt"/>
                <a:ea typeface="+mn-ea"/>
                <a:cs typeface="+mn-cs"/>
              </a:rPr>
              <a:t>Most people aren’t familiar with the principles of tidy data, and it’s hard to derive them yourself unless you spend a </a:t>
            </a:r>
            <a:r>
              <a:rPr lang="en-US" sz="1200" b="0" i="1" kern="1200" dirty="0">
                <a:solidFill>
                  <a:schemeClr val="tx1"/>
                </a:solidFill>
                <a:effectLst/>
                <a:latin typeface="+mn-lt"/>
                <a:ea typeface="+mn-ea"/>
                <a:cs typeface="+mn-cs"/>
              </a:rPr>
              <a:t>lot</a:t>
            </a:r>
            <a:r>
              <a:rPr lang="en-US" sz="1200" b="0" i="0" kern="1200" dirty="0">
                <a:solidFill>
                  <a:schemeClr val="tx1"/>
                </a:solidFill>
                <a:effectLst/>
                <a:latin typeface="+mn-lt"/>
                <a:ea typeface="+mn-ea"/>
                <a:cs typeface="+mn-cs"/>
              </a:rPr>
              <a:t> of time working with data.</a:t>
            </a:r>
          </a:p>
          <a:p>
            <a:pPr marL="228600" indent="-228600">
              <a:buFont typeface="+mj-lt"/>
              <a:buAutoNum type="arabicPeriod"/>
            </a:pPr>
            <a:r>
              <a:rPr lang="en-US" sz="1200" b="0" i="0" kern="1200" dirty="0">
                <a:solidFill>
                  <a:schemeClr val="tx1"/>
                </a:solidFill>
                <a:effectLst/>
                <a:latin typeface="+mn-lt"/>
                <a:ea typeface="+mn-ea"/>
                <a:cs typeface="+mn-cs"/>
              </a:rPr>
              <a:t>Data is often organized to facilitate some use other than analysis. For example, data is often organized to make entry as easy as possible.</a:t>
            </a:r>
          </a:p>
          <a:p>
            <a:r>
              <a:rPr lang="en-US" sz="1200" b="1" i="0" kern="1200" dirty="0">
                <a:solidFill>
                  <a:schemeClr val="tx1"/>
                </a:solidFill>
                <a:effectLst/>
                <a:latin typeface="+mn-lt"/>
                <a:ea typeface="+mn-ea"/>
                <a:cs typeface="+mn-cs"/>
              </a:rPr>
              <a:t>(2) </a:t>
            </a:r>
            <a:r>
              <a:rPr lang="en-US" sz="1200" b="0" i="0" kern="1200" dirty="0">
                <a:solidFill>
                  <a:schemeClr val="tx1"/>
                </a:solidFill>
                <a:effectLst/>
                <a:latin typeface="+mn-lt"/>
                <a:ea typeface="+mn-ea"/>
                <a:cs typeface="+mn-cs"/>
              </a:rPr>
              <a:t>This means for most real analyses, you’ll need to do some tidying. </a:t>
            </a:r>
            <a:r>
              <a:rPr lang="en-US" sz="1200" b="1" i="0" kern="12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The first step is always to figure out what the variables and observations are. Sometimes this is easy; other times you’ll need to consult with the people who originally generated the data. </a:t>
            </a:r>
            <a:r>
              <a:rPr lang="en-US" sz="1200" b="1" i="0" kern="1200" dirty="0">
                <a:solidFill>
                  <a:schemeClr val="tx1"/>
                </a:solidFill>
                <a:effectLst/>
                <a:latin typeface="+mn-lt"/>
                <a:ea typeface="+mn-ea"/>
                <a:cs typeface="+mn-cs"/>
              </a:rPr>
              <a:t>(4) </a:t>
            </a:r>
            <a:r>
              <a:rPr lang="en-US" sz="1200" b="0" i="0" kern="1200" dirty="0">
                <a:solidFill>
                  <a:schemeClr val="tx1"/>
                </a:solidFill>
                <a:effectLst/>
                <a:latin typeface="+mn-lt"/>
                <a:ea typeface="+mn-ea"/>
                <a:cs typeface="+mn-cs"/>
              </a:rPr>
              <a:t>The second step is to resolve one of two common problems:</a:t>
            </a:r>
          </a:p>
          <a:p>
            <a:pPr marL="228600" indent="-228600">
              <a:buFont typeface="+mj-lt"/>
              <a:buAutoNum type="arabicPeriod"/>
            </a:pPr>
            <a:r>
              <a:rPr lang="en-US" sz="1200" b="0" i="0" kern="1200" dirty="0">
                <a:solidFill>
                  <a:schemeClr val="tx1"/>
                </a:solidFill>
                <a:effectLst/>
                <a:latin typeface="+mn-lt"/>
                <a:ea typeface="+mn-ea"/>
                <a:cs typeface="+mn-cs"/>
              </a:rPr>
              <a:t>One variable might be spread across multiple columns.</a:t>
            </a:r>
          </a:p>
          <a:p>
            <a:pPr marL="228600" indent="-228600">
              <a:buFont typeface="+mj-lt"/>
              <a:buAutoNum type="arabicPeriod"/>
            </a:pPr>
            <a:r>
              <a:rPr lang="en-US" sz="1200" b="0" i="0" kern="1200" dirty="0">
                <a:solidFill>
                  <a:schemeClr val="tx1"/>
                </a:solidFill>
                <a:effectLst/>
                <a:latin typeface="+mn-lt"/>
                <a:ea typeface="+mn-ea"/>
                <a:cs typeface="+mn-cs"/>
              </a:rPr>
              <a:t>One observation might be scattered across multiple rows.</a:t>
            </a:r>
          </a:p>
          <a:p>
            <a:r>
              <a:rPr lang="en-US" sz="1200" b="0" i="0" kern="1200" dirty="0">
                <a:solidFill>
                  <a:schemeClr val="tx1"/>
                </a:solidFill>
                <a:effectLst/>
                <a:latin typeface="+mn-lt"/>
                <a:ea typeface="+mn-ea"/>
                <a:cs typeface="+mn-cs"/>
              </a:rPr>
              <a:t>Typically a dataset will only suffer from one of these problems; it’ll only suffer from both if you’re really unlucky! </a:t>
            </a:r>
            <a:r>
              <a:rPr lang="en-US" sz="1200" b="1" i="0" kern="1200" dirty="0">
                <a:solidFill>
                  <a:schemeClr val="tx1"/>
                </a:solidFill>
                <a:effectLst/>
                <a:latin typeface="+mn-lt"/>
                <a:ea typeface="+mn-ea"/>
                <a:cs typeface="+mn-cs"/>
              </a:rPr>
              <a:t>(5)</a:t>
            </a:r>
            <a:r>
              <a:rPr lang="en-US" sz="1200" b="0" i="0" kern="1200" dirty="0">
                <a:solidFill>
                  <a:schemeClr val="tx1"/>
                </a:solidFill>
                <a:effectLst/>
                <a:latin typeface="+mn-lt"/>
                <a:ea typeface="+mn-ea"/>
                <a:cs typeface="+mn-cs"/>
              </a:rPr>
              <a:t>To fix these problems, you’ll need the two most important functions in </a:t>
            </a:r>
            <a:r>
              <a:rPr lang="en-US" sz="1200" b="0" i="0" kern="1200" dirty="0" err="1">
                <a:solidFill>
                  <a:schemeClr val="tx1"/>
                </a:solidFill>
                <a:effectLst/>
                <a:latin typeface="+mn-lt"/>
                <a:ea typeface="+mn-ea"/>
                <a:cs typeface="+mn-cs"/>
              </a:rPr>
              <a:t>tidyr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pivot_longer</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pivot_wider</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10</a:t>
            </a:fld>
            <a:endParaRPr lang="en-US"/>
          </a:p>
        </p:txBody>
      </p:sp>
    </p:spTree>
    <p:extLst>
      <p:ext uri="{BB962C8B-B14F-4D97-AF65-F5344CB8AC3E}">
        <p14:creationId xmlns:p14="http://schemas.microsoft.com/office/powerpoint/2010/main" val="156505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4/7/2020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www.jstatsoft.org/v59/i10/pape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implystatistics.org/2016/02/17/non-tidy-data/"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D40C66-7025-4E4C-8039-D1A394E592C2}"/>
              </a:ext>
            </a:extLst>
          </p:cNvPr>
          <p:cNvSpPr>
            <a:spLocks noGrp="1"/>
          </p:cNvSpPr>
          <p:nvPr>
            <p:ph type="title"/>
          </p:nvPr>
        </p:nvSpPr>
        <p:spPr/>
        <p:txBody>
          <a:bodyPr/>
          <a:lstStyle/>
          <a:p>
            <a:r>
              <a:rPr lang="en-US" dirty="0"/>
              <a:t>Tidy data</a:t>
            </a:r>
          </a:p>
        </p:txBody>
      </p:sp>
      <p:sp>
        <p:nvSpPr>
          <p:cNvPr id="6" name="Text Placeholder 5">
            <a:extLst>
              <a:ext uri="{FF2B5EF4-FFF2-40B4-BE49-F238E27FC236}">
                <a16:creationId xmlns:a16="http://schemas.microsoft.com/office/drawing/2014/main" id="{C640C65A-1636-4DDE-830F-4C118CF86F33}"/>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7" name="Picture 2" descr="Image result for r programming">
            <a:extLst>
              <a:ext uri="{FF2B5EF4-FFF2-40B4-BE49-F238E27FC236}">
                <a16:creationId xmlns:a16="http://schemas.microsoft.com/office/drawing/2014/main" id="{17184B0E-148E-4376-A256-224E0D941B21}"/>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xfrm>
            <a:off x="0" y="0"/>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999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600F-7D0E-4AA9-9603-3016890C8EDA}"/>
              </a:ext>
            </a:extLst>
          </p:cNvPr>
          <p:cNvSpPr>
            <a:spLocks noGrp="1"/>
          </p:cNvSpPr>
          <p:nvPr>
            <p:ph type="title"/>
          </p:nvPr>
        </p:nvSpPr>
        <p:spPr/>
        <p:txBody>
          <a:bodyPr/>
          <a:lstStyle/>
          <a:p>
            <a:r>
              <a:rPr lang="en-US" dirty="0"/>
              <a:t>Pivoting</a:t>
            </a:r>
          </a:p>
        </p:txBody>
      </p:sp>
      <p:sp>
        <p:nvSpPr>
          <p:cNvPr id="3" name="Content Placeholder 2">
            <a:extLst>
              <a:ext uri="{FF2B5EF4-FFF2-40B4-BE49-F238E27FC236}">
                <a16:creationId xmlns:a16="http://schemas.microsoft.com/office/drawing/2014/main" id="{D1662134-087C-43CE-9C18-51336EDF6307}"/>
              </a:ext>
            </a:extLst>
          </p:cNvPr>
          <p:cNvSpPr>
            <a:spLocks noGrp="1"/>
          </p:cNvSpPr>
          <p:nvPr>
            <p:ph idx="1"/>
          </p:nvPr>
        </p:nvSpPr>
        <p:spPr>
          <a:xfrm>
            <a:off x="1024128" y="2084832"/>
            <a:ext cx="9720073" cy="4224528"/>
          </a:xfrm>
        </p:spPr>
        <p:txBody>
          <a:bodyPr>
            <a:normAutofit/>
          </a:bodyPr>
          <a:lstStyle/>
          <a:p>
            <a:pPr marL="0" indent="0">
              <a:buNone/>
            </a:pPr>
            <a:r>
              <a:rPr lang="en-US" sz="2400" dirty="0"/>
              <a:t>Most data that you will encounter will be untidy</a:t>
            </a:r>
          </a:p>
          <a:p>
            <a:pPr marL="0" indent="0">
              <a:buNone/>
            </a:pPr>
            <a:r>
              <a:rPr lang="en-US" sz="2400" dirty="0"/>
              <a:t>For most analyses, you’ll need to do some tidying.</a:t>
            </a:r>
          </a:p>
          <a:p>
            <a:pPr marL="0" indent="0">
              <a:buNone/>
            </a:pPr>
            <a:r>
              <a:rPr lang="en-US" sz="2400" dirty="0"/>
              <a:t>Figure out what the variables and observations are</a:t>
            </a:r>
          </a:p>
          <a:p>
            <a:pPr marL="0" indent="0">
              <a:buNone/>
            </a:pPr>
            <a:r>
              <a:rPr lang="en-US" sz="2400" dirty="0"/>
              <a:t>Two common problems:</a:t>
            </a:r>
          </a:p>
          <a:p>
            <a:pPr marL="914400" indent="-282575">
              <a:buFont typeface="+mj-lt"/>
              <a:buAutoNum type="arabicPeriod"/>
            </a:pPr>
            <a:r>
              <a:rPr lang="en-US" sz="2400" dirty="0"/>
              <a:t>One variable might be spread across multiple columns.</a:t>
            </a:r>
          </a:p>
          <a:p>
            <a:pPr marL="914400" indent="-282575">
              <a:buFont typeface="+mj-lt"/>
              <a:buAutoNum type="arabicPeriod"/>
            </a:pPr>
            <a:r>
              <a:rPr lang="en-US" sz="2400" dirty="0"/>
              <a:t>One observation might be scattered across multiple rows.</a:t>
            </a:r>
          </a:p>
          <a:p>
            <a:pPr marL="0" indent="0">
              <a:buNone/>
            </a:pPr>
            <a:endParaRPr lang="en-US" sz="2400" dirty="0"/>
          </a:p>
        </p:txBody>
      </p:sp>
      <p:sp>
        <p:nvSpPr>
          <p:cNvPr id="5" name="Rectangle 4">
            <a:extLst>
              <a:ext uri="{FF2B5EF4-FFF2-40B4-BE49-F238E27FC236}">
                <a16:creationId xmlns:a16="http://schemas.microsoft.com/office/drawing/2014/main" id="{A00F39EC-8157-4643-A71A-E5880C6F2DA2}"/>
              </a:ext>
            </a:extLst>
          </p:cNvPr>
          <p:cNvSpPr/>
          <p:nvPr/>
        </p:nvSpPr>
        <p:spPr>
          <a:xfrm>
            <a:off x="1144913" y="5688276"/>
            <a:ext cx="2517036" cy="430887"/>
          </a:xfrm>
          <a:prstGeom prst="rect">
            <a:avLst/>
          </a:prstGeom>
          <a:solidFill>
            <a:srgbClr val="F7F7F7"/>
          </a:solidFill>
        </p:spPr>
        <p:txBody>
          <a:bodyPr wrap="none">
            <a:spAutoFit/>
          </a:bodyPr>
          <a:lstStyle/>
          <a:p>
            <a:r>
              <a:rPr lang="en-US" altLang="en-US" sz="2200" dirty="0" err="1">
                <a:solidFill>
                  <a:srgbClr val="333333"/>
                </a:solidFill>
                <a:latin typeface="Consolas" panose="020B0609020204030204" pitchFamily="49" charset="0"/>
              </a:rPr>
              <a:t>pivot_longer</a:t>
            </a:r>
            <a:r>
              <a:rPr lang="en-US" altLang="en-US" sz="2200" dirty="0">
                <a:solidFill>
                  <a:srgbClr val="333333"/>
                </a:solidFill>
                <a:latin typeface="Consolas" panose="020B0609020204030204" pitchFamily="49" charset="0"/>
              </a:rPr>
              <a:t>() </a:t>
            </a:r>
            <a:endParaRPr lang="en-US" sz="2200" dirty="0">
              <a:solidFill>
                <a:srgbClr val="333333"/>
              </a:solidFill>
              <a:latin typeface="Consolas" panose="020B0609020204030204" pitchFamily="49" charset="0"/>
            </a:endParaRPr>
          </a:p>
        </p:txBody>
      </p:sp>
      <p:sp>
        <p:nvSpPr>
          <p:cNvPr id="6" name="Rectangle 5">
            <a:extLst>
              <a:ext uri="{FF2B5EF4-FFF2-40B4-BE49-F238E27FC236}">
                <a16:creationId xmlns:a16="http://schemas.microsoft.com/office/drawing/2014/main" id="{0020C98F-AF91-46B7-A4C5-250F64DFF564}"/>
              </a:ext>
            </a:extLst>
          </p:cNvPr>
          <p:cNvSpPr/>
          <p:nvPr/>
        </p:nvSpPr>
        <p:spPr>
          <a:xfrm>
            <a:off x="4837482" y="5688275"/>
            <a:ext cx="2517036" cy="430887"/>
          </a:xfrm>
          <a:prstGeom prst="rect">
            <a:avLst/>
          </a:prstGeom>
          <a:solidFill>
            <a:srgbClr val="F7F7F7"/>
          </a:solidFill>
        </p:spPr>
        <p:txBody>
          <a:bodyPr wrap="none">
            <a:spAutoFit/>
          </a:bodyPr>
          <a:lstStyle/>
          <a:p>
            <a:r>
              <a:rPr lang="en-US" altLang="en-US" sz="2200" dirty="0" err="1">
                <a:solidFill>
                  <a:srgbClr val="333333"/>
                </a:solidFill>
                <a:latin typeface="Consolas" panose="020B0609020204030204" pitchFamily="49" charset="0"/>
              </a:rPr>
              <a:t>pivot_wider</a:t>
            </a:r>
            <a:r>
              <a:rPr lang="en-US" altLang="en-US" sz="2200" dirty="0">
                <a:solidFill>
                  <a:srgbClr val="333333"/>
                </a:solidFill>
                <a:latin typeface="Consolas" panose="020B0609020204030204" pitchFamily="49" charset="0"/>
              </a:rPr>
              <a:t>(). </a:t>
            </a:r>
            <a:endParaRPr lang="en-US" sz="2200" dirty="0">
              <a:solidFill>
                <a:srgbClr val="333333"/>
              </a:solidFill>
              <a:latin typeface="Consolas" panose="020B0609020204030204" pitchFamily="49" charset="0"/>
            </a:endParaRPr>
          </a:p>
        </p:txBody>
      </p:sp>
      <p:sp>
        <p:nvSpPr>
          <p:cNvPr id="7" name="Rectangle 6">
            <a:extLst>
              <a:ext uri="{FF2B5EF4-FFF2-40B4-BE49-F238E27FC236}">
                <a16:creationId xmlns:a16="http://schemas.microsoft.com/office/drawing/2014/main" id="{68DCED5B-5233-45F7-9DD7-CBB281F59D9A}"/>
              </a:ext>
            </a:extLst>
          </p:cNvPr>
          <p:cNvSpPr/>
          <p:nvPr/>
        </p:nvSpPr>
        <p:spPr>
          <a:xfrm>
            <a:off x="3920138" y="5688275"/>
            <a:ext cx="659155" cy="461665"/>
          </a:xfrm>
          <a:prstGeom prst="rect">
            <a:avLst/>
          </a:prstGeom>
        </p:spPr>
        <p:txBody>
          <a:bodyPr wrap="none">
            <a:spAutoFit/>
          </a:bodyPr>
          <a:lstStyle/>
          <a:p>
            <a:r>
              <a:rPr lang="en-US" sz="2400" dirty="0"/>
              <a:t>and</a:t>
            </a:r>
          </a:p>
        </p:txBody>
      </p:sp>
    </p:spTree>
    <p:extLst>
      <p:ext uri="{BB962C8B-B14F-4D97-AF65-F5344CB8AC3E}">
        <p14:creationId xmlns:p14="http://schemas.microsoft.com/office/powerpoint/2010/main" val="174580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3CB8-82F4-47B8-8F4F-C2C064A8FA2E}"/>
              </a:ext>
            </a:extLst>
          </p:cNvPr>
          <p:cNvSpPr>
            <a:spLocks noGrp="1"/>
          </p:cNvSpPr>
          <p:nvPr>
            <p:ph type="title"/>
          </p:nvPr>
        </p:nvSpPr>
        <p:spPr/>
        <p:txBody>
          <a:bodyPr/>
          <a:lstStyle/>
          <a:p>
            <a:r>
              <a:rPr lang="en-US" dirty="0"/>
              <a:t>Longer</a:t>
            </a:r>
          </a:p>
        </p:txBody>
      </p:sp>
      <p:sp>
        <p:nvSpPr>
          <p:cNvPr id="5" name="Rectangle 4">
            <a:extLst>
              <a:ext uri="{FF2B5EF4-FFF2-40B4-BE49-F238E27FC236}">
                <a16:creationId xmlns:a16="http://schemas.microsoft.com/office/drawing/2014/main" id="{E6448C1D-B179-4D3A-B1F2-6D4D84947E63}"/>
              </a:ext>
            </a:extLst>
          </p:cNvPr>
          <p:cNvSpPr/>
          <p:nvPr/>
        </p:nvSpPr>
        <p:spPr>
          <a:xfrm>
            <a:off x="1024128" y="2084832"/>
            <a:ext cx="6096000" cy="2246769"/>
          </a:xfrm>
          <a:prstGeom prst="rect">
            <a:avLst/>
          </a:prstGeom>
          <a:solidFill>
            <a:srgbClr val="F7F7F7"/>
          </a:solidFill>
        </p:spPr>
        <p:txBody>
          <a:bodyPr>
            <a:spAutoFit/>
          </a:bodyPr>
          <a:lstStyle/>
          <a:p>
            <a:r>
              <a:rPr lang="en-US" altLang="en-US" sz="2000" dirty="0">
                <a:solidFill>
                  <a:srgbClr val="4183C4"/>
                </a:solidFill>
                <a:latin typeface="Consolas" panose="020B0609020204030204" pitchFamily="49" charset="0"/>
              </a:rPr>
              <a:t>table4a</a:t>
            </a:r>
            <a:endParaRPr lang="en-US" sz="2000" dirty="0"/>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3 x 3</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country     `1999` `2000`</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&lt;int&gt;  &lt;int&gt;</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1 Afghanistan    745   2666</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2 Brazil       37737  80488</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3 China       212258 213766</a:t>
            </a:r>
          </a:p>
        </p:txBody>
      </p:sp>
    </p:spTree>
    <p:extLst>
      <p:ext uri="{BB962C8B-B14F-4D97-AF65-F5344CB8AC3E}">
        <p14:creationId xmlns:p14="http://schemas.microsoft.com/office/powerpoint/2010/main" val="1894964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C7E1-F509-47AA-A5E9-53169F8B53FC}"/>
              </a:ext>
            </a:extLst>
          </p:cNvPr>
          <p:cNvSpPr>
            <a:spLocks noGrp="1"/>
          </p:cNvSpPr>
          <p:nvPr>
            <p:ph type="title"/>
          </p:nvPr>
        </p:nvSpPr>
        <p:spPr/>
        <p:txBody>
          <a:bodyPr/>
          <a:lstStyle/>
          <a:p>
            <a:r>
              <a:rPr lang="en-US" dirty="0"/>
              <a:t>longer</a:t>
            </a:r>
          </a:p>
        </p:txBody>
      </p:sp>
      <p:sp>
        <p:nvSpPr>
          <p:cNvPr id="4" name="Rectangle 3">
            <a:extLst>
              <a:ext uri="{FF2B5EF4-FFF2-40B4-BE49-F238E27FC236}">
                <a16:creationId xmlns:a16="http://schemas.microsoft.com/office/drawing/2014/main" id="{71A8AC30-1119-4632-BF80-7E100378E284}"/>
              </a:ext>
            </a:extLst>
          </p:cNvPr>
          <p:cNvSpPr/>
          <p:nvPr/>
        </p:nvSpPr>
        <p:spPr>
          <a:xfrm>
            <a:off x="350139" y="2272171"/>
            <a:ext cx="11491722" cy="3816429"/>
          </a:xfrm>
          <a:prstGeom prst="rect">
            <a:avLst/>
          </a:prstGeom>
          <a:solidFill>
            <a:srgbClr val="F7F7F7"/>
          </a:solidFill>
        </p:spPr>
        <p:txBody>
          <a:bodyPr wrap="square">
            <a:spAutoFit/>
          </a:bodyPr>
          <a:lstStyle/>
          <a:p>
            <a:r>
              <a:rPr lang="en-US" altLang="en-US" sz="2200" dirty="0">
                <a:solidFill>
                  <a:srgbClr val="4183C4"/>
                </a:solidFill>
                <a:latin typeface="Consolas" panose="020B0609020204030204" pitchFamily="49" charset="0"/>
              </a:rPr>
              <a:t>table4a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r>
              <a:rPr lang="en-US" altLang="en-US" sz="2200" b="1"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pivot_longer</a:t>
            </a:r>
            <a:r>
              <a:rPr lang="en-US" altLang="en-US" sz="2200" dirty="0">
                <a:solidFill>
                  <a:srgbClr val="4183C4"/>
                </a:solidFill>
                <a:latin typeface="Consolas" panose="020B0609020204030204" pitchFamily="49" charset="0"/>
              </a:rPr>
              <a:t>(</a:t>
            </a:r>
            <a:r>
              <a:rPr lang="en-US" altLang="en-US" sz="2200" b="1" dirty="0">
                <a:solidFill>
                  <a:srgbClr val="007020"/>
                </a:solidFill>
                <a:latin typeface="Consolas" panose="020B0609020204030204" pitchFamily="49" charset="0"/>
              </a:rPr>
              <a:t>c</a:t>
            </a:r>
            <a:r>
              <a:rPr lang="en-US" altLang="en-US" sz="2200" dirty="0">
                <a:solidFill>
                  <a:srgbClr val="4183C4"/>
                </a:solidFill>
                <a:latin typeface="Consolas" panose="020B0609020204030204" pitchFamily="49" charset="0"/>
              </a:rPr>
              <a:t>(</a:t>
            </a:r>
            <a:r>
              <a:rPr lang="en-US" altLang="en-US" sz="2200" dirty="0">
                <a:solidFill>
                  <a:srgbClr val="4070A0"/>
                </a:solidFill>
                <a:latin typeface="Consolas" panose="020B0609020204030204" pitchFamily="49" charset="0"/>
              </a:rPr>
              <a:t>`</a:t>
            </a:r>
            <a:r>
              <a:rPr lang="en-US" altLang="en-US" sz="2200" dirty="0">
                <a:solidFill>
                  <a:srgbClr val="902000"/>
                </a:solidFill>
                <a:latin typeface="Consolas" panose="020B0609020204030204" pitchFamily="49" charset="0"/>
              </a:rPr>
              <a:t>1999</a:t>
            </a:r>
            <a:r>
              <a:rPr lang="en-US" altLang="en-US" sz="2200" dirty="0">
                <a:solidFill>
                  <a:srgbClr val="4070A0"/>
                </a:solidFill>
                <a:latin typeface="Consolas" panose="020B0609020204030204" pitchFamily="49" charset="0"/>
              </a:rPr>
              <a:t>`</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a:t>
            </a:r>
            <a:r>
              <a:rPr lang="en-US" altLang="en-US" sz="2200" dirty="0">
                <a:solidFill>
                  <a:srgbClr val="902000"/>
                </a:solidFill>
                <a:latin typeface="Consolas" panose="020B0609020204030204" pitchFamily="49" charset="0"/>
              </a:rPr>
              <a:t>2000</a:t>
            </a:r>
            <a:r>
              <a:rPr lang="en-US" altLang="en-US" sz="2200" dirty="0">
                <a:solidFill>
                  <a:srgbClr val="4070A0"/>
                </a:solidFill>
                <a:latin typeface="Consolas" panose="020B0609020204030204" pitchFamily="49" charset="0"/>
              </a:rPr>
              <a:t>`</a:t>
            </a:r>
            <a:r>
              <a:rPr lang="en-US" altLang="en-US" sz="2200" dirty="0">
                <a:solidFill>
                  <a:srgbClr val="4183C4"/>
                </a:solidFill>
                <a:latin typeface="Consolas" panose="020B0609020204030204" pitchFamily="49" charset="0"/>
              </a:rPr>
              <a:t>), </a:t>
            </a:r>
            <a:r>
              <a:rPr lang="en-US" altLang="en-US" sz="2200" dirty="0" err="1">
                <a:solidFill>
                  <a:srgbClr val="902000"/>
                </a:solidFill>
                <a:latin typeface="Consolas" panose="020B0609020204030204" pitchFamily="49" charset="0"/>
              </a:rPr>
              <a:t>names_to</a:t>
            </a:r>
            <a:r>
              <a:rPr lang="en-US" altLang="en-US" sz="2200" dirty="0">
                <a:solidFill>
                  <a:srgbClr val="902000"/>
                </a:solidFill>
                <a:latin typeface="Consolas" panose="020B0609020204030204" pitchFamily="49" charset="0"/>
              </a:rPr>
              <a:t> =</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"year"</a:t>
            </a:r>
            <a:r>
              <a:rPr lang="en-US" altLang="en-US" sz="2200" dirty="0">
                <a:solidFill>
                  <a:srgbClr val="4183C4"/>
                </a:solidFill>
                <a:latin typeface="Consolas" panose="020B0609020204030204" pitchFamily="49" charset="0"/>
              </a:rPr>
              <a:t>, </a:t>
            </a:r>
            <a:r>
              <a:rPr lang="en-US" altLang="en-US" sz="2200" dirty="0" err="1">
                <a:solidFill>
                  <a:srgbClr val="902000"/>
                </a:solidFill>
                <a:latin typeface="Consolas" panose="020B0609020204030204" pitchFamily="49" charset="0"/>
              </a:rPr>
              <a:t>values_to</a:t>
            </a:r>
            <a:r>
              <a:rPr lang="en-US" altLang="en-US" sz="2200" dirty="0">
                <a:solidFill>
                  <a:srgbClr val="902000"/>
                </a:solidFill>
                <a:latin typeface="Consolas" panose="020B0609020204030204" pitchFamily="49" charset="0"/>
              </a:rPr>
              <a:t> =</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"cases"</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6 x 3</a:t>
            </a:r>
          </a:p>
          <a:p>
            <a:r>
              <a:rPr lang="en-US" sz="2200" i="1" dirty="0">
                <a:solidFill>
                  <a:srgbClr val="60A0B0"/>
                </a:solidFill>
                <a:latin typeface="Consolas" panose="020B0609020204030204" pitchFamily="49" charset="0"/>
              </a:rPr>
              <a:t>#&gt;   country     year   cases</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&lt;int&gt;</a:t>
            </a:r>
          </a:p>
          <a:p>
            <a:r>
              <a:rPr lang="en-US" sz="2200" i="1" dirty="0">
                <a:solidFill>
                  <a:srgbClr val="60A0B0"/>
                </a:solidFill>
                <a:latin typeface="Consolas" panose="020B0609020204030204" pitchFamily="49" charset="0"/>
              </a:rPr>
              <a:t>#&gt; 1 Afghanistan 1999     745</a:t>
            </a:r>
          </a:p>
          <a:p>
            <a:r>
              <a:rPr lang="en-US" sz="2200" i="1" dirty="0">
                <a:solidFill>
                  <a:srgbClr val="60A0B0"/>
                </a:solidFill>
                <a:latin typeface="Consolas" panose="020B0609020204030204" pitchFamily="49" charset="0"/>
              </a:rPr>
              <a:t>#&gt; 2 Afghanistan 2000    2666</a:t>
            </a:r>
          </a:p>
          <a:p>
            <a:r>
              <a:rPr lang="en-US" sz="2200" i="1" dirty="0">
                <a:solidFill>
                  <a:srgbClr val="60A0B0"/>
                </a:solidFill>
                <a:latin typeface="Consolas" panose="020B0609020204030204" pitchFamily="49" charset="0"/>
              </a:rPr>
              <a:t>#&gt; 3 Brazil      1999   37737</a:t>
            </a:r>
          </a:p>
          <a:p>
            <a:r>
              <a:rPr lang="en-US" sz="2200" i="1" dirty="0">
                <a:solidFill>
                  <a:srgbClr val="60A0B0"/>
                </a:solidFill>
                <a:latin typeface="Consolas" panose="020B0609020204030204" pitchFamily="49" charset="0"/>
              </a:rPr>
              <a:t>#&gt; 4 Brazil      2000   80488</a:t>
            </a:r>
          </a:p>
          <a:p>
            <a:r>
              <a:rPr lang="en-US" sz="2200" i="1" dirty="0">
                <a:solidFill>
                  <a:srgbClr val="60A0B0"/>
                </a:solidFill>
                <a:latin typeface="Consolas" panose="020B0609020204030204" pitchFamily="49" charset="0"/>
              </a:rPr>
              <a:t>#&gt; 5 China       1999  212258</a:t>
            </a:r>
          </a:p>
          <a:p>
            <a:r>
              <a:rPr lang="en-US" sz="2200" i="1" dirty="0">
                <a:solidFill>
                  <a:srgbClr val="60A0B0"/>
                </a:solidFill>
                <a:latin typeface="Consolas" panose="020B0609020204030204" pitchFamily="49" charset="0"/>
              </a:rPr>
              <a:t>#&gt; 6 China       2000  213766</a:t>
            </a:r>
          </a:p>
        </p:txBody>
      </p:sp>
      <p:sp>
        <p:nvSpPr>
          <p:cNvPr id="6" name="Rectangle 5">
            <a:extLst>
              <a:ext uri="{FF2B5EF4-FFF2-40B4-BE49-F238E27FC236}">
                <a16:creationId xmlns:a16="http://schemas.microsoft.com/office/drawing/2014/main" id="{F665E3E9-D9DC-4270-B837-EC2F50358E68}"/>
              </a:ext>
            </a:extLst>
          </p:cNvPr>
          <p:cNvSpPr/>
          <p:nvPr/>
        </p:nvSpPr>
        <p:spPr>
          <a:xfrm>
            <a:off x="2686050" y="2495550"/>
            <a:ext cx="2686050" cy="6096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C96A5D2-A548-4DDD-81EA-02B634A00204}"/>
              </a:ext>
            </a:extLst>
          </p:cNvPr>
          <p:cNvSpPr/>
          <p:nvPr/>
        </p:nvSpPr>
        <p:spPr>
          <a:xfrm>
            <a:off x="5572578" y="2495550"/>
            <a:ext cx="2819400" cy="6096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EBE4DA8-90E6-41EB-A012-5D6CC240851D}"/>
              </a:ext>
            </a:extLst>
          </p:cNvPr>
          <p:cNvSpPr/>
          <p:nvPr/>
        </p:nvSpPr>
        <p:spPr>
          <a:xfrm>
            <a:off x="8515350" y="2495550"/>
            <a:ext cx="3052536" cy="6096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82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4817D-E06A-4393-B3ED-682F0C4C8BEE}"/>
              </a:ext>
            </a:extLst>
          </p:cNvPr>
          <p:cNvSpPr>
            <a:spLocks noGrp="1"/>
          </p:cNvSpPr>
          <p:nvPr>
            <p:ph type="title"/>
          </p:nvPr>
        </p:nvSpPr>
        <p:spPr/>
        <p:txBody>
          <a:bodyPr/>
          <a:lstStyle/>
          <a:p>
            <a:r>
              <a:rPr lang="en-US" dirty="0"/>
              <a:t>longer</a:t>
            </a:r>
          </a:p>
        </p:txBody>
      </p:sp>
      <p:sp>
        <p:nvSpPr>
          <p:cNvPr id="3" name="Content Placeholder 2">
            <a:extLst>
              <a:ext uri="{FF2B5EF4-FFF2-40B4-BE49-F238E27FC236}">
                <a16:creationId xmlns:a16="http://schemas.microsoft.com/office/drawing/2014/main" id="{15259837-66D4-425A-8CCC-C8BA5705BDFF}"/>
              </a:ext>
            </a:extLst>
          </p:cNvPr>
          <p:cNvSpPr>
            <a:spLocks noGrp="1"/>
          </p:cNvSpPr>
          <p:nvPr>
            <p:ph idx="1"/>
          </p:nvPr>
        </p:nvSpPr>
        <p:spPr/>
        <p:txBody>
          <a:bodyPr>
            <a:normAutofit/>
          </a:bodyPr>
          <a:lstStyle/>
          <a:p>
            <a:r>
              <a:rPr lang="en-US" sz="2400" dirty="0">
                <a:solidFill>
                  <a:schemeClr val="tx1">
                    <a:lumMod val="50000"/>
                    <a:lumOff val="50000"/>
                  </a:schemeClr>
                </a:solidFill>
                <a:latin typeface="Consolas" panose="020B0609020204030204" pitchFamily="49" charset="0"/>
              </a:rPr>
              <a:t>year</a:t>
            </a:r>
            <a:r>
              <a:rPr lang="en-US" sz="2400" dirty="0"/>
              <a:t> and </a:t>
            </a:r>
            <a:r>
              <a:rPr lang="en-US" sz="2400" dirty="0">
                <a:solidFill>
                  <a:schemeClr val="tx1">
                    <a:lumMod val="50000"/>
                    <a:lumOff val="50000"/>
                  </a:schemeClr>
                </a:solidFill>
                <a:latin typeface="Consolas" panose="020B0609020204030204" pitchFamily="49" charset="0"/>
              </a:rPr>
              <a:t>cases</a:t>
            </a:r>
            <a:r>
              <a:rPr lang="en-US" sz="2400" dirty="0"/>
              <a:t> do not exist in </a:t>
            </a:r>
            <a:r>
              <a:rPr lang="en-US" sz="2400" dirty="0">
                <a:solidFill>
                  <a:schemeClr val="tx1">
                    <a:lumMod val="50000"/>
                    <a:lumOff val="50000"/>
                  </a:schemeClr>
                </a:solidFill>
                <a:latin typeface="Consolas" panose="020B0609020204030204" pitchFamily="49" charset="0"/>
              </a:rPr>
              <a:t>table4a</a:t>
            </a:r>
            <a:r>
              <a:rPr lang="en-US" sz="2400" dirty="0"/>
              <a:t> so we put their names in quotes.</a:t>
            </a:r>
          </a:p>
          <a:p>
            <a:pPr marL="0" indent="0">
              <a:buNone/>
            </a:pPr>
            <a:endParaRPr lang="en-US" sz="2400" dirty="0"/>
          </a:p>
        </p:txBody>
      </p:sp>
      <p:pic>
        <p:nvPicPr>
          <p:cNvPr id="10243" name="Picture 3" descr="Pivoting `table4` into a longer, tidy form.">
            <a:extLst>
              <a:ext uri="{FF2B5EF4-FFF2-40B4-BE49-F238E27FC236}">
                <a16:creationId xmlns:a16="http://schemas.microsoft.com/office/drawing/2014/main" id="{F5FBD58F-EFA2-4554-BB29-274ABADF8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68169"/>
            <a:ext cx="12192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893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0412-BAB7-4BE1-9B93-B3620418DE4E}"/>
              </a:ext>
            </a:extLst>
          </p:cNvPr>
          <p:cNvSpPr>
            <a:spLocks noGrp="1"/>
          </p:cNvSpPr>
          <p:nvPr>
            <p:ph type="title"/>
          </p:nvPr>
        </p:nvSpPr>
        <p:spPr/>
        <p:txBody>
          <a:bodyPr/>
          <a:lstStyle/>
          <a:p>
            <a:r>
              <a:rPr lang="en-US" dirty="0"/>
              <a:t>longer</a:t>
            </a:r>
          </a:p>
        </p:txBody>
      </p:sp>
      <p:sp>
        <p:nvSpPr>
          <p:cNvPr id="4" name="Rectangle 3">
            <a:extLst>
              <a:ext uri="{FF2B5EF4-FFF2-40B4-BE49-F238E27FC236}">
                <a16:creationId xmlns:a16="http://schemas.microsoft.com/office/drawing/2014/main" id="{93BD57A0-8E10-4E95-96CE-5218C493C62B}"/>
              </a:ext>
            </a:extLst>
          </p:cNvPr>
          <p:cNvSpPr/>
          <p:nvPr/>
        </p:nvSpPr>
        <p:spPr>
          <a:xfrm>
            <a:off x="1024128" y="2235190"/>
            <a:ext cx="6096000" cy="3477875"/>
          </a:xfrm>
          <a:prstGeom prst="rect">
            <a:avLst/>
          </a:prstGeom>
        </p:spPr>
        <p:txBody>
          <a:bodyPr>
            <a:spAutoFit/>
          </a:bodyPr>
          <a:lstStyle/>
          <a:p>
            <a:r>
              <a:rPr lang="en-US" altLang="en-US" sz="2000" dirty="0">
                <a:solidFill>
                  <a:srgbClr val="4183C4"/>
                </a:solidFill>
                <a:latin typeface="Consolas" panose="020B0609020204030204" pitchFamily="49" charset="0"/>
              </a:rPr>
              <a:t>table4b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pivot_longer</a:t>
            </a:r>
            <a:r>
              <a:rPr lang="en-US" altLang="en-US" sz="2000" dirty="0">
                <a:solidFill>
                  <a:srgbClr val="4183C4"/>
                </a:solidFill>
                <a:latin typeface="Consolas" panose="020B0609020204030204" pitchFamily="49" charset="0"/>
              </a:rPr>
              <a:t>(</a:t>
            </a:r>
            <a:r>
              <a:rPr lang="en-US" altLang="en-US" sz="2000" b="1" dirty="0">
                <a:solidFill>
                  <a:srgbClr val="007020"/>
                </a:solidFill>
                <a:latin typeface="Consolas" panose="020B0609020204030204" pitchFamily="49" charset="0"/>
              </a:rPr>
              <a:t>c</a:t>
            </a:r>
            <a:r>
              <a:rPr lang="en-US" altLang="en-US" sz="2000" dirty="0">
                <a:solidFill>
                  <a:srgbClr val="4183C4"/>
                </a:solidFill>
                <a:latin typeface="Consolas" panose="020B0609020204030204" pitchFamily="49" charset="0"/>
              </a:rPr>
              <a:t>(</a:t>
            </a:r>
            <a:r>
              <a:rPr lang="en-US" altLang="en-US" sz="2000" dirty="0">
                <a:solidFill>
                  <a:srgbClr val="4070A0"/>
                </a:solidFill>
                <a:latin typeface="Consolas" panose="020B0609020204030204" pitchFamily="49" charset="0"/>
              </a:rPr>
              <a:t>`</a:t>
            </a:r>
            <a:r>
              <a:rPr lang="en-US" altLang="en-US" sz="2000" dirty="0">
                <a:solidFill>
                  <a:srgbClr val="902000"/>
                </a:solidFill>
                <a:latin typeface="Consolas" panose="020B0609020204030204" pitchFamily="49" charset="0"/>
              </a:rPr>
              <a:t>1999</a:t>
            </a:r>
            <a:r>
              <a:rPr lang="en-US" altLang="en-US" sz="2000" dirty="0">
                <a:solidFill>
                  <a:srgbClr val="4070A0"/>
                </a:solidFill>
                <a:latin typeface="Consolas" panose="020B0609020204030204" pitchFamily="49" charset="0"/>
              </a:rPr>
              <a:t>`</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a:t>
            </a:r>
            <a:r>
              <a:rPr lang="en-US" altLang="en-US" sz="2000" dirty="0">
                <a:solidFill>
                  <a:srgbClr val="902000"/>
                </a:solidFill>
                <a:latin typeface="Consolas" panose="020B0609020204030204" pitchFamily="49" charset="0"/>
              </a:rPr>
              <a:t>2000</a:t>
            </a:r>
            <a:r>
              <a:rPr lang="en-US" altLang="en-US" sz="2000" dirty="0">
                <a:solidFill>
                  <a:srgbClr val="4070A0"/>
                </a:solidFill>
                <a:latin typeface="Consolas" panose="020B0609020204030204" pitchFamily="49" charset="0"/>
              </a:rPr>
              <a:t>`</a:t>
            </a:r>
            <a:r>
              <a:rPr lang="en-US" altLang="en-US" sz="2000" dirty="0">
                <a:solidFill>
                  <a:srgbClr val="4183C4"/>
                </a:solidFill>
                <a:latin typeface="Consolas" panose="020B0609020204030204" pitchFamily="49" charset="0"/>
              </a:rPr>
              <a:t>), </a:t>
            </a:r>
            <a:r>
              <a:rPr lang="en-US" altLang="en-US" sz="2000" dirty="0" err="1">
                <a:solidFill>
                  <a:srgbClr val="902000"/>
                </a:solidFill>
                <a:latin typeface="Consolas" panose="020B0609020204030204" pitchFamily="49" charset="0"/>
              </a:rPr>
              <a:t>names_to</a:t>
            </a:r>
            <a:r>
              <a:rPr lang="en-US" altLang="en-US" sz="2000" dirty="0">
                <a:solidFill>
                  <a:srgbClr val="902000"/>
                </a:solidFill>
                <a:latin typeface="Consolas" panose="020B0609020204030204" pitchFamily="49" charset="0"/>
              </a:rPr>
              <a:t> =</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"year"</a:t>
            </a:r>
            <a:r>
              <a:rPr lang="en-US" altLang="en-US" sz="2000" dirty="0">
                <a:solidFill>
                  <a:srgbClr val="4183C4"/>
                </a:solidFill>
                <a:latin typeface="Consolas" panose="020B0609020204030204" pitchFamily="49" charset="0"/>
              </a:rPr>
              <a:t>, </a:t>
            </a:r>
            <a:r>
              <a:rPr lang="en-US" altLang="en-US" sz="2000" dirty="0" err="1">
                <a:solidFill>
                  <a:srgbClr val="902000"/>
                </a:solidFill>
                <a:latin typeface="Consolas" panose="020B0609020204030204" pitchFamily="49" charset="0"/>
              </a:rPr>
              <a:t>values_to</a:t>
            </a:r>
            <a:r>
              <a:rPr lang="en-US" altLang="en-US" sz="2000" dirty="0">
                <a:solidFill>
                  <a:srgbClr val="902000"/>
                </a:solidFill>
                <a:latin typeface="Consolas" panose="020B0609020204030204" pitchFamily="49" charset="0"/>
              </a:rPr>
              <a:t> =</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"population"</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6 x 3</a:t>
            </a:r>
          </a:p>
          <a:p>
            <a:r>
              <a:rPr lang="en-US" sz="2000" i="1" dirty="0">
                <a:solidFill>
                  <a:srgbClr val="60A0B0"/>
                </a:solidFill>
                <a:latin typeface="Consolas" panose="020B0609020204030204" pitchFamily="49" charset="0"/>
              </a:rPr>
              <a:t>#&gt;   country     year  population</a:t>
            </a: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&lt;int&gt;</a:t>
            </a:r>
          </a:p>
          <a:p>
            <a:r>
              <a:rPr lang="en-US" sz="2000" i="1" dirty="0">
                <a:solidFill>
                  <a:srgbClr val="60A0B0"/>
                </a:solidFill>
                <a:latin typeface="Consolas" panose="020B0609020204030204" pitchFamily="49" charset="0"/>
              </a:rPr>
              <a:t>#&gt; 1 Afghanistan 1999    19987071</a:t>
            </a:r>
          </a:p>
          <a:p>
            <a:r>
              <a:rPr lang="en-US" sz="2000" i="1" dirty="0">
                <a:solidFill>
                  <a:srgbClr val="60A0B0"/>
                </a:solidFill>
                <a:latin typeface="Consolas" panose="020B0609020204030204" pitchFamily="49" charset="0"/>
              </a:rPr>
              <a:t>#&gt; 2 Afghanistan 2000    20595360</a:t>
            </a:r>
          </a:p>
          <a:p>
            <a:r>
              <a:rPr lang="en-US" sz="2000" i="1" dirty="0">
                <a:solidFill>
                  <a:srgbClr val="60A0B0"/>
                </a:solidFill>
                <a:latin typeface="Consolas" panose="020B0609020204030204" pitchFamily="49" charset="0"/>
              </a:rPr>
              <a:t>#&gt; 3 Brazil      1999   172006362</a:t>
            </a:r>
          </a:p>
          <a:p>
            <a:r>
              <a:rPr lang="en-US" sz="2000" i="1" dirty="0">
                <a:solidFill>
                  <a:srgbClr val="60A0B0"/>
                </a:solidFill>
                <a:latin typeface="Consolas" panose="020B0609020204030204" pitchFamily="49" charset="0"/>
              </a:rPr>
              <a:t>#&gt; 4 Brazil      2000   174504898</a:t>
            </a:r>
          </a:p>
          <a:p>
            <a:r>
              <a:rPr lang="en-US" sz="2000" i="1" dirty="0">
                <a:solidFill>
                  <a:srgbClr val="60A0B0"/>
                </a:solidFill>
                <a:latin typeface="Consolas" panose="020B0609020204030204" pitchFamily="49" charset="0"/>
              </a:rPr>
              <a:t>#&gt; 5 China       1999  1272915272</a:t>
            </a:r>
          </a:p>
          <a:p>
            <a:r>
              <a:rPr lang="en-US" sz="2000" i="1" dirty="0">
                <a:solidFill>
                  <a:srgbClr val="60A0B0"/>
                </a:solidFill>
                <a:latin typeface="Consolas" panose="020B0609020204030204" pitchFamily="49" charset="0"/>
              </a:rPr>
              <a:t>#&gt; 6 China       2000  1280428583</a:t>
            </a:r>
          </a:p>
        </p:txBody>
      </p:sp>
    </p:spTree>
    <p:extLst>
      <p:ext uri="{BB962C8B-B14F-4D97-AF65-F5344CB8AC3E}">
        <p14:creationId xmlns:p14="http://schemas.microsoft.com/office/powerpoint/2010/main" val="2228377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9B97-E7F7-42A5-87BB-38725C9103E3}"/>
              </a:ext>
            </a:extLst>
          </p:cNvPr>
          <p:cNvSpPr>
            <a:spLocks noGrp="1"/>
          </p:cNvSpPr>
          <p:nvPr>
            <p:ph type="title"/>
          </p:nvPr>
        </p:nvSpPr>
        <p:spPr/>
        <p:txBody>
          <a:bodyPr/>
          <a:lstStyle/>
          <a:p>
            <a:r>
              <a:rPr lang="en-US" dirty="0"/>
              <a:t>longer</a:t>
            </a:r>
          </a:p>
        </p:txBody>
      </p:sp>
      <p:sp>
        <p:nvSpPr>
          <p:cNvPr id="5" name="Rectangle 4">
            <a:extLst>
              <a:ext uri="{FF2B5EF4-FFF2-40B4-BE49-F238E27FC236}">
                <a16:creationId xmlns:a16="http://schemas.microsoft.com/office/drawing/2014/main" id="{D2236687-FB97-483F-948E-4B4D10CA1678}"/>
              </a:ext>
            </a:extLst>
          </p:cNvPr>
          <p:cNvSpPr/>
          <p:nvPr/>
        </p:nvSpPr>
        <p:spPr>
          <a:xfrm>
            <a:off x="226314" y="2084832"/>
            <a:ext cx="11315700" cy="4708981"/>
          </a:xfrm>
          <a:prstGeom prst="rect">
            <a:avLst/>
          </a:prstGeom>
          <a:solidFill>
            <a:srgbClr val="F7F7F7"/>
          </a:solidFill>
        </p:spPr>
        <p:txBody>
          <a:bodyPr wrap="square">
            <a:spAutoFit/>
          </a:bodyPr>
          <a:lstStyle/>
          <a:p>
            <a:r>
              <a:rPr lang="en-US" altLang="en-US" sz="2000" dirty="0">
                <a:solidFill>
                  <a:srgbClr val="4183C4"/>
                </a:solidFill>
                <a:latin typeface="Consolas" panose="020B0609020204030204" pitchFamily="49" charset="0"/>
              </a:rPr>
              <a:t>tidy4a &lt;-</a:t>
            </a:r>
            <a:r>
              <a:rPr lang="en-US" altLang="en-US" sz="2000" dirty="0">
                <a:solidFill>
                  <a:srgbClr val="4070A0"/>
                </a:solidFill>
                <a:latin typeface="Consolas" panose="020B0609020204030204" pitchFamily="49" charset="0"/>
              </a:rPr>
              <a:t> </a:t>
            </a:r>
            <a:r>
              <a:rPr lang="en-US" altLang="en-US" sz="2000" dirty="0">
                <a:solidFill>
                  <a:srgbClr val="4183C4"/>
                </a:solidFill>
                <a:latin typeface="Consolas" panose="020B0609020204030204" pitchFamily="49" charset="0"/>
              </a:rPr>
              <a:t>table4a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r>
              <a:rPr lang="en-US" altLang="en-US" sz="2000" b="1"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pivot_longer</a:t>
            </a:r>
            <a:r>
              <a:rPr lang="en-US" altLang="en-US" sz="2000" dirty="0">
                <a:solidFill>
                  <a:srgbClr val="4183C4"/>
                </a:solidFill>
                <a:latin typeface="Consolas" panose="020B0609020204030204" pitchFamily="49" charset="0"/>
              </a:rPr>
              <a:t>(</a:t>
            </a:r>
            <a:r>
              <a:rPr lang="en-US" altLang="en-US" sz="2000" b="1" dirty="0">
                <a:solidFill>
                  <a:srgbClr val="007020"/>
                </a:solidFill>
                <a:latin typeface="Consolas" panose="020B0609020204030204" pitchFamily="49" charset="0"/>
              </a:rPr>
              <a:t>c</a:t>
            </a:r>
            <a:r>
              <a:rPr lang="en-US" altLang="en-US" sz="2000" dirty="0">
                <a:solidFill>
                  <a:srgbClr val="4183C4"/>
                </a:solidFill>
                <a:latin typeface="Consolas" panose="020B0609020204030204" pitchFamily="49" charset="0"/>
              </a:rPr>
              <a:t>(</a:t>
            </a:r>
            <a:r>
              <a:rPr lang="en-US" altLang="en-US" sz="2000" dirty="0">
                <a:solidFill>
                  <a:srgbClr val="4070A0"/>
                </a:solidFill>
                <a:latin typeface="Consolas" panose="020B0609020204030204" pitchFamily="49" charset="0"/>
              </a:rPr>
              <a:t>`</a:t>
            </a:r>
            <a:r>
              <a:rPr lang="en-US" altLang="en-US" sz="2000" dirty="0">
                <a:solidFill>
                  <a:srgbClr val="902000"/>
                </a:solidFill>
                <a:latin typeface="Consolas" panose="020B0609020204030204" pitchFamily="49" charset="0"/>
              </a:rPr>
              <a:t>1999</a:t>
            </a:r>
            <a:r>
              <a:rPr lang="en-US" altLang="en-US" sz="2000" dirty="0">
                <a:solidFill>
                  <a:srgbClr val="4070A0"/>
                </a:solidFill>
                <a:latin typeface="Consolas" panose="020B0609020204030204" pitchFamily="49" charset="0"/>
              </a:rPr>
              <a:t>`</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a:t>
            </a:r>
            <a:r>
              <a:rPr lang="en-US" altLang="en-US" sz="2000" dirty="0">
                <a:solidFill>
                  <a:srgbClr val="902000"/>
                </a:solidFill>
                <a:latin typeface="Consolas" panose="020B0609020204030204" pitchFamily="49" charset="0"/>
              </a:rPr>
              <a:t>2000</a:t>
            </a:r>
            <a:r>
              <a:rPr lang="en-US" altLang="en-US" sz="2000" dirty="0">
                <a:solidFill>
                  <a:srgbClr val="4070A0"/>
                </a:solidFill>
                <a:latin typeface="Consolas" panose="020B0609020204030204" pitchFamily="49" charset="0"/>
              </a:rPr>
              <a:t>`</a:t>
            </a:r>
            <a:r>
              <a:rPr lang="en-US" altLang="en-US" sz="2000" dirty="0">
                <a:solidFill>
                  <a:srgbClr val="4183C4"/>
                </a:solidFill>
                <a:latin typeface="Consolas" panose="020B0609020204030204" pitchFamily="49" charset="0"/>
              </a:rPr>
              <a:t>), </a:t>
            </a:r>
            <a:r>
              <a:rPr lang="en-US" altLang="en-US" sz="2000" dirty="0" err="1">
                <a:solidFill>
                  <a:srgbClr val="902000"/>
                </a:solidFill>
                <a:latin typeface="Consolas" panose="020B0609020204030204" pitchFamily="49" charset="0"/>
              </a:rPr>
              <a:t>names_to</a:t>
            </a:r>
            <a:r>
              <a:rPr lang="en-US" altLang="en-US" sz="2000" dirty="0">
                <a:solidFill>
                  <a:srgbClr val="902000"/>
                </a:solidFill>
                <a:latin typeface="Consolas" panose="020B0609020204030204" pitchFamily="49" charset="0"/>
              </a:rPr>
              <a:t> =</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"year"</a:t>
            </a:r>
            <a:r>
              <a:rPr lang="en-US" altLang="en-US" sz="2000" dirty="0">
                <a:solidFill>
                  <a:srgbClr val="4183C4"/>
                </a:solidFill>
                <a:latin typeface="Consolas" panose="020B0609020204030204" pitchFamily="49" charset="0"/>
              </a:rPr>
              <a:t>, </a:t>
            </a:r>
            <a:r>
              <a:rPr lang="en-US" altLang="en-US" sz="2000" dirty="0" err="1">
                <a:solidFill>
                  <a:srgbClr val="902000"/>
                </a:solidFill>
                <a:latin typeface="Consolas" panose="020B0609020204030204" pitchFamily="49" charset="0"/>
              </a:rPr>
              <a:t>values_to</a:t>
            </a:r>
            <a:r>
              <a:rPr lang="en-US" altLang="en-US" sz="2000" dirty="0">
                <a:solidFill>
                  <a:srgbClr val="902000"/>
                </a:solidFill>
                <a:latin typeface="Consolas" panose="020B0609020204030204" pitchFamily="49" charset="0"/>
              </a:rPr>
              <a:t> =</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"cases"</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altLang="en-US" sz="2000" dirty="0">
                <a:solidFill>
                  <a:srgbClr val="4183C4"/>
                </a:solidFill>
                <a:latin typeface="Consolas" panose="020B0609020204030204" pitchFamily="49" charset="0"/>
              </a:rPr>
              <a:t>tidy4b &lt;-</a:t>
            </a:r>
            <a:r>
              <a:rPr lang="en-US" altLang="en-US" sz="2000" dirty="0">
                <a:solidFill>
                  <a:srgbClr val="4070A0"/>
                </a:solidFill>
                <a:latin typeface="Consolas" panose="020B0609020204030204" pitchFamily="49" charset="0"/>
              </a:rPr>
              <a:t> </a:t>
            </a:r>
            <a:r>
              <a:rPr lang="en-US" altLang="en-US" sz="2000" dirty="0">
                <a:solidFill>
                  <a:srgbClr val="4183C4"/>
                </a:solidFill>
                <a:latin typeface="Consolas" panose="020B0609020204030204" pitchFamily="49" charset="0"/>
              </a:rPr>
              <a:t>table4b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r>
              <a:rPr lang="en-US" altLang="en-US" sz="2000" b="1"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pivot_longer</a:t>
            </a:r>
            <a:r>
              <a:rPr lang="en-US" altLang="en-US" sz="2000" dirty="0">
                <a:solidFill>
                  <a:srgbClr val="4183C4"/>
                </a:solidFill>
                <a:latin typeface="Consolas" panose="020B0609020204030204" pitchFamily="49" charset="0"/>
              </a:rPr>
              <a:t>(</a:t>
            </a:r>
            <a:r>
              <a:rPr lang="en-US" altLang="en-US" sz="2000" b="1" dirty="0">
                <a:solidFill>
                  <a:srgbClr val="007020"/>
                </a:solidFill>
                <a:latin typeface="Consolas" panose="020B0609020204030204" pitchFamily="49" charset="0"/>
              </a:rPr>
              <a:t>c</a:t>
            </a:r>
            <a:r>
              <a:rPr lang="en-US" altLang="en-US" sz="2000" dirty="0">
                <a:solidFill>
                  <a:srgbClr val="4183C4"/>
                </a:solidFill>
                <a:latin typeface="Consolas" panose="020B0609020204030204" pitchFamily="49" charset="0"/>
              </a:rPr>
              <a:t>(</a:t>
            </a:r>
            <a:r>
              <a:rPr lang="en-US" altLang="en-US" sz="2000" dirty="0">
                <a:solidFill>
                  <a:srgbClr val="4070A0"/>
                </a:solidFill>
                <a:latin typeface="Consolas" panose="020B0609020204030204" pitchFamily="49" charset="0"/>
              </a:rPr>
              <a:t>`</a:t>
            </a:r>
            <a:r>
              <a:rPr lang="en-US" altLang="en-US" sz="2000" dirty="0">
                <a:solidFill>
                  <a:srgbClr val="902000"/>
                </a:solidFill>
                <a:latin typeface="Consolas" panose="020B0609020204030204" pitchFamily="49" charset="0"/>
              </a:rPr>
              <a:t>1999</a:t>
            </a:r>
            <a:r>
              <a:rPr lang="en-US" altLang="en-US" sz="2000" dirty="0">
                <a:solidFill>
                  <a:srgbClr val="4070A0"/>
                </a:solidFill>
                <a:latin typeface="Consolas" panose="020B0609020204030204" pitchFamily="49" charset="0"/>
              </a:rPr>
              <a:t>`</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a:t>
            </a:r>
            <a:r>
              <a:rPr lang="en-US" altLang="en-US" sz="2000" dirty="0">
                <a:solidFill>
                  <a:srgbClr val="902000"/>
                </a:solidFill>
                <a:latin typeface="Consolas" panose="020B0609020204030204" pitchFamily="49" charset="0"/>
              </a:rPr>
              <a:t>2000</a:t>
            </a:r>
            <a:r>
              <a:rPr lang="en-US" altLang="en-US" sz="2000" dirty="0">
                <a:solidFill>
                  <a:srgbClr val="4070A0"/>
                </a:solidFill>
                <a:latin typeface="Consolas" panose="020B0609020204030204" pitchFamily="49" charset="0"/>
              </a:rPr>
              <a:t>`</a:t>
            </a:r>
            <a:r>
              <a:rPr lang="en-US" altLang="en-US" sz="2000" dirty="0">
                <a:solidFill>
                  <a:srgbClr val="4183C4"/>
                </a:solidFill>
                <a:latin typeface="Consolas" panose="020B0609020204030204" pitchFamily="49" charset="0"/>
              </a:rPr>
              <a:t>), </a:t>
            </a:r>
            <a:r>
              <a:rPr lang="en-US" altLang="en-US" sz="2000" dirty="0" err="1">
                <a:solidFill>
                  <a:srgbClr val="902000"/>
                </a:solidFill>
                <a:latin typeface="Consolas" panose="020B0609020204030204" pitchFamily="49" charset="0"/>
              </a:rPr>
              <a:t>names_to</a:t>
            </a:r>
            <a:r>
              <a:rPr lang="en-US" altLang="en-US" sz="2000" dirty="0">
                <a:solidFill>
                  <a:srgbClr val="902000"/>
                </a:solidFill>
                <a:latin typeface="Consolas" panose="020B0609020204030204" pitchFamily="49" charset="0"/>
              </a:rPr>
              <a:t> =</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"year"</a:t>
            </a:r>
            <a:r>
              <a:rPr lang="en-US" altLang="en-US" sz="2000" dirty="0">
                <a:solidFill>
                  <a:srgbClr val="4183C4"/>
                </a:solidFill>
                <a:latin typeface="Consolas" panose="020B0609020204030204" pitchFamily="49" charset="0"/>
              </a:rPr>
              <a:t>, </a:t>
            </a:r>
            <a:r>
              <a:rPr lang="en-US" altLang="en-US" sz="2000" dirty="0" err="1">
                <a:solidFill>
                  <a:srgbClr val="902000"/>
                </a:solidFill>
                <a:latin typeface="Consolas" panose="020B0609020204030204" pitchFamily="49" charset="0"/>
              </a:rPr>
              <a:t>values_to</a:t>
            </a:r>
            <a:r>
              <a:rPr lang="en-US" altLang="en-US" sz="2000" dirty="0">
                <a:solidFill>
                  <a:srgbClr val="902000"/>
                </a:solidFill>
                <a:latin typeface="Consolas" panose="020B0609020204030204" pitchFamily="49" charset="0"/>
              </a:rPr>
              <a:t> =</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"population"</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altLang="en-US" sz="2000" b="1" dirty="0" err="1">
                <a:solidFill>
                  <a:srgbClr val="007020"/>
                </a:solidFill>
                <a:latin typeface="Consolas" panose="020B0609020204030204" pitchFamily="49" charset="0"/>
              </a:rPr>
              <a:t>left_join</a:t>
            </a:r>
            <a:r>
              <a:rPr lang="en-US" altLang="en-US" sz="2000" dirty="0">
                <a:solidFill>
                  <a:srgbClr val="4183C4"/>
                </a:solidFill>
                <a:latin typeface="Consolas" panose="020B0609020204030204" pitchFamily="49" charset="0"/>
              </a:rPr>
              <a:t>(tidy4a, tidy4b) </a:t>
            </a:r>
          </a:p>
          <a:p>
            <a:r>
              <a:rPr lang="en-US" sz="2000" i="1" dirty="0">
                <a:solidFill>
                  <a:srgbClr val="60A0B0"/>
                </a:solidFill>
                <a:latin typeface="Consolas" panose="020B0609020204030204" pitchFamily="49" charset="0"/>
              </a:rPr>
              <a:t>#&gt; Joining, by = c("country", "year")</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6 x 4</a:t>
            </a:r>
          </a:p>
          <a:p>
            <a:r>
              <a:rPr lang="en-US" sz="2000" i="1" dirty="0">
                <a:solidFill>
                  <a:srgbClr val="60A0B0"/>
                </a:solidFill>
                <a:latin typeface="Consolas" panose="020B0609020204030204" pitchFamily="49" charset="0"/>
              </a:rPr>
              <a:t>#&gt;   country     year   cases population</a:t>
            </a: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&lt;int&gt;      &lt;int&gt;</a:t>
            </a:r>
          </a:p>
          <a:p>
            <a:r>
              <a:rPr lang="en-US" sz="2000" i="1" dirty="0">
                <a:solidFill>
                  <a:srgbClr val="60A0B0"/>
                </a:solidFill>
                <a:latin typeface="Consolas" panose="020B0609020204030204" pitchFamily="49" charset="0"/>
              </a:rPr>
              <a:t>#&gt; 1 Afghanistan 1999     745   19987071</a:t>
            </a:r>
          </a:p>
          <a:p>
            <a:r>
              <a:rPr lang="en-US" sz="2000" i="1" dirty="0">
                <a:solidFill>
                  <a:srgbClr val="60A0B0"/>
                </a:solidFill>
                <a:latin typeface="Consolas" panose="020B0609020204030204" pitchFamily="49" charset="0"/>
              </a:rPr>
              <a:t>#&gt; 2 Afghanistan 2000    2666   20595360</a:t>
            </a:r>
          </a:p>
          <a:p>
            <a:r>
              <a:rPr lang="en-US" sz="2000" i="1" dirty="0">
                <a:solidFill>
                  <a:srgbClr val="60A0B0"/>
                </a:solidFill>
                <a:latin typeface="Consolas" panose="020B0609020204030204" pitchFamily="49" charset="0"/>
              </a:rPr>
              <a:t>#&gt; 3 Brazil      1999   37737  172006362</a:t>
            </a:r>
          </a:p>
          <a:p>
            <a:r>
              <a:rPr lang="en-US" sz="2000" i="1" dirty="0">
                <a:solidFill>
                  <a:srgbClr val="60A0B0"/>
                </a:solidFill>
                <a:latin typeface="Consolas" panose="020B0609020204030204" pitchFamily="49" charset="0"/>
              </a:rPr>
              <a:t>#&gt; 4 Brazil      2000   80488  174504898</a:t>
            </a:r>
          </a:p>
          <a:p>
            <a:r>
              <a:rPr lang="en-US" sz="2000" i="1" dirty="0">
                <a:solidFill>
                  <a:srgbClr val="60A0B0"/>
                </a:solidFill>
                <a:latin typeface="Consolas" panose="020B0609020204030204" pitchFamily="49" charset="0"/>
              </a:rPr>
              <a:t>#&gt; 5 China       1999  212258 1272915272</a:t>
            </a:r>
          </a:p>
          <a:p>
            <a:r>
              <a:rPr lang="en-US" sz="2000" i="1" dirty="0">
                <a:solidFill>
                  <a:srgbClr val="60A0B0"/>
                </a:solidFill>
                <a:latin typeface="Consolas" panose="020B0609020204030204" pitchFamily="49" charset="0"/>
              </a:rPr>
              <a:t>#&gt; 6 China       2000  213766 1280428583</a:t>
            </a:r>
          </a:p>
        </p:txBody>
      </p:sp>
    </p:spTree>
    <p:extLst>
      <p:ext uri="{BB962C8B-B14F-4D97-AF65-F5344CB8AC3E}">
        <p14:creationId xmlns:p14="http://schemas.microsoft.com/office/powerpoint/2010/main" val="40797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FC56E-9D21-47A6-82B0-9D22E824EB95}"/>
              </a:ext>
            </a:extLst>
          </p:cNvPr>
          <p:cNvSpPr>
            <a:spLocks noGrp="1"/>
          </p:cNvSpPr>
          <p:nvPr>
            <p:ph type="title"/>
          </p:nvPr>
        </p:nvSpPr>
        <p:spPr/>
        <p:txBody>
          <a:bodyPr/>
          <a:lstStyle/>
          <a:p>
            <a:r>
              <a:rPr lang="en-US" dirty="0"/>
              <a:t>Wider</a:t>
            </a:r>
          </a:p>
        </p:txBody>
      </p:sp>
      <p:sp>
        <p:nvSpPr>
          <p:cNvPr id="4" name="Rectangle 3">
            <a:extLst>
              <a:ext uri="{FF2B5EF4-FFF2-40B4-BE49-F238E27FC236}">
                <a16:creationId xmlns:a16="http://schemas.microsoft.com/office/drawing/2014/main" id="{BE5A0F94-9674-4D6E-9CE4-E77DE09BA660}"/>
              </a:ext>
            </a:extLst>
          </p:cNvPr>
          <p:cNvSpPr/>
          <p:nvPr/>
        </p:nvSpPr>
        <p:spPr>
          <a:xfrm>
            <a:off x="1024128" y="1859340"/>
            <a:ext cx="8119872" cy="3477875"/>
          </a:xfrm>
          <a:prstGeom prst="rect">
            <a:avLst/>
          </a:prstGeom>
          <a:solidFill>
            <a:srgbClr val="F7F7F7"/>
          </a:solidFill>
        </p:spPr>
        <p:txBody>
          <a:bodyPr wrap="square">
            <a:spAutoFit/>
          </a:bodyPr>
          <a:lstStyle/>
          <a:p>
            <a:r>
              <a:rPr lang="en-US" sz="2000" dirty="0">
                <a:solidFill>
                  <a:srgbClr val="4183C4"/>
                </a:solidFill>
                <a:latin typeface="Consolas" panose="020B0609020204030204" pitchFamily="49" charset="0"/>
              </a:rPr>
              <a:t>table2</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12 x 4</a:t>
            </a:r>
          </a:p>
          <a:p>
            <a:r>
              <a:rPr lang="en-US" sz="2000" i="1" dirty="0">
                <a:solidFill>
                  <a:srgbClr val="60A0B0"/>
                </a:solidFill>
                <a:latin typeface="Consolas" panose="020B0609020204030204" pitchFamily="49" charset="0"/>
              </a:rPr>
              <a:t>#&gt;   country      year type           count</a:t>
            </a: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&lt;int&gt;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&lt;int&gt;</a:t>
            </a:r>
          </a:p>
          <a:p>
            <a:r>
              <a:rPr lang="en-US" sz="2000" i="1" dirty="0">
                <a:solidFill>
                  <a:srgbClr val="60A0B0"/>
                </a:solidFill>
                <a:latin typeface="Consolas" panose="020B0609020204030204" pitchFamily="49" charset="0"/>
              </a:rPr>
              <a:t>#&gt; 1 Afghanistan  1999 cases            745</a:t>
            </a:r>
          </a:p>
          <a:p>
            <a:r>
              <a:rPr lang="en-US" sz="2000" i="1" dirty="0">
                <a:solidFill>
                  <a:srgbClr val="60A0B0"/>
                </a:solidFill>
                <a:latin typeface="Consolas" panose="020B0609020204030204" pitchFamily="49" charset="0"/>
              </a:rPr>
              <a:t>#&gt; 2 Afghanistan  1999 population  19987071</a:t>
            </a:r>
          </a:p>
          <a:p>
            <a:r>
              <a:rPr lang="en-US" sz="2000" i="1" dirty="0">
                <a:solidFill>
                  <a:srgbClr val="60A0B0"/>
                </a:solidFill>
                <a:latin typeface="Consolas" panose="020B0609020204030204" pitchFamily="49" charset="0"/>
              </a:rPr>
              <a:t>#&gt; 3 Afghanistan  2000 cases           2666</a:t>
            </a:r>
          </a:p>
          <a:p>
            <a:r>
              <a:rPr lang="en-US" sz="2000" i="1" dirty="0">
                <a:solidFill>
                  <a:srgbClr val="60A0B0"/>
                </a:solidFill>
                <a:latin typeface="Consolas" panose="020B0609020204030204" pitchFamily="49" charset="0"/>
              </a:rPr>
              <a:t>#&gt; 4 Afghanistan  2000 population  20595360</a:t>
            </a:r>
          </a:p>
          <a:p>
            <a:r>
              <a:rPr lang="en-US" sz="2000" i="1" dirty="0">
                <a:solidFill>
                  <a:srgbClr val="60A0B0"/>
                </a:solidFill>
                <a:latin typeface="Consolas" panose="020B0609020204030204" pitchFamily="49" charset="0"/>
              </a:rPr>
              <a:t>#&gt; 5 Brazil       1999 cases          37737</a:t>
            </a:r>
          </a:p>
          <a:p>
            <a:r>
              <a:rPr lang="en-US" sz="2000" i="1" dirty="0">
                <a:solidFill>
                  <a:srgbClr val="60A0B0"/>
                </a:solidFill>
                <a:latin typeface="Consolas" panose="020B0609020204030204" pitchFamily="49" charset="0"/>
              </a:rPr>
              <a:t>#&gt; 6 Brazil       1999 population 172006362</a:t>
            </a:r>
          </a:p>
          <a:p>
            <a:r>
              <a:rPr lang="en-US" sz="2000" i="1" dirty="0">
                <a:solidFill>
                  <a:srgbClr val="60A0B0"/>
                </a:solidFill>
                <a:latin typeface="Consolas" panose="020B0609020204030204" pitchFamily="49" charset="0"/>
              </a:rPr>
              <a:t>#&gt; # … with 6 more rows</a:t>
            </a:r>
          </a:p>
        </p:txBody>
      </p:sp>
    </p:spTree>
    <p:extLst>
      <p:ext uri="{BB962C8B-B14F-4D97-AF65-F5344CB8AC3E}">
        <p14:creationId xmlns:p14="http://schemas.microsoft.com/office/powerpoint/2010/main" val="313179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E504-27AC-4693-B6EB-46B1F4A65817}"/>
              </a:ext>
            </a:extLst>
          </p:cNvPr>
          <p:cNvSpPr>
            <a:spLocks noGrp="1"/>
          </p:cNvSpPr>
          <p:nvPr>
            <p:ph type="title"/>
          </p:nvPr>
        </p:nvSpPr>
        <p:spPr/>
        <p:txBody>
          <a:bodyPr/>
          <a:lstStyle/>
          <a:p>
            <a:r>
              <a:rPr lang="en-US" dirty="0"/>
              <a:t>wider</a:t>
            </a:r>
          </a:p>
        </p:txBody>
      </p:sp>
      <p:sp>
        <p:nvSpPr>
          <p:cNvPr id="4" name="Rectangle 3">
            <a:extLst>
              <a:ext uri="{FF2B5EF4-FFF2-40B4-BE49-F238E27FC236}">
                <a16:creationId xmlns:a16="http://schemas.microsoft.com/office/drawing/2014/main" id="{D877239F-66DD-400B-9233-CB41E4EB0361}"/>
              </a:ext>
            </a:extLst>
          </p:cNvPr>
          <p:cNvSpPr/>
          <p:nvPr/>
        </p:nvSpPr>
        <p:spPr>
          <a:xfrm>
            <a:off x="1024128" y="2272171"/>
            <a:ext cx="8784890" cy="3816429"/>
          </a:xfrm>
          <a:prstGeom prst="rect">
            <a:avLst/>
          </a:prstGeom>
          <a:solidFill>
            <a:srgbClr val="F7F7F7"/>
          </a:solidFill>
        </p:spPr>
        <p:txBody>
          <a:bodyPr wrap="square">
            <a:spAutoFit/>
          </a:bodyPr>
          <a:lstStyle/>
          <a:p>
            <a:r>
              <a:rPr lang="en-US" altLang="en-US" sz="2200" dirty="0">
                <a:solidFill>
                  <a:srgbClr val="4183C4"/>
                </a:solidFill>
                <a:latin typeface="Consolas" panose="020B0609020204030204" pitchFamily="49" charset="0"/>
              </a:rPr>
              <a:t>table2 </a:t>
            </a:r>
            <a:r>
              <a:rPr lang="en-US" altLang="en-US" sz="2200" dirty="0">
                <a:solidFill>
                  <a:srgbClr val="666666"/>
                </a:solidFill>
                <a:latin typeface="Consolas" panose="020B0609020204030204" pitchFamily="49" charset="0"/>
              </a:rPr>
              <a:t>%&gt;%</a:t>
            </a:r>
            <a:r>
              <a:rPr lang="en-US" altLang="en-US" sz="2200" dirty="0">
                <a:solidFill>
                  <a:srgbClr val="333333"/>
                </a:solidFill>
                <a:latin typeface="Consolas" panose="020B0609020204030204" pitchFamily="49" charset="0"/>
              </a:rPr>
              <a:t> </a:t>
            </a:r>
          </a:p>
          <a:p>
            <a:r>
              <a:rPr lang="en-US" altLang="en-US" sz="2200" b="1" dirty="0">
                <a:solidFill>
                  <a:srgbClr val="333333"/>
                </a:solidFill>
                <a:latin typeface="Consolas" panose="020B0609020204030204" pitchFamily="49" charset="0"/>
              </a:rPr>
              <a:t>  </a:t>
            </a:r>
            <a:r>
              <a:rPr lang="en-US" altLang="en-US" sz="2200" b="1" dirty="0" err="1">
                <a:solidFill>
                  <a:srgbClr val="007020"/>
                </a:solidFill>
                <a:latin typeface="Consolas" panose="020B0609020204030204" pitchFamily="49" charset="0"/>
              </a:rPr>
              <a:t>pivot_wider</a:t>
            </a:r>
            <a:r>
              <a:rPr lang="en-US" altLang="en-US" sz="2200" dirty="0">
                <a:solidFill>
                  <a:srgbClr val="4183C4"/>
                </a:solidFill>
                <a:latin typeface="Consolas" panose="020B0609020204030204" pitchFamily="49" charset="0"/>
              </a:rPr>
              <a:t>(</a:t>
            </a:r>
            <a:r>
              <a:rPr lang="en-US" altLang="en-US" sz="2200" dirty="0" err="1">
                <a:solidFill>
                  <a:srgbClr val="902000"/>
                </a:solidFill>
                <a:latin typeface="Consolas" panose="020B0609020204030204" pitchFamily="49" charset="0"/>
              </a:rPr>
              <a:t>names_from</a:t>
            </a:r>
            <a:r>
              <a:rPr lang="en-US" altLang="en-US" sz="2200" dirty="0">
                <a:solidFill>
                  <a:srgbClr val="902000"/>
                </a:solidFill>
                <a:latin typeface="Consolas" panose="020B0609020204030204" pitchFamily="49" charset="0"/>
              </a:rPr>
              <a:t> =</a:t>
            </a:r>
            <a:r>
              <a:rPr lang="en-US" altLang="en-US" sz="2200" dirty="0">
                <a:solidFill>
                  <a:srgbClr val="4183C4"/>
                </a:solidFill>
                <a:latin typeface="Consolas" panose="020B0609020204030204" pitchFamily="49" charset="0"/>
              </a:rPr>
              <a:t> type, </a:t>
            </a:r>
            <a:r>
              <a:rPr lang="en-US" altLang="en-US" sz="2200" dirty="0" err="1">
                <a:solidFill>
                  <a:srgbClr val="902000"/>
                </a:solidFill>
                <a:latin typeface="Consolas" panose="020B0609020204030204" pitchFamily="49" charset="0"/>
              </a:rPr>
              <a:t>values_from</a:t>
            </a:r>
            <a:r>
              <a:rPr lang="en-US" altLang="en-US" sz="2200" dirty="0">
                <a:solidFill>
                  <a:srgbClr val="902000"/>
                </a:solidFill>
                <a:latin typeface="Consolas" panose="020B0609020204030204" pitchFamily="49" charset="0"/>
              </a:rPr>
              <a:t> =</a:t>
            </a:r>
            <a:r>
              <a:rPr lang="en-US" altLang="en-US" sz="2200" dirty="0">
                <a:solidFill>
                  <a:srgbClr val="4183C4"/>
                </a:solidFill>
                <a:latin typeface="Consolas" panose="020B0609020204030204" pitchFamily="49" charset="0"/>
              </a:rPr>
              <a:t> count)</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6 x 4</a:t>
            </a:r>
          </a:p>
          <a:p>
            <a:r>
              <a:rPr lang="en-US" sz="2200" i="1" dirty="0">
                <a:solidFill>
                  <a:srgbClr val="60A0B0"/>
                </a:solidFill>
                <a:latin typeface="Consolas" panose="020B0609020204030204" pitchFamily="49" charset="0"/>
              </a:rPr>
              <a:t>#&gt;   country      year  cases population</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&lt;int&gt;  &lt;int&gt;      &lt;int&gt;</a:t>
            </a:r>
          </a:p>
          <a:p>
            <a:r>
              <a:rPr lang="en-US" sz="2200" i="1" dirty="0">
                <a:solidFill>
                  <a:srgbClr val="60A0B0"/>
                </a:solidFill>
                <a:latin typeface="Consolas" panose="020B0609020204030204" pitchFamily="49" charset="0"/>
              </a:rPr>
              <a:t>#&gt; 1 Afghanistan  1999    745   19987071</a:t>
            </a:r>
          </a:p>
          <a:p>
            <a:r>
              <a:rPr lang="en-US" sz="2200" i="1" dirty="0">
                <a:solidFill>
                  <a:srgbClr val="60A0B0"/>
                </a:solidFill>
                <a:latin typeface="Consolas" panose="020B0609020204030204" pitchFamily="49" charset="0"/>
              </a:rPr>
              <a:t>#&gt; 2 Afghanistan  2000   2666   20595360</a:t>
            </a:r>
          </a:p>
          <a:p>
            <a:r>
              <a:rPr lang="en-US" sz="2200" i="1" dirty="0">
                <a:solidFill>
                  <a:srgbClr val="60A0B0"/>
                </a:solidFill>
                <a:latin typeface="Consolas" panose="020B0609020204030204" pitchFamily="49" charset="0"/>
              </a:rPr>
              <a:t>#&gt; 3 Brazil       1999  37737  172006362</a:t>
            </a:r>
          </a:p>
          <a:p>
            <a:r>
              <a:rPr lang="en-US" sz="2200" i="1" dirty="0">
                <a:solidFill>
                  <a:srgbClr val="60A0B0"/>
                </a:solidFill>
                <a:latin typeface="Consolas" panose="020B0609020204030204" pitchFamily="49" charset="0"/>
              </a:rPr>
              <a:t>#&gt; 4 Brazil       2000  80488  174504898</a:t>
            </a:r>
          </a:p>
          <a:p>
            <a:r>
              <a:rPr lang="en-US" sz="2200" i="1" dirty="0">
                <a:solidFill>
                  <a:srgbClr val="60A0B0"/>
                </a:solidFill>
                <a:latin typeface="Consolas" panose="020B0609020204030204" pitchFamily="49" charset="0"/>
              </a:rPr>
              <a:t>#&gt; 5 China        1999 212258 1272915272</a:t>
            </a:r>
          </a:p>
          <a:p>
            <a:r>
              <a:rPr lang="en-US" sz="2200" i="1" dirty="0">
                <a:solidFill>
                  <a:srgbClr val="60A0B0"/>
                </a:solidFill>
                <a:latin typeface="Consolas" panose="020B0609020204030204" pitchFamily="49" charset="0"/>
              </a:rPr>
              <a:t>#&gt; 6 China        2000 213766 1280428583</a:t>
            </a:r>
          </a:p>
        </p:txBody>
      </p:sp>
      <p:sp>
        <p:nvSpPr>
          <p:cNvPr id="6" name="Rectangle 5">
            <a:extLst>
              <a:ext uri="{FF2B5EF4-FFF2-40B4-BE49-F238E27FC236}">
                <a16:creationId xmlns:a16="http://schemas.microsoft.com/office/drawing/2014/main" id="{ECF802CF-4B52-4B0E-9EA2-687B2C5CC744}"/>
              </a:ext>
            </a:extLst>
          </p:cNvPr>
          <p:cNvSpPr/>
          <p:nvPr/>
        </p:nvSpPr>
        <p:spPr>
          <a:xfrm>
            <a:off x="3198114" y="2508365"/>
            <a:ext cx="2686050" cy="6096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6995E4F-9E1D-4711-83F4-1C5678F485B4}"/>
              </a:ext>
            </a:extLst>
          </p:cNvPr>
          <p:cNvSpPr/>
          <p:nvPr/>
        </p:nvSpPr>
        <p:spPr>
          <a:xfrm>
            <a:off x="6180858" y="2508365"/>
            <a:ext cx="3029643" cy="6096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763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Pivoting `table2` into a &quot;wider&quot;, tidy form.">
            <a:extLst>
              <a:ext uri="{FF2B5EF4-FFF2-40B4-BE49-F238E27FC236}">
                <a16:creationId xmlns:a16="http://schemas.microsoft.com/office/drawing/2014/main" id="{A5367861-C5B7-425E-B95D-BB2D668298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06" r="11875" b="5937"/>
          <a:stretch/>
        </p:blipFill>
        <p:spPr bwMode="auto">
          <a:xfrm>
            <a:off x="1359789" y="389382"/>
            <a:ext cx="9048750" cy="53637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F803067-4680-42A1-86D2-F74E692EBB84}"/>
              </a:ext>
            </a:extLst>
          </p:cNvPr>
          <p:cNvSpPr/>
          <p:nvPr/>
        </p:nvSpPr>
        <p:spPr>
          <a:xfrm>
            <a:off x="3193010" y="6272784"/>
            <a:ext cx="5382307" cy="461665"/>
          </a:xfrm>
          <a:prstGeom prst="rect">
            <a:avLst/>
          </a:prstGeom>
        </p:spPr>
        <p:txBody>
          <a:bodyPr wrap="none">
            <a:spAutoFit/>
          </a:bodyPr>
          <a:lstStyle/>
          <a:p>
            <a:r>
              <a:rPr lang="en-US" sz="2400" dirty="0"/>
              <a:t>Pivoting </a:t>
            </a:r>
            <a:r>
              <a:rPr lang="en-US" sz="2400" dirty="0">
                <a:solidFill>
                  <a:schemeClr val="tx1">
                    <a:lumMod val="50000"/>
                    <a:lumOff val="50000"/>
                  </a:schemeClr>
                </a:solidFill>
                <a:latin typeface="Consolas" panose="020B0609020204030204" pitchFamily="49" charset="0"/>
              </a:rPr>
              <a:t>table2</a:t>
            </a:r>
            <a:r>
              <a:rPr lang="en-US" sz="2400" dirty="0"/>
              <a:t> into a “wider”, tidy form.</a:t>
            </a:r>
          </a:p>
        </p:txBody>
      </p:sp>
    </p:spTree>
    <p:extLst>
      <p:ext uri="{BB962C8B-B14F-4D97-AF65-F5344CB8AC3E}">
        <p14:creationId xmlns:p14="http://schemas.microsoft.com/office/powerpoint/2010/main" val="2212384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FFB3B1-C8AD-452C-B01D-0314794217E9}"/>
              </a:ext>
            </a:extLst>
          </p:cNvPr>
          <p:cNvPicPr>
            <a:picLocks noChangeAspect="1"/>
          </p:cNvPicPr>
          <p:nvPr/>
        </p:nvPicPr>
        <p:blipFill>
          <a:blip r:embed="rId3"/>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A0FBF9F1-C1BB-4466-8071-AB0B33B430A7}"/>
              </a:ext>
            </a:extLst>
          </p:cNvPr>
          <p:cNvSpPr/>
          <p:nvPr/>
        </p:nvSpPr>
        <p:spPr>
          <a:xfrm>
            <a:off x="0" y="1"/>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115C08A5-3491-4257-AD6A-E81AA23ED4AF}"/>
              </a:ext>
            </a:extLst>
          </p:cNvPr>
          <p:cNvSpPr txBox="1">
            <a:spLocks/>
          </p:cNvSpPr>
          <p:nvPr/>
        </p:nvSpPr>
        <p:spPr>
          <a:xfrm>
            <a:off x="591866" y="4990961"/>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pivoting</a:t>
            </a:r>
          </a:p>
        </p:txBody>
      </p:sp>
    </p:spTree>
    <p:extLst>
      <p:ext uri="{BB962C8B-B14F-4D97-AF65-F5344CB8AC3E}">
        <p14:creationId xmlns:p14="http://schemas.microsoft.com/office/powerpoint/2010/main" val="347619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0E1091-C8BF-4F94-9B29-5B2DCBED2396}"/>
              </a:ext>
            </a:extLst>
          </p:cNvPr>
          <p:cNvPicPr>
            <a:picLocks noChangeAspect="1"/>
          </p:cNvPicPr>
          <p:nvPr/>
        </p:nvPicPr>
        <p:blipFill rotWithShape="1">
          <a:blip r:embed="rId3"/>
          <a:srcRect l="28773" t="11878" r="29636" b="3516"/>
          <a:stretch/>
        </p:blipFill>
        <p:spPr>
          <a:xfrm>
            <a:off x="3560618" y="470500"/>
            <a:ext cx="5070764" cy="5802284"/>
          </a:xfrm>
          <a:prstGeom prst="rect">
            <a:avLst/>
          </a:prstGeom>
        </p:spPr>
      </p:pic>
      <p:sp>
        <p:nvSpPr>
          <p:cNvPr id="6" name="Title 5">
            <a:extLst>
              <a:ext uri="{FF2B5EF4-FFF2-40B4-BE49-F238E27FC236}">
                <a16:creationId xmlns:a16="http://schemas.microsoft.com/office/drawing/2014/main" id="{EEF82868-C57E-4AC4-BA81-8D40C8204B41}"/>
              </a:ext>
            </a:extLst>
          </p:cNvPr>
          <p:cNvSpPr>
            <a:spLocks noGrp="1"/>
          </p:cNvSpPr>
          <p:nvPr>
            <p:ph type="title"/>
          </p:nvPr>
        </p:nvSpPr>
        <p:spPr/>
        <p:txBody>
          <a:bodyPr/>
          <a:lstStyle/>
          <a:p>
            <a:r>
              <a:rPr lang="en-US" dirty="0"/>
              <a:t>Tidy data</a:t>
            </a:r>
          </a:p>
        </p:txBody>
      </p:sp>
      <p:sp>
        <p:nvSpPr>
          <p:cNvPr id="7" name="Rectangle 6">
            <a:extLst>
              <a:ext uri="{FF2B5EF4-FFF2-40B4-BE49-F238E27FC236}">
                <a16:creationId xmlns:a16="http://schemas.microsoft.com/office/drawing/2014/main" id="{81097B83-D2A8-4054-BAFE-C22146A7A65F}"/>
              </a:ext>
            </a:extLst>
          </p:cNvPr>
          <p:cNvSpPr/>
          <p:nvPr/>
        </p:nvSpPr>
        <p:spPr>
          <a:xfrm>
            <a:off x="7688459" y="6387500"/>
            <a:ext cx="4503541" cy="400110"/>
          </a:xfrm>
          <a:prstGeom prst="rect">
            <a:avLst/>
          </a:prstGeom>
        </p:spPr>
        <p:txBody>
          <a:bodyPr wrap="none">
            <a:spAutoFit/>
          </a:bodyPr>
          <a:lstStyle/>
          <a:p>
            <a:pPr lvl="0" defTabSz="914400">
              <a:defRPr/>
            </a:pPr>
            <a:r>
              <a:rPr lang="en-US" sz="2000" dirty="0"/>
              <a:t> </a:t>
            </a:r>
            <a:r>
              <a:rPr lang="en-US" sz="2000" dirty="0">
                <a:hlinkClick r:id="rId4"/>
              </a:rPr>
              <a:t>http://www.jstatsoft.org/v59/i10/paper</a:t>
            </a:r>
            <a:r>
              <a:rPr lang="en-US" sz="2000" dirty="0"/>
              <a:t>.</a:t>
            </a:r>
          </a:p>
        </p:txBody>
      </p:sp>
    </p:spTree>
    <p:extLst>
      <p:ext uri="{BB962C8B-B14F-4D97-AF65-F5344CB8AC3E}">
        <p14:creationId xmlns:p14="http://schemas.microsoft.com/office/powerpoint/2010/main" val="104304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AD47-FBB1-40C2-911A-D35F7C2CB936}"/>
              </a:ext>
            </a:extLst>
          </p:cNvPr>
          <p:cNvSpPr>
            <a:spLocks noGrp="1"/>
          </p:cNvSpPr>
          <p:nvPr>
            <p:ph type="title"/>
          </p:nvPr>
        </p:nvSpPr>
        <p:spPr/>
        <p:txBody>
          <a:bodyPr/>
          <a:lstStyle/>
          <a:p>
            <a:r>
              <a:rPr lang="en-US" dirty="0"/>
              <a:t>Separating and uniting</a:t>
            </a:r>
          </a:p>
        </p:txBody>
      </p:sp>
      <p:sp>
        <p:nvSpPr>
          <p:cNvPr id="5" name="Rectangle 4">
            <a:extLst>
              <a:ext uri="{FF2B5EF4-FFF2-40B4-BE49-F238E27FC236}">
                <a16:creationId xmlns:a16="http://schemas.microsoft.com/office/drawing/2014/main" id="{C78A23B6-661D-460A-9FB8-ED4684CA8946}"/>
              </a:ext>
            </a:extLst>
          </p:cNvPr>
          <p:cNvSpPr/>
          <p:nvPr/>
        </p:nvSpPr>
        <p:spPr>
          <a:xfrm>
            <a:off x="1024128" y="1997839"/>
            <a:ext cx="5310170" cy="2862322"/>
          </a:xfrm>
          <a:prstGeom prst="rect">
            <a:avLst/>
          </a:prstGeom>
          <a:solidFill>
            <a:srgbClr val="F7F7F7"/>
          </a:solidFill>
        </p:spPr>
        <p:txBody>
          <a:bodyPr wrap="square">
            <a:spAutoFit/>
          </a:bodyPr>
          <a:lstStyle/>
          <a:p>
            <a:r>
              <a:rPr lang="en-US" dirty="0">
                <a:solidFill>
                  <a:srgbClr val="4183C4"/>
                </a:solidFill>
                <a:latin typeface="Consolas" panose="020B0609020204030204" pitchFamily="49" charset="0"/>
              </a:rPr>
              <a:t>table3</a:t>
            </a:r>
          </a:p>
          <a:p>
            <a:r>
              <a:rPr lang="en-US" i="1" dirty="0">
                <a:solidFill>
                  <a:srgbClr val="60A0B0"/>
                </a:solidFill>
                <a:latin typeface="Consolas" panose="020B0609020204030204" pitchFamily="49" charset="0"/>
              </a:rPr>
              <a:t>#&gt; # A </a:t>
            </a:r>
            <a:r>
              <a:rPr lang="en-US" i="1" dirty="0" err="1">
                <a:solidFill>
                  <a:srgbClr val="60A0B0"/>
                </a:solidFill>
                <a:latin typeface="Consolas" panose="020B0609020204030204" pitchFamily="49" charset="0"/>
              </a:rPr>
              <a:t>tibble</a:t>
            </a:r>
            <a:r>
              <a:rPr lang="en-US" i="1" dirty="0">
                <a:solidFill>
                  <a:srgbClr val="60A0B0"/>
                </a:solidFill>
                <a:latin typeface="Consolas" panose="020B0609020204030204" pitchFamily="49" charset="0"/>
              </a:rPr>
              <a:t>: 6 x 3</a:t>
            </a:r>
          </a:p>
          <a:p>
            <a:r>
              <a:rPr lang="en-US" i="1" dirty="0">
                <a:solidFill>
                  <a:srgbClr val="60A0B0"/>
                </a:solidFill>
                <a:latin typeface="Consolas" panose="020B0609020204030204" pitchFamily="49" charset="0"/>
              </a:rPr>
              <a:t>#&gt;   country      year rate             </a:t>
            </a:r>
          </a:p>
          <a:p>
            <a:r>
              <a:rPr lang="en-US" i="1" dirty="0">
                <a:solidFill>
                  <a:srgbClr val="60A0B0"/>
                </a:solidFill>
                <a:latin typeface="Consolas" panose="020B0609020204030204" pitchFamily="49" charset="0"/>
              </a:rPr>
              <a:t>#&gt; * &lt;</a:t>
            </a:r>
            <a:r>
              <a:rPr lang="en-US" i="1" dirty="0" err="1">
                <a:solidFill>
                  <a:srgbClr val="60A0B0"/>
                </a:solidFill>
                <a:latin typeface="Consolas" panose="020B0609020204030204" pitchFamily="49" charset="0"/>
              </a:rPr>
              <a:t>chr</a:t>
            </a:r>
            <a:r>
              <a:rPr lang="en-US" i="1" dirty="0">
                <a:solidFill>
                  <a:srgbClr val="60A0B0"/>
                </a:solidFill>
                <a:latin typeface="Consolas" panose="020B0609020204030204" pitchFamily="49" charset="0"/>
              </a:rPr>
              <a:t>&gt;       &lt;int&gt; &lt;</a:t>
            </a:r>
            <a:r>
              <a:rPr lang="en-US" i="1" dirty="0" err="1">
                <a:solidFill>
                  <a:srgbClr val="60A0B0"/>
                </a:solidFill>
                <a:latin typeface="Consolas" panose="020B0609020204030204" pitchFamily="49" charset="0"/>
              </a:rPr>
              <a:t>chr</a:t>
            </a:r>
            <a:r>
              <a:rPr lang="en-US" i="1" dirty="0">
                <a:solidFill>
                  <a:srgbClr val="60A0B0"/>
                </a:solidFill>
                <a:latin typeface="Consolas" panose="020B0609020204030204" pitchFamily="49" charset="0"/>
              </a:rPr>
              <a:t>&gt;            </a:t>
            </a:r>
          </a:p>
          <a:p>
            <a:r>
              <a:rPr lang="en-US" i="1" dirty="0">
                <a:solidFill>
                  <a:srgbClr val="60A0B0"/>
                </a:solidFill>
                <a:latin typeface="Consolas" panose="020B0609020204030204" pitchFamily="49" charset="0"/>
              </a:rPr>
              <a:t>#&gt; 1 Afghanistan  1999 745/19987071     </a:t>
            </a:r>
          </a:p>
          <a:p>
            <a:r>
              <a:rPr lang="en-US" i="1" dirty="0">
                <a:solidFill>
                  <a:srgbClr val="60A0B0"/>
                </a:solidFill>
                <a:latin typeface="Consolas" panose="020B0609020204030204" pitchFamily="49" charset="0"/>
              </a:rPr>
              <a:t>#&gt; 2 Afghanistan  2000 2666/20595360    </a:t>
            </a:r>
          </a:p>
          <a:p>
            <a:r>
              <a:rPr lang="en-US" i="1" dirty="0">
                <a:solidFill>
                  <a:srgbClr val="60A0B0"/>
                </a:solidFill>
                <a:latin typeface="Consolas" panose="020B0609020204030204" pitchFamily="49" charset="0"/>
              </a:rPr>
              <a:t>#&gt; 3 Brazil       1999 37737/172006362  </a:t>
            </a:r>
          </a:p>
          <a:p>
            <a:r>
              <a:rPr lang="en-US" i="1" dirty="0">
                <a:solidFill>
                  <a:srgbClr val="60A0B0"/>
                </a:solidFill>
                <a:latin typeface="Consolas" panose="020B0609020204030204" pitchFamily="49" charset="0"/>
              </a:rPr>
              <a:t>#&gt; 4 Brazil       2000 80488/174504898  </a:t>
            </a:r>
          </a:p>
          <a:p>
            <a:r>
              <a:rPr lang="en-US" i="1" dirty="0">
                <a:solidFill>
                  <a:srgbClr val="60A0B0"/>
                </a:solidFill>
                <a:latin typeface="Consolas" panose="020B0609020204030204" pitchFamily="49" charset="0"/>
              </a:rPr>
              <a:t>#&gt; 5 China        1999 212258/1272915272</a:t>
            </a:r>
          </a:p>
          <a:p>
            <a:r>
              <a:rPr lang="en-US" i="1" dirty="0">
                <a:solidFill>
                  <a:srgbClr val="60A0B0"/>
                </a:solidFill>
                <a:latin typeface="Consolas" panose="020B0609020204030204" pitchFamily="49" charset="0"/>
              </a:rPr>
              <a:t>#&gt; 6 China        2000 213766/1280428583</a:t>
            </a:r>
          </a:p>
        </p:txBody>
      </p:sp>
      <p:sp>
        <p:nvSpPr>
          <p:cNvPr id="6" name="Rectangle 5">
            <a:extLst>
              <a:ext uri="{FF2B5EF4-FFF2-40B4-BE49-F238E27FC236}">
                <a16:creationId xmlns:a16="http://schemas.microsoft.com/office/drawing/2014/main" id="{853E17CC-D70A-4BB5-976B-DAB0F1CB8643}"/>
              </a:ext>
            </a:extLst>
          </p:cNvPr>
          <p:cNvSpPr/>
          <p:nvPr/>
        </p:nvSpPr>
        <p:spPr>
          <a:xfrm>
            <a:off x="3923607" y="2560320"/>
            <a:ext cx="631768" cy="3491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B6A44C4-BE1A-4A82-8976-02D09F5C2DB9}"/>
              </a:ext>
            </a:extLst>
          </p:cNvPr>
          <p:cNvGrpSpPr/>
          <p:nvPr/>
        </p:nvGrpSpPr>
        <p:grpSpPr>
          <a:xfrm>
            <a:off x="3923606" y="4454518"/>
            <a:ext cx="897775" cy="1543422"/>
            <a:chOff x="3923606" y="4454518"/>
            <a:chExt cx="897775" cy="1543422"/>
          </a:xfrm>
        </p:grpSpPr>
        <p:cxnSp>
          <p:nvCxnSpPr>
            <p:cNvPr id="8" name="Straight Arrow Connector 7">
              <a:extLst>
                <a:ext uri="{FF2B5EF4-FFF2-40B4-BE49-F238E27FC236}">
                  <a16:creationId xmlns:a16="http://schemas.microsoft.com/office/drawing/2014/main" id="{470B4313-E536-4746-8820-3FB31920BFED}"/>
                </a:ext>
              </a:extLst>
            </p:cNvPr>
            <p:cNvCxnSpPr>
              <a:cxnSpLocks/>
              <a:stCxn id="12" idx="2"/>
              <a:endCxn id="10" idx="0"/>
            </p:cNvCxnSpPr>
            <p:nvPr/>
          </p:nvCxnSpPr>
          <p:spPr>
            <a:xfrm>
              <a:off x="4372494" y="4803653"/>
              <a:ext cx="7935" cy="7326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897783D-F0E2-4115-B177-E8A09A459F0C}"/>
                </a:ext>
              </a:extLst>
            </p:cNvPr>
            <p:cNvSpPr/>
            <p:nvPr/>
          </p:nvSpPr>
          <p:spPr>
            <a:xfrm>
              <a:off x="3964289" y="5536275"/>
              <a:ext cx="832279" cy="461665"/>
            </a:xfrm>
            <a:prstGeom prst="rect">
              <a:avLst/>
            </a:prstGeom>
          </p:spPr>
          <p:txBody>
            <a:bodyPr wrap="none">
              <a:spAutoFit/>
            </a:bodyPr>
            <a:lstStyle/>
            <a:p>
              <a:r>
                <a:rPr lang="en-US" sz="2400" dirty="0">
                  <a:solidFill>
                    <a:schemeClr val="accent1"/>
                  </a:solidFill>
                </a:rPr>
                <a:t>cases</a:t>
              </a:r>
            </a:p>
          </p:txBody>
        </p:sp>
        <p:sp>
          <p:nvSpPr>
            <p:cNvPr id="12" name="Rectangle 11">
              <a:extLst>
                <a:ext uri="{FF2B5EF4-FFF2-40B4-BE49-F238E27FC236}">
                  <a16:creationId xmlns:a16="http://schemas.microsoft.com/office/drawing/2014/main" id="{CF9130A9-DF76-4F6E-9AB8-9C035962813C}"/>
                </a:ext>
              </a:extLst>
            </p:cNvPr>
            <p:cNvSpPr/>
            <p:nvPr/>
          </p:nvSpPr>
          <p:spPr>
            <a:xfrm>
              <a:off x="3923606" y="4454518"/>
              <a:ext cx="897775" cy="34913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B840C8EB-358E-4766-8750-6F0D360AA11E}"/>
              </a:ext>
            </a:extLst>
          </p:cNvPr>
          <p:cNvGrpSpPr/>
          <p:nvPr/>
        </p:nvGrpSpPr>
        <p:grpSpPr>
          <a:xfrm>
            <a:off x="4757407" y="4458386"/>
            <a:ext cx="1489510" cy="1539554"/>
            <a:chOff x="4757407" y="4458386"/>
            <a:chExt cx="1489510" cy="1539554"/>
          </a:xfrm>
        </p:grpSpPr>
        <p:cxnSp>
          <p:nvCxnSpPr>
            <p:cNvPr id="9" name="Straight Arrow Connector 8">
              <a:extLst>
                <a:ext uri="{FF2B5EF4-FFF2-40B4-BE49-F238E27FC236}">
                  <a16:creationId xmlns:a16="http://schemas.microsoft.com/office/drawing/2014/main" id="{8E3D46FC-B5AD-41E1-A34C-B92D0EB6AB3E}"/>
                </a:ext>
              </a:extLst>
            </p:cNvPr>
            <p:cNvCxnSpPr>
              <a:cxnSpLocks/>
              <a:stCxn id="18" idx="2"/>
              <a:endCxn id="11" idx="0"/>
            </p:cNvCxnSpPr>
            <p:nvPr/>
          </p:nvCxnSpPr>
          <p:spPr>
            <a:xfrm flipH="1">
              <a:off x="5502162" y="4807521"/>
              <a:ext cx="1" cy="728754"/>
            </a:xfrm>
            <a:prstGeom prst="straightConnector1">
              <a:avLst/>
            </a:prstGeom>
            <a:ln w="5715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E4C182F-BC99-4188-A974-AA4A3CB216A8}"/>
                </a:ext>
              </a:extLst>
            </p:cNvPr>
            <p:cNvSpPr/>
            <p:nvPr/>
          </p:nvSpPr>
          <p:spPr>
            <a:xfrm>
              <a:off x="4757407" y="5536275"/>
              <a:ext cx="1489510" cy="461665"/>
            </a:xfrm>
            <a:prstGeom prst="rect">
              <a:avLst/>
            </a:prstGeom>
          </p:spPr>
          <p:txBody>
            <a:bodyPr wrap="none">
              <a:spAutoFit/>
            </a:bodyPr>
            <a:lstStyle/>
            <a:p>
              <a:r>
                <a:rPr lang="en-US" sz="2400" dirty="0">
                  <a:solidFill>
                    <a:schemeClr val="accent5">
                      <a:lumMod val="60000"/>
                      <a:lumOff val="40000"/>
                    </a:schemeClr>
                  </a:solidFill>
                </a:rPr>
                <a:t>population</a:t>
              </a:r>
            </a:p>
          </p:txBody>
        </p:sp>
        <p:sp>
          <p:nvSpPr>
            <p:cNvPr id="18" name="Rectangle 17">
              <a:extLst>
                <a:ext uri="{FF2B5EF4-FFF2-40B4-BE49-F238E27FC236}">
                  <a16:creationId xmlns:a16="http://schemas.microsoft.com/office/drawing/2014/main" id="{A91CB9CC-FB53-4F21-A1E3-BADCDDB2446F}"/>
                </a:ext>
              </a:extLst>
            </p:cNvPr>
            <p:cNvSpPr/>
            <p:nvPr/>
          </p:nvSpPr>
          <p:spPr>
            <a:xfrm>
              <a:off x="4851169" y="4458386"/>
              <a:ext cx="1301987" cy="349135"/>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363" name="Picture 3" descr="Separating `table3` makes it tidy">
            <a:extLst>
              <a:ext uri="{FF2B5EF4-FFF2-40B4-BE49-F238E27FC236}">
                <a16:creationId xmlns:a16="http://schemas.microsoft.com/office/drawing/2014/main" id="{EA59EC76-BA01-4D58-8226-328905B363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19" t="5763" r="2500" b="5737"/>
          <a:stretch/>
        </p:blipFill>
        <p:spPr bwMode="auto">
          <a:xfrm>
            <a:off x="6578690" y="2232425"/>
            <a:ext cx="5310171" cy="2388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62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6606-DCC2-435A-BDD9-FDDDC5A9B156}"/>
              </a:ext>
            </a:extLst>
          </p:cNvPr>
          <p:cNvSpPr>
            <a:spLocks noGrp="1"/>
          </p:cNvSpPr>
          <p:nvPr>
            <p:ph type="title"/>
          </p:nvPr>
        </p:nvSpPr>
        <p:spPr/>
        <p:txBody>
          <a:bodyPr/>
          <a:lstStyle/>
          <a:p>
            <a:r>
              <a:rPr lang="en-US" dirty="0"/>
              <a:t>separate</a:t>
            </a:r>
          </a:p>
        </p:txBody>
      </p:sp>
      <p:sp>
        <p:nvSpPr>
          <p:cNvPr id="3" name="Content Placeholder 2">
            <a:extLst>
              <a:ext uri="{FF2B5EF4-FFF2-40B4-BE49-F238E27FC236}">
                <a16:creationId xmlns:a16="http://schemas.microsoft.com/office/drawing/2014/main" id="{9B656FA4-42BB-4F1C-8987-8172A92B6B49}"/>
              </a:ext>
            </a:extLst>
          </p:cNvPr>
          <p:cNvSpPr>
            <a:spLocks noGrp="1"/>
          </p:cNvSpPr>
          <p:nvPr>
            <p:ph idx="1"/>
          </p:nvPr>
        </p:nvSpPr>
        <p:spPr>
          <a:xfrm>
            <a:off x="1024127" y="1903615"/>
            <a:ext cx="9720073" cy="839585"/>
          </a:xfrm>
        </p:spPr>
        <p:txBody>
          <a:bodyPr/>
          <a:lstStyle/>
          <a:p>
            <a:pPr marL="0" indent="0">
              <a:buNone/>
            </a:pPr>
            <a:r>
              <a:rPr lang="en-US" dirty="0">
                <a:solidFill>
                  <a:schemeClr val="tx1">
                    <a:lumMod val="50000"/>
                    <a:lumOff val="50000"/>
                  </a:schemeClr>
                </a:solidFill>
                <a:latin typeface="Consolas" panose="020B0609020204030204" pitchFamily="49" charset="0"/>
              </a:rPr>
              <a:t>separate() </a:t>
            </a:r>
            <a:r>
              <a:rPr lang="en-US" dirty="0"/>
              <a:t>pulls apart one column into multiple columns, by splitting wherever a separator character appears. </a:t>
            </a:r>
          </a:p>
          <a:p>
            <a:pPr marL="0" indent="0">
              <a:buNone/>
            </a:pPr>
            <a:endParaRPr lang="en-US" dirty="0"/>
          </a:p>
        </p:txBody>
      </p:sp>
      <p:sp>
        <p:nvSpPr>
          <p:cNvPr id="5" name="Rectangle 4">
            <a:extLst>
              <a:ext uri="{FF2B5EF4-FFF2-40B4-BE49-F238E27FC236}">
                <a16:creationId xmlns:a16="http://schemas.microsoft.com/office/drawing/2014/main" id="{A3ED91F9-7411-49D8-A587-02724D194359}"/>
              </a:ext>
            </a:extLst>
          </p:cNvPr>
          <p:cNvSpPr/>
          <p:nvPr/>
        </p:nvSpPr>
        <p:spPr>
          <a:xfrm>
            <a:off x="1024126" y="2743200"/>
            <a:ext cx="7908036" cy="3693319"/>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dirty="0">
                <a:solidFill>
                  <a:srgbClr val="4183C4"/>
                </a:solidFill>
                <a:latin typeface="Consolas" panose="020B0609020204030204" pitchFamily="49" charset="0"/>
              </a:rPr>
              <a:t>table3 </a:t>
            </a:r>
            <a:r>
              <a:rPr lang="en-US" altLang="en-US" dirty="0">
                <a:solidFill>
                  <a:srgbClr val="666666"/>
                </a:solidFill>
                <a:latin typeface="Consolas" panose="020B0609020204030204" pitchFamily="49" charset="0"/>
              </a:rPr>
              <a:t>%&gt;%</a:t>
            </a:r>
            <a:r>
              <a:rPr lang="en-US" altLang="en-US"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4070A0"/>
                </a:solidFill>
                <a:latin typeface="Consolas" panose="020B0609020204030204" pitchFamily="49" charset="0"/>
              </a:rPr>
              <a:t>  </a:t>
            </a:r>
            <a:r>
              <a:rPr lang="en-US" altLang="en-US" b="1" dirty="0">
                <a:solidFill>
                  <a:srgbClr val="007020"/>
                </a:solidFill>
                <a:latin typeface="Consolas" panose="020B0609020204030204" pitchFamily="49" charset="0"/>
              </a:rPr>
              <a:t>separate</a:t>
            </a:r>
            <a:r>
              <a:rPr lang="en-US" altLang="en-US" dirty="0">
                <a:solidFill>
                  <a:srgbClr val="4183C4"/>
                </a:solidFill>
                <a:latin typeface="Consolas" panose="020B0609020204030204" pitchFamily="49" charset="0"/>
              </a:rPr>
              <a:t>(rate, </a:t>
            </a:r>
            <a:r>
              <a:rPr lang="en-US" altLang="en-US" dirty="0">
                <a:solidFill>
                  <a:srgbClr val="902000"/>
                </a:solidFill>
                <a:latin typeface="Consolas" panose="020B0609020204030204" pitchFamily="49" charset="0"/>
              </a:rPr>
              <a:t>into =</a:t>
            </a:r>
            <a:r>
              <a:rPr lang="en-US" altLang="en-US" dirty="0">
                <a:solidFill>
                  <a:srgbClr val="4183C4"/>
                </a:solidFill>
                <a:latin typeface="Consolas" panose="020B0609020204030204" pitchFamily="49" charset="0"/>
              </a:rPr>
              <a:t> </a:t>
            </a:r>
            <a:r>
              <a:rPr lang="en-US" altLang="en-US" b="1" dirty="0">
                <a:solidFill>
                  <a:srgbClr val="007020"/>
                </a:solidFill>
                <a:latin typeface="Consolas" panose="020B0609020204030204" pitchFamily="49" charset="0"/>
              </a:rPr>
              <a:t>c</a:t>
            </a:r>
            <a:r>
              <a:rPr lang="en-US" altLang="en-US" dirty="0">
                <a:solidFill>
                  <a:srgbClr val="4183C4"/>
                </a:solidFill>
                <a:latin typeface="Consolas" panose="020B0609020204030204" pitchFamily="49" charset="0"/>
              </a:rPr>
              <a:t>(</a:t>
            </a:r>
            <a:r>
              <a:rPr lang="en-US" altLang="en-US" dirty="0">
                <a:solidFill>
                  <a:srgbClr val="4070A0"/>
                </a:solidFill>
                <a:latin typeface="Consolas" panose="020B0609020204030204" pitchFamily="49" charset="0"/>
              </a:rPr>
              <a:t>"cases"</a:t>
            </a:r>
            <a:r>
              <a:rPr lang="en-US" altLang="en-US" dirty="0">
                <a:solidFill>
                  <a:srgbClr val="4183C4"/>
                </a:solidFill>
                <a:latin typeface="Consolas" panose="020B0609020204030204" pitchFamily="49" charset="0"/>
              </a:rPr>
              <a:t>, </a:t>
            </a:r>
            <a:r>
              <a:rPr lang="en-US" altLang="en-US" dirty="0">
                <a:solidFill>
                  <a:srgbClr val="4070A0"/>
                </a:solidFill>
                <a:latin typeface="Consolas" panose="020B0609020204030204" pitchFamily="49" charset="0"/>
              </a:rPr>
              <a:t>"population"</a:t>
            </a:r>
            <a:r>
              <a:rPr lang="en-US" altLang="en-US" dirty="0">
                <a:solidFill>
                  <a:srgbClr val="4183C4"/>
                </a:solidFill>
                <a:latin typeface="Consolas" panose="020B0609020204030204" pitchFamily="49" charset="0"/>
              </a:rPr>
              <a:t>))</a:t>
            </a:r>
            <a:r>
              <a:rPr lang="en-US" altLang="en-US"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6 x 4</a:t>
            </a:r>
          </a:p>
          <a:p>
            <a:r>
              <a:rPr lang="en-US" sz="2200" i="1" dirty="0">
                <a:solidFill>
                  <a:srgbClr val="60A0B0"/>
                </a:solidFill>
                <a:latin typeface="Consolas" panose="020B0609020204030204" pitchFamily="49" charset="0"/>
              </a:rPr>
              <a:t>#&gt;   country      year cases  population</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&lt;int&gt;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a:t>
            </a:r>
          </a:p>
          <a:p>
            <a:r>
              <a:rPr lang="en-US" sz="2200" i="1" dirty="0">
                <a:solidFill>
                  <a:srgbClr val="60A0B0"/>
                </a:solidFill>
                <a:latin typeface="Consolas" panose="020B0609020204030204" pitchFamily="49" charset="0"/>
              </a:rPr>
              <a:t>#&gt; 1 Afghanistan  1999 745    19987071  </a:t>
            </a:r>
          </a:p>
          <a:p>
            <a:r>
              <a:rPr lang="en-US" sz="2200" i="1" dirty="0">
                <a:solidFill>
                  <a:srgbClr val="60A0B0"/>
                </a:solidFill>
                <a:latin typeface="Consolas" panose="020B0609020204030204" pitchFamily="49" charset="0"/>
              </a:rPr>
              <a:t>#&gt; 2 Afghanistan  2000 2666   20595360  </a:t>
            </a:r>
          </a:p>
          <a:p>
            <a:r>
              <a:rPr lang="en-US" sz="2200" i="1" dirty="0">
                <a:solidFill>
                  <a:srgbClr val="60A0B0"/>
                </a:solidFill>
                <a:latin typeface="Consolas" panose="020B0609020204030204" pitchFamily="49" charset="0"/>
              </a:rPr>
              <a:t>#&gt; 3 Brazil       1999 37737  172006362 </a:t>
            </a:r>
          </a:p>
          <a:p>
            <a:r>
              <a:rPr lang="en-US" sz="2200" i="1" dirty="0">
                <a:solidFill>
                  <a:srgbClr val="60A0B0"/>
                </a:solidFill>
                <a:latin typeface="Consolas" panose="020B0609020204030204" pitchFamily="49" charset="0"/>
              </a:rPr>
              <a:t>#&gt; 4 Brazil       2000 80488  174504898 </a:t>
            </a:r>
          </a:p>
          <a:p>
            <a:r>
              <a:rPr lang="en-US" sz="2200" i="1" dirty="0">
                <a:solidFill>
                  <a:srgbClr val="60A0B0"/>
                </a:solidFill>
                <a:latin typeface="Consolas" panose="020B0609020204030204" pitchFamily="49" charset="0"/>
              </a:rPr>
              <a:t>#&gt; 5 China        1999 212258 1272915272</a:t>
            </a:r>
          </a:p>
          <a:p>
            <a:r>
              <a:rPr lang="en-US" sz="2200" i="1" dirty="0">
                <a:solidFill>
                  <a:srgbClr val="60A0B0"/>
                </a:solidFill>
                <a:latin typeface="Consolas" panose="020B0609020204030204" pitchFamily="49" charset="0"/>
              </a:rPr>
              <a:t>#&gt; 6 China        2000 213766 1280428583</a:t>
            </a:r>
          </a:p>
        </p:txBody>
      </p:sp>
    </p:spTree>
    <p:extLst>
      <p:ext uri="{BB962C8B-B14F-4D97-AF65-F5344CB8AC3E}">
        <p14:creationId xmlns:p14="http://schemas.microsoft.com/office/powerpoint/2010/main" val="3005531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2B90-460F-403D-AC57-604EB5233CED}"/>
              </a:ext>
            </a:extLst>
          </p:cNvPr>
          <p:cNvSpPr>
            <a:spLocks noGrp="1"/>
          </p:cNvSpPr>
          <p:nvPr>
            <p:ph type="title"/>
          </p:nvPr>
        </p:nvSpPr>
        <p:spPr/>
        <p:txBody>
          <a:bodyPr/>
          <a:lstStyle/>
          <a:p>
            <a:r>
              <a:rPr lang="en-US" dirty="0"/>
              <a:t>separate</a:t>
            </a:r>
          </a:p>
        </p:txBody>
      </p:sp>
      <p:sp>
        <p:nvSpPr>
          <p:cNvPr id="4" name="Rectangle 1">
            <a:extLst>
              <a:ext uri="{FF2B5EF4-FFF2-40B4-BE49-F238E27FC236}">
                <a16:creationId xmlns:a16="http://schemas.microsoft.com/office/drawing/2014/main" id="{8733FBED-FC97-4B11-AFB0-643EDD758D1F}"/>
              </a:ext>
            </a:extLst>
          </p:cNvPr>
          <p:cNvSpPr>
            <a:spLocks noChangeArrowheads="1"/>
          </p:cNvSpPr>
          <p:nvPr/>
        </p:nvSpPr>
        <p:spPr bwMode="auto">
          <a:xfrm>
            <a:off x="1024128" y="2599996"/>
            <a:ext cx="9408025"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table3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separate</a:t>
            </a:r>
            <a:r>
              <a:rPr kumimoji="0" lang="en-US" altLang="en-US" sz="2200" b="0" i="0" u="none" strike="noStrike" cap="none" normalizeH="0" baseline="0" dirty="0">
                <a:ln>
                  <a:noFill/>
                </a:ln>
                <a:solidFill>
                  <a:srgbClr val="4183C4"/>
                </a:solidFill>
                <a:effectLst/>
                <a:latin typeface="Consolas" panose="020B0609020204030204" pitchFamily="49" charset="0"/>
              </a:rPr>
              <a:t>(rate, </a:t>
            </a:r>
            <a:r>
              <a:rPr kumimoji="0" lang="en-US" altLang="en-US" sz="2200" b="0" i="0" u="none" strike="noStrike" cap="none" normalizeH="0" baseline="0" dirty="0">
                <a:ln>
                  <a:noFill/>
                </a:ln>
                <a:solidFill>
                  <a:srgbClr val="902000"/>
                </a:solidFill>
                <a:effectLst/>
                <a:latin typeface="Consolas" panose="020B0609020204030204" pitchFamily="49" charset="0"/>
              </a:rPr>
              <a:t>into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"cases"</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"population"</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902000"/>
                </a:solidFill>
                <a:effectLst/>
                <a:latin typeface="Consolas" panose="020B0609020204030204" pitchFamily="49" charset="0"/>
              </a:rPr>
              <a:t>sep</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4882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5212-F43A-4133-93B6-BF4002D28C6C}"/>
              </a:ext>
            </a:extLst>
          </p:cNvPr>
          <p:cNvSpPr>
            <a:spLocks noGrp="1"/>
          </p:cNvSpPr>
          <p:nvPr>
            <p:ph type="title"/>
          </p:nvPr>
        </p:nvSpPr>
        <p:spPr/>
        <p:txBody>
          <a:bodyPr/>
          <a:lstStyle/>
          <a:p>
            <a:r>
              <a:rPr lang="en-US" dirty="0"/>
              <a:t>Convert = true</a:t>
            </a:r>
          </a:p>
        </p:txBody>
      </p:sp>
      <p:sp>
        <p:nvSpPr>
          <p:cNvPr id="4" name="Rectangle 3">
            <a:extLst>
              <a:ext uri="{FF2B5EF4-FFF2-40B4-BE49-F238E27FC236}">
                <a16:creationId xmlns:a16="http://schemas.microsoft.com/office/drawing/2014/main" id="{ADACF8CA-DAB0-4A1C-92D7-04E3CFC72AA6}"/>
              </a:ext>
            </a:extLst>
          </p:cNvPr>
          <p:cNvSpPr/>
          <p:nvPr/>
        </p:nvSpPr>
        <p:spPr>
          <a:xfrm>
            <a:off x="1024128" y="2084832"/>
            <a:ext cx="9231420" cy="3477875"/>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table3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separate</a:t>
            </a:r>
            <a:r>
              <a:rPr lang="en-US" altLang="en-US" sz="2000" dirty="0">
                <a:solidFill>
                  <a:srgbClr val="4183C4"/>
                </a:solidFill>
                <a:latin typeface="Consolas" panose="020B0609020204030204" pitchFamily="49" charset="0"/>
              </a:rPr>
              <a:t>(rate, </a:t>
            </a:r>
            <a:r>
              <a:rPr lang="en-US" altLang="en-US" sz="2000" dirty="0">
                <a:solidFill>
                  <a:srgbClr val="902000"/>
                </a:solidFill>
                <a:latin typeface="Consolas" panose="020B0609020204030204" pitchFamily="49" charset="0"/>
              </a:rPr>
              <a:t>into =</a:t>
            </a:r>
            <a:r>
              <a:rPr lang="en-US" altLang="en-US" sz="2000" dirty="0">
                <a:solidFill>
                  <a:srgbClr val="4183C4"/>
                </a:solidFill>
                <a:latin typeface="Consolas" panose="020B0609020204030204" pitchFamily="49" charset="0"/>
              </a:rPr>
              <a:t> </a:t>
            </a:r>
            <a:r>
              <a:rPr lang="en-US" altLang="en-US" sz="2000" b="1" dirty="0">
                <a:solidFill>
                  <a:srgbClr val="007020"/>
                </a:solidFill>
                <a:latin typeface="Consolas" panose="020B0609020204030204" pitchFamily="49" charset="0"/>
              </a:rPr>
              <a:t>c</a:t>
            </a:r>
            <a:r>
              <a:rPr lang="en-US" altLang="en-US" sz="2000" dirty="0">
                <a:solidFill>
                  <a:srgbClr val="4183C4"/>
                </a:solidFill>
                <a:latin typeface="Consolas" panose="020B0609020204030204" pitchFamily="49" charset="0"/>
              </a:rPr>
              <a:t>(</a:t>
            </a:r>
            <a:r>
              <a:rPr lang="en-US" altLang="en-US" sz="2000" dirty="0">
                <a:solidFill>
                  <a:srgbClr val="4070A0"/>
                </a:solidFill>
                <a:latin typeface="Consolas" panose="020B0609020204030204" pitchFamily="49" charset="0"/>
              </a:rPr>
              <a:t>"cases"</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"population"</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6 x 4</a:t>
            </a:r>
          </a:p>
          <a:p>
            <a:r>
              <a:rPr lang="en-US" sz="2000" i="1" dirty="0">
                <a:solidFill>
                  <a:srgbClr val="60A0B0"/>
                </a:solidFill>
                <a:latin typeface="Consolas" panose="020B0609020204030204" pitchFamily="49" charset="0"/>
              </a:rPr>
              <a:t>#&gt;   country      year cases  population</a:t>
            </a: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&lt;int&gt;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a:t>
            </a:r>
          </a:p>
          <a:p>
            <a:r>
              <a:rPr lang="en-US" sz="2000" i="1" dirty="0">
                <a:solidFill>
                  <a:srgbClr val="60A0B0"/>
                </a:solidFill>
                <a:latin typeface="Consolas" panose="020B0609020204030204" pitchFamily="49" charset="0"/>
              </a:rPr>
              <a:t>#&gt; 1 Afghanistan  1999 745    19987071  </a:t>
            </a:r>
          </a:p>
          <a:p>
            <a:r>
              <a:rPr lang="en-US" sz="2000" i="1" dirty="0">
                <a:solidFill>
                  <a:srgbClr val="60A0B0"/>
                </a:solidFill>
                <a:latin typeface="Consolas" panose="020B0609020204030204" pitchFamily="49" charset="0"/>
              </a:rPr>
              <a:t>#&gt; 2 Afghanistan  2000 2666   20595360  </a:t>
            </a:r>
          </a:p>
          <a:p>
            <a:r>
              <a:rPr lang="en-US" sz="2000" i="1" dirty="0">
                <a:solidFill>
                  <a:srgbClr val="60A0B0"/>
                </a:solidFill>
                <a:latin typeface="Consolas" panose="020B0609020204030204" pitchFamily="49" charset="0"/>
              </a:rPr>
              <a:t>#&gt; 3 Brazil       1999 37737  172006362 </a:t>
            </a:r>
          </a:p>
          <a:p>
            <a:r>
              <a:rPr lang="en-US" sz="2000" i="1" dirty="0">
                <a:solidFill>
                  <a:srgbClr val="60A0B0"/>
                </a:solidFill>
                <a:latin typeface="Consolas" panose="020B0609020204030204" pitchFamily="49" charset="0"/>
              </a:rPr>
              <a:t>#&gt; 4 Brazil       2000 80488  174504898 </a:t>
            </a:r>
          </a:p>
          <a:p>
            <a:r>
              <a:rPr lang="en-US" sz="2000" i="1" dirty="0">
                <a:solidFill>
                  <a:srgbClr val="60A0B0"/>
                </a:solidFill>
                <a:latin typeface="Consolas" panose="020B0609020204030204" pitchFamily="49" charset="0"/>
              </a:rPr>
              <a:t>#&gt; 5 China        1999 212258 1272915272</a:t>
            </a:r>
          </a:p>
          <a:p>
            <a:r>
              <a:rPr lang="en-US" sz="2000" i="1" dirty="0">
                <a:solidFill>
                  <a:srgbClr val="60A0B0"/>
                </a:solidFill>
                <a:latin typeface="Consolas" panose="020B0609020204030204" pitchFamily="49" charset="0"/>
              </a:rPr>
              <a:t>#&gt; 6 China        2000 213766 1280428583</a:t>
            </a:r>
          </a:p>
        </p:txBody>
      </p:sp>
      <p:sp>
        <p:nvSpPr>
          <p:cNvPr id="6" name="Rectangle 5">
            <a:extLst>
              <a:ext uri="{FF2B5EF4-FFF2-40B4-BE49-F238E27FC236}">
                <a16:creationId xmlns:a16="http://schemas.microsoft.com/office/drawing/2014/main" id="{3986C8D3-06AE-4E14-873F-42E1297F7310}"/>
              </a:ext>
            </a:extLst>
          </p:cNvPr>
          <p:cNvSpPr/>
          <p:nvPr/>
        </p:nvSpPr>
        <p:spPr>
          <a:xfrm>
            <a:off x="1024128" y="2084832"/>
            <a:ext cx="9231420" cy="3477875"/>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table3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sz="2000" dirty="0"/>
              <a:t>  </a:t>
            </a:r>
            <a:r>
              <a:rPr lang="en-US" altLang="en-US" sz="2000" b="1" dirty="0">
                <a:solidFill>
                  <a:srgbClr val="007020"/>
                </a:solidFill>
                <a:latin typeface="Consolas" panose="020B0609020204030204" pitchFamily="49" charset="0"/>
              </a:rPr>
              <a:t>separate</a:t>
            </a:r>
            <a:r>
              <a:rPr lang="en-US" altLang="en-US" sz="2000" dirty="0">
                <a:solidFill>
                  <a:srgbClr val="4183C4"/>
                </a:solidFill>
                <a:latin typeface="Consolas" panose="020B0609020204030204" pitchFamily="49" charset="0"/>
              </a:rPr>
              <a:t>(rate, </a:t>
            </a:r>
            <a:r>
              <a:rPr lang="en-US" altLang="en-US" sz="2000" dirty="0">
                <a:solidFill>
                  <a:srgbClr val="902000"/>
                </a:solidFill>
                <a:latin typeface="Consolas" panose="020B0609020204030204" pitchFamily="49" charset="0"/>
              </a:rPr>
              <a:t>into =</a:t>
            </a:r>
            <a:r>
              <a:rPr lang="en-US" altLang="en-US" sz="2000" dirty="0">
                <a:solidFill>
                  <a:srgbClr val="4183C4"/>
                </a:solidFill>
                <a:latin typeface="Consolas" panose="020B0609020204030204" pitchFamily="49" charset="0"/>
              </a:rPr>
              <a:t> </a:t>
            </a:r>
            <a:r>
              <a:rPr lang="en-US" altLang="en-US" sz="2000" b="1" dirty="0">
                <a:solidFill>
                  <a:srgbClr val="007020"/>
                </a:solidFill>
                <a:latin typeface="Consolas" panose="020B0609020204030204" pitchFamily="49" charset="0"/>
              </a:rPr>
              <a:t>c</a:t>
            </a:r>
            <a:r>
              <a:rPr lang="en-US" altLang="en-US" sz="2000" dirty="0">
                <a:solidFill>
                  <a:srgbClr val="4183C4"/>
                </a:solidFill>
                <a:latin typeface="Consolas" panose="020B0609020204030204" pitchFamily="49" charset="0"/>
              </a:rPr>
              <a:t>(</a:t>
            </a:r>
            <a:r>
              <a:rPr lang="en-US" altLang="en-US" sz="2000" dirty="0">
                <a:solidFill>
                  <a:srgbClr val="4070A0"/>
                </a:solidFill>
                <a:latin typeface="Consolas" panose="020B0609020204030204" pitchFamily="49" charset="0"/>
              </a:rPr>
              <a:t>"cases"</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"population"</a:t>
            </a:r>
            <a:r>
              <a:rPr lang="en-US" altLang="en-US" sz="2000" dirty="0">
                <a:solidFill>
                  <a:srgbClr val="4183C4"/>
                </a:solidFill>
                <a:latin typeface="Consolas" panose="020B0609020204030204" pitchFamily="49" charset="0"/>
              </a:rPr>
              <a:t>), </a:t>
            </a:r>
            <a:r>
              <a:rPr lang="en-US" altLang="en-US" sz="2000" dirty="0">
                <a:solidFill>
                  <a:srgbClr val="902000"/>
                </a:solidFill>
                <a:latin typeface="Consolas" panose="020B0609020204030204" pitchFamily="49" charset="0"/>
              </a:rPr>
              <a:t>convert =</a:t>
            </a:r>
            <a:r>
              <a:rPr lang="en-US" altLang="en-US" sz="2000" dirty="0">
                <a:solidFill>
                  <a:srgbClr val="4183C4"/>
                </a:solidFill>
                <a:latin typeface="Consolas" panose="020B0609020204030204" pitchFamily="49" charset="0"/>
              </a:rPr>
              <a:t> </a:t>
            </a:r>
            <a:r>
              <a:rPr lang="en-US" altLang="en-US" sz="2000" dirty="0">
                <a:solidFill>
                  <a:srgbClr val="007020"/>
                </a:solidFill>
                <a:latin typeface="Consolas" panose="020B0609020204030204" pitchFamily="49" charset="0"/>
              </a:rPr>
              <a:t>TRUE</a:t>
            </a:r>
            <a:r>
              <a:rPr lang="en-US" altLang="en-US" sz="2000" dirty="0">
                <a:solidFill>
                  <a:srgbClr val="4183C4"/>
                </a:solidFill>
                <a:latin typeface="Consolas" panose="020B0609020204030204" pitchFamily="49" charset="0"/>
              </a:rPr>
              <a:t>)</a:t>
            </a:r>
            <a:r>
              <a:rPr lang="en-US" altLang="en-US" sz="2000" dirty="0"/>
              <a:t> </a:t>
            </a:r>
            <a:endParaRPr lang="en-US" altLang="en-US" sz="2000" dirty="0">
              <a:latin typeface="Arial" panose="020B0604020202020204" pitchFamily="34" charset="0"/>
            </a:endParaRP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6 x 4</a:t>
            </a:r>
          </a:p>
          <a:p>
            <a:r>
              <a:rPr lang="en-US" sz="2000" i="1" dirty="0">
                <a:solidFill>
                  <a:srgbClr val="60A0B0"/>
                </a:solidFill>
                <a:latin typeface="Consolas" panose="020B0609020204030204" pitchFamily="49" charset="0"/>
              </a:rPr>
              <a:t>#&gt;   country      year  cases population</a:t>
            </a: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&lt;int&gt;  &lt;int&gt;      &lt;int&gt;</a:t>
            </a:r>
          </a:p>
          <a:p>
            <a:r>
              <a:rPr lang="en-US" sz="2000" i="1" dirty="0">
                <a:solidFill>
                  <a:srgbClr val="60A0B0"/>
                </a:solidFill>
                <a:latin typeface="Consolas" panose="020B0609020204030204" pitchFamily="49" charset="0"/>
              </a:rPr>
              <a:t>#&gt; 1 Afghanistan  1999    745   19987071</a:t>
            </a:r>
          </a:p>
          <a:p>
            <a:r>
              <a:rPr lang="en-US" sz="2000" i="1" dirty="0">
                <a:solidFill>
                  <a:srgbClr val="60A0B0"/>
                </a:solidFill>
                <a:latin typeface="Consolas" panose="020B0609020204030204" pitchFamily="49" charset="0"/>
              </a:rPr>
              <a:t>#&gt; 2 Afghanistan  2000   2666   20595360</a:t>
            </a:r>
          </a:p>
          <a:p>
            <a:r>
              <a:rPr lang="en-US" sz="2000" i="1" dirty="0">
                <a:solidFill>
                  <a:srgbClr val="60A0B0"/>
                </a:solidFill>
                <a:latin typeface="Consolas" panose="020B0609020204030204" pitchFamily="49" charset="0"/>
              </a:rPr>
              <a:t>#&gt; 3 Brazil       1999  37737  172006362</a:t>
            </a:r>
          </a:p>
          <a:p>
            <a:r>
              <a:rPr lang="en-US" sz="2000" i="1" dirty="0">
                <a:solidFill>
                  <a:srgbClr val="60A0B0"/>
                </a:solidFill>
                <a:latin typeface="Consolas" panose="020B0609020204030204" pitchFamily="49" charset="0"/>
              </a:rPr>
              <a:t>#&gt; 4 Brazil       2000  80488  174504898</a:t>
            </a:r>
          </a:p>
          <a:p>
            <a:r>
              <a:rPr lang="en-US" sz="2000" i="1" dirty="0">
                <a:solidFill>
                  <a:srgbClr val="60A0B0"/>
                </a:solidFill>
                <a:latin typeface="Consolas" panose="020B0609020204030204" pitchFamily="49" charset="0"/>
              </a:rPr>
              <a:t>#&gt; 5 China        1999 212258 1272915272</a:t>
            </a:r>
          </a:p>
          <a:p>
            <a:r>
              <a:rPr lang="en-US" sz="2000" i="1" dirty="0">
                <a:solidFill>
                  <a:srgbClr val="60A0B0"/>
                </a:solidFill>
                <a:latin typeface="Consolas" panose="020B0609020204030204" pitchFamily="49" charset="0"/>
              </a:rPr>
              <a:t>#&gt; 6 China        2000 213766 1280428583</a:t>
            </a:r>
          </a:p>
        </p:txBody>
      </p:sp>
    </p:spTree>
    <p:extLst>
      <p:ext uri="{BB962C8B-B14F-4D97-AF65-F5344CB8AC3E}">
        <p14:creationId xmlns:p14="http://schemas.microsoft.com/office/powerpoint/2010/main" val="135732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0B08-E8F6-4458-9209-4BC5FBF369D0}"/>
              </a:ext>
            </a:extLst>
          </p:cNvPr>
          <p:cNvSpPr>
            <a:spLocks noGrp="1"/>
          </p:cNvSpPr>
          <p:nvPr>
            <p:ph type="title"/>
          </p:nvPr>
        </p:nvSpPr>
        <p:spPr/>
        <p:txBody>
          <a:bodyPr/>
          <a:lstStyle/>
          <a:p>
            <a:r>
              <a:rPr lang="en-US" dirty="0" err="1"/>
              <a:t>sep</a:t>
            </a:r>
            <a:endParaRPr lang="en-US" dirty="0"/>
          </a:p>
        </p:txBody>
      </p:sp>
      <p:sp>
        <p:nvSpPr>
          <p:cNvPr id="5" name="Rectangle 4">
            <a:extLst>
              <a:ext uri="{FF2B5EF4-FFF2-40B4-BE49-F238E27FC236}">
                <a16:creationId xmlns:a16="http://schemas.microsoft.com/office/drawing/2014/main" id="{52440929-1630-4AF3-A7E9-7A7B85F24FA4}"/>
              </a:ext>
            </a:extLst>
          </p:cNvPr>
          <p:cNvSpPr/>
          <p:nvPr/>
        </p:nvSpPr>
        <p:spPr>
          <a:xfrm>
            <a:off x="934766" y="2272171"/>
            <a:ext cx="9898796" cy="3477875"/>
          </a:xfrm>
          <a:prstGeom prst="rect">
            <a:avLst/>
          </a:prstGeom>
          <a:solidFill>
            <a:srgbClr val="F7F7F7"/>
          </a:solidFill>
        </p:spPr>
        <p:txBody>
          <a:bodyPr wrap="square">
            <a:spAutoFit/>
          </a:bodyPr>
          <a:lstStyle/>
          <a:p>
            <a:r>
              <a:rPr lang="en-US" altLang="en-US" sz="2200" dirty="0">
                <a:solidFill>
                  <a:srgbClr val="4183C4"/>
                </a:solidFill>
                <a:latin typeface="Consolas" panose="020B0609020204030204" pitchFamily="49" charset="0"/>
              </a:rPr>
              <a:t>table3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separate</a:t>
            </a:r>
            <a:r>
              <a:rPr lang="en-US" altLang="en-US" sz="2200" dirty="0">
                <a:solidFill>
                  <a:srgbClr val="4183C4"/>
                </a:solidFill>
                <a:latin typeface="Consolas" panose="020B0609020204030204" pitchFamily="49" charset="0"/>
              </a:rPr>
              <a:t>(year, </a:t>
            </a:r>
            <a:r>
              <a:rPr lang="en-US" altLang="en-US" sz="2200" dirty="0">
                <a:solidFill>
                  <a:srgbClr val="902000"/>
                </a:solidFill>
                <a:latin typeface="Consolas" panose="020B0609020204030204" pitchFamily="49" charset="0"/>
              </a:rPr>
              <a:t>into =</a:t>
            </a:r>
            <a:r>
              <a:rPr lang="en-US" altLang="en-US" sz="2200" dirty="0">
                <a:solidFill>
                  <a:srgbClr val="4183C4"/>
                </a:solidFill>
                <a:latin typeface="Consolas" panose="020B0609020204030204" pitchFamily="49" charset="0"/>
              </a:rPr>
              <a:t> </a:t>
            </a:r>
            <a:r>
              <a:rPr lang="en-US" altLang="en-US" sz="2200" b="1" dirty="0">
                <a:solidFill>
                  <a:srgbClr val="007020"/>
                </a:solidFill>
                <a:latin typeface="Consolas" panose="020B0609020204030204" pitchFamily="49" charset="0"/>
              </a:rPr>
              <a:t>c</a:t>
            </a:r>
            <a:r>
              <a:rPr lang="en-US" altLang="en-US" sz="2200" dirty="0">
                <a:solidFill>
                  <a:srgbClr val="4183C4"/>
                </a:solidFill>
                <a:latin typeface="Consolas" panose="020B0609020204030204" pitchFamily="49" charset="0"/>
              </a:rPr>
              <a:t>(</a:t>
            </a:r>
            <a:r>
              <a:rPr lang="en-US" altLang="en-US" sz="2200" dirty="0">
                <a:solidFill>
                  <a:srgbClr val="4070A0"/>
                </a:solidFill>
                <a:latin typeface="Consolas" panose="020B0609020204030204" pitchFamily="49" charset="0"/>
              </a:rPr>
              <a:t>"century"</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"year"</a:t>
            </a:r>
            <a:r>
              <a:rPr lang="en-US" altLang="en-US" sz="2200" dirty="0">
                <a:solidFill>
                  <a:srgbClr val="4183C4"/>
                </a:solidFill>
                <a:latin typeface="Consolas" panose="020B0609020204030204" pitchFamily="49" charset="0"/>
              </a:rPr>
              <a:t>), </a:t>
            </a:r>
            <a:r>
              <a:rPr lang="en-US" altLang="en-US" sz="2200" dirty="0" err="1">
                <a:solidFill>
                  <a:srgbClr val="902000"/>
                </a:solidFill>
                <a:latin typeface="Consolas" panose="020B0609020204030204" pitchFamily="49" charset="0"/>
              </a:rPr>
              <a:t>sep</a:t>
            </a:r>
            <a:r>
              <a:rPr lang="en-US" altLang="en-US" sz="2200" dirty="0">
                <a:solidFill>
                  <a:srgbClr val="902000"/>
                </a:solidFill>
                <a:latin typeface="Consolas" panose="020B0609020204030204" pitchFamily="49" charset="0"/>
              </a:rPr>
              <a:t> =</a:t>
            </a:r>
            <a:r>
              <a:rPr lang="en-US" altLang="en-US" sz="2200" dirty="0">
                <a:solidFill>
                  <a:srgbClr val="4183C4"/>
                </a:solidFill>
                <a:latin typeface="Consolas" panose="020B0609020204030204" pitchFamily="49" charset="0"/>
              </a:rPr>
              <a:t> </a:t>
            </a:r>
            <a:r>
              <a:rPr lang="en-US" altLang="en-US" sz="2200" dirty="0">
                <a:solidFill>
                  <a:srgbClr val="40A070"/>
                </a:solidFill>
                <a:latin typeface="Consolas" panose="020B0609020204030204" pitchFamily="49" charset="0"/>
              </a:rPr>
              <a:t>2</a:t>
            </a:r>
            <a:r>
              <a:rPr lang="en-US" altLang="en-US" sz="2200" dirty="0">
                <a:solidFill>
                  <a:srgbClr val="4183C4"/>
                </a:solidFill>
                <a:latin typeface="Consolas" panose="020B0609020204030204" pitchFamily="49" charset="0"/>
              </a:rPr>
              <a:t>)</a:t>
            </a:r>
            <a:endParaRPr lang="en-US" sz="2200" dirty="0"/>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6 x 4</a:t>
            </a:r>
          </a:p>
          <a:p>
            <a:r>
              <a:rPr lang="en-US" sz="2200" i="1" dirty="0">
                <a:solidFill>
                  <a:srgbClr val="60A0B0"/>
                </a:solidFill>
                <a:latin typeface="Consolas" panose="020B0609020204030204" pitchFamily="49" charset="0"/>
              </a:rPr>
              <a:t>#&gt;   country     century year  rate             </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a:t>
            </a:r>
          </a:p>
          <a:p>
            <a:r>
              <a:rPr lang="en-US" sz="2200" i="1" dirty="0">
                <a:solidFill>
                  <a:srgbClr val="60A0B0"/>
                </a:solidFill>
                <a:latin typeface="Consolas" panose="020B0609020204030204" pitchFamily="49" charset="0"/>
              </a:rPr>
              <a:t>#&gt; 1 Afghanistan 19      99    745/19987071     </a:t>
            </a:r>
          </a:p>
          <a:p>
            <a:r>
              <a:rPr lang="en-US" sz="2200" i="1" dirty="0">
                <a:solidFill>
                  <a:srgbClr val="60A0B0"/>
                </a:solidFill>
                <a:latin typeface="Consolas" panose="020B0609020204030204" pitchFamily="49" charset="0"/>
              </a:rPr>
              <a:t>#&gt; 2 Afghanistan 20      00    2666/20595360    </a:t>
            </a:r>
          </a:p>
          <a:p>
            <a:r>
              <a:rPr lang="en-US" sz="2200" i="1" dirty="0">
                <a:solidFill>
                  <a:srgbClr val="60A0B0"/>
                </a:solidFill>
                <a:latin typeface="Consolas" panose="020B0609020204030204" pitchFamily="49" charset="0"/>
              </a:rPr>
              <a:t>#&gt; 3 Brazil      19      99    37737/172006362  </a:t>
            </a:r>
          </a:p>
          <a:p>
            <a:r>
              <a:rPr lang="en-US" sz="2200" i="1" dirty="0">
                <a:solidFill>
                  <a:srgbClr val="60A0B0"/>
                </a:solidFill>
                <a:latin typeface="Consolas" panose="020B0609020204030204" pitchFamily="49" charset="0"/>
              </a:rPr>
              <a:t>#&gt; 4 Brazil      20      00    80488/174504898  </a:t>
            </a:r>
          </a:p>
          <a:p>
            <a:r>
              <a:rPr lang="en-US" sz="2200" i="1" dirty="0">
                <a:solidFill>
                  <a:srgbClr val="60A0B0"/>
                </a:solidFill>
                <a:latin typeface="Consolas" panose="020B0609020204030204" pitchFamily="49" charset="0"/>
              </a:rPr>
              <a:t>#&gt; 5 China       19      99    212258/1272915272</a:t>
            </a:r>
          </a:p>
          <a:p>
            <a:r>
              <a:rPr lang="en-US" sz="2200" i="1" dirty="0">
                <a:solidFill>
                  <a:srgbClr val="60A0B0"/>
                </a:solidFill>
                <a:latin typeface="Consolas" panose="020B0609020204030204" pitchFamily="49" charset="0"/>
              </a:rPr>
              <a:t>#&gt; 6 China       20      00    213766/1280428583</a:t>
            </a:r>
          </a:p>
        </p:txBody>
      </p:sp>
    </p:spTree>
    <p:extLst>
      <p:ext uri="{BB962C8B-B14F-4D97-AF65-F5344CB8AC3E}">
        <p14:creationId xmlns:p14="http://schemas.microsoft.com/office/powerpoint/2010/main" val="1520102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2B52-6CC4-429F-957F-DBD2C8B0EA7B}"/>
              </a:ext>
            </a:extLst>
          </p:cNvPr>
          <p:cNvSpPr>
            <a:spLocks noGrp="1"/>
          </p:cNvSpPr>
          <p:nvPr>
            <p:ph type="title"/>
          </p:nvPr>
        </p:nvSpPr>
        <p:spPr/>
        <p:txBody>
          <a:bodyPr/>
          <a:lstStyle/>
          <a:p>
            <a:r>
              <a:rPr lang="en-US" dirty="0"/>
              <a:t>Unite</a:t>
            </a:r>
          </a:p>
        </p:txBody>
      </p:sp>
      <p:sp>
        <p:nvSpPr>
          <p:cNvPr id="3" name="Content Placeholder 2">
            <a:extLst>
              <a:ext uri="{FF2B5EF4-FFF2-40B4-BE49-F238E27FC236}">
                <a16:creationId xmlns:a16="http://schemas.microsoft.com/office/drawing/2014/main" id="{9BFDB9A9-2369-4677-8345-486DEBEB6649}"/>
              </a:ext>
            </a:extLst>
          </p:cNvPr>
          <p:cNvSpPr>
            <a:spLocks noGrp="1"/>
          </p:cNvSpPr>
          <p:nvPr>
            <p:ph idx="1"/>
          </p:nvPr>
        </p:nvSpPr>
        <p:spPr>
          <a:xfrm>
            <a:off x="1024128" y="2084832"/>
            <a:ext cx="9720073" cy="741495"/>
          </a:xfrm>
        </p:spPr>
        <p:txBody>
          <a:bodyPr/>
          <a:lstStyle/>
          <a:p>
            <a:pPr marL="0" indent="0">
              <a:buNone/>
            </a:pPr>
            <a:r>
              <a:rPr lang="en-US" dirty="0">
                <a:solidFill>
                  <a:schemeClr val="tx1">
                    <a:lumMod val="50000"/>
                    <a:lumOff val="50000"/>
                  </a:schemeClr>
                </a:solidFill>
                <a:latin typeface="Consolas" panose="020B0609020204030204" pitchFamily="49" charset="0"/>
              </a:rPr>
              <a:t>unite() </a:t>
            </a:r>
            <a:r>
              <a:rPr lang="en-US" dirty="0"/>
              <a:t>is the inverse of </a:t>
            </a:r>
            <a:r>
              <a:rPr lang="en-US" dirty="0">
                <a:solidFill>
                  <a:schemeClr val="tx1">
                    <a:lumMod val="50000"/>
                    <a:lumOff val="50000"/>
                  </a:schemeClr>
                </a:solidFill>
                <a:latin typeface="Consolas" panose="020B0609020204030204" pitchFamily="49" charset="0"/>
              </a:rPr>
              <a:t>separate()</a:t>
            </a:r>
            <a:r>
              <a:rPr lang="en-US" dirty="0"/>
              <a:t>:</a:t>
            </a:r>
            <a:r>
              <a:rPr lang="en-US" dirty="0">
                <a:solidFill>
                  <a:schemeClr val="tx1">
                    <a:lumMod val="50000"/>
                    <a:lumOff val="50000"/>
                  </a:schemeClr>
                </a:solidFill>
                <a:latin typeface="Consolas" panose="020B0609020204030204" pitchFamily="49" charset="0"/>
              </a:rPr>
              <a:t> </a:t>
            </a:r>
            <a:r>
              <a:rPr lang="en-US" dirty="0"/>
              <a:t>it combines multiple columns into a single column</a:t>
            </a:r>
          </a:p>
        </p:txBody>
      </p:sp>
      <p:pic>
        <p:nvPicPr>
          <p:cNvPr id="21507" name="Picture 3" descr="Uniting `table5` makes it tidy">
            <a:extLst>
              <a:ext uri="{FF2B5EF4-FFF2-40B4-BE49-F238E27FC236}">
                <a16:creationId xmlns:a16="http://schemas.microsoft.com/office/drawing/2014/main" id="{2F9A6978-BCD4-4706-BFC0-886865E440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98" t="7985" r="3329" b="6291"/>
          <a:stretch/>
        </p:blipFill>
        <p:spPr bwMode="auto">
          <a:xfrm>
            <a:off x="989907" y="2826327"/>
            <a:ext cx="10212185" cy="3926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682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76BC-D6F3-4798-976A-42EA503B89F6}"/>
              </a:ext>
            </a:extLst>
          </p:cNvPr>
          <p:cNvSpPr>
            <a:spLocks noGrp="1"/>
          </p:cNvSpPr>
          <p:nvPr>
            <p:ph type="title"/>
          </p:nvPr>
        </p:nvSpPr>
        <p:spPr/>
        <p:txBody>
          <a:bodyPr/>
          <a:lstStyle/>
          <a:p>
            <a:r>
              <a:rPr lang="en-US" dirty="0"/>
              <a:t>unite</a:t>
            </a:r>
          </a:p>
        </p:txBody>
      </p:sp>
      <p:sp>
        <p:nvSpPr>
          <p:cNvPr id="4" name="Rectangle 3">
            <a:extLst>
              <a:ext uri="{FF2B5EF4-FFF2-40B4-BE49-F238E27FC236}">
                <a16:creationId xmlns:a16="http://schemas.microsoft.com/office/drawing/2014/main" id="{3B2D02E9-24C2-4FD5-A368-35C302911DF8}"/>
              </a:ext>
            </a:extLst>
          </p:cNvPr>
          <p:cNvSpPr/>
          <p:nvPr/>
        </p:nvSpPr>
        <p:spPr>
          <a:xfrm>
            <a:off x="1024128" y="1859340"/>
            <a:ext cx="8119872" cy="3477875"/>
          </a:xfrm>
          <a:prstGeom prst="rect">
            <a:avLst/>
          </a:prstGeom>
          <a:solidFill>
            <a:srgbClr val="F7F7F7"/>
          </a:solidFill>
        </p:spPr>
        <p:txBody>
          <a:bodyPr wrap="square">
            <a:spAutoFit/>
          </a:bodyPr>
          <a:lstStyle/>
          <a:p>
            <a:r>
              <a:rPr lang="en-US" altLang="en-US" sz="2200" dirty="0">
                <a:solidFill>
                  <a:srgbClr val="4183C4"/>
                </a:solidFill>
                <a:latin typeface="Consolas" panose="020B0609020204030204" pitchFamily="49" charset="0"/>
              </a:rPr>
              <a:t>table5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unite</a:t>
            </a:r>
            <a:r>
              <a:rPr lang="en-US" altLang="en-US" sz="2200" dirty="0">
                <a:solidFill>
                  <a:srgbClr val="4183C4"/>
                </a:solidFill>
                <a:latin typeface="Consolas" panose="020B0609020204030204" pitchFamily="49" charset="0"/>
              </a:rPr>
              <a:t>(new, century, year)</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6 x 3</a:t>
            </a:r>
          </a:p>
          <a:p>
            <a:r>
              <a:rPr lang="en-US" sz="2200" i="1" dirty="0">
                <a:solidFill>
                  <a:srgbClr val="60A0B0"/>
                </a:solidFill>
                <a:latin typeface="Consolas" panose="020B0609020204030204" pitchFamily="49" charset="0"/>
              </a:rPr>
              <a:t>#&gt;   country     new   rate             </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a:t>
            </a:r>
          </a:p>
          <a:p>
            <a:r>
              <a:rPr lang="en-US" sz="2200" i="1" dirty="0">
                <a:solidFill>
                  <a:srgbClr val="60A0B0"/>
                </a:solidFill>
                <a:latin typeface="Consolas" panose="020B0609020204030204" pitchFamily="49" charset="0"/>
              </a:rPr>
              <a:t>#&gt; 1 Afghanistan 19_99 745/19987071     </a:t>
            </a:r>
          </a:p>
          <a:p>
            <a:r>
              <a:rPr lang="en-US" sz="2200" i="1" dirty="0">
                <a:solidFill>
                  <a:srgbClr val="60A0B0"/>
                </a:solidFill>
                <a:latin typeface="Consolas" panose="020B0609020204030204" pitchFamily="49" charset="0"/>
              </a:rPr>
              <a:t>#&gt; 2 Afghanistan 20_00 2666/20595360    </a:t>
            </a:r>
          </a:p>
          <a:p>
            <a:r>
              <a:rPr lang="en-US" sz="2200" i="1" dirty="0">
                <a:solidFill>
                  <a:srgbClr val="60A0B0"/>
                </a:solidFill>
                <a:latin typeface="Consolas" panose="020B0609020204030204" pitchFamily="49" charset="0"/>
              </a:rPr>
              <a:t>#&gt; 3 Brazil      19_99 37737/172006362  </a:t>
            </a:r>
          </a:p>
          <a:p>
            <a:r>
              <a:rPr lang="en-US" sz="2200" i="1" dirty="0">
                <a:solidFill>
                  <a:srgbClr val="60A0B0"/>
                </a:solidFill>
                <a:latin typeface="Consolas" panose="020B0609020204030204" pitchFamily="49" charset="0"/>
              </a:rPr>
              <a:t>#&gt; 4 Brazil      20_00 80488/174504898  </a:t>
            </a:r>
          </a:p>
          <a:p>
            <a:r>
              <a:rPr lang="en-US" sz="2200" i="1" dirty="0">
                <a:solidFill>
                  <a:srgbClr val="60A0B0"/>
                </a:solidFill>
                <a:latin typeface="Consolas" panose="020B0609020204030204" pitchFamily="49" charset="0"/>
              </a:rPr>
              <a:t>#&gt; 5 China       19_99 212258/1272915272</a:t>
            </a:r>
          </a:p>
          <a:p>
            <a:r>
              <a:rPr lang="en-US" sz="2200" i="1" dirty="0">
                <a:solidFill>
                  <a:srgbClr val="60A0B0"/>
                </a:solidFill>
                <a:latin typeface="Consolas" panose="020B0609020204030204" pitchFamily="49" charset="0"/>
              </a:rPr>
              <a:t>#&gt; 6 China       20_00 213766/1280428583</a:t>
            </a:r>
          </a:p>
        </p:txBody>
      </p:sp>
    </p:spTree>
    <p:extLst>
      <p:ext uri="{BB962C8B-B14F-4D97-AF65-F5344CB8AC3E}">
        <p14:creationId xmlns:p14="http://schemas.microsoft.com/office/powerpoint/2010/main" val="1048362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52FC-2638-4CAC-A034-847C3DBEFE8B}"/>
              </a:ext>
            </a:extLst>
          </p:cNvPr>
          <p:cNvSpPr>
            <a:spLocks noGrp="1"/>
          </p:cNvSpPr>
          <p:nvPr>
            <p:ph type="title"/>
          </p:nvPr>
        </p:nvSpPr>
        <p:spPr/>
        <p:txBody>
          <a:bodyPr/>
          <a:lstStyle/>
          <a:p>
            <a:r>
              <a:rPr lang="en-US" dirty="0"/>
              <a:t>unite</a:t>
            </a:r>
          </a:p>
        </p:txBody>
      </p:sp>
      <p:sp>
        <p:nvSpPr>
          <p:cNvPr id="4" name="Rectangle 3">
            <a:extLst>
              <a:ext uri="{FF2B5EF4-FFF2-40B4-BE49-F238E27FC236}">
                <a16:creationId xmlns:a16="http://schemas.microsoft.com/office/drawing/2014/main" id="{FF46A9F4-EFE0-442F-9046-E6726F131AAD}"/>
              </a:ext>
            </a:extLst>
          </p:cNvPr>
          <p:cNvSpPr/>
          <p:nvPr/>
        </p:nvSpPr>
        <p:spPr>
          <a:xfrm>
            <a:off x="1024128" y="2084832"/>
            <a:ext cx="9720071" cy="3477875"/>
          </a:xfrm>
          <a:prstGeom prst="rect">
            <a:avLst/>
          </a:prstGeom>
          <a:solidFill>
            <a:srgbClr val="F7F7F7"/>
          </a:solidFill>
        </p:spPr>
        <p:txBody>
          <a:bodyPr wrap="square">
            <a:spAutoFit/>
          </a:bodyPr>
          <a:lstStyle/>
          <a:p>
            <a:r>
              <a:rPr lang="en-US" altLang="en-US" sz="2200" dirty="0">
                <a:solidFill>
                  <a:srgbClr val="4183C4"/>
                </a:solidFill>
                <a:latin typeface="Consolas" panose="020B0609020204030204" pitchFamily="49" charset="0"/>
              </a:rPr>
              <a:t>table5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unite</a:t>
            </a:r>
            <a:r>
              <a:rPr lang="en-US" altLang="en-US" sz="2200" dirty="0">
                <a:solidFill>
                  <a:srgbClr val="4183C4"/>
                </a:solidFill>
                <a:latin typeface="Consolas" panose="020B0609020204030204" pitchFamily="49" charset="0"/>
              </a:rPr>
              <a:t>(new, century, year, </a:t>
            </a:r>
            <a:r>
              <a:rPr lang="en-US" altLang="en-US" sz="2200" dirty="0" err="1">
                <a:solidFill>
                  <a:srgbClr val="902000"/>
                </a:solidFill>
                <a:latin typeface="Consolas" panose="020B0609020204030204" pitchFamily="49" charset="0"/>
              </a:rPr>
              <a:t>sep</a:t>
            </a:r>
            <a:r>
              <a:rPr lang="en-US" altLang="en-US" sz="2200" dirty="0">
                <a:solidFill>
                  <a:srgbClr val="902000"/>
                </a:solidFill>
                <a:latin typeface="Consolas" panose="020B0609020204030204" pitchFamily="49" charset="0"/>
              </a:rPr>
              <a:t> =</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6 x 3</a:t>
            </a:r>
          </a:p>
          <a:p>
            <a:r>
              <a:rPr lang="en-US" sz="2200" i="1" dirty="0">
                <a:solidFill>
                  <a:srgbClr val="60A0B0"/>
                </a:solidFill>
                <a:latin typeface="Consolas" panose="020B0609020204030204" pitchFamily="49" charset="0"/>
              </a:rPr>
              <a:t>#&gt;   country     new   rate             </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a:t>
            </a:r>
          </a:p>
          <a:p>
            <a:r>
              <a:rPr lang="en-US" sz="2200" i="1" dirty="0">
                <a:solidFill>
                  <a:srgbClr val="60A0B0"/>
                </a:solidFill>
                <a:latin typeface="Consolas" panose="020B0609020204030204" pitchFamily="49" charset="0"/>
              </a:rPr>
              <a:t>#&gt; 1 Afghanistan 1999  745/19987071     </a:t>
            </a:r>
          </a:p>
          <a:p>
            <a:r>
              <a:rPr lang="en-US" sz="2200" i="1" dirty="0">
                <a:solidFill>
                  <a:srgbClr val="60A0B0"/>
                </a:solidFill>
                <a:latin typeface="Consolas" panose="020B0609020204030204" pitchFamily="49" charset="0"/>
              </a:rPr>
              <a:t>#&gt; 2 Afghanistan 2000  2666/20595360    </a:t>
            </a:r>
          </a:p>
          <a:p>
            <a:r>
              <a:rPr lang="en-US" sz="2200" i="1" dirty="0">
                <a:solidFill>
                  <a:srgbClr val="60A0B0"/>
                </a:solidFill>
                <a:latin typeface="Consolas" panose="020B0609020204030204" pitchFamily="49" charset="0"/>
              </a:rPr>
              <a:t>#&gt; 3 Brazil      1999  37737/172006362  </a:t>
            </a:r>
          </a:p>
          <a:p>
            <a:r>
              <a:rPr lang="en-US" sz="2200" i="1" dirty="0">
                <a:solidFill>
                  <a:srgbClr val="60A0B0"/>
                </a:solidFill>
                <a:latin typeface="Consolas" panose="020B0609020204030204" pitchFamily="49" charset="0"/>
              </a:rPr>
              <a:t>#&gt; 4 Brazil      2000  80488/174504898  </a:t>
            </a:r>
          </a:p>
          <a:p>
            <a:r>
              <a:rPr lang="en-US" sz="2200" i="1" dirty="0">
                <a:solidFill>
                  <a:srgbClr val="60A0B0"/>
                </a:solidFill>
                <a:latin typeface="Consolas" panose="020B0609020204030204" pitchFamily="49" charset="0"/>
              </a:rPr>
              <a:t>#&gt; 5 China       1999  212258/1272915272</a:t>
            </a:r>
          </a:p>
          <a:p>
            <a:r>
              <a:rPr lang="en-US" sz="2200" i="1" dirty="0">
                <a:solidFill>
                  <a:srgbClr val="60A0B0"/>
                </a:solidFill>
                <a:latin typeface="Consolas" panose="020B0609020204030204" pitchFamily="49" charset="0"/>
              </a:rPr>
              <a:t>#&gt; 6 China       2000  213766/1280428583</a:t>
            </a:r>
          </a:p>
        </p:txBody>
      </p:sp>
    </p:spTree>
    <p:extLst>
      <p:ext uri="{BB962C8B-B14F-4D97-AF65-F5344CB8AC3E}">
        <p14:creationId xmlns:p14="http://schemas.microsoft.com/office/powerpoint/2010/main" val="54188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28225F-4057-483C-A02A-AD93B334817A}"/>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9CC9BB81-0B14-4FC8-8BE4-48EECA96114F}"/>
              </a:ext>
            </a:extLst>
          </p:cNvPr>
          <p:cNvSpPr/>
          <p:nvPr/>
        </p:nvSpPr>
        <p:spPr>
          <a:xfrm>
            <a:off x="0" y="1"/>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1BBAF52-84F5-43BB-A714-95E891C71186}"/>
              </a:ext>
            </a:extLst>
          </p:cNvPr>
          <p:cNvSpPr txBox="1">
            <a:spLocks/>
          </p:cNvSpPr>
          <p:nvPr/>
        </p:nvSpPr>
        <p:spPr>
          <a:xfrm>
            <a:off x="591866" y="4990961"/>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separating and uniting</a:t>
            </a:r>
          </a:p>
        </p:txBody>
      </p:sp>
    </p:spTree>
    <p:extLst>
      <p:ext uri="{BB962C8B-B14F-4D97-AF65-F5344CB8AC3E}">
        <p14:creationId xmlns:p14="http://schemas.microsoft.com/office/powerpoint/2010/main" val="3160399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D669-7986-4BB9-B8B8-2BCD1559936F}"/>
              </a:ext>
            </a:extLst>
          </p:cNvPr>
          <p:cNvSpPr>
            <a:spLocks noGrp="1"/>
          </p:cNvSpPr>
          <p:nvPr>
            <p:ph type="title"/>
          </p:nvPr>
        </p:nvSpPr>
        <p:spPr/>
        <p:txBody>
          <a:bodyPr/>
          <a:lstStyle/>
          <a:p>
            <a:r>
              <a:rPr lang="en-US" dirty="0"/>
              <a:t>Missing values</a:t>
            </a:r>
          </a:p>
        </p:txBody>
      </p:sp>
      <p:sp>
        <p:nvSpPr>
          <p:cNvPr id="3" name="Content Placeholder 2">
            <a:extLst>
              <a:ext uri="{FF2B5EF4-FFF2-40B4-BE49-F238E27FC236}">
                <a16:creationId xmlns:a16="http://schemas.microsoft.com/office/drawing/2014/main" id="{7331DC30-FE82-4429-83EF-13C3C36242DB}"/>
              </a:ext>
            </a:extLst>
          </p:cNvPr>
          <p:cNvSpPr>
            <a:spLocks noGrp="1"/>
          </p:cNvSpPr>
          <p:nvPr>
            <p:ph idx="1"/>
          </p:nvPr>
        </p:nvSpPr>
        <p:spPr/>
        <p:txBody>
          <a:bodyPr/>
          <a:lstStyle/>
          <a:p>
            <a:pPr marL="0" indent="0">
              <a:buNone/>
            </a:pPr>
            <a:r>
              <a:rPr lang="en-US" dirty="0"/>
              <a:t>A value can be missing in one of two possible ways:</a:t>
            </a:r>
          </a:p>
          <a:p>
            <a:pPr marL="457200" indent="-457200">
              <a:buFont typeface="+mj-lt"/>
              <a:buAutoNum type="arabicPeriod"/>
            </a:pPr>
            <a:r>
              <a:rPr lang="en-US" dirty="0"/>
              <a:t>Explicitly, i.e. flagged with NA.</a:t>
            </a:r>
          </a:p>
          <a:p>
            <a:pPr marL="457200" indent="-457200">
              <a:buFont typeface="+mj-lt"/>
              <a:buAutoNum type="arabicPeriod"/>
            </a:pPr>
            <a:r>
              <a:rPr lang="en-US" dirty="0"/>
              <a:t>Implicitly, i.e. simply not present in the data.</a:t>
            </a:r>
          </a:p>
        </p:txBody>
      </p:sp>
    </p:spTree>
    <p:extLst>
      <p:ext uri="{BB962C8B-B14F-4D97-AF65-F5344CB8AC3E}">
        <p14:creationId xmlns:p14="http://schemas.microsoft.com/office/powerpoint/2010/main" val="1353753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3B74-B681-4BC1-9CA2-BEF6F91097EE}"/>
              </a:ext>
            </a:extLst>
          </p:cNvPr>
          <p:cNvSpPr>
            <a:spLocks noGrp="1"/>
          </p:cNvSpPr>
          <p:nvPr>
            <p:ph type="title"/>
          </p:nvPr>
        </p:nvSpPr>
        <p:spPr/>
        <p:txBody>
          <a:bodyPr/>
          <a:lstStyle/>
          <a:p>
            <a:r>
              <a:rPr lang="en-US" dirty="0"/>
              <a:t>Tidy data</a:t>
            </a:r>
          </a:p>
        </p:txBody>
      </p:sp>
      <p:sp>
        <p:nvSpPr>
          <p:cNvPr id="4" name="Rectangle 3">
            <a:extLst>
              <a:ext uri="{FF2B5EF4-FFF2-40B4-BE49-F238E27FC236}">
                <a16:creationId xmlns:a16="http://schemas.microsoft.com/office/drawing/2014/main" id="{C9A78CDD-A368-4D2B-AA30-1D2F6280D28E}"/>
              </a:ext>
            </a:extLst>
          </p:cNvPr>
          <p:cNvSpPr/>
          <p:nvPr/>
        </p:nvSpPr>
        <p:spPr>
          <a:xfrm>
            <a:off x="178585" y="1889225"/>
            <a:ext cx="5636029" cy="2862322"/>
          </a:xfrm>
          <a:prstGeom prst="rect">
            <a:avLst/>
          </a:prstGeom>
          <a:solidFill>
            <a:srgbClr val="F7F7F7"/>
          </a:solidFill>
        </p:spPr>
        <p:txBody>
          <a:bodyPr wrap="square">
            <a:spAutoFit/>
          </a:bodyPr>
          <a:lstStyle/>
          <a:p>
            <a:r>
              <a:rPr lang="en-US" altLang="en-US" dirty="0">
                <a:solidFill>
                  <a:srgbClr val="4183C4"/>
                </a:solidFill>
                <a:latin typeface="Consolas" panose="020B0609020204030204" pitchFamily="49" charset="0"/>
              </a:rPr>
              <a:t>table1 </a:t>
            </a:r>
          </a:p>
          <a:p>
            <a:r>
              <a:rPr lang="en-US" i="1" dirty="0">
                <a:solidFill>
                  <a:srgbClr val="60A0B0"/>
                </a:solidFill>
                <a:latin typeface="Consolas" panose="020B0609020204030204" pitchFamily="49" charset="0"/>
              </a:rPr>
              <a:t>#&gt; # A </a:t>
            </a:r>
            <a:r>
              <a:rPr lang="en-US" i="1" dirty="0" err="1">
                <a:solidFill>
                  <a:srgbClr val="60A0B0"/>
                </a:solidFill>
                <a:latin typeface="Consolas" panose="020B0609020204030204" pitchFamily="49" charset="0"/>
              </a:rPr>
              <a:t>tibble</a:t>
            </a:r>
            <a:r>
              <a:rPr lang="en-US" i="1" dirty="0">
                <a:solidFill>
                  <a:srgbClr val="60A0B0"/>
                </a:solidFill>
                <a:latin typeface="Consolas" panose="020B0609020204030204" pitchFamily="49" charset="0"/>
              </a:rPr>
              <a:t>: 6 x 4</a:t>
            </a:r>
          </a:p>
          <a:p>
            <a:r>
              <a:rPr lang="en-US" i="1" dirty="0">
                <a:solidFill>
                  <a:srgbClr val="60A0B0"/>
                </a:solidFill>
                <a:latin typeface="Consolas" panose="020B0609020204030204" pitchFamily="49" charset="0"/>
              </a:rPr>
              <a:t>#&gt;   country      year  cases population</a:t>
            </a:r>
          </a:p>
          <a:p>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chr</a:t>
            </a:r>
            <a:r>
              <a:rPr lang="en-US" i="1" dirty="0">
                <a:solidFill>
                  <a:srgbClr val="60A0B0"/>
                </a:solidFill>
                <a:latin typeface="Consolas" panose="020B0609020204030204" pitchFamily="49" charset="0"/>
              </a:rPr>
              <a:t>&gt;       &lt;int&gt;  &lt;int&gt;      &lt;int&gt;</a:t>
            </a:r>
          </a:p>
          <a:p>
            <a:r>
              <a:rPr lang="en-US" i="1" dirty="0">
                <a:solidFill>
                  <a:srgbClr val="60A0B0"/>
                </a:solidFill>
                <a:latin typeface="Consolas" panose="020B0609020204030204" pitchFamily="49" charset="0"/>
              </a:rPr>
              <a:t>#&gt; 1 Afghanistan  1999    745   19987071</a:t>
            </a:r>
          </a:p>
          <a:p>
            <a:r>
              <a:rPr lang="en-US" i="1" dirty="0">
                <a:solidFill>
                  <a:srgbClr val="60A0B0"/>
                </a:solidFill>
                <a:latin typeface="Consolas" panose="020B0609020204030204" pitchFamily="49" charset="0"/>
              </a:rPr>
              <a:t>#&gt; 2 Afghanistan  2000   2666   20595360</a:t>
            </a:r>
          </a:p>
          <a:p>
            <a:r>
              <a:rPr lang="en-US" i="1" dirty="0">
                <a:solidFill>
                  <a:srgbClr val="60A0B0"/>
                </a:solidFill>
                <a:latin typeface="Consolas" panose="020B0609020204030204" pitchFamily="49" charset="0"/>
              </a:rPr>
              <a:t>#&gt; 3 Brazil       1999  37737  172006362</a:t>
            </a:r>
          </a:p>
          <a:p>
            <a:r>
              <a:rPr lang="en-US" i="1" dirty="0">
                <a:solidFill>
                  <a:srgbClr val="60A0B0"/>
                </a:solidFill>
                <a:latin typeface="Consolas" panose="020B0609020204030204" pitchFamily="49" charset="0"/>
              </a:rPr>
              <a:t>#&gt; 4 Brazil       2000  80488  174504898</a:t>
            </a:r>
          </a:p>
          <a:p>
            <a:r>
              <a:rPr lang="en-US" i="1" dirty="0">
                <a:solidFill>
                  <a:srgbClr val="60A0B0"/>
                </a:solidFill>
                <a:latin typeface="Consolas" panose="020B0609020204030204" pitchFamily="49" charset="0"/>
              </a:rPr>
              <a:t>#&gt; 5 China        1999 212258 1272915272</a:t>
            </a:r>
          </a:p>
          <a:p>
            <a:r>
              <a:rPr lang="en-US" i="1" dirty="0">
                <a:solidFill>
                  <a:srgbClr val="60A0B0"/>
                </a:solidFill>
                <a:latin typeface="Consolas" panose="020B0609020204030204" pitchFamily="49" charset="0"/>
              </a:rPr>
              <a:t>#&gt; 6 China        2000 213766 1280428583</a:t>
            </a:r>
          </a:p>
        </p:txBody>
      </p:sp>
      <p:sp>
        <p:nvSpPr>
          <p:cNvPr id="5" name="Rectangle 4">
            <a:extLst>
              <a:ext uri="{FF2B5EF4-FFF2-40B4-BE49-F238E27FC236}">
                <a16:creationId xmlns:a16="http://schemas.microsoft.com/office/drawing/2014/main" id="{0BEE2AD7-9FDA-48F1-9AA0-63117759A514}"/>
              </a:ext>
            </a:extLst>
          </p:cNvPr>
          <p:cNvSpPr/>
          <p:nvPr/>
        </p:nvSpPr>
        <p:spPr>
          <a:xfrm>
            <a:off x="5917415" y="1889225"/>
            <a:ext cx="6096000" cy="3139321"/>
          </a:xfrm>
          <a:prstGeom prst="rect">
            <a:avLst/>
          </a:prstGeom>
          <a:solidFill>
            <a:srgbClr val="F7F7F7"/>
          </a:solidFill>
        </p:spPr>
        <p:txBody>
          <a:bodyPr wrap="square">
            <a:spAutoFit/>
          </a:bodyPr>
          <a:lstStyle/>
          <a:p>
            <a:r>
              <a:rPr lang="en-US" altLang="en-US" dirty="0">
                <a:solidFill>
                  <a:srgbClr val="4183C4"/>
                </a:solidFill>
                <a:latin typeface="Consolas" panose="020B0609020204030204" pitchFamily="49" charset="0"/>
              </a:rPr>
              <a:t>table2</a:t>
            </a:r>
            <a:endParaRPr lang="en-US" dirty="0">
              <a:solidFill>
                <a:srgbClr val="4183C4"/>
              </a:solidFill>
              <a:latin typeface="Consolas" panose="020B0609020204030204" pitchFamily="49" charset="0"/>
            </a:endParaRPr>
          </a:p>
          <a:p>
            <a:r>
              <a:rPr lang="en-US" i="1" dirty="0">
                <a:solidFill>
                  <a:srgbClr val="60A0B0"/>
                </a:solidFill>
                <a:latin typeface="Consolas" panose="020B0609020204030204" pitchFamily="49" charset="0"/>
              </a:rPr>
              <a:t>#&gt; # A </a:t>
            </a:r>
            <a:r>
              <a:rPr lang="en-US" i="1" dirty="0" err="1">
                <a:solidFill>
                  <a:srgbClr val="60A0B0"/>
                </a:solidFill>
                <a:latin typeface="Consolas" panose="020B0609020204030204" pitchFamily="49" charset="0"/>
              </a:rPr>
              <a:t>tibble</a:t>
            </a:r>
            <a:r>
              <a:rPr lang="en-US" i="1" dirty="0">
                <a:solidFill>
                  <a:srgbClr val="60A0B0"/>
                </a:solidFill>
                <a:latin typeface="Consolas" panose="020B0609020204030204" pitchFamily="49" charset="0"/>
              </a:rPr>
              <a:t>: 12 x 4</a:t>
            </a:r>
          </a:p>
          <a:p>
            <a:r>
              <a:rPr lang="en-US" i="1" dirty="0">
                <a:solidFill>
                  <a:srgbClr val="60A0B0"/>
                </a:solidFill>
                <a:latin typeface="Consolas" panose="020B0609020204030204" pitchFamily="49" charset="0"/>
              </a:rPr>
              <a:t>#&gt;   country      year type           count</a:t>
            </a:r>
          </a:p>
          <a:p>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chr</a:t>
            </a:r>
            <a:r>
              <a:rPr lang="en-US" i="1" dirty="0">
                <a:solidFill>
                  <a:srgbClr val="60A0B0"/>
                </a:solidFill>
                <a:latin typeface="Consolas" panose="020B0609020204030204" pitchFamily="49" charset="0"/>
              </a:rPr>
              <a:t>&gt;       &lt;int&gt; &lt;</a:t>
            </a:r>
            <a:r>
              <a:rPr lang="en-US" i="1" dirty="0" err="1">
                <a:solidFill>
                  <a:srgbClr val="60A0B0"/>
                </a:solidFill>
                <a:latin typeface="Consolas" panose="020B0609020204030204" pitchFamily="49" charset="0"/>
              </a:rPr>
              <a:t>chr</a:t>
            </a:r>
            <a:r>
              <a:rPr lang="en-US" i="1" dirty="0">
                <a:solidFill>
                  <a:srgbClr val="60A0B0"/>
                </a:solidFill>
                <a:latin typeface="Consolas" panose="020B0609020204030204" pitchFamily="49" charset="0"/>
              </a:rPr>
              <a:t>&gt;          &lt;int&gt;</a:t>
            </a:r>
          </a:p>
          <a:p>
            <a:r>
              <a:rPr lang="en-US" i="1" dirty="0">
                <a:solidFill>
                  <a:srgbClr val="60A0B0"/>
                </a:solidFill>
                <a:latin typeface="Consolas" panose="020B0609020204030204" pitchFamily="49" charset="0"/>
              </a:rPr>
              <a:t>#&gt; 1 Afghanistan  1999 cases            745</a:t>
            </a:r>
          </a:p>
          <a:p>
            <a:r>
              <a:rPr lang="en-US" i="1" dirty="0">
                <a:solidFill>
                  <a:srgbClr val="60A0B0"/>
                </a:solidFill>
                <a:latin typeface="Consolas" panose="020B0609020204030204" pitchFamily="49" charset="0"/>
              </a:rPr>
              <a:t>#&gt; 2 Afghanistan  1999 population  19987071</a:t>
            </a:r>
          </a:p>
          <a:p>
            <a:r>
              <a:rPr lang="en-US" i="1" dirty="0">
                <a:solidFill>
                  <a:srgbClr val="60A0B0"/>
                </a:solidFill>
                <a:latin typeface="Consolas" panose="020B0609020204030204" pitchFamily="49" charset="0"/>
              </a:rPr>
              <a:t>#&gt; 3 Afghanistan  2000 cases           2666</a:t>
            </a:r>
          </a:p>
          <a:p>
            <a:r>
              <a:rPr lang="en-US" i="1" dirty="0">
                <a:solidFill>
                  <a:srgbClr val="60A0B0"/>
                </a:solidFill>
                <a:latin typeface="Consolas" panose="020B0609020204030204" pitchFamily="49" charset="0"/>
              </a:rPr>
              <a:t>#&gt; 4 Afghanistan  2000 population  20595360</a:t>
            </a:r>
          </a:p>
          <a:p>
            <a:r>
              <a:rPr lang="en-US" i="1" dirty="0">
                <a:solidFill>
                  <a:srgbClr val="60A0B0"/>
                </a:solidFill>
                <a:latin typeface="Consolas" panose="020B0609020204030204" pitchFamily="49" charset="0"/>
              </a:rPr>
              <a:t>#&gt; 5 Brazil       1999 cases          37737</a:t>
            </a:r>
          </a:p>
          <a:p>
            <a:r>
              <a:rPr lang="en-US" i="1" dirty="0">
                <a:solidFill>
                  <a:srgbClr val="60A0B0"/>
                </a:solidFill>
                <a:latin typeface="Consolas" panose="020B0609020204030204" pitchFamily="49" charset="0"/>
              </a:rPr>
              <a:t>#&gt; 6 Brazil       1999 population 172006362</a:t>
            </a:r>
          </a:p>
          <a:p>
            <a:r>
              <a:rPr lang="en-US" i="1" dirty="0">
                <a:solidFill>
                  <a:srgbClr val="60A0B0"/>
                </a:solidFill>
                <a:latin typeface="Consolas" panose="020B0609020204030204" pitchFamily="49" charset="0"/>
              </a:rPr>
              <a:t>#&gt; # … with 6 more rows</a:t>
            </a:r>
          </a:p>
        </p:txBody>
      </p:sp>
    </p:spTree>
    <p:extLst>
      <p:ext uri="{BB962C8B-B14F-4D97-AF65-F5344CB8AC3E}">
        <p14:creationId xmlns:p14="http://schemas.microsoft.com/office/powerpoint/2010/main" val="2327138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0FE9-E862-4083-8A6A-1504631487D9}"/>
              </a:ext>
            </a:extLst>
          </p:cNvPr>
          <p:cNvSpPr>
            <a:spLocks noGrp="1"/>
          </p:cNvSpPr>
          <p:nvPr>
            <p:ph type="title"/>
          </p:nvPr>
        </p:nvSpPr>
        <p:spPr/>
        <p:txBody>
          <a:bodyPr/>
          <a:lstStyle/>
          <a:p>
            <a:r>
              <a:rPr lang="en-US" dirty="0"/>
              <a:t>Missing values</a:t>
            </a:r>
          </a:p>
        </p:txBody>
      </p:sp>
      <p:sp>
        <p:nvSpPr>
          <p:cNvPr id="4" name="Rectangle 1">
            <a:extLst>
              <a:ext uri="{FF2B5EF4-FFF2-40B4-BE49-F238E27FC236}">
                <a16:creationId xmlns:a16="http://schemas.microsoft.com/office/drawing/2014/main" id="{2E1F8DD9-6FEA-47E1-AED0-B8F71AE57B26}"/>
              </a:ext>
            </a:extLst>
          </p:cNvPr>
          <p:cNvSpPr>
            <a:spLocks noChangeArrowheads="1"/>
          </p:cNvSpPr>
          <p:nvPr/>
        </p:nvSpPr>
        <p:spPr bwMode="auto">
          <a:xfrm>
            <a:off x="1024128" y="2208542"/>
            <a:ext cx="8396529" cy="16927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stocks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tibble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year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2015</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2015</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2015</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2015</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2016</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2016</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2016</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err="1">
                <a:ln>
                  <a:noFill/>
                </a:ln>
                <a:solidFill>
                  <a:srgbClr val="902000"/>
                </a:solidFill>
                <a:effectLst/>
                <a:latin typeface="Consolas" panose="020B0609020204030204" pitchFamily="49" charset="0"/>
              </a:rPr>
              <a:t>qtr</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2</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3</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4</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2</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3</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4</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return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1.88</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0.59</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0.35</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007020"/>
                </a:solidFill>
                <a:effectLst/>
                <a:latin typeface="Consolas" panose="020B0609020204030204" pitchFamily="49" charset="0"/>
              </a:rPr>
              <a:t>NA</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0.92</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0.17</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2.66</a:t>
            </a:r>
            <a:r>
              <a:rPr kumimoji="0" lang="en-US" altLang="en-US" sz="22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48D16C4-D44F-4D2E-967F-2D7E2BEBA25F}"/>
              </a:ext>
            </a:extLst>
          </p:cNvPr>
          <p:cNvSpPr/>
          <p:nvPr/>
        </p:nvSpPr>
        <p:spPr>
          <a:xfrm>
            <a:off x="5685904" y="3175462"/>
            <a:ext cx="532015" cy="4488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49BFC10D-B17F-4177-8D1C-BB7D0FB5B99D}"/>
              </a:ext>
            </a:extLst>
          </p:cNvPr>
          <p:cNvCxnSpPr>
            <a:cxnSpLocks/>
            <a:stCxn id="8" idx="0"/>
          </p:cNvCxnSpPr>
          <p:nvPr/>
        </p:nvCxnSpPr>
        <p:spPr>
          <a:xfrm flipV="1">
            <a:off x="4484906" y="3175462"/>
            <a:ext cx="0" cy="123110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D9EB0812-D07C-48AE-8001-02ECFB2AC212}"/>
              </a:ext>
            </a:extLst>
          </p:cNvPr>
          <p:cNvSpPr/>
          <p:nvPr/>
        </p:nvSpPr>
        <p:spPr>
          <a:xfrm>
            <a:off x="3697543" y="4406566"/>
            <a:ext cx="1574726" cy="461665"/>
          </a:xfrm>
          <a:prstGeom prst="rect">
            <a:avLst/>
          </a:prstGeom>
        </p:spPr>
        <p:txBody>
          <a:bodyPr wrap="none">
            <a:spAutoFit/>
          </a:bodyPr>
          <a:lstStyle/>
          <a:p>
            <a:r>
              <a:rPr lang="en-US" sz="2400" dirty="0"/>
              <a:t>Where’s 1?</a:t>
            </a:r>
          </a:p>
        </p:txBody>
      </p:sp>
    </p:spTree>
    <p:extLst>
      <p:ext uri="{BB962C8B-B14F-4D97-AF65-F5344CB8AC3E}">
        <p14:creationId xmlns:p14="http://schemas.microsoft.com/office/powerpoint/2010/main" val="418918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DACD-1497-4B45-9E3B-153A730C544F}"/>
              </a:ext>
            </a:extLst>
          </p:cNvPr>
          <p:cNvSpPr>
            <a:spLocks noGrp="1"/>
          </p:cNvSpPr>
          <p:nvPr>
            <p:ph type="title"/>
          </p:nvPr>
        </p:nvSpPr>
        <p:spPr/>
        <p:txBody>
          <a:bodyPr/>
          <a:lstStyle/>
          <a:p>
            <a:r>
              <a:rPr lang="en-US" dirty="0"/>
              <a:t>Missing values</a:t>
            </a:r>
          </a:p>
        </p:txBody>
      </p:sp>
      <p:sp>
        <p:nvSpPr>
          <p:cNvPr id="5" name="Rectangle 4">
            <a:extLst>
              <a:ext uri="{FF2B5EF4-FFF2-40B4-BE49-F238E27FC236}">
                <a16:creationId xmlns:a16="http://schemas.microsoft.com/office/drawing/2014/main" id="{573A090A-B589-48C2-A1F9-2A024DDEAD02}"/>
              </a:ext>
            </a:extLst>
          </p:cNvPr>
          <p:cNvSpPr/>
          <p:nvPr/>
        </p:nvSpPr>
        <p:spPr>
          <a:xfrm>
            <a:off x="1024127" y="2136339"/>
            <a:ext cx="9720071" cy="3139321"/>
          </a:xfrm>
          <a:prstGeom prst="rect">
            <a:avLst/>
          </a:prstGeom>
          <a:solidFill>
            <a:srgbClr val="F7F7F7"/>
          </a:solidFill>
        </p:spPr>
        <p:txBody>
          <a:bodyPr wrap="square">
            <a:spAutoFit/>
          </a:bodyPr>
          <a:lstStyle/>
          <a:p>
            <a:r>
              <a:rPr lang="en-US" altLang="en-US" sz="2200" dirty="0">
                <a:solidFill>
                  <a:srgbClr val="4183C4"/>
                </a:solidFill>
                <a:latin typeface="Consolas" panose="020B0609020204030204" pitchFamily="49" charset="0"/>
              </a:rPr>
              <a:t>stocks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r>
              <a:rPr lang="en-US" altLang="en-US" sz="2200" b="1"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pivot_wider</a:t>
            </a:r>
            <a:r>
              <a:rPr lang="en-US" altLang="en-US" sz="2200" dirty="0">
                <a:solidFill>
                  <a:srgbClr val="4183C4"/>
                </a:solidFill>
                <a:latin typeface="Consolas" panose="020B0609020204030204" pitchFamily="49" charset="0"/>
              </a:rPr>
              <a:t>(</a:t>
            </a:r>
            <a:r>
              <a:rPr lang="en-US" altLang="en-US" sz="2200" dirty="0" err="1">
                <a:solidFill>
                  <a:srgbClr val="902000"/>
                </a:solidFill>
                <a:latin typeface="Consolas" panose="020B0609020204030204" pitchFamily="49" charset="0"/>
              </a:rPr>
              <a:t>names_from</a:t>
            </a:r>
            <a:r>
              <a:rPr lang="en-US" altLang="en-US" sz="2200" dirty="0">
                <a:solidFill>
                  <a:srgbClr val="902000"/>
                </a:solidFill>
                <a:latin typeface="Consolas" panose="020B0609020204030204" pitchFamily="49" charset="0"/>
              </a:rPr>
              <a:t> =</a:t>
            </a:r>
            <a:r>
              <a:rPr lang="en-US" altLang="en-US" sz="2200" dirty="0">
                <a:solidFill>
                  <a:srgbClr val="4183C4"/>
                </a:solidFill>
                <a:latin typeface="Consolas" panose="020B0609020204030204" pitchFamily="49" charset="0"/>
              </a:rPr>
              <a:t> year, </a:t>
            </a:r>
            <a:r>
              <a:rPr lang="en-US" altLang="en-US" sz="2200" dirty="0" err="1">
                <a:solidFill>
                  <a:srgbClr val="902000"/>
                </a:solidFill>
                <a:latin typeface="Consolas" panose="020B0609020204030204" pitchFamily="49" charset="0"/>
              </a:rPr>
              <a:t>values_from</a:t>
            </a:r>
            <a:r>
              <a:rPr lang="en-US" altLang="en-US" sz="2200" dirty="0">
                <a:solidFill>
                  <a:srgbClr val="902000"/>
                </a:solidFill>
                <a:latin typeface="Consolas" panose="020B0609020204030204" pitchFamily="49" charset="0"/>
              </a:rPr>
              <a:t> =</a:t>
            </a:r>
            <a:r>
              <a:rPr lang="en-US" altLang="en-US" sz="2200" dirty="0">
                <a:solidFill>
                  <a:srgbClr val="4183C4"/>
                </a:solidFill>
                <a:latin typeface="Consolas" panose="020B0609020204030204" pitchFamily="49" charset="0"/>
              </a:rPr>
              <a:t> return)</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4 x 3</a:t>
            </a:r>
          </a:p>
          <a:p>
            <a:r>
              <a:rPr lang="en-US" sz="2200" i="1" dirty="0">
                <a:solidFill>
                  <a:srgbClr val="60A0B0"/>
                </a:solidFill>
                <a:latin typeface="Consolas" panose="020B0609020204030204" pitchFamily="49" charset="0"/>
              </a:rPr>
              <a:t>#&gt;     </a:t>
            </a:r>
            <a:r>
              <a:rPr lang="en-US" sz="2200" i="1" dirty="0" err="1">
                <a:solidFill>
                  <a:srgbClr val="60A0B0"/>
                </a:solidFill>
                <a:latin typeface="Consolas" panose="020B0609020204030204" pitchFamily="49" charset="0"/>
              </a:rPr>
              <a:t>qtr</a:t>
            </a:r>
            <a:r>
              <a:rPr lang="en-US" sz="2200" i="1" dirty="0">
                <a:solidFill>
                  <a:srgbClr val="60A0B0"/>
                </a:solidFill>
                <a:latin typeface="Consolas" panose="020B0609020204030204" pitchFamily="49" charset="0"/>
              </a:rPr>
              <a:t> `2015` `2016`</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1   1.88  NA   </a:t>
            </a:r>
          </a:p>
          <a:p>
            <a:r>
              <a:rPr lang="en-US" sz="2200" i="1" dirty="0">
                <a:solidFill>
                  <a:srgbClr val="60A0B0"/>
                </a:solidFill>
                <a:latin typeface="Consolas" panose="020B0609020204030204" pitchFamily="49" charset="0"/>
              </a:rPr>
              <a:t>#&gt; 2     2   0.59   0.92</a:t>
            </a:r>
          </a:p>
          <a:p>
            <a:r>
              <a:rPr lang="en-US" sz="2200" i="1" dirty="0">
                <a:solidFill>
                  <a:srgbClr val="60A0B0"/>
                </a:solidFill>
                <a:latin typeface="Consolas" panose="020B0609020204030204" pitchFamily="49" charset="0"/>
              </a:rPr>
              <a:t>#&gt; 3     3   0.35   0.17</a:t>
            </a:r>
          </a:p>
          <a:p>
            <a:r>
              <a:rPr lang="en-US" sz="2200" i="1" dirty="0">
                <a:solidFill>
                  <a:srgbClr val="60A0B0"/>
                </a:solidFill>
                <a:latin typeface="Consolas" panose="020B0609020204030204" pitchFamily="49" charset="0"/>
              </a:rPr>
              <a:t>#&gt; 4     4  NA      2.66</a:t>
            </a:r>
          </a:p>
        </p:txBody>
      </p:sp>
    </p:spTree>
    <p:extLst>
      <p:ext uri="{BB962C8B-B14F-4D97-AF65-F5344CB8AC3E}">
        <p14:creationId xmlns:p14="http://schemas.microsoft.com/office/powerpoint/2010/main" val="88085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ACE7-F1EA-4EBA-BF4D-4530CF2728A3}"/>
              </a:ext>
            </a:extLst>
          </p:cNvPr>
          <p:cNvSpPr>
            <a:spLocks noGrp="1"/>
          </p:cNvSpPr>
          <p:nvPr>
            <p:ph type="title"/>
          </p:nvPr>
        </p:nvSpPr>
        <p:spPr/>
        <p:txBody>
          <a:bodyPr/>
          <a:lstStyle/>
          <a:p>
            <a:r>
              <a:rPr lang="en-US" dirty="0" err="1"/>
              <a:t>values_drop_na</a:t>
            </a:r>
            <a:r>
              <a:rPr lang="en-US" dirty="0"/>
              <a:t> = TRUE</a:t>
            </a:r>
          </a:p>
        </p:txBody>
      </p:sp>
      <p:sp>
        <p:nvSpPr>
          <p:cNvPr id="4" name="Rectangle 3">
            <a:extLst>
              <a:ext uri="{FF2B5EF4-FFF2-40B4-BE49-F238E27FC236}">
                <a16:creationId xmlns:a16="http://schemas.microsoft.com/office/drawing/2014/main" id="{C9F9248F-79DC-486A-873E-3A2D84DE532A}"/>
              </a:ext>
            </a:extLst>
          </p:cNvPr>
          <p:cNvSpPr/>
          <p:nvPr/>
        </p:nvSpPr>
        <p:spPr>
          <a:xfrm>
            <a:off x="1024127" y="1793114"/>
            <a:ext cx="9720071" cy="5016758"/>
          </a:xfrm>
          <a:prstGeom prst="rect">
            <a:avLst/>
          </a:prstGeom>
          <a:solidFill>
            <a:srgbClr val="F7F7F7"/>
          </a:solidFill>
        </p:spPr>
        <p:txBody>
          <a:bodyPr wrap="square">
            <a:spAutoFit/>
          </a:bodyPr>
          <a:lstStyle/>
          <a:p>
            <a:r>
              <a:rPr lang="en-US" altLang="en-US" sz="2000" dirty="0">
                <a:solidFill>
                  <a:srgbClr val="4183C4"/>
                </a:solidFill>
                <a:latin typeface="Consolas" panose="020B0609020204030204" pitchFamily="49" charset="0"/>
              </a:rPr>
              <a:t>stocks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r>
              <a:rPr lang="en-US" altLang="en-US" sz="2000" b="1"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pivot_wider</a:t>
            </a:r>
            <a:r>
              <a:rPr lang="en-US" altLang="en-US" sz="2000" dirty="0">
                <a:solidFill>
                  <a:srgbClr val="4183C4"/>
                </a:solidFill>
                <a:latin typeface="Consolas" panose="020B0609020204030204" pitchFamily="49" charset="0"/>
              </a:rPr>
              <a:t>(</a:t>
            </a:r>
            <a:r>
              <a:rPr lang="en-US" altLang="en-US" sz="2000" dirty="0" err="1">
                <a:solidFill>
                  <a:srgbClr val="902000"/>
                </a:solidFill>
                <a:latin typeface="Consolas" panose="020B0609020204030204" pitchFamily="49" charset="0"/>
              </a:rPr>
              <a:t>names_from</a:t>
            </a:r>
            <a:r>
              <a:rPr lang="en-US" altLang="en-US" sz="2000" dirty="0">
                <a:solidFill>
                  <a:srgbClr val="902000"/>
                </a:solidFill>
                <a:latin typeface="Consolas" panose="020B0609020204030204" pitchFamily="49" charset="0"/>
              </a:rPr>
              <a:t> =</a:t>
            </a:r>
            <a:r>
              <a:rPr lang="en-US" altLang="en-US" sz="2000" dirty="0">
                <a:solidFill>
                  <a:srgbClr val="4183C4"/>
                </a:solidFill>
                <a:latin typeface="Consolas" panose="020B0609020204030204" pitchFamily="49" charset="0"/>
              </a:rPr>
              <a:t> year, </a:t>
            </a:r>
            <a:r>
              <a:rPr lang="en-US" altLang="en-US" sz="2000" dirty="0" err="1">
                <a:solidFill>
                  <a:srgbClr val="902000"/>
                </a:solidFill>
                <a:latin typeface="Consolas" panose="020B0609020204030204" pitchFamily="49" charset="0"/>
              </a:rPr>
              <a:t>values_from</a:t>
            </a:r>
            <a:r>
              <a:rPr lang="en-US" altLang="en-US" sz="2000" dirty="0">
                <a:solidFill>
                  <a:srgbClr val="902000"/>
                </a:solidFill>
                <a:latin typeface="Consolas" panose="020B0609020204030204" pitchFamily="49" charset="0"/>
              </a:rPr>
              <a:t> =</a:t>
            </a:r>
            <a:r>
              <a:rPr lang="en-US" altLang="en-US" sz="2000" dirty="0">
                <a:solidFill>
                  <a:srgbClr val="4183C4"/>
                </a:solidFill>
                <a:latin typeface="Consolas" panose="020B0609020204030204" pitchFamily="49" charset="0"/>
              </a:rPr>
              <a:t> return)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r>
              <a:rPr lang="en-US" altLang="en-US" sz="2000" b="1"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pivot_longer</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altLang="en-US" sz="2000" dirty="0">
                <a:solidFill>
                  <a:srgbClr val="333333"/>
                </a:solidFill>
                <a:latin typeface="Consolas" panose="020B0609020204030204" pitchFamily="49" charset="0"/>
              </a:rPr>
              <a:t>    </a:t>
            </a:r>
            <a:r>
              <a:rPr lang="en-US" altLang="en-US" sz="2000" dirty="0">
                <a:solidFill>
                  <a:srgbClr val="902000"/>
                </a:solidFill>
                <a:latin typeface="Consolas" panose="020B0609020204030204" pitchFamily="49" charset="0"/>
              </a:rPr>
              <a:t>cols =</a:t>
            </a:r>
            <a:r>
              <a:rPr lang="en-US" altLang="en-US" sz="2000" dirty="0">
                <a:solidFill>
                  <a:srgbClr val="4183C4"/>
                </a:solidFill>
                <a:latin typeface="Consolas" panose="020B0609020204030204" pitchFamily="49" charset="0"/>
              </a:rPr>
              <a:t> </a:t>
            </a:r>
            <a:r>
              <a:rPr lang="en-US" altLang="en-US" sz="2000" b="1" dirty="0">
                <a:solidFill>
                  <a:srgbClr val="007020"/>
                </a:solidFill>
                <a:latin typeface="Consolas" panose="020B0609020204030204" pitchFamily="49" charset="0"/>
              </a:rPr>
              <a:t>c</a:t>
            </a:r>
            <a:r>
              <a:rPr lang="en-US" altLang="en-US" sz="2000" dirty="0">
                <a:solidFill>
                  <a:srgbClr val="4183C4"/>
                </a:solidFill>
                <a:latin typeface="Consolas" panose="020B0609020204030204" pitchFamily="49" charset="0"/>
              </a:rPr>
              <a:t>(</a:t>
            </a:r>
            <a:r>
              <a:rPr lang="en-US" altLang="en-US" sz="2000" dirty="0">
                <a:solidFill>
                  <a:srgbClr val="4070A0"/>
                </a:solidFill>
                <a:latin typeface="Consolas" panose="020B0609020204030204" pitchFamily="49" charset="0"/>
              </a:rPr>
              <a:t>`</a:t>
            </a:r>
            <a:r>
              <a:rPr lang="en-US" altLang="en-US" sz="2000" dirty="0">
                <a:solidFill>
                  <a:srgbClr val="902000"/>
                </a:solidFill>
                <a:latin typeface="Consolas" panose="020B0609020204030204" pitchFamily="49" charset="0"/>
              </a:rPr>
              <a:t>2015</a:t>
            </a:r>
            <a:r>
              <a:rPr lang="en-US" altLang="en-US" sz="2000" dirty="0">
                <a:solidFill>
                  <a:srgbClr val="4070A0"/>
                </a:solidFill>
                <a:latin typeface="Consolas" panose="020B0609020204030204" pitchFamily="49" charset="0"/>
              </a:rPr>
              <a:t>`</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a:t>
            </a:r>
            <a:r>
              <a:rPr lang="en-US" altLang="en-US" sz="2000" dirty="0">
                <a:solidFill>
                  <a:srgbClr val="902000"/>
                </a:solidFill>
                <a:latin typeface="Consolas" panose="020B0609020204030204" pitchFamily="49" charset="0"/>
              </a:rPr>
              <a:t>2016</a:t>
            </a:r>
            <a:r>
              <a:rPr lang="en-US" altLang="en-US" sz="2000" dirty="0">
                <a:solidFill>
                  <a:srgbClr val="4070A0"/>
                </a:solidFill>
                <a:latin typeface="Consolas" panose="020B0609020204030204" pitchFamily="49" charset="0"/>
              </a:rPr>
              <a:t>`</a:t>
            </a:r>
            <a:r>
              <a:rPr lang="en-US" altLang="en-US" sz="2000" dirty="0">
                <a:solidFill>
                  <a:srgbClr val="4183C4"/>
                </a:solidFill>
                <a:latin typeface="Consolas" panose="020B0609020204030204" pitchFamily="49" charset="0"/>
              </a:rPr>
              <a:t>), </a:t>
            </a:r>
          </a:p>
          <a:p>
            <a:r>
              <a:rPr lang="en-US" altLang="en-US" sz="2000" dirty="0">
                <a:solidFill>
                  <a:srgbClr val="4183C4"/>
                </a:solidFill>
                <a:latin typeface="Consolas" panose="020B0609020204030204" pitchFamily="49" charset="0"/>
              </a:rPr>
              <a:t>    </a:t>
            </a:r>
            <a:r>
              <a:rPr lang="en-US" altLang="en-US" sz="2000" dirty="0" err="1">
                <a:solidFill>
                  <a:srgbClr val="902000"/>
                </a:solidFill>
                <a:latin typeface="Consolas" panose="020B0609020204030204" pitchFamily="49" charset="0"/>
              </a:rPr>
              <a:t>names_to</a:t>
            </a:r>
            <a:r>
              <a:rPr lang="en-US" altLang="en-US" sz="2000" dirty="0">
                <a:solidFill>
                  <a:srgbClr val="902000"/>
                </a:solidFill>
                <a:latin typeface="Consolas" panose="020B0609020204030204" pitchFamily="49" charset="0"/>
              </a:rPr>
              <a:t> =</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"year"</a:t>
            </a:r>
            <a:r>
              <a:rPr lang="en-US" altLang="en-US" sz="2000" dirty="0">
                <a:solidFill>
                  <a:srgbClr val="4183C4"/>
                </a:solidFill>
                <a:latin typeface="Consolas" panose="020B0609020204030204" pitchFamily="49" charset="0"/>
              </a:rPr>
              <a:t>, </a:t>
            </a:r>
          </a:p>
          <a:p>
            <a:r>
              <a:rPr lang="en-US" altLang="en-US" sz="2000" dirty="0">
                <a:solidFill>
                  <a:srgbClr val="4183C4"/>
                </a:solidFill>
                <a:latin typeface="Consolas" panose="020B0609020204030204" pitchFamily="49" charset="0"/>
              </a:rPr>
              <a:t>    </a:t>
            </a:r>
            <a:r>
              <a:rPr lang="en-US" altLang="en-US" sz="2000" dirty="0" err="1">
                <a:solidFill>
                  <a:srgbClr val="902000"/>
                </a:solidFill>
                <a:latin typeface="Consolas" panose="020B0609020204030204" pitchFamily="49" charset="0"/>
              </a:rPr>
              <a:t>values_to</a:t>
            </a:r>
            <a:r>
              <a:rPr lang="en-US" altLang="en-US" sz="2000" dirty="0">
                <a:solidFill>
                  <a:srgbClr val="902000"/>
                </a:solidFill>
                <a:latin typeface="Consolas" panose="020B0609020204030204" pitchFamily="49" charset="0"/>
              </a:rPr>
              <a:t> =</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"return"</a:t>
            </a:r>
            <a:r>
              <a:rPr lang="en-US" altLang="en-US" sz="2000" dirty="0">
                <a:solidFill>
                  <a:srgbClr val="4183C4"/>
                </a:solidFill>
                <a:latin typeface="Consolas" panose="020B0609020204030204" pitchFamily="49" charset="0"/>
              </a:rPr>
              <a:t>, </a:t>
            </a:r>
          </a:p>
          <a:p>
            <a:r>
              <a:rPr lang="en-US" altLang="en-US" sz="2000" dirty="0">
                <a:solidFill>
                  <a:srgbClr val="4183C4"/>
                </a:solidFill>
                <a:latin typeface="Consolas" panose="020B0609020204030204" pitchFamily="49" charset="0"/>
              </a:rPr>
              <a:t>    </a:t>
            </a:r>
            <a:r>
              <a:rPr lang="en-US" altLang="en-US" sz="2000" dirty="0" err="1">
                <a:solidFill>
                  <a:srgbClr val="902000"/>
                </a:solidFill>
                <a:latin typeface="Consolas" panose="020B0609020204030204" pitchFamily="49" charset="0"/>
              </a:rPr>
              <a:t>values_drop_na</a:t>
            </a:r>
            <a:r>
              <a:rPr lang="en-US" altLang="en-US" sz="2000" dirty="0">
                <a:solidFill>
                  <a:srgbClr val="902000"/>
                </a:solidFill>
                <a:latin typeface="Consolas" panose="020B0609020204030204" pitchFamily="49" charset="0"/>
              </a:rPr>
              <a:t> =</a:t>
            </a:r>
            <a:r>
              <a:rPr lang="en-US" altLang="en-US" sz="2000" dirty="0">
                <a:solidFill>
                  <a:srgbClr val="4183C4"/>
                </a:solidFill>
                <a:latin typeface="Consolas" panose="020B0609020204030204" pitchFamily="49" charset="0"/>
              </a:rPr>
              <a:t> </a:t>
            </a:r>
            <a:r>
              <a:rPr lang="en-US" altLang="en-US" sz="2000" dirty="0">
                <a:solidFill>
                  <a:srgbClr val="007020"/>
                </a:solidFill>
                <a:latin typeface="Consolas" panose="020B0609020204030204" pitchFamily="49" charset="0"/>
              </a:rPr>
              <a:t>TRUE</a:t>
            </a:r>
            <a:r>
              <a:rPr lang="en-US" altLang="en-US" sz="2000" dirty="0">
                <a:solidFill>
                  <a:srgbClr val="333333"/>
                </a:solidFill>
                <a:latin typeface="Consolas" panose="020B0609020204030204" pitchFamily="49" charset="0"/>
              </a:rPr>
              <a:t> </a:t>
            </a:r>
          </a:p>
          <a:p>
            <a:r>
              <a:rPr lang="en-US" altLang="en-US" sz="2000" dirty="0">
                <a:solidFill>
                  <a:srgbClr val="4183C4"/>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6 x 3</a:t>
            </a:r>
          </a:p>
          <a:p>
            <a:r>
              <a:rPr lang="en-US" sz="2000" i="1" dirty="0">
                <a:solidFill>
                  <a:srgbClr val="60A0B0"/>
                </a:solidFill>
                <a:latin typeface="Consolas" panose="020B0609020204030204" pitchFamily="49" charset="0"/>
              </a:rPr>
              <a:t>#&gt;     </a:t>
            </a:r>
            <a:r>
              <a:rPr lang="en-US" sz="2000" i="1" dirty="0" err="1">
                <a:solidFill>
                  <a:srgbClr val="60A0B0"/>
                </a:solidFill>
                <a:latin typeface="Consolas" panose="020B0609020204030204" pitchFamily="49" charset="0"/>
              </a:rPr>
              <a:t>qtr</a:t>
            </a:r>
            <a:r>
              <a:rPr lang="en-US" sz="2000" i="1" dirty="0">
                <a:solidFill>
                  <a:srgbClr val="60A0B0"/>
                </a:solidFill>
                <a:latin typeface="Consolas" panose="020B0609020204030204" pitchFamily="49" charset="0"/>
              </a:rPr>
              <a:t> year  return</a:t>
            </a: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a:t>
            </a:r>
          </a:p>
          <a:p>
            <a:r>
              <a:rPr lang="en-US" sz="2000" i="1" dirty="0">
                <a:solidFill>
                  <a:srgbClr val="60A0B0"/>
                </a:solidFill>
                <a:latin typeface="Consolas" panose="020B0609020204030204" pitchFamily="49" charset="0"/>
              </a:rPr>
              <a:t>#&gt; 1     1 2015    1.88</a:t>
            </a:r>
          </a:p>
          <a:p>
            <a:r>
              <a:rPr lang="en-US" sz="2000" i="1" dirty="0">
                <a:solidFill>
                  <a:srgbClr val="60A0B0"/>
                </a:solidFill>
                <a:latin typeface="Consolas" panose="020B0609020204030204" pitchFamily="49" charset="0"/>
              </a:rPr>
              <a:t>#&gt; 2     2 2015    0.59</a:t>
            </a:r>
          </a:p>
          <a:p>
            <a:r>
              <a:rPr lang="en-US" sz="2000" i="1" dirty="0">
                <a:solidFill>
                  <a:srgbClr val="60A0B0"/>
                </a:solidFill>
                <a:latin typeface="Consolas" panose="020B0609020204030204" pitchFamily="49" charset="0"/>
              </a:rPr>
              <a:t>#&gt; 3     2 2016    0.92</a:t>
            </a:r>
          </a:p>
          <a:p>
            <a:r>
              <a:rPr lang="en-US" sz="2000" i="1" dirty="0">
                <a:solidFill>
                  <a:srgbClr val="60A0B0"/>
                </a:solidFill>
                <a:latin typeface="Consolas" panose="020B0609020204030204" pitchFamily="49" charset="0"/>
              </a:rPr>
              <a:t>#&gt; 4     3 2015    0.35</a:t>
            </a:r>
          </a:p>
          <a:p>
            <a:r>
              <a:rPr lang="en-US" sz="2000" i="1" dirty="0">
                <a:solidFill>
                  <a:srgbClr val="60A0B0"/>
                </a:solidFill>
                <a:latin typeface="Consolas" panose="020B0609020204030204" pitchFamily="49" charset="0"/>
              </a:rPr>
              <a:t>#&gt; 5     3 2016    0.17</a:t>
            </a:r>
          </a:p>
        </p:txBody>
      </p:sp>
    </p:spTree>
    <p:extLst>
      <p:ext uri="{BB962C8B-B14F-4D97-AF65-F5344CB8AC3E}">
        <p14:creationId xmlns:p14="http://schemas.microsoft.com/office/powerpoint/2010/main" val="257355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10AC1-A860-4478-8458-52E2C9A9E007}"/>
              </a:ext>
            </a:extLst>
          </p:cNvPr>
          <p:cNvSpPr>
            <a:spLocks noGrp="1"/>
          </p:cNvSpPr>
          <p:nvPr>
            <p:ph type="title"/>
          </p:nvPr>
        </p:nvSpPr>
        <p:spPr/>
        <p:txBody>
          <a:bodyPr/>
          <a:lstStyle/>
          <a:p>
            <a:r>
              <a:rPr lang="en-US" dirty="0"/>
              <a:t>complete()</a:t>
            </a:r>
          </a:p>
        </p:txBody>
      </p:sp>
      <p:sp>
        <p:nvSpPr>
          <p:cNvPr id="4" name="Rectangle 3">
            <a:extLst>
              <a:ext uri="{FF2B5EF4-FFF2-40B4-BE49-F238E27FC236}">
                <a16:creationId xmlns:a16="http://schemas.microsoft.com/office/drawing/2014/main" id="{6F0674F9-085E-4127-880B-136831C08D74}"/>
              </a:ext>
            </a:extLst>
          </p:cNvPr>
          <p:cNvSpPr/>
          <p:nvPr/>
        </p:nvSpPr>
        <p:spPr>
          <a:xfrm>
            <a:off x="1024128" y="1720840"/>
            <a:ext cx="6096000" cy="4154984"/>
          </a:xfrm>
          <a:prstGeom prst="rect">
            <a:avLst/>
          </a:prstGeom>
          <a:solidFill>
            <a:srgbClr val="F7F7F7"/>
          </a:solidFill>
        </p:spPr>
        <p:txBody>
          <a:bodyPr>
            <a:spAutoFit/>
          </a:bodyPr>
          <a:lstStyle/>
          <a:p>
            <a:r>
              <a:rPr lang="en-US" altLang="en-US" sz="2200" dirty="0">
                <a:solidFill>
                  <a:srgbClr val="4183C4"/>
                </a:solidFill>
                <a:latin typeface="Consolas" panose="020B0609020204030204" pitchFamily="49" charset="0"/>
              </a:rPr>
              <a:t>stocks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r>
              <a:rPr lang="en-US" altLang="en-US" sz="2200" b="1"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complete</a:t>
            </a:r>
            <a:r>
              <a:rPr lang="en-US" altLang="en-US" sz="2200" dirty="0">
                <a:solidFill>
                  <a:srgbClr val="4183C4"/>
                </a:solidFill>
                <a:latin typeface="Consolas" panose="020B0609020204030204" pitchFamily="49" charset="0"/>
              </a:rPr>
              <a:t>(year, </a:t>
            </a:r>
            <a:r>
              <a:rPr lang="en-US" altLang="en-US" sz="2200" dirty="0" err="1">
                <a:solidFill>
                  <a:srgbClr val="4183C4"/>
                </a:solidFill>
                <a:latin typeface="Consolas" panose="020B0609020204030204" pitchFamily="49" charset="0"/>
              </a:rPr>
              <a:t>qtr</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8 x 3</a:t>
            </a:r>
          </a:p>
          <a:p>
            <a:r>
              <a:rPr lang="en-US" sz="2200" i="1" dirty="0">
                <a:solidFill>
                  <a:srgbClr val="60A0B0"/>
                </a:solidFill>
                <a:latin typeface="Consolas" panose="020B0609020204030204" pitchFamily="49" charset="0"/>
              </a:rPr>
              <a:t>#&gt;    year   </a:t>
            </a:r>
            <a:r>
              <a:rPr lang="en-US" sz="2200" i="1" dirty="0" err="1">
                <a:solidFill>
                  <a:srgbClr val="60A0B0"/>
                </a:solidFill>
                <a:latin typeface="Consolas" panose="020B0609020204030204" pitchFamily="49" charset="0"/>
              </a:rPr>
              <a:t>qtr</a:t>
            </a:r>
            <a:r>
              <a:rPr lang="en-US" sz="2200" i="1" dirty="0">
                <a:solidFill>
                  <a:srgbClr val="60A0B0"/>
                </a:solidFill>
                <a:latin typeface="Consolas" panose="020B0609020204030204" pitchFamily="49" charset="0"/>
              </a:rPr>
              <a:t> return</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2015     1   1.88</a:t>
            </a:r>
          </a:p>
          <a:p>
            <a:r>
              <a:rPr lang="en-US" sz="2200" i="1" dirty="0">
                <a:solidFill>
                  <a:srgbClr val="60A0B0"/>
                </a:solidFill>
                <a:latin typeface="Consolas" panose="020B0609020204030204" pitchFamily="49" charset="0"/>
              </a:rPr>
              <a:t>#&gt; 2  2015     2   0.59</a:t>
            </a:r>
          </a:p>
          <a:p>
            <a:r>
              <a:rPr lang="en-US" sz="2200" i="1" dirty="0">
                <a:solidFill>
                  <a:srgbClr val="60A0B0"/>
                </a:solidFill>
                <a:latin typeface="Consolas" panose="020B0609020204030204" pitchFamily="49" charset="0"/>
              </a:rPr>
              <a:t>#&gt; 3  2015     3   0.35</a:t>
            </a:r>
          </a:p>
          <a:p>
            <a:r>
              <a:rPr lang="en-US" sz="2200" i="1" dirty="0">
                <a:solidFill>
                  <a:srgbClr val="60A0B0"/>
                </a:solidFill>
                <a:latin typeface="Consolas" panose="020B0609020204030204" pitchFamily="49" charset="0"/>
              </a:rPr>
              <a:t>#&gt; 4  2015     4  NA   </a:t>
            </a:r>
          </a:p>
          <a:p>
            <a:r>
              <a:rPr lang="en-US" sz="2200" i="1" dirty="0">
                <a:solidFill>
                  <a:srgbClr val="60A0B0"/>
                </a:solidFill>
                <a:latin typeface="Consolas" panose="020B0609020204030204" pitchFamily="49" charset="0"/>
              </a:rPr>
              <a:t>#&gt; 5  2016     1  NA   </a:t>
            </a:r>
          </a:p>
          <a:p>
            <a:r>
              <a:rPr lang="en-US" sz="2200" i="1" dirty="0">
                <a:solidFill>
                  <a:srgbClr val="60A0B0"/>
                </a:solidFill>
                <a:latin typeface="Consolas" panose="020B0609020204030204" pitchFamily="49" charset="0"/>
              </a:rPr>
              <a:t>#&gt; 6  2016     2   0.92</a:t>
            </a:r>
          </a:p>
          <a:p>
            <a:r>
              <a:rPr lang="en-US" sz="2200" i="1" dirty="0">
                <a:solidFill>
                  <a:srgbClr val="60A0B0"/>
                </a:solidFill>
                <a:latin typeface="Consolas" panose="020B0609020204030204" pitchFamily="49" charset="0"/>
              </a:rPr>
              <a:t>#&gt; # … with 2 more rows</a:t>
            </a:r>
          </a:p>
        </p:txBody>
      </p:sp>
    </p:spTree>
    <p:extLst>
      <p:ext uri="{BB962C8B-B14F-4D97-AF65-F5344CB8AC3E}">
        <p14:creationId xmlns:p14="http://schemas.microsoft.com/office/powerpoint/2010/main" val="81607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4E30B-CF13-4E69-8273-63BC1081CE03}"/>
              </a:ext>
            </a:extLst>
          </p:cNvPr>
          <p:cNvSpPr>
            <a:spLocks noGrp="1"/>
          </p:cNvSpPr>
          <p:nvPr>
            <p:ph type="title"/>
          </p:nvPr>
        </p:nvSpPr>
        <p:spPr/>
        <p:txBody>
          <a:bodyPr/>
          <a:lstStyle/>
          <a:p>
            <a:r>
              <a:rPr lang="en-US" dirty="0"/>
              <a:t>Fill()</a:t>
            </a:r>
          </a:p>
        </p:txBody>
      </p:sp>
      <p:sp>
        <p:nvSpPr>
          <p:cNvPr id="4" name="Rectangle 1">
            <a:extLst>
              <a:ext uri="{FF2B5EF4-FFF2-40B4-BE49-F238E27FC236}">
                <a16:creationId xmlns:a16="http://schemas.microsoft.com/office/drawing/2014/main" id="{AB5F9143-F5C6-4328-AA22-AE03DE23C544}"/>
              </a:ext>
            </a:extLst>
          </p:cNvPr>
          <p:cNvSpPr>
            <a:spLocks noChangeArrowheads="1"/>
          </p:cNvSpPr>
          <p:nvPr/>
        </p:nvSpPr>
        <p:spPr bwMode="auto">
          <a:xfrm>
            <a:off x="1024127" y="2084832"/>
            <a:ext cx="9720071" cy="236988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treatment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tribble</a:t>
            </a:r>
            <a:r>
              <a:rPr kumimoji="0" lang="en-US" altLang="en-US" sz="22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person,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treatment,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response,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"Derrick Whitmore"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7</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007020"/>
                </a:solidFill>
                <a:effectLst/>
                <a:latin typeface="Consolas" panose="020B0609020204030204" pitchFamily="49" charset="0"/>
              </a:rPr>
              <a:t>NA</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2</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10</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007020"/>
                </a:solidFill>
                <a:effectLst/>
                <a:latin typeface="Consolas" panose="020B0609020204030204" pitchFamily="49" charset="0"/>
              </a:rPr>
              <a:t>NA</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3</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9</a:t>
            </a:r>
            <a:r>
              <a:rPr kumimoji="0" lang="en-US" altLang="en-US" sz="22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"Katherine Burke"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4</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0820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BC9A-EEC9-4873-8213-AD8CDED4AC39}"/>
              </a:ext>
            </a:extLst>
          </p:cNvPr>
          <p:cNvSpPr>
            <a:spLocks noGrp="1"/>
          </p:cNvSpPr>
          <p:nvPr>
            <p:ph type="title"/>
          </p:nvPr>
        </p:nvSpPr>
        <p:spPr/>
        <p:txBody>
          <a:bodyPr/>
          <a:lstStyle/>
          <a:p>
            <a:r>
              <a:rPr lang="en-US" dirty="0"/>
              <a:t>Fill()</a:t>
            </a:r>
          </a:p>
        </p:txBody>
      </p:sp>
      <p:sp>
        <p:nvSpPr>
          <p:cNvPr id="4" name="Rectangle 3">
            <a:extLst>
              <a:ext uri="{FF2B5EF4-FFF2-40B4-BE49-F238E27FC236}">
                <a16:creationId xmlns:a16="http://schemas.microsoft.com/office/drawing/2014/main" id="{17E07123-EDDE-4EB6-88CB-8B1689407295}"/>
              </a:ext>
            </a:extLst>
          </p:cNvPr>
          <p:cNvSpPr/>
          <p:nvPr/>
        </p:nvSpPr>
        <p:spPr>
          <a:xfrm>
            <a:off x="1024127" y="2136339"/>
            <a:ext cx="9720071" cy="3139321"/>
          </a:xfrm>
          <a:prstGeom prst="rect">
            <a:avLst/>
          </a:prstGeom>
          <a:solidFill>
            <a:srgbClr val="F7F7F7"/>
          </a:solidFill>
        </p:spPr>
        <p:txBody>
          <a:bodyPr wrap="square">
            <a:spAutoFit/>
          </a:bodyPr>
          <a:lstStyle/>
          <a:p>
            <a:r>
              <a:rPr lang="en-US" altLang="en-US" sz="2200" dirty="0">
                <a:solidFill>
                  <a:srgbClr val="4183C4"/>
                </a:solidFill>
                <a:latin typeface="Consolas" panose="020B0609020204030204" pitchFamily="49" charset="0"/>
              </a:rPr>
              <a:t>treatment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r>
              <a:rPr lang="en-US" altLang="en-US" sz="2200" b="1"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fill</a:t>
            </a:r>
            <a:r>
              <a:rPr lang="en-US" altLang="en-US" sz="2200" dirty="0">
                <a:solidFill>
                  <a:srgbClr val="4183C4"/>
                </a:solidFill>
                <a:latin typeface="Consolas" panose="020B0609020204030204" pitchFamily="49" charset="0"/>
              </a:rPr>
              <a:t>(person)</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4 x 3</a:t>
            </a:r>
          </a:p>
          <a:p>
            <a:r>
              <a:rPr lang="en-US" sz="2200" i="1" dirty="0">
                <a:solidFill>
                  <a:srgbClr val="60A0B0"/>
                </a:solidFill>
                <a:latin typeface="Consolas" panose="020B0609020204030204" pitchFamily="49" charset="0"/>
              </a:rPr>
              <a:t>#&gt;   person           treatment response</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Derrick Whitmore         1        7</a:t>
            </a:r>
          </a:p>
          <a:p>
            <a:r>
              <a:rPr lang="en-US" sz="2200" i="1" dirty="0">
                <a:solidFill>
                  <a:srgbClr val="60A0B0"/>
                </a:solidFill>
                <a:latin typeface="Consolas" panose="020B0609020204030204" pitchFamily="49" charset="0"/>
              </a:rPr>
              <a:t>#&gt; 2 Derrick Whitmore         2       10</a:t>
            </a:r>
          </a:p>
          <a:p>
            <a:r>
              <a:rPr lang="en-US" sz="2200" i="1" dirty="0">
                <a:solidFill>
                  <a:srgbClr val="60A0B0"/>
                </a:solidFill>
                <a:latin typeface="Consolas" panose="020B0609020204030204" pitchFamily="49" charset="0"/>
              </a:rPr>
              <a:t>#&gt; 3 Derrick Whitmore         3        9</a:t>
            </a:r>
          </a:p>
          <a:p>
            <a:r>
              <a:rPr lang="en-US" sz="2200" i="1" dirty="0">
                <a:solidFill>
                  <a:srgbClr val="60A0B0"/>
                </a:solidFill>
                <a:latin typeface="Consolas" panose="020B0609020204030204" pitchFamily="49" charset="0"/>
              </a:rPr>
              <a:t>#&gt; 4 Katherine Burke          1        4</a:t>
            </a:r>
          </a:p>
        </p:txBody>
      </p:sp>
    </p:spTree>
    <p:extLst>
      <p:ext uri="{BB962C8B-B14F-4D97-AF65-F5344CB8AC3E}">
        <p14:creationId xmlns:p14="http://schemas.microsoft.com/office/powerpoint/2010/main" val="633996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88167B-C340-43E8-9CB4-85B0F7A71AB3}"/>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BD18EE8-3E6B-4601-BD24-B8223CD0007F}"/>
              </a:ext>
            </a:extLst>
          </p:cNvPr>
          <p:cNvSpPr/>
          <p:nvPr/>
        </p:nvSpPr>
        <p:spPr>
          <a:xfrm>
            <a:off x="0" y="1"/>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74DD9AE-6CE2-4CAB-8A61-0807E7158CB7}"/>
              </a:ext>
            </a:extLst>
          </p:cNvPr>
          <p:cNvSpPr txBox="1">
            <a:spLocks/>
          </p:cNvSpPr>
          <p:nvPr/>
        </p:nvSpPr>
        <p:spPr>
          <a:xfrm>
            <a:off x="591866" y="4990961"/>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missing values</a:t>
            </a:r>
          </a:p>
        </p:txBody>
      </p:sp>
    </p:spTree>
    <p:extLst>
      <p:ext uri="{BB962C8B-B14F-4D97-AF65-F5344CB8AC3E}">
        <p14:creationId xmlns:p14="http://schemas.microsoft.com/office/powerpoint/2010/main" val="817931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92FAC-BA3E-40CC-AF98-4FE16A30575F}"/>
              </a:ext>
            </a:extLst>
          </p:cNvPr>
          <p:cNvSpPr>
            <a:spLocks noGrp="1"/>
          </p:cNvSpPr>
          <p:nvPr>
            <p:ph type="title"/>
          </p:nvPr>
        </p:nvSpPr>
        <p:spPr/>
        <p:txBody>
          <a:bodyPr/>
          <a:lstStyle/>
          <a:p>
            <a:r>
              <a:rPr lang="en-US" dirty="0"/>
              <a:t>Non-tidy data</a:t>
            </a:r>
          </a:p>
        </p:txBody>
      </p:sp>
      <p:sp>
        <p:nvSpPr>
          <p:cNvPr id="3" name="Content Placeholder 2">
            <a:extLst>
              <a:ext uri="{FF2B5EF4-FFF2-40B4-BE49-F238E27FC236}">
                <a16:creationId xmlns:a16="http://schemas.microsoft.com/office/drawing/2014/main" id="{5AF320CC-3E0D-4883-89A2-949B93D3DAE8}"/>
              </a:ext>
            </a:extLst>
          </p:cNvPr>
          <p:cNvSpPr>
            <a:spLocks noGrp="1"/>
          </p:cNvSpPr>
          <p:nvPr>
            <p:ph idx="1"/>
          </p:nvPr>
        </p:nvSpPr>
        <p:spPr/>
        <p:txBody>
          <a:bodyPr/>
          <a:lstStyle/>
          <a:p>
            <a:pPr marL="0" indent="0">
              <a:buNone/>
            </a:pPr>
            <a:r>
              <a:rPr lang="en-US" sz="2400" dirty="0"/>
              <a:t>There are lots of useful and well-founded data structures that are not tidy data</a:t>
            </a:r>
          </a:p>
          <a:p>
            <a:pPr marL="0" indent="0">
              <a:buNone/>
            </a:pPr>
            <a:r>
              <a:rPr lang="en-US" sz="2400" dirty="0"/>
              <a:t>There are two main reasons to use other data structures:</a:t>
            </a:r>
          </a:p>
          <a:p>
            <a:pPr marL="171450" indent="227013">
              <a:buFont typeface="Arial" panose="020B0604020202020204" pitchFamily="34" charset="0"/>
              <a:buChar char="•"/>
            </a:pPr>
            <a:r>
              <a:rPr lang="en-US" sz="2400" dirty="0"/>
              <a:t>performance or space advantages.</a:t>
            </a:r>
          </a:p>
          <a:p>
            <a:pPr marL="171450" indent="227013">
              <a:buFont typeface="Arial" panose="020B0604020202020204" pitchFamily="34" charset="0"/>
              <a:buChar char="•"/>
            </a:pPr>
            <a:r>
              <a:rPr lang="en-US" sz="2400" dirty="0"/>
              <a:t>evolved their own conventions</a:t>
            </a:r>
          </a:p>
          <a:p>
            <a:pPr marL="0" indent="0">
              <a:buNone/>
            </a:pPr>
            <a:r>
              <a:rPr lang="en-US" sz="2400" dirty="0"/>
              <a:t>Tidy data should be your default choice</a:t>
            </a:r>
          </a:p>
          <a:p>
            <a:pPr marL="0" indent="0">
              <a:buNone/>
            </a:pPr>
            <a:r>
              <a:rPr lang="en-US" sz="2400" dirty="0"/>
              <a:t>For more info </a:t>
            </a:r>
            <a:r>
              <a:rPr lang="en-US" sz="2400" dirty="0">
                <a:hlinkClick r:id="rId3"/>
              </a:rPr>
              <a:t>http://simplystatistics.org/2016/02/17/non-tidy-data/</a:t>
            </a:r>
            <a:endParaRPr lang="en-US" sz="2400" dirty="0"/>
          </a:p>
        </p:txBody>
      </p:sp>
    </p:spTree>
    <p:extLst>
      <p:ext uri="{BB962C8B-B14F-4D97-AF65-F5344CB8AC3E}">
        <p14:creationId xmlns:p14="http://schemas.microsoft.com/office/powerpoint/2010/main" val="176896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E84C-9BA6-47CC-BAAE-43F13949BF38}"/>
              </a:ext>
            </a:extLst>
          </p:cNvPr>
          <p:cNvSpPr>
            <a:spLocks noGrp="1"/>
          </p:cNvSpPr>
          <p:nvPr>
            <p:ph type="title"/>
          </p:nvPr>
        </p:nvSpPr>
        <p:spPr/>
        <p:txBody>
          <a:bodyPr/>
          <a:lstStyle/>
          <a:p>
            <a:r>
              <a:rPr lang="en-US" dirty="0"/>
              <a:t>Tidy data</a:t>
            </a:r>
          </a:p>
        </p:txBody>
      </p:sp>
      <p:sp>
        <p:nvSpPr>
          <p:cNvPr id="3" name="Rectangle 2">
            <a:extLst>
              <a:ext uri="{FF2B5EF4-FFF2-40B4-BE49-F238E27FC236}">
                <a16:creationId xmlns:a16="http://schemas.microsoft.com/office/drawing/2014/main" id="{42C52138-A707-4254-B384-3D212169B083}"/>
              </a:ext>
            </a:extLst>
          </p:cNvPr>
          <p:cNvSpPr/>
          <p:nvPr/>
        </p:nvSpPr>
        <p:spPr>
          <a:xfrm>
            <a:off x="573994" y="2346973"/>
            <a:ext cx="5310170" cy="2862322"/>
          </a:xfrm>
          <a:prstGeom prst="rect">
            <a:avLst/>
          </a:prstGeom>
          <a:solidFill>
            <a:srgbClr val="F7F7F7"/>
          </a:solidFill>
        </p:spPr>
        <p:txBody>
          <a:bodyPr wrap="square">
            <a:spAutoFit/>
          </a:bodyPr>
          <a:lstStyle/>
          <a:p>
            <a:r>
              <a:rPr lang="en-US" dirty="0">
                <a:solidFill>
                  <a:srgbClr val="4183C4"/>
                </a:solidFill>
                <a:latin typeface="Consolas" panose="020B0609020204030204" pitchFamily="49" charset="0"/>
              </a:rPr>
              <a:t>table3</a:t>
            </a:r>
          </a:p>
          <a:p>
            <a:r>
              <a:rPr lang="en-US" i="1" dirty="0">
                <a:solidFill>
                  <a:srgbClr val="60A0B0"/>
                </a:solidFill>
                <a:latin typeface="Consolas" panose="020B0609020204030204" pitchFamily="49" charset="0"/>
              </a:rPr>
              <a:t>#&gt; # A </a:t>
            </a:r>
            <a:r>
              <a:rPr lang="en-US" i="1" dirty="0" err="1">
                <a:solidFill>
                  <a:srgbClr val="60A0B0"/>
                </a:solidFill>
                <a:latin typeface="Consolas" panose="020B0609020204030204" pitchFamily="49" charset="0"/>
              </a:rPr>
              <a:t>tibble</a:t>
            </a:r>
            <a:r>
              <a:rPr lang="en-US" i="1" dirty="0">
                <a:solidFill>
                  <a:srgbClr val="60A0B0"/>
                </a:solidFill>
                <a:latin typeface="Consolas" panose="020B0609020204030204" pitchFamily="49" charset="0"/>
              </a:rPr>
              <a:t>: 6 x 3</a:t>
            </a:r>
          </a:p>
          <a:p>
            <a:r>
              <a:rPr lang="en-US" i="1" dirty="0">
                <a:solidFill>
                  <a:srgbClr val="60A0B0"/>
                </a:solidFill>
                <a:latin typeface="Consolas" panose="020B0609020204030204" pitchFamily="49" charset="0"/>
              </a:rPr>
              <a:t>#&gt;   country      year rate             </a:t>
            </a:r>
          </a:p>
          <a:p>
            <a:r>
              <a:rPr lang="en-US" i="1" dirty="0">
                <a:solidFill>
                  <a:srgbClr val="60A0B0"/>
                </a:solidFill>
                <a:latin typeface="Consolas" panose="020B0609020204030204" pitchFamily="49" charset="0"/>
              </a:rPr>
              <a:t>#&gt; * &lt;</a:t>
            </a:r>
            <a:r>
              <a:rPr lang="en-US" i="1" dirty="0" err="1">
                <a:solidFill>
                  <a:srgbClr val="60A0B0"/>
                </a:solidFill>
                <a:latin typeface="Consolas" panose="020B0609020204030204" pitchFamily="49" charset="0"/>
              </a:rPr>
              <a:t>chr</a:t>
            </a:r>
            <a:r>
              <a:rPr lang="en-US" i="1" dirty="0">
                <a:solidFill>
                  <a:srgbClr val="60A0B0"/>
                </a:solidFill>
                <a:latin typeface="Consolas" panose="020B0609020204030204" pitchFamily="49" charset="0"/>
              </a:rPr>
              <a:t>&gt;       &lt;int&gt; &lt;</a:t>
            </a:r>
            <a:r>
              <a:rPr lang="en-US" i="1" dirty="0" err="1">
                <a:solidFill>
                  <a:srgbClr val="60A0B0"/>
                </a:solidFill>
                <a:latin typeface="Consolas" panose="020B0609020204030204" pitchFamily="49" charset="0"/>
              </a:rPr>
              <a:t>chr</a:t>
            </a:r>
            <a:r>
              <a:rPr lang="en-US" i="1" dirty="0">
                <a:solidFill>
                  <a:srgbClr val="60A0B0"/>
                </a:solidFill>
                <a:latin typeface="Consolas" panose="020B0609020204030204" pitchFamily="49" charset="0"/>
              </a:rPr>
              <a:t>&gt;            </a:t>
            </a:r>
          </a:p>
          <a:p>
            <a:r>
              <a:rPr lang="en-US" i="1" dirty="0">
                <a:solidFill>
                  <a:srgbClr val="60A0B0"/>
                </a:solidFill>
                <a:latin typeface="Consolas" panose="020B0609020204030204" pitchFamily="49" charset="0"/>
              </a:rPr>
              <a:t>#&gt; 1 Afghanistan  1999 745/19987071     </a:t>
            </a:r>
          </a:p>
          <a:p>
            <a:r>
              <a:rPr lang="en-US" i="1" dirty="0">
                <a:solidFill>
                  <a:srgbClr val="60A0B0"/>
                </a:solidFill>
                <a:latin typeface="Consolas" panose="020B0609020204030204" pitchFamily="49" charset="0"/>
              </a:rPr>
              <a:t>#&gt; 2 Afghanistan  2000 2666/20595360    </a:t>
            </a:r>
          </a:p>
          <a:p>
            <a:r>
              <a:rPr lang="en-US" i="1" dirty="0">
                <a:solidFill>
                  <a:srgbClr val="60A0B0"/>
                </a:solidFill>
                <a:latin typeface="Consolas" panose="020B0609020204030204" pitchFamily="49" charset="0"/>
              </a:rPr>
              <a:t>#&gt; 3 Brazil       1999 37737/172006362  </a:t>
            </a:r>
          </a:p>
          <a:p>
            <a:r>
              <a:rPr lang="en-US" i="1" dirty="0">
                <a:solidFill>
                  <a:srgbClr val="60A0B0"/>
                </a:solidFill>
                <a:latin typeface="Consolas" panose="020B0609020204030204" pitchFamily="49" charset="0"/>
              </a:rPr>
              <a:t>#&gt; 4 Brazil       2000 80488/174504898  </a:t>
            </a:r>
          </a:p>
          <a:p>
            <a:r>
              <a:rPr lang="en-US" i="1" dirty="0">
                <a:solidFill>
                  <a:srgbClr val="60A0B0"/>
                </a:solidFill>
                <a:latin typeface="Consolas" panose="020B0609020204030204" pitchFamily="49" charset="0"/>
              </a:rPr>
              <a:t>#&gt; 5 China        1999 212258/1272915272</a:t>
            </a:r>
          </a:p>
          <a:p>
            <a:r>
              <a:rPr lang="en-US" i="1" dirty="0">
                <a:solidFill>
                  <a:srgbClr val="60A0B0"/>
                </a:solidFill>
                <a:latin typeface="Consolas" panose="020B0609020204030204" pitchFamily="49" charset="0"/>
              </a:rPr>
              <a:t>#&gt; 6 China        2000 213766/1280428583</a:t>
            </a:r>
          </a:p>
        </p:txBody>
      </p:sp>
      <p:sp>
        <p:nvSpPr>
          <p:cNvPr id="4" name="Rectangle 3">
            <a:extLst>
              <a:ext uri="{FF2B5EF4-FFF2-40B4-BE49-F238E27FC236}">
                <a16:creationId xmlns:a16="http://schemas.microsoft.com/office/drawing/2014/main" id="{49DF00D9-B483-4B0A-83DD-DF06A10B3F07}"/>
              </a:ext>
            </a:extLst>
          </p:cNvPr>
          <p:cNvSpPr/>
          <p:nvPr/>
        </p:nvSpPr>
        <p:spPr>
          <a:xfrm>
            <a:off x="6096000" y="2346973"/>
            <a:ext cx="5310170" cy="4247317"/>
          </a:xfrm>
          <a:prstGeom prst="rect">
            <a:avLst/>
          </a:prstGeom>
          <a:solidFill>
            <a:srgbClr val="F7F7F7"/>
          </a:solidFill>
        </p:spPr>
        <p:txBody>
          <a:bodyPr wrap="square">
            <a:spAutoFit/>
          </a:bodyPr>
          <a:lstStyle/>
          <a:p>
            <a:r>
              <a:rPr lang="en-US" i="1" dirty="0">
                <a:solidFill>
                  <a:srgbClr val="60A0B0"/>
                </a:solidFill>
                <a:latin typeface="Consolas" panose="020B0609020204030204" pitchFamily="49" charset="0"/>
              </a:rPr>
              <a:t># Spread across two </a:t>
            </a:r>
            <a:r>
              <a:rPr lang="en-US" i="1" dirty="0" err="1">
                <a:solidFill>
                  <a:srgbClr val="60A0B0"/>
                </a:solidFill>
                <a:latin typeface="Consolas" panose="020B0609020204030204" pitchFamily="49" charset="0"/>
              </a:rPr>
              <a:t>tibbles</a:t>
            </a:r>
            <a:endParaRPr lang="en-US" i="1" dirty="0">
              <a:solidFill>
                <a:srgbClr val="60A0B0"/>
              </a:solidFill>
              <a:latin typeface="Consolas" panose="020B0609020204030204" pitchFamily="49" charset="0"/>
            </a:endParaRPr>
          </a:p>
          <a:p>
            <a:r>
              <a:rPr lang="en-US" dirty="0">
                <a:solidFill>
                  <a:srgbClr val="4183C4"/>
                </a:solidFill>
                <a:latin typeface="Consolas" panose="020B0609020204030204" pitchFamily="49" charset="0"/>
              </a:rPr>
              <a:t>table4a  </a:t>
            </a:r>
            <a:r>
              <a:rPr lang="en-US" i="1" dirty="0">
                <a:solidFill>
                  <a:srgbClr val="60A0B0"/>
                </a:solidFill>
                <a:latin typeface="Consolas" panose="020B0609020204030204" pitchFamily="49" charset="0"/>
              </a:rPr>
              <a:t># cases</a:t>
            </a:r>
          </a:p>
          <a:p>
            <a:r>
              <a:rPr lang="en-US" dirty="0">
                <a:solidFill>
                  <a:srgbClr val="4183C4"/>
                </a:solidFill>
                <a:latin typeface="Consolas" panose="020B0609020204030204" pitchFamily="49" charset="0"/>
              </a:rPr>
              <a:t>#&gt; </a:t>
            </a:r>
            <a:r>
              <a:rPr lang="en-US" i="1" dirty="0">
                <a:solidFill>
                  <a:srgbClr val="60A0B0"/>
                </a:solidFill>
                <a:latin typeface="Consolas" panose="020B0609020204030204" pitchFamily="49" charset="0"/>
              </a:rPr>
              <a:t># A </a:t>
            </a:r>
            <a:r>
              <a:rPr lang="en-US" i="1" dirty="0" err="1">
                <a:solidFill>
                  <a:srgbClr val="60A0B0"/>
                </a:solidFill>
                <a:latin typeface="Consolas" panose="020B0609020204030204" pitchFamily="49" charset="0"/>
              </a:rPr>
              <a:t>tibble</a:t>
            </a:r>
            <a:r>
              <a:rPr lang="en-US" i="1" dirty="0">
                <a:solidFill>
                  <a:srgbClr val="60A0B0"/>
                </a:solidFill>
                <a:latin typeface="Consolas" panose="020B0609020204030204" pitchFamily="49" charset="0"/>
              </a:rPr>
              <a:t>: 3 x 3</a:t>
            </a:r>
          </a:p>
          <a:p>
            <a:r>
              <a:rPr lang="en-US" i="1" dirty="0">
                <a:solidFill>
                  <a:srgbClr val="60A0B0"/>
                </a:solidFill>
                <a:latin typeface="Consolas" panose="020B0609020204030204" pitchFamily="49" charset="0"/>
              </a:rPr>
              <a:t>#&gt;   country     `1999` `2000`</a:t>
            </a:r>
          </a:p>
          <a:p>
            <a:r>
              <a:rPr lang="en-US" i="1" dirty="0">
                <a:solidFill>
                  <a:srgbClr val="60A0B0"/>
                </a:solidFill>
                <a:latin typeface="Consolas" panose="020B0609020204030204" pitchFamily="49" charset="0"/>
              </a:rPr>
              <a:t>#&gt; * &lt;</a:t>
            </a:r>
            <a:r>
              <a:rPr lang="en-US" i="1" dirty="0" err="1">
                <a:solidFill>
                  <a:srgbClr val="60A0B0"/>
                </a:solidFill>
                <a:latin typeface="Consolas" panose="020B0609020204030204" pitchFamily="49" charset="0"/>
              </a:rPr>
              <a:t>chr</a:t>
            </a:r>
            <a:r>
              <a:rPr lang="en-US" i="1" dirty="0">
                <a:solidFill>
                  <a:srgbClr val="60A0B0"/>
                </a:solidFill>
                <a:latin typeface="Consolas" panose="020B0609020204030204" pitchFamily="49" charset="0"/>
              </a:rPr>
              <a:t>&gt;        &lt;int&gt;  &lt;int&gt;</a:t>
            </a:r>
          </a:p>
          <a:p>
            <a:r>
              <a:rPr lang="en-US" i="1" dirty="0">
                <a:solidFill>
                  <a:srgbClr val="60A0B0"/>
                </a:solidFill>
                <a:latin typeface="Consolas" panose="020B0609020204030204" pitchFamily="49" charset="0"/>
              </a:rPr>
              <a:t>#&gt; 1 Afghanistan    745   2666</a:t>
            </a:r>
          </a:p>
          <a:p>
            <a:r>
              <a:rPr lang="en-US" i="1" dirty="0">
                <a:solidFill>
                  <a:srgbClr val="60A0B0"/>
                </a:solidFill>
                <a:latin typeface="Consolas" panose="020B0609020204030204" pitchFamily="49" charset="0"/>
              </a:rPr>
              <a:t>#&gt; 2 Brazil       37737  80488</a:t>
            </a:r>
          </a:p>
          <a:p>
            <a:r>
              <a:rPr lang="en-US" i="1" dirty="0">
                <a:solidFill>
                  <a:srgbClr val="60A0B0"/>
                </a:solidFill>
                <a:latin typeface="Consolas" panose="020B0609020204030204" pitchFamily="49" charset="0"/>
              </a:rPr>
              <a:t>#&gt; 3 China       212258 213766</a:t>
            </a:r>
          </a:p>
          <a:p>
            <a:r>
              <a:rPr lang="en-US" dirty="0">
                <a:solidFill>
                  <a:srgbClr val="4183C4"/>
                </a:solidFill>
                <a:latin typeface="Consolas" panose="020B0609020204030204" pitchFamily="49" charset="0"/>
              </a:rPr>
              <a:t>table4b  </a:t>
            </a:r>
            <a:r>
              <a:rPr lang="en-US" i="1" dirty="0">
                <a:solidFill>
                  <a:srgbClr val="60A0B0"/>
                </a:solidFill>
                <a:latin typeface="Consolas" panose="020B0609020204030204" pitchFamily="49" charset="0"/>
              </a:rPr>
              <a:t># population</a:t>
            </a:r>
          </a:p>
          <a:p>
            <a:r>
              <a:rPr lang="en-US" i="1" dirty="0">
                <a:solidFill>
                  <a:srgbClr val="60A0B0"/>
                </a:solidFill>
                <a:latin typeface="Consolas" panose="020B0609020204030204" pitchFamily="49" charset="0"/>
              </a:rPr>
              <a:t>#&gt; # A </a:t>
            </a:r>
            <a:r>
              <a:rPr lang="en-US" i="1" dirty="0" err="1">
                <a:solidFill>
                  <a:srgbClr val="60A0B0"/>
                </a:solidFill>
                <a:latin typeface="Consolas" panose="020B0609020204030204" pitchFamily="49" charset="0"/>
              </a:rPr>
              <a:t>tibble</a:t>
            </a:r>
            <a:r>
              <a:rPr lang="en-US" i="1" dirty="0">
                <a:solidFill>
                  <a:srgbClr val="60A0B0"/>
                </a:solidFill>
                <a:latin typeface="Consolas" panose="020B0609020204030204" pitchFamily="49" charset="0"/>
              </a:rPr>
              <a:t>: 3 x 3</a:t>
            </a:r>
          </a:p>
          <a:p>
            <a:r>
              <a:rPr lang="en-US" i="1" dirty="0">
                <a:solidFill>
                  <a:srgbClr val="60A0B0"/>
                </a:solidFill>
                <a:latin typeface="Consolas" panose="020B0609020204030204" pitchFamily="49" charset="0"/>
              </a:rPr>
              <a:t>#&gt;   country         `1999`     `2000`</a:t>
            </a:r>
          </a:p>
          <a:p>
            <a:r>
              <a:rPr lang="en-US" i="1" dirty="0">
                <a:solidFill>
                  <a:srgbClr val="60A0B0"/>
                </a:solidFill>
                <a:latin typeface="Consolas" panose="020B0609020204030204" pitchFamily="49" charset="0"/>
              </a:rPr>
              <a:t>#&gt; * &lt;</a:t>
            </a:r>
            <a:r>
              <a:rPr lang="en-US" i="1" dirty="0" err="1">
                <a:solidFill>
                  <a:srgbClr val="60A0B0"/>
                </a:solidFill>
                <a:latin typeface="Consolas" panose="020B0609020204030204" pitchFamily="49" charset="0"/>
              </a:rPr>
              <a:t>chr</a:t>
            </a:r>
            <a:r>
              <a:rPr lang="en-US" i="1" dirty="0">
                <a:solidFill>
                  <a:srgbClr val="60A0B0"/>
                </a:solidFill>
                <a:latin typeface="Consolas" panose="020B0609020204030204" pitchFamily="49" charset="0"/>
              </a:rPr>
              <a:t>&gt;            &lt;int&gt;      &lt;int&gt;</a:t>
            </a:r>
          </a:p>
          <a:p>
            <a:r>
              <a:rPr lang="en-US" i="1" dirty="0">
                <a:solidFill>
                  <a:srgbClr val="60A0B0"/>
                </a:solidFill>
                <a:latin typeface="Consolas" panose="020B0609020204030204" pitchFamily="49" charset="0"/>
              </a:rPr>
              <a:t>#&gt; 1 Afghanistan   19987071   20595360</a:t>
            </a:r>
          </a:p>
          <a:p>
            <a:r>
              <a:rPr lang="en-US" i="1" dirty="0">
                <a:solidFill>
                  <a:srgbClr val="60A0B0"/>
                </a:solidFill>
                <a:latin typeface="Consolas" panose="020B0609020204030204" pitchFamily="49" charset="0"/>
              </a:rPr>
              <a:t>#&gt; 2 Brazil       172006362  174504898</a:t>
            </a:r>
          </a:p>
          <a:p>
            <a:r>
              <a:rPr lang="en-US" i="1" dirty="0">
                <a:solidFill>
                  <a:srgbClr val="60A0B0"/>
                </a:solidFill>
                <a:latin typeface="Consolas" panose="020B0609020204030204" pitchFamily="49" charset="0"/>
              </a:rPr>
              <a:t>#&gt; 3 China       1272915272 1280428583</a:t>
            </a:r>
          </a:p>
        </p:txBody>
      </p:sp>
    </p:spTree>
    <p:extLst>
      <p:ext uri="{BB962C8B-B14F-4D97-AF65-F5344CB8AC3E}">
        <p14:creationId xmlns:p14="http://schemas.microsoft.com/office/powerpoint/2010/main" val="237369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22C82A-770E-41EF-A5E5-D86F1F3AEAA4}"/>
              </a:ext>
            </a:extLst>
          </p:cNvPr>
          <p:cNvSpPr>
            <a:spLocks noGrp="1"/>
          </p:cNvSpPr>
          <p:nvPr>
            <p:ph type="title"/>
          </p:nvPr>
        </p:nvSpPr>
        <p:spPr/>
        <p:txBody>
          <a:bodyPr/>
          <a:lstStyle/>
          <a:p>
            <a:r>
              <a:rPr lang="en-US" dirty="0"/>
              <a:t>Tidy data</a:t>
            </a:r>
          </a:p>
        </p:txBody>
      </p:sp>
      <p:sp>
        <p:nvSpPr>
          <p:cNvPr id="4" name="Content Placeholder 3">
            <a:extLst>
              <a:ext uri="{FF2B5EF4-FFF2-40B4-BE49-F238E27FC236}">
                <a16:creationId xmlns:a16="http://schemas.microsoft.com/office/drawing/2014/main" id="{E0CAFA3C-9101-4A58-9D18-EEBF4A25A31B}"/>
              </a:ext>
            </a:extLst>
          </p:cNvPr>
          <p:cNvSpPr>
            <a:spLocks noGrp="1"/>
          </p:cNvSpPr>
          <p:nvPr>
            <p:ph idx="1"/>
          </p:nvPr>
        </p:nvSpPr>
        <p:spPr/>
        <p:txBody>
          <a:bodyPr>
            <a:normAutofit/>
          </a:bodyPr>
          <a:lstStyle/>
          <a:p>
            <a:pPr marL="457200" indent="-457200">
              <a:buFont typeface="+mj-lt"/>
              <a:buAutoNum type="arabicPeriod"/>
            </a:pPr>
            <a:r>
              <a:rPr lang="en-US" sz="2400" dirty="0"/>
              <a:t>Each variable must have its own column.</a:t>
            </a:r>
          </a:p>
          <a:p>
            <a:pPr marL="457200" indent="-457200">
              <a:buFont typeface="+mj-lt"/>
              <a:buAutoNum type="arabicPeriod"/>
            </a:pPr>
            <a:r>
              <a:rPr lang="en-US" sz="2400" dirty="0"/>
              <a:t>Each observation must have its own row.</a:t>
            </a:r>
          </a:p>
          <a:p>
            <a:pPr marL="457200" indent="-457200">
              <a:buFont typeface="+mj-lt"/>
              <a:buAutoNum type="arabicPeriod"/>
            </a:pPr>
            <a:r>
              <a:rPr lang="en-US" sz="2400" dirty="0"/>
              <a:t>Each value must have its own cell.</a:t>
            </a:r>
          </a:p>
          <a:p>
            <a:pPr marL="0" indent="0">
              <a:buNone/>
            </a:pPr>
            <a:endParaRPr lang="en-US" sz="2400" dirty="0"/>
          </a:p>
        </p:txBody>
      </p:sp>
      <p:pic>
        <p:nvPicPr>
          <p:cNvPr id="2050" name="Picture 2" descr="Following three rules makes a dataset tidy: variables are in columns, observations are in rows, and values are in cells.">
            <a:extLst>
              <a:ext uri="{FF2B5EF4-FFF2-40B4-BE49-F238E27FC236}">
                <a16:creationId xmlns:a16="http://schemas.microsoft.com/office/drawing/2014/main" id="{E3B7C3DD-B324-49C3-BB9A-C8DE50897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203" y="4131252"/>
            <a:ext cx="8725593" cy="2726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57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389F8-B349-4ADD-8DE4-B5D24A34FDCB}"/>
              </a:ext>
            </a:extLst>
          </p:cNvPr>
          <p:cNvSpPr>
            <a:spLocks noGrp="1"/>
          </p:cNvSpPr>
          <p:nvPr>
            <p:ph type="title"/>
          </p:nvPr>
        </p:nvSpPr>
        <p:spPr/>
        <p:txBody>
          <a:bodyPr/>
          <a:lstStyle/>
          <a:p>
            <a:r>
              <a:rPr lang="en-US" dirty="0"/>
              <a:t>Tidy data</a:t>
            </a:r>
          </a:p>
        </p:txBody>
      </p:sp>
      <p:sp>
        <p:nvSpPr>
          <p:cNvPr id="5" name="Rectangle 4">
            <a:extLst>
              <a:ext uri="{FF2B5EF4-FFF2-40B4-BE49-F238E27FC236}">
                <a16:creationId xmlns:a16="http://schemas.microsoft.com/office/drawing/2014/main" id="{AC619E1B-716B-4D0A-A9A7-AF75569566B3}"/>
              </a:ext>
            </a:extLst>
          </p:cNvPr>
          <p:cNvSpPr/>
          <p:nvPr/>
        </p:nvSpPr>
        <p:spPr>
          <a:xfrm>
            <a:off x="1024128" y="2304862"/>
            <a:ext cx="5636029" cy="2862322"/>
          </a:xfrm>
          <a:prstGeom prst="rect">
            <a:avLst/>
          </a:prstGeom>
          <a:solidFill>
            <a:srgbClr val="F7F7F7"/>
          </a:solidFill>
        </p:spPr>
        <p:txBody>
          <a:bodyPr wrap="square">
            <a:spAutoFit/>
          </a:bodyPr>
          <a:lstStyle/>
          <a:p>
            <a:r>
              <a:rPr lang="en-US" altLang="en-US" dirty="0">
                <a:solidFill>
                  <a:srgbClr val="4183C4"/>
                </a:solidFill>
                <a:latin typeface="Consolas" panose="020B0609020204030204" pitchFamily="49" charset="0"/>
              </a:rPr>
              <a:t>table1 </a:t>
            </a:r>
          </a:p>
          <a:p>
            <a:r>
              <a:rPr lang="en-US" i="1" dirty="0">
                <a:solidFill>
                  <a:srgbClr val="60A0B0"/>
                </a:solidFill>
                <a:latin typeface="Consolas" panose="020B0609020204030204" pitchFamily="49" charset="0"/>
              </a:rPr>
              <a:t>#&gt; # A </a:t>
            </a:r>
            <a:r>
              <a:rPr lang="en-US" i="1" dirty="0" err="1">
                <a:solidFill>
                  <a:srgbClr val="60A0B0"/>
                </a:solidFill>
                <a:latin typeface="Consolas" panose="020B0609020204030204" pitchFamily="49" charset="0"/>
              </a:rPr>
              <a:t>tibble</a:t>
            </a:r>
            <a:r>
              <a:rPr lang="en-US" i="1" dirty="0">
                <a:solidFill>
                  <a:srgbClr val="60A0B0"/>
                </a:solidFill>
                <a:latin typeface="Consolas" panose="020B0609020204030204" pitchFamily="49" charset="0"/>
              </a:rPr>
              <a:t>: 6 x 4</a:t>
            </a:r>
          </a:p>
          <a:p>
            <a:r>
              <a:rPr lang="en-US" i="1" dirty="0">
                <a:solidFill>
                  <a:srgbClr val="60A0B0"/>
                </a:solidFill>
                <a:latin typeface="Consolas" panose="020B0609020204030204" pitchFamily="49" charset="0"/>
              </a:rPr>
              <a:t>#&gt;   country      year  cases population</a:t>
            </a:r>
          </a:p>
          <a:p>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chr</a:t>
            </a:r>
            <a:r>
              <a:rPr lang="en-US" i="1" dirty="0">
                <a:solidFill>
                  <a:srgbClr val="60A0B0"/>
                </a:solidFill>
                <a:latin typeface="Consolas" panose="020B0609020204030204" pitchFamily="49" charset="0"/>
              </a:rPr>
              <a:t>&gt;       &lt;int&gt;  &lt;int&gt;      &lt;int&gt;</a:t>
            </a:r>
          </a:p>
          <a:p>
            <a:r>
              <a:rPr lang="en-US" i="1" dirty="0">
                <a:solidFill>
                  <a:srgbClr val="60A0B0"/>
                </a:solidFill>
                <a:latin typeface="Consolas" panose="020B0609020204030204" pitchFamily="49" charset="0"/>
              </a:rPr>
              <a:t>#&gt; 1 Afghanistan  1999    745   19987071</a:t>
            </a:r>
          </a:p>
          <a:p>
            <a:r>
              <a:rPr lang="en-US" i="1" dirty="0">
                <a:solidFill>
                  <a:srgbClr val="60A0B0"/>
                </a:solidFill>
                <a:latin typeface="Consolas" panose="020B0609020204030204" pitchFamily="49" charset="0"/>
              </a:rPr>
              <a:t>#&gt; 2 Afghanistan  2000   2666   20595360</a:t>
            </a:r>
          </a:p>
          <a:p>
            <a:r>
              <a:rPr lang="en-US" i="1" dirty="0">
                <a:solidFill>
                  <a:srgbClr val="60A0B0"/>
                </a:solidFill>
                <a:latin typeface="Consolas" panose="020B0609020204030204" pitchFamily="49" charset="0"/>
              </a:rPr>
              <a:t>#&gt; 3 Brazil       1999  37737  172006362</a:t>
            </a:r>
          </a:p>
          <a:p>
            <a:r>
              <a:rPr lang="en-US" i="1" dirty="0">
                <a:solidFill>
                  <a:srgbClr val="60A0B0"/>
                </a:solidFill>
                <a:latin typeface="Consolas" panose="020B0609020204030204" pitchFamily="49" charset="0"/>
              </a:rPr>
              <a:t>#&gt; 4 Brazil       2000  80488  174504898</a:t>
            </a:r>
          </a:p>
          <a:p>
            <a:r>
              <a:rPr lang="en-US" i="1" dirty="0">
                <a:solidFill>
                  <a:srgbClr val="60A0B0"/>
                </a:solidFill>
                <a:latin typeface="Consolas" panose="020B0609020204030204" pitchFamily="49" charset="0"/>
              </a:rPr>
              <a:t>#&gt; 5 China        1999 212258 1272915272</a:t>
            </a:r>
          </a:p>
          <a:p>
            <a:r>
              <a:rPr lang="en-US" i="1" dirty="0">
                <a:solidFill>
                  <a:srgbClr val="60A0B0"/>
                </a:solidFill>
                <a:latin typeface="Consolas" panose="020B0609020204030204" pitchFamily="49" charset="0"/>
              </a:rPr>
              <a:t>#&gt; 6 China        2000 213766 1280428583</a:t>
            </a:r>
          </a:p>
        </p:txBody>
      </p:sp>
    </p:spTree>
    <p:extLst>
      <p:ext uri="{BB962C8B-B14F-4D97-AF65-F5344CB8AC3E}">
        <p14:creationId xmlns:p14="http://schemas.microsoft.com/office/powerpoint/2010/main" val="244161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D190-9849-4072-A882-396AD7E88452}"/>
              </a:ext>
            </a:extLst>
          </p:cNvPr>
          <p:cNvSpPr>
            <a:spLocks noGrp="1"/>
          </p:cNvSpPr>
          <p:nvPr>
            <p:ph type="title"/>
          </p:nvPr>
        </p:nvSpPr>
        <p:spPr/>
        <p:txBody>
          <a:bodyPr/>
          <a:lstStyle/>
          <a:p>
            <a:r>
              <a:rPr lang="en-US" dirty="0"/>
              <a:t>Tidy data</a:t>
            </a:r>
          </a:p>
        </p:txBody>
      </p:sp>
      <p:sp>
        <p:nvSpPr>
          <p:cNvPr id="4" name="Rectangle 3">
            <a:extLst>
              <a:ext uri="{FF2B5EF4-FFF2-40B4-BE49-F238E27FC236}">
                <a16:creationId xmlns:a16="http://schemas.microsoft.com/office/drawing/2014/main" id="{CD3ECE9E-0072-4914-B578-D61A55F8844F}"/>
              </a:ext>
            </a:extLst>
          </p:cNvPr>
          <p:cNvSpPr/>
          <p:nvPr/>
        </p:nvSpPr>
        <p:spPr>
          <a:xfrm>
            <a:off x="1024127" y="2331494"/>
            <a:ext cx="7521357" cy="4154984"/>
          </a:xfrm>
          <a:prstGeom prst="rect">
            <a:avLst/>
          </a:prstGeom>
        </p:spPr>
        <p:txBody>
          <a:bodyPr wrap="square">
            <a:spAutoFit/>
          </a:bodyPr>
          <a:lstStyle/>
          <a:p>
            <a:r>
              <a:rPr lang="en-US" sz="2200" i="1" dirty="0">
                <a:solidFill>
                  <a:srgbClr val="60A0B0"/>
                </a:solidFill>
                <a:latin typeface="Consolas" panose="020B0609020204030204" pitchFamily="49" charset="0"/>
              </a:rPr>
              <a:t># Compute rate per 10,000</a:t>
            </a:r>
          </a:p>
          <a:p>
            <a:r>
              <a:rPr lang="en-US" altLang="en-US" sz="2200" dirty="0">
                <a:solidFill>
                  <a:srgbClr val="4183C4"/>
                </a:solidFill>
                <a:latin typeface="Consolas" panose="020B0609020204030204" pitchFamily="49" charset="0"/>
              </a:rPr>
              <a:t>table1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r>
              <a:rPr lang="en-US" altLang="en-US" sz="2200" b="1" dirty="0">
                <a:solidFill>
                  <a:srgbClr val="007020"/>
                </a:solidFill>
                <a:latin typeface="Consolas" panose="020B0609020204030204" pitchFamily="49" charset="0"/>
              </a:rPr>
              <a:t>  mutate</a:t>
            </a:r>
            <a:r>
              <a:rPr lang="en-US" altLang="en-US" sz="2200" dirty="0">
                <a:solidFill>
                  <a:srgbClr val="4183C4"/>
                </a:solidFill>
                <a:latin typeface="Consolas" panose="020B0609020204030204" pitchFamily="49" charset="0"/>
              </a:rPr>
              <a:t>(</a:t>
            </a:r>
            <a:r>
              <a:rPr lang="en-US" altLang="en-US" sz="2200" dirty="0">
                <a:solidFill>
                  <a:srgbClr val="902000"/>
                </a:solidFill>
                <a:latin typeface="Consolas" panose="020B0609020204030204" pitchFamily="49" charset="0"/>
              </a:rPr>
              <a:t>rate =</a:t>
            </a:r>
            <a:r>
              <a:rPr lang="en-US" altLang="en-US" sz="2200" dirty="0">
                <a:solidFill>
                  <a:srgbClr val="4183C4"/>
                </a:solidFill>
                <a:latin typeface="Consolas" panose="020B0609020204030204" pitchFamily="49" charset="0"/>
              </a:rPr>
              <a:t> cases </a:t>
            </a:r>
            <a:r>
              <a:rPr lang="en-US" altLang="en-US" sz="2200" dirty="0">
                <a:solidFill>
                  <a:srgbClr val="666666"/>
                </a:solidFill>
                <a:latin typeface="Consolas" panose="020B0609020204030204" pitchFamily="49" charset="0"/>
              </a:rPr>
              <a:t>/</a:t>
            </a:r>
            <a:r>
              <a:rPr lang="en-US" altLang="en-US" sz="2200" dirty="0">
                <a:solidFill>
                  <a:srgbClr val="4070A0"/>
                </a:solidFill>
                <a:latin typeface="Consolas" panose="020B0609020204030204" pitchFamily="49" charset="0"/>
              </a:rPr>
              <a:t> </a:t>
            </a:r>
            <a:r>
              <a:rPr lang="en-US" altLang="en-US" sz="2200" dirty="0">
                <a:solidFill>
                  <a:srgbClr val="4183C4"/>
                </a:solidFill>
                <a:latin typeface="Consolas" panose="020B0609020204030204" pitchFamily="49" charset="0"/>
              </a:rPr>
              <a:t>population </a:t>
            </a:r>
            <a:r>
              <a:rPr lang="en-US" altLang="en-US" sz="2200" dirty="0">
                <a:solidFill>
                  <a:srgbClr val="666666"/>
                </a:solidFill>
                <a:latin typeface="Consolas" panose="020B0609020204030204" pitchFamily="49" charset="0"/>
              </a:rPr>
              <a:t>*</a:t>
            </a:r>
            <a:r>
              <a:rPr lang="en-US" altLang="en-US" sz="2200" dirty="0">
                <a:solidFill>
                  <a:srgbClr val="4070A0"/>
                </a:solidFill>
                <a:latin typeface="Consolas" panose="020B0609020204030204" pitchFamily="49" charset="0"/>
              </a:rPr>
              <a:t> </a:t>
            </a:r>
            <a:r>
              <a:rPr lang="en-US" altLang="en-US" sz="2200" dirty="0">
                <a:solidFill>
                  <a:srgbClr val="40A070"/>
                </a:solidFill>
                <a:latin typeface="Consolas" panose="020B0609020204030204" pitchFamily="49" charset="0"/>
              </a:rPr>
              <a:t>10000</a:t>
            </a:r>
            <a:r>
              <a:rPr lang="en-US" altLang="en-US" sz="2200" dirty="0">
                <a:solidFill>
                  <a:srgbClr val="4183C4"/>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6 x 5</a:t>
            </a:r>
          </a:p>
          <a:p>
            <a:r>
              <a:rPr lang="en-US" sz="2200" i="1" dirty="0">
                <a:solidFill>
                  <a:srgbClr val="60A0B0"/>
                </a:solidFill>
                <a:latin typeface="Consolas" panose="020B0609020204030204" pitchFamily="49" charset="0"/>
              </a:rPr>
              <a:t>#&gt;   country      year  cases population  rate</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&lt;int&gt;  &lt;int&gt;      &lt;int&gt;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Afghanistan  1999    745   19987071 0.373</a:t>
            </a:r>
          </a:p>
          <a:p>
            <a:r>
              <a:rPr lang="en-US" sz="2200" i="1" dirty="0">
                <a:solidFill>
                  <a:srgbClr val="60A0B0"/>
                </a:solidFill>
                <a:latin typeface="Consolas" panose="020B0609020204030204" pitchFamily="49" charset="0"/>
              </a:rPr>
              <a:t>#&gt; 2 Afghanistan  2000   2666   20595360 1.29 </a:t>
            </a:r>
          </a:p>
          <a:p>
            <a:r>
              <a:rPr lang="en-US" sz="2200" i="1" dirty="0">
                <a:solidFill>
                  <a:srgbClr val="60A0B0"/>
                </a:solidFill>
                <a:latin typeface="Consolas" panose="020B0609020204030204" pitchFamily="49" charset="0"/>
              </a:rPr>
              <a:t>#&gt; 3 Brazil       1999  37737  172006362 2.19 </a:t>
            </a:r>
          </a:p>
          <a:p>
            <a:r>
              <a:rPr lang="en-US" sz="2200" i="1" dirty="0">
                <a:solidFill>
                  <a:srgbClr val="60A0B0"/>
                </a:solidFill>
                <a:latin typeface="Consolas" panose="020B0609020204030204" pitchFamily="49" charset="0"/>
              </a:rPr>
              <a:t>#&gt; 4 Brazil       2000  80488  174504898 4.61 </a:t>
            </a:r>
          </a:p>
          <a:p>
            <a:r>
              <a:rPr lang="en-US" sz="2200" i="1" dirty="0">
                <a:solidFill>
                  <a:srgbClr val="60A0B0"/>
                </a:solidFill>
                <a:latin typeface="Consolas" panose="020B0609020204030204" pitchFamily="49" charset="0"/>
              </a:rPr>
              <a:t>#&gt; 5 China        1999 212258 1272915272 1.67 </a:t>
            </a:r>
          </a:p>
          <a:p>
            <a:r>
              <a:rPr lang="en-US" sz="2200" i="1" dirty="0">
                <a:solidFill>
                  <a:srgbClr val="60A0B0"/>
                </a:solidFill>
                <a:latin typeface="Consolas" panose="020B0609020204030204" pitchFamily="49" charset="0"/>
              </a:rPr>
              <a:t>#&gt; 6 China        2000 213766 1280428583 1.67</a:t>
            </a:r>
          </a:p>
        </p:txBody>
      </p:sp>
    </p:spTree>
    <p:extLst>
      <p:ext uri="{BB962C8B-B14F-4D97-AF65-F5344CB8AC3E}">
        <p14:creationId xmlns:p14="http://schemas.microsoft.com/office/powerpoint/2010/main" val="3928732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42AB-0E28-40FD-904C-CE15E309DA81}"/>
              </a:ext>
            </a:extLst>
          </p:cNvPr>
          <p:cNvSpPr>
            <a:spLocks noGrp="1"/>
          </p:cNvSpPr>
          <p:nvPr>
            <p:ph type="title"/>
          </p:nvPr>
        </p:nvSpPr>
        <p:spPr/>
        <p:txBody>
          <a:bodyPr/>
          <a:lstStyle/>
          <a:p>
            <a:r>
              <a:rPr lang="en-US" dirty="0"/>
              <a:t>Tidy data</a:t>
            </a:r>
          </a:p>
        </p:txBody>
      </p:sp>
      <p:sp>
        <p:nvSpPr>
          <p:cNvPr id="5" name="Rectangle 4">
            <a:extLst>
              <a:ext uri="{FF2B5EF4-FFF2-40B4-BE49-F238E27FC236}">
                <a16:creationId xmlns:a16="http://schemas.microsoft.com/office/drawing/2014/main" id="{72C2F23D-C912-4871-AC0C-586674D71210}"/>
              </a:ext>
            </a:extLst>
          </p:cNvPr>
          <p:cNvSpPr/>
          <p:nvPr/>
        </p:nvSpPr>
        <p:spPr>
          <a:xfrm>
            <a:off x="1024127" y="2084832"/>
            <a:ext cx="7737487" cy="4431983"/>
          </a:xfrm>
          <a:prstGeom prst="rect">
            <a:avLst/>
          </a:prstGeom>
        </p:spPr>
        <p:txBody>
          <a:bodyPr wrap="square">
            <a:spAutoFit/>
          </a:bodyPr>
          <a:lstStyle/>
          <a:p>
            <a:r>
              <a:rPr lang="en-US" sz="2000" i="1" dirty="0">
                <a:solidFill>
                  <a:srgbClr val="60A0B0"/>
                </a:solidFill>
                <a:latin typeface="Consolas" panose="020B0609020204030204" pitchFamily="49" charset="0"/>
              </a:rPr>
              <a:t># Compute cases per year</a:t>
            </a:r>
          </a:p>
          <a:p>
            <a:r>
              <a:rPr lang="en-US" altLang="en-US" sz="2000" dirty="0">
                <a:solidFill>
                  <a:srgbClr val="4183C4"/>
                </a:solidFill>
                <a:latin typeface="Consolas" panose="020B0609020204030204" pitchFamily="49" charset="0"/>
              </a:rPr>
              <a:t>table1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r>
              <a:rPr lang="en-US" altLang="en-US" sz="2000" b="1"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count</a:t>
            </a:r>
            <a:r>
              <a:rPr lang="en-US" altLang="en-US" sz="2000" dirty="0">
                <a:solidFill>
                  <a:srgbClr val="4183C4"/>
                </a:solidFill>
                <a:latin typeface="Consolas" panose="020B0609020204030204" pitchFamily="49" charset="0"/>
              </a:rPr>
              <a:t>(year, </a:t>
            </a:r>
            <a:r>
              <a:rPr lang="en-US" altLang="en-US" sz="2000" dirty="0" err="1">
                <a:solidFill>
                  <a:srgbClr val="902000"/>
                </a:solidFill>
                <a:latin typeface="Consolas" panose="020B0609020204030204" pitchFamily="49" charset="0"/>
              </a:rPr>
              <a:t>wt</a:t>
            </a:r>
            <a:r>
              <a:rPr lang="en-US" altLang="en-US" sz="2000" dirty="0">
                <a:solidFill>
                  <a:srgbClr val="902000"/>
                </a:solidFill>
                <a:latin typeface="Consolas" panose="020B0609020204030204" pitchFamily="49" charset="0"/>
              </a:rPr>
              <a:t> =</a:t>
            </a:r>
            <a:r>
              <a:rPr lang="en-US" altLang="en-US" sz="2000" dirty="0">
                <a:solidFill>
                  <a:srgbClr val="4183C4"/>
                </a:solidFill>
                <a:latin typeface="Consolas" panose="020B0609020204030204" pitchFamily="49" charset="0"/>
              </a:rPr>
              <a:t> cases)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2 x 2</a:t>
            </a:r>
          </a:p>
          <a:p>
            <a:r>
              <a:rPr lang="en-US" sz="2000" i="1" dirty="0">
                <a:solidFill>
                  <a:srgbClr val="60A0B0"/>
                </a:solidFill>
                <a:latin typeface="Consolas" panose="020B0609020204030204" pitchFamily="49" charset="0"/>
              </a:rPr>
              <a:t>#&gt;    year      n</a:t>
            </a:r>
          </a:p>
          <a:p>
            <a:r>
              <a:rPr lang="en-US" sz="2000" i="1" dirty="0">
                <a:solidFill>
                  <a:srgbClr val="60A0B0"/>
                </a:solidFill>
                <a:latin typeface="Consolas" panose="020B0609020204030204" pitchFamily="49" charset="0"/>
              </a:rPr>
              <a:t>#&gt;   &lt;int&gt;  &lt;int&gt;</a:t>
            </a:r>
          </a:p>
          <a:p>
            <a:r>
              <a:rPr lang="en-US" sz="2000" i="1" dirty="0">
                <a:solidFill>
                  <a:srgbClr val="60A0B0"/>
                </a:solidFill>
                <a:latin typeface="Consolas" panose="020B0609020204030204" pitchFamily="49" charset="0"/>
              </a:rPr>
              <a:t>#&gt; 1  1999 250740</a:t>
            </a:r>
          </a:p>
          <a:p>
            <a:r>
              <a:rPr lang="en-US" sz="2000" i="1" dirty="0">
                <a:solidFill>
                  <a:srgbClr val="60A0B0"/>
                </a:solidFill>
                <a:latin typeface="Consolas" panose="020B0609020204030204" pitchFamily="49" charset="0"/>
              </a:rPr>
              <a:t>#&gt; 2  2000 296920</a:t>
            </a:r>
          </a:p>
          <a:p>
            <a:endParaRPr lang="en-US" sz="2000" dirty="0"/>
          </a:p>
          <a:p>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Visualise</a:t>
            </a:r>
            <a:r>
              <a:rPr lang="en-US" sz="2000" i="1" dirty="0">
                <a:solidFill>
                  <a:srgbClr val="60A0B0"/>
                </a:solidFill>
                <a:latin typeface="Consolas" panose="020B0609020204030204" pitchFamily="49" charset="0"/>
              </a:rPr>
              <a:t> changes over time</a:t>
            </a:r>
          </a:p>
          <a:p>
            <a:r>
              <a:rPr lang="en-US" altLang="en-US" sz="2000" b="1" dirty="0">
                <a:solidFill>
                  <a:srgbClr val="007020"/>
                </a:solidFill>
                <a:latin typeface="Consolas" panose="020B0609020204030204" pitchFamily="49" charset="0"/>
              </a:rPr>
              <a:t>library</a:t>
            </a:r>
            <a:r>
              <a:rPr lang="en-US" altLang="en-US" sz="2000" dirty="0">
                <a:solidFill>
                  <a:srgbClr val="4183C4"/>
                </a:solidFill>
                <a:latin typeface="Consolas" panose="020B0609020204030204" pitchFamily="49" charset="0"/>
              </a:rPr>
              <a:t>(ggplot2)</a:t>
            </a:r>
            <a:r>
              <a:rPr lang="en-US" altLang="en-US" sz="2000" dirty="0">
                <a:solidFill>
                  <a:srgbClr val="333333"/>
                </a:solidFill>
                <a:latin typeface="Consolas" panose="020B0609020204030204" pitchFamily="49" charset="0"/>
              </a:rPr>
              <a:t> </a:t>
            </a:r>
          </a:p>
          <a:p>
            <a:r>
              <a:rPr lang="en-US" altLang="en-US" sz="2000" b="1" dirty="0" err="1">
                <a:solidFill>
                  <a:srgbClr val="007020"/>
                </a:solidFill>
                <a:latin typeface="Consolas" panose="020B0609020204030204" pitchFamily="49" charset="0"/>
              </a:rPr>
              <a:t>ggplot</a:t>
            </a:r>
            <a:r>
              <a:rPr lang="en-US" altLang="en-US" sz="2000" dirty="0">
                <a:solidFill>
                  <a:srgbClr val="4183C4"/>
                </a:solidFill>
                <a:latin typeface="Consolas" panose="020B0609020204030204" pitchFamily="49" charset="0"/>
              </a:rPr>
              <a:t>(table1, </a:t>
            </a:r>
            <a:r>
              <a:rPr lang="en-US" altLang="en-US" sz="2000" b="1" dirty="0" err="1">
                <a:solidFill>
                  <a:srgbClr val="007020"/>
                </a:solidFill>
                <a:latin typeface="Consolas" panose="020B0609020204030204" pitchFamily="49" charset="0"/>
              </a:rPr>
              <a:t>aes</a:t>
            </a:r>
            <a:r>
              <a:rPr lang="en-US" altLang="en-US" sz="2000" dirty="0">
                <a:solidFill>
                  <a:srgbClr val="4183C4"/>
                </a:solidFill>
                <a:latin typeface="Consolas" panose="020B0609020204030204" pitchFamily="49" charset="0"/>
              </a:rPr>
              <a:t>(year, cases)) </a:t>
            </a:r>
            <a:r>
              <a:rPr lang="en-US" altLang="en-US" sz="2000" dirty="0">
                <a:solidFill>
                  <a:srgbClr val="666666"/>
                </a:solidFill>
                <a:latin typeface="Consolas" panose="020B0609020204030204" pitchFamily="49" charset="0"/>
              </a:rPr>
              <a:t>+</a:t>
            </a:r>
            <a:r>
              <a:rPr lang="en-US" altLang="en-US" sz="2000" dirty="0">
                <a:solidFill>
                  <a:srgbClr val="4070A0"/>
                </a:solidFill>
                <a:latin typeface="Consolas" panose="020B0609020204030204" pitchFamily="49" charset="0"/>
              </a:rPr>
              <a:t>   </a:t>
            </a:r>
          </a:p>
          <a:p>
            <a:r>
              <a:rPr lang="en-US" altLang="en-US" sz="2000" b="1"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geom_line</a:t>
            </a:r>
            <a:r>
              <a:rPr lang="en-US" altLang="en-US" sz="2000" dirty="0">
                <a:solidFill>
                  <a:srgbClr val="4183C4"/>
                </a:solidFill>
                <a:latin typeface="Consolas" panose="020B0609020204030204" pitchFamily="49" charset="0"/>
              </a:rPr>
              <a:t>(</a:t>
            </a:r>
            <a:r>
              <a:rPr lang="en-US" altLang="en-US" sz="2000" b="1" dirty="0" err="1">
                <a:solidFill>
                  <a:srgbClr val="007020"/>
                </a:solidFill>
                <a:latin typeface="Consolas" panose="020B0609020204030204" pitchFamily="49" charset="0"/>
              </a:rPr>
              <a:t>aes</a:t>
            </a:r>
            <a:r>
              <a:rPr lang="en-US" altLang="en-US" sz="2000" dirty="0">
                <a:solidFill>
                  <a:srgbClr val="4183C4"/>
                </a:solidFill>
                <a:latin typeface="Consolas" panose="020B0609020204030204" pitchFamily="49" charset="0"/>
              </a:rPr>
              <a:t>(</a:t>
            </a:r>
            <a:r>
              <a:rPr lang="en-US" altLang="en-US" sz="2000" dirty="0">
                <a:solidFill>
                  <a:srgbClr val="902000"/>
                </a:solidFill>
                <a:latin typeface="Consolas" panose="020B0609020204030204" pitchFamily="49" charset="0"/>
              </a:rPr>
              <a:t>group =</a:t>
            </a:r>
            <a:r>
              <a:rPr lang="en-US" altLang="en-US" sz="2000" dirty="0">
                <a:solidFill>
                  <a:srgbClr val="4183C4"/>
                </a:solidFill>
                <a:latin typeface="Consolas" panose="020B0609020204030204" pitchFamily="49" charset="0"/>
              </a:rPr>
              <a:t> country), </a:t>
            </a:r>
            <a:r>
              <a:rPr lang="en-US" altLang="en-US" sz="2000" dirty="0" err="1">
                <a:solidFill>
                  <a:srgbClr val="902000"/>
                </a:solidFill>
                <a:latin typeface="Consolas" panose="020B0609020204030204" pitchFamily="49" charset="0"/>
              </a:rPr>
              <a:t>colour</a:t>
            </a:r>
            <a:r>
              <a:rPr lang="en-US" altLang="en-US" sz="2000" dirty="0">
                <a:solidFill>
                  <a:srgbClr val="902000"/>
                </a:solidFill>
                <a:latin typeface="Consolas" panose="020B0609020204030204" pitchFamily="49" charset="0"/>
              </a:rPr>
              <a:t> =</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"grey50"</a:t>
            </a:r>
            <a:r>
              <a:rPr lang="en-US" altLang="en-US" sz="2000" dirty="0">
                <a:solidFill>
                  <a:srgbClr val="4183C4"/>
                </a:solidFill>
                <a:latin typeface="Consolas" panose="020B0609020204030204" pitchFamily="49" charset="0"/>
              </a:rPr>
              <a:t>) </a:t>
            </a:r>
            <a:r>
              <a:rPr lang="en-US" altLang="en-US" sz="2000" dirty="0">
                <a:solidFill>
                  <a:srgbClr val="666666"/>
                </a:solidFill>
                <a:latin typeface="Consolas" panose="020B0609020204030204" pitchFamily="49" charset="0"/>
              </a:rPr>
              <a:t>+</a:t>
            </a:r>
            <a:r>
              <a:rPr lang="en-US" altLang="en-US" sz="2000" dirty="0">
                <a:solidFill>
                  <a:srgbClr val="4070A0"/>
                </a:solidFill>
                <a:latin typeface="Consolas" panose="020B0609020204030204" pitchFamily="49" charset="0"/>
              </a:rPr>
              <a:t> </a:t>
            </a:r>
          </a:p>
          <a:p>
            <a:r>
              <a:rPr lang="en-US" altLang="en-US" sz="2000" b="1"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geom_point</a:t>
            </a:r>
            <a:r>
              <a:rPr lang="en-US" altLang="en-US" sz="2000" dirty="0">
                <a:solidFill>
                  <a:srgbClr val="4183C4"/>
                </a:solidFill>
                <a:latin typeface="Consolas" panose="020B0609020204030204" pitchFamily="49" charset="0"/>
              </a:rPr>
              <a:t>(</a:t>
            </a:r>
            <a:r>
              <a:rPr lang="en-US" altLang="en-US" sz="2000" b="1" dirty="0" err="1">
                <a:solidFill>
                  <a:srgbClr val="007020"/>
                </a:solidFill>
                <a:latin typeface="Consolas" panose="020B0609020204030204" pitchFamily="49" charset="0"/>
              </a:rPr>
              <a:t>aes</a:t>
            </a:r>
            <a:r>
              <a:rPr lang="en-US" altLang="en-US" sz="2000" dirty="0">
                <a:solidFill>
                  <a:srgbClr val="4183C4"/>
                </a:solidFill>
                <a:latin typeface="Consolas" panose="020B0609020204030204" pitchFamily="49" charset="0"/>
              </a:rPr>
              <a:t>(</a:t>
            </a:r>
            <a:r>
              <a:rPr lang="en-US" altLang="en-US" sz="2000" dirty="0" err="1">
                <a:solidFill>
                  <a:srgbClr val="902000"/>
                </a:solidFill>
                <a:latin typeface="Consolas" panose="020B0609020204030204" pitchFamily="49" charset="0"/>
              </a:rPr>
              <a:t>colour</a:t>
            </a:r>
            <a:r>
              <a:rPr lang="en-US" altLang="en-US" sz="2000" dirty="0">
                <a:solidFill>
                  <a:srgbClr val="902000"/>
                </a:solidFill>
                <a:latin typeface="Consolas" panose="020B0609020204030204" pitchFamily="49" charset="0"/>
              </a:rPr>
              <a:t> =</a:t>
            </a:r>
            <a:r>
              <a:rPr lang="en-US" altLang="en-US" sz="2000" dirty="0">
                <a:solidFill>
                  <a:srgbClr val="4183C4"/>
                </a:solidFill>
                <a:latin typeface="Consolas" panose="020B0609020204030204" pitchFamily="49" charset="0"/>
              </a:rPr>
              <a:t> country))</a:t>
            </a:r>
            <a:endParaRPr lang="en-US" sz="2000" dirty="0"/>
          </a:p>
        </p:txBody>
      </p:sp>
      <p:pic>
        <p:nvPicPr>
          <p:cNvPr id="5122" name="Picture 2">
            <a:extLst>
              <a:ext uri="{FF2B5EF4-FFF2-40B4-BE49-F238E27FC236}">
                <a16:creationId xmlns:a16="http://schemas.microsoft.com/office/drawing/2014/main" id="{417940F0-91E7-4024-8BE2-B88C7D8F5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6989" y="1537551"/>
            <a:ext cx="6129251" cy="3782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00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A1100A-1F08-4EF3-A153-6531502F07E4}"/>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60E84999-AA9D-4F63-A128-3895149B6441}"/>
              </a:ext>
            </a:extLst>
          </p:cNvPr>
          <p:cNvSpPr/>
          <p:nvPr/>
        </p:nvSpPr>
        <p:spPr>
          <a:xfrm>
            <a:off x="0" y="1"/>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D055113-A3EE-424F-B995-8A7AE186F91F}"/>
              </a:ext>
            </a:extLst>
          </p:cNvPr>
          <p:cNvSpPr txBox="1">
            <a:spLocks/>
          </p:cNvSpPr>
          <p:nvPr/>
        </p:nvSpPr>
        <p:spPr>
          <a:xfrm>
            <a:off x="591866" y="4990961"/>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Tidy data</a:t>
            </a:r>
          </a:p>
        </p:txBody>
      </p:sp>
    </p:spTree>
    <p:extLst>
      <p:ext uri="{BB962C8B-B14F-4D97-AF65-F5344CB8AC3E}">
        <p14:creationId xmlns:p14="http://schemas.microsoft.com/office/powerpoint/2010/main" val="2234075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344</TotalTime>
  <Words>5334</Words>
  <Application>Microsoft Office PowerPoint</Application>
  <PresentationFormat>Widescreen</PresentationFormat>
  <Paragraphs>504</Paragraphs>
  <Slides>37</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Consolas</vt:lpstr>
      <vt:lpstr>Tw Cen MT</vt:lpstr>
      <vt:lpstr>Tw Cen MT Condensed</vt:lpstr>
      <vt:lpstr>Wingdings 3</vt:lpstr>
      <vt:lpstr>Integral</vt:lpstr>
      <vt:lpstr>Tidy data</vt:lpstr>
      <vt:lpstr>Tidy data</vt:lpstr>
      <vt:lpstr>Tidy data</vt:lpstr>
      <vt:lpstr>Tidy data</vt:lpstr>
      <vt:lpstr>Tidy data</vt:lpstr>
      <vt:lpstr>Tidy data</vt:lpstr>
      <vt:lpstr>Tidy data</vt:lpstr>
      <vt:lpstr>Tidy data</vt:lpstr>
      <vt:lpstr>PowerPoint Presentation</vt:lpstr>
      <vt:lpstr>Pivoting</vt:lpstr>
      <vt:lpstr>Longer</vt:lpstr>
      <vt:lpstr>longer</vt:lpstr>
      <vt:lpstr>longer</vt:lpstr>
      <vt:lpstr>longer</vt:lpstr>
      <vt:lpstr>longer</vt:lpstr>
      <vt:lpstr>Wider</vt:lpstr>
      <vt:lpstr>wider</vt:lpstr>
      <vt:lpstr>PowerPoint Presentation</vt:lpstr>
      <vt:lpstr>PowerPoint Presentation</vt:lpstr>
      <vt:lpstr>Separating and uniting</vt:lpstr>
      <vt:lpstr>separate</vt:lpstr>
      <vt:lpstr>separate</vt:lpstr>
      <vt:lpstr>Convert = true</vt:lpstr>
      <vt:lpstr>sep</vt:lpstr>
      <vt:lpstr>Unite</vt:lpstr>
      <vt:lpstr>unite</vt:lpstr>
      <vt:lpstr>unite</vt:lpstr>
      <vt:lpstr>PowerPoint Presentation</vt:lpstr>
      <vt:lpstr>Missing values</vt:lpstr>
      <vt:lpstr>Missing values</vt:lpstr>
      <vt:lpstr>Missing values</vt:lpstr>
      <vt:lpstr>values_drop_na = TRUE</vt:lpstr>
      <vt:lpstr>complete()</vt:lpstr>
      <vt:lpstr>Fill()</vt:lpstr>
      <vt:lpstr>Fill()</vt:lpstr>
      <vt:lpstr>PowerPoint Presentation</vt:lpstr>
      <vt:lpstr>Non-tidy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Tidy data</dc:title>
  <dc:creator>Joey Campbell</dc:creator>
  <cp:lastModifiedBy>Joey Campbell</cp:lastModifiedBy>
  <cp:revision>26</cp:revision>
  <dcterms:created xsi:type="dcterms:W3CDTF">2020-03-13T13:53:12Z</dcterms:created>
  <dcterms:modified xsi:type="dcterms:W3CDTF">2020-04-07T13:14:09Z</dcterms:modified>
</cp:coreProperties>
</file>