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93" r:id="rId3"/>
    <p:sldId id="294" r:id="rId4"/>
    <p:sldId id="292"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5" r:id="rId25"/>
    <p:sldId id="314"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27CED7"/>
    <a:srgbClr val="FFFFFF"/>
    <a:srgbClr val="1CADE4"/>
    <a:srgbClr val="117E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57444" autoAdjust="0"/>
  </p:normalViewPr>
  <p:slideViewPr>
    <p:cSldViewPr snapToGrid="0">
      <p:cViewPr varScale="1">
        <p:scale>
          <a:sx n="62" d="100"/>
          <a:sy n="62" d="100"/>
        </p:scale>
        <p:origin x="1500" y="6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8368C-A402-4A2D-B888-E8AFD2FB634A}" type="datetimeFigureOut">
              <a:rPr lang="en-US" smtClean="0"/>
              <a:t>4/7/2020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F626E-7FC3-431E-95E9-77B22669FD98}" type="slidenum">
              <a:rPr lang="en-US" smtClean="0"/>
              <a:t>‹#›</a:t>
            </a:fld>
            <a:endParaRPr lang="en-US"/>
          </a:p>
        </p:txBody>
      </p:sp>
    </p:spTree>
    <p:extLst>
      <p:ext uri="{BB962C8B-B14F-4D97-AF65-F5344CB8AC3E}">
        <p14:creationId xmlns:p14="http://schemas.microsoft.com/office/powerpoint/2010/main" val="270004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rpubs.com/uky994/584798"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pubs.com/uky994/584726"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pubs.com/uky994/584787"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rare that a data analysis involves only a single table of data. Typically you have many tables of data, and you must combine them to answer the questions that you’re interested in. Collectively, multiple tables of data are called </a:t>
            </a:r>
            <a:r>
              <a:rPr lang="en-US" sz="1200" b="1" i="0" kern="1200" dirty="0">
                <a:solidFill>
                  <a:schemeClr val="tx1"/>
                </a:solidFill>
                <a:effectLst/>
                <a:latin typeface="+mn-lt"/>
                <a:ea typeface="+mn-ea"/>
                <a:cs typeface="+mn-cs"/>
              </a:rPr>
              <a:t>relational data</a:t>
            </a:r>
            <a:r>
              <a:rPr lang="en-US" sz="1200" b="0" i="0" kern="1200" dirty="0">
                <a:solidFill>
                  <a:schemeClr val="tx1"/>
                </a:solidFill>
                <a:effectLst/>
                <a:latin typeface="+mn-lt"/>
                <a:ea typeface="+mn-ea"/>
                <a:cs typeface="+mn-cs"/>
              </a:rPr>
              <a:t> because it is the relations, not just the individual datasets, that are important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a:t>
            </a:fld>
            <a:endParaRPr lang="en-US"/>
          </a:p>
        </p:txBody>
      </p:sp>
    </p:spTree>
    <p:extLst>
      <p:ext uri="{BB962C8B-B14F-4D97-AF65-F5344CB8AC3E}">
        <p14:creationId xmlns:p14="http://schemas.microsoft.com/office/powerpoint/2010/main" val="3203613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first tool we’ll look at for combining a pair of tables is the mutating join. A mutating join allows you to combine variables from two tables. It first matches observations by their keys, then copies across variables from one table to the other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Like </a:t>
            </a:r>
            <a:r>
              <a:rPr lang="en-US" dirty="0"/>
              <a:t>mutate()</a:t>
            </a:r>
            <a:r>
              <a:rPr lang="en-US" sz="1200" b="0" i="0" kern="1200" dirty="0">
                <a:solidFill>
                  <a:schemeClr val="tx1"/>
                </a:solidFill>
                <a:effectLst/>
                <a:latin typeface="+mn-lt"/>
                <a:ea typeface="+mn-ea"/>
                <a:cs typeface="+mn-cs"/>
              </a:rPr>
              <a:t>, the join functions add variables to the right, so if you have a lot of variables already, the new variables won’t get printed out. For these examples, we’ll make it easier to see what’s going on in the examples by creating a narrower dataset: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(Remember, when you’re in RStudio, you can also use </a:t>
            </a:r>
            <a:r>
              <a:rPr lang="en-US" dirty="0"/>
              <a:t>View()</a:t>
            </a:r>
            <a:r>
              <a:rPr lang="en-US" sz="1200" b="0" i="0" kern="1200" dirty="0">
                <a:solidFill>
                  <a:schemeClr val="tx1"/>
                </a:solidFill>
                <a:effectLst/>
                <a:latin typeface="+mn-lt"/>
                <a:ea typeface="+mn-ea"/>
                <a:cs typeface="+mn-cs"/>
              </a:rPr>
              <a:t> to avoid this problem.)</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10</a:t>
            </a:fld>
            <a:endParaRPr lang="en-US"/>
          </a:p>
        </p:txBody>
      </p:sp>
    </p:spTree>
    <p:extLst>
      <p:ext uri="{BB962C8B-B14F-4D97-AF65-F5344CB8AC3E}">
        <p14:creationId xmlns:p14="http://schemas.microsoft.com/office/powerpoint/2010/main" val="41176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Imagine you want to add the full airline name to the </a:t>
            </a:r>
            <a:r>
              <a:rPr lang="en-US" dirty="0"/>
              <a:t>flights2</a:t>
            </a:r>
            <a:r>
              <a:rPr lang="en-US" sz="1200" b="0" i="0" kern="1200" dirty="0">
                <a:solidFill>
                  <a:schemeClr val="tx1"/>
                </a:solidFill>
                <a:effectLst/>
                <a:latin typeface="+mn-lt"/>
                <a:ea typeface="+mn-ea"/>
                <a:cs typeface="+mn-cs"/>
              </a:rPr>
              <a:t> data. You can combine the </a:t>
            </a:r>
            <a:r>
              <a:rPr lang="en-US" dirty="0"/>
              <a:t>airlines</a:t>
            </a:r>
            <a:r>
              <a:rPr lang="en-US" sz="1200" b="0" i="0" kern="1200" dirty="0">
                <a:solidFill>
                  <a:schemeClr val="tx1"/>
                </a:solidFill>
                <a:effectLst/>
                <a:latin typeface="+mn-lt"/>
                <a:ea typeface="+mn-ea"/>
                <a:cs typeface="+mn-cs"/>
              </a:rPr>
              <a:t> and </a:t>
            </a:r>
            <a:r>
              <a:rPr lang="en-US" dirty="0"/>
              <a:t>flights2</a:t>
            </a:r>
            <a:r>
              <a:rPr lang="en-US" sz="1200" b="0" i="0" kern="1200" dirty="0">
                <a:solidFill>
                  <a:schemeClr val="tx1"/>
                </a:solidFill>
                <a:effectLst/>
                <a:latin typeface="+mn-lt"/>
                <a:ea typeface="+mn-ea"/>
                <a:cs typeface="+mn-cs"/>
              </a:rPr>
              <a:t> data frames with </a:t>
            </a:r>
            <a:r>
              <a:rPr lang="en-US" dirty="0" err="1"/>
              <a:t>left_join</a:t>
            </a:r>
            <a:r>
              <a:rPr lang="en-US" dirty="0"/>
              <a: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11</a:t>
            </a:fld>
            <a:endParaRPr lang="en-US"/>
          </a:p>
        </p:txBody>
      </p:sp>
    </p:spTree>
    <p:extLst>
      <p:ext uri="{BB962C8B-B14F-4D97-AF65-F5344CB8AC3E}">
        <p14:creationId xmlns:p14="http://schemas.microsoft.com/office/powerpoint/2010/main" val="1708992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result of joining airlines to flights2 is an additional variable: </a:t>
            </a:r>
            <a:r>
              <a:rPr lang="en-US" dirty="0"/>
              <a:t>name</a:t>
            </a:r>
            <a:r>
              <a:rPr lang="en-US" sz="1200" b="0" i="0" kern="1200" dirty="0">
                <a:solidFill>
                  <a:schemeClr val="tx1"/>
                </a:solidFill>
                <a:effectLst/>
                <a:latin typeface="+mn-lt"/>
                <a:ea typeface="+mn-ea"/>
                <a:cs typeface="+mn-cs"/>
              </a:rPr>
              <a:t>. This is why I call this type of join a mutating join. In this case, you could have got to the same place using </a:t>
            </a:r>
            <a:r>
              <a:rPr lang="en-US" dirty="0"/>
              <a:t>mutate()</a:t>
            </a:r>
            <a:r>
              <a:rPr lang="en-US" sz="1200" b="0" i="0" kern="1200" dirty="0">
                <a:solidFill>
                  <a:schemeClr val="tx1"/>
                </a:solidFill>
                <a:effectLst/>
                <a:latin typeface="+mn-lt"/>
                <a:ea typeface="+mn-ea"/>
                <a:cs typeface="+mn-cs"/>
              </a:rPr>
              <a:t> and R’s base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this is hard to </a:t>
            </a:r>
            <a:r>
              <a:rPr lang="en-US" sz="1200" b="0" i="0" kern="1200" dirty="0" err="1">
                <a:solidFill>
                  <a:schemeClr val="tx1"/>
                </a:solidFill>
                <a:effectLst/>
                <a:latin typeface="+mn-lt"/>
                <a:ea typeface="+mn-ea"/>
                <a:cs typeface="+mn-cs"/>
              </a:rPr>
              <a:t>generalise</a:t>
            </a:r>
            <a:r>
              <a:rPr lang="en-US" sz="1200" b="0" i="0" kern="1200" dirty="0">
                <a:solidFill>
                  <a:schemeClr val="tx1"/>
                </a:solidFill>
                <a:effectLst/>
                <a:latin typeface="+mn-lt"/>
                <a:ea typeface="+mn-ea"/>
                <a:cs typeface="+mn-cs"/>
              </a:rPr>
              <a:t> when you need to match multiple variables, and takes close reading to figure out the overall intent.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following sections explain, in detail, how mutating joins work. You’ll start by learning a useful visual representation of joins. We’ll then use that to explain the four mutating join functions: the inner join, and the three outer joins. When working with real data, keys don’t always uniquely identify observations, so next we’ll talk about what happens when there isn’t a unique match. Finally, you’ll learn how to tell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which variables are the keys for a given join.</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12</a:t>
            </a:fld>
            <a:endParaRPr lang="en-US"/>
          </a:p>
        </p:txBody>
      </p:sp>
    </p:spTree>
    <p:extLst>
      <p:ext uri="{BB962C8B-B14F-4D97-AF65-F5344CB8AC3E}">
        <p14:creationId xmlns:p14="http://schemas.microsoft.com/office/powerpoint/2010/main" val="2244870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u="none" strike="noStrike" kern="1200" dirty="0">
                <a:solidFill>
                  <a:schemeClr val="tx1"/>
                </a:solidFill>
                <a:effectLst/>
                <a:latin typeface="+mn-lt"/>
                <a:ea typeface="+mn-ea"/>
                <a:cs typeface="+mn-cs"/>
              </a:rPr>
              <a:t>x &lt;- </a:t>
            </a:r>
            <a:r>
              <a:rPr lang="es-ES" sz="1200" b="0" u="none" strike="noStrike" kern="1200" dirty="0" err="1">
                <a:solidFill>
                  <a:schemeClr val="tx1"/>
                </a:solidFill>
                <a:effectLst/>
                <a:latin typeface="+mn-lt"/>
                <a:ea typeface="+mn-ea"/>
                <a:cs typeface="+mn-cs"/>
              </a:rPr>
              <a:t>tribble</a:t>
            </a:r>
            <a:r>
              <a:rPr lang="es-ES" sz="1200" u="none" strike="noStrike" kern="1200" dirty="0">
                <a:solidFill>
                  <a:schemeClr val="tx1"/>
                </a:solidFill>
                <a:effectLst/>
                <a:latin typeface="+mn-lt"/>
                <a:ea typeface="+mn-ea"/>
                <a:cs typeface="+mn-cs"/>
              </a:rPr>
              <a:t>(</a:t>
            </a:r>
            <a:r>
              <a:rPr lang="es-ES" dirty="0"/>
              <a:t> </a:t>
            </a:r>
            <a:r>
              <a:rPr lang="es-ES" sz="1200" u="none" strike="noStrike" kern="1200" dirty="0">
                <a:solidFill>
                  <a:schemeClr val="tx1"/>
                </a:solidFill>
                <a:effectLst/>
                <a:latin typeface="+mn-lt"/>
                <a:ea typeface="+mn-ea"/>
                <a:cs typeface="+mn-cs"/>
              </a:rPr>
              <a:t>~</a:t>
            </a:r>
            <a:r>
              <a:rPr lang="es-ES" sz="1200" u="none" strike="noStrike" kern="1200" dirty="0" err="1">
                <a:solidFill>
                  <a:schemeClr val="tx1"/>
                </a:solidFill>
                <a:effectLst/>
                <a:latin typeface="+mn-lt"/>
                <a:ea typeface="+mn-ea"/>
                <a:cs typeface="+mn-cs"/>
              </a:rPr>
              <a:t>key</a:t>
            </a:r>
            <a:r>
              <a:rPr lang="es-ES" sz="1200" u="none" strike="noStrike" kern="1200" dirty="0">
                <a:solidFill>
                  <a:schemeClr val="tx1"/>
                </a:solidFill>
                <a:effectLst/>
                <a:latin typeface="+mn-lt"/>
                <a:ea typeface="+mn-ea"/>
                <a:cs typeface="+mn-cs"/>
              </a:rPr>
              <a:t>, ~</a:t>
            </a:r>
            <a:r>
              <a:rPr lang="es-ES" sz="1200" u="none" strike="noStrike" kern="1200" dirty="0" err="1">
                <a:solidFill>
                  <a:schemeClr val="tx1"/>
                </a:solidFill>
                <a:effectLst/>
                <a:latin typeface="+mn-lt"/>
                <a:ea typeface="+mn-ea"/>
                <a:cs typeface="+mn-cs"/>
              </a:rPr>
              <a:t>val_x</a:t>
            </a:r>
            <a:r>
              <a:rPr lang="es-ES" sz="1200" u="none" strike="noStrike" kern="1200" dirty="0">
                <a:solidFill>
                  <a:schemeClr val="tx1"/>
                </a:solidFill>
                <a:effectLst/>
                <a:latin typeface="+mn-lt"/>
                <a:ea typeface="+mn-ea"/>
                <a:cs typeface="+mn-cs"/>
              </a:rPr>
              <a:t>,</a:t>
            </a:r>
            <a:r>
              <a:rPr lang="es-ES" dirty="0"/>
              <a:t> </a:t>
            </a:r>
            <a:r>
              <a:rPr lang="es-ES" sz="1200" u="none" strike="noStrike" kern="1200" dirty="0">
                <a:solidFill>
                  <a:schemeClr val="tx1"/>
                </a:solidFill>
                <a:effectLst/>
                <a:latin typeface="+mn-lt"/>
                <a:ea typeface="+mn-ea"/>
                <a:cs typeface="+mn-cs"/>
              </a:rPr>
              <a:t>1, "x1",</a:t>
            </a:r>
            <a:r>
              <a:rPr lang="es-ES" dirty="0"/>
              <a:t> </a:t>
            </a:r>
            <a:r>
              <a:rPr lang="es-ES" sz="1200" u="none" strike="noStrike" kern="1200" dirty="0">
                <a:solidFill>
                  <a:schemeClr val="tx1"/>
                </a:solidFill>
                <a:effectLst/>
                <a:latin typeface="+mn-lt"/>
                <a:ea typeface="+mn-ea"/>
                <a:cs typeface="+mn-cs"/>
              </a:rPr>
              <a:t>2, "x2",</a:t>
            </a:r>
            <a:r>
              <a:rPr lang="es-ES" dirty="0"/>
              <a:t> </a:t>
            </a:r>
            <a:r>
              <a:rPr lang="es-ES" sz="1200" u="none" strike="noStrike" kern="1200" dirty="0">
                <a:solidFill>
                  <a:schemeClr val="tx1"/>
                </a:solidFill>
                <a:effectLst/>
                <a:latin typeface="+mn-lt"/>
                <a:ea typeface="+mn-ea"/>
                <a:cs typeface="+mn-cs"/>
              </a:rPr>
              <a:t>3, "x3"</a:t>
            </a:r>
            <a:r>
              <a:rPr lang="es-ES" dirty="0"/>
              <a:t> </a:t>
            </a:r>
            <a:r>
              <a:rPr lang="es-ES" sz="1200" u="none" strike="noStrike" kern="1200" dirty="0">
                <a:solidFill>
                  <a:schemeClr val="tx1"/>
                </a:solidFill>
                <a:effectLst/>
                <a:latin typeface="+mn-lt"/>
                <a:ea typeface="+mn-ea"/>
                <a:cs typeface="+mn-cs"/>
              </a:rPr>
              <a:t>)</a:t>
            </a:r>
            <a:r>
              <a:rPr lang="es-ES" dirty="0"/>
              <a:t> </a:t>
            </a:r>
          </a:p>
          <a:p>
            <a:r>
              <a:rPr lang="es-ES" sz="1200" u="none" strike="noStrike" kern="1200" dirty="0">
                <a:solidFill>
                  <a:schemeClr val="tx1"/>
                </a:solidFill>
                <a:effectLst/>
                <a:latin typeface="+mn-lt"/>
                <a:ea typeface="+mn-ea"/>
                <a:cs typeface="+mn-cs"/>
              </a:rPr>
              <a:t>y &lt;- </a:t>
            </a:r>
            <a:r>
              <a:rPr lang="es-ES" sz="1200" b="0" u="none" strike="noStrike" kern="1200" dirty="0" err="1">
                <a:solidFill>
                  <a:schemeClr val="tx1"/>
                </a:solidFill>
                <a:effectLst/>
                <a:latin typeface="+mn-lt"/>
                <a:ea typeface="+mn-ea"/>
                <a:cs typeface="+mn-cs"/>
              </a:rPr>
              <a:t>tribble</a:t>
            </a:r>
            <a:r>
              <a:rPr lang="es-ES" sz="1200" u="none" strike="noStrike" kern="1200" dirty="0">
                <a:solidFill>
                  <a:schemeClr val="tx1"/>
                </a:solidFill>
                <a:effectLst/>
                <a:latin typeface="+mn-lt"/>
                <a:ea typeface="+mn-ea"/>
                <a:cs typeface="+mn-cs"/>
              </a:rPr>
              <a:t>(</a:t>
            </a:r>
            <a:r>
              <a:rPr lang="es-ES" dirty="0"/>
              <a:t> </a:t>
            </a:r>
            <a:r>
              <a:rPr lang="es-ES" sz="1200" u="none" strike="noStrike" kern="1200" dirty="0">
                <a:solidFill>
                  <a:schemeClr val="tx1"/>
                </a:solidFill>
                <a:effectLst/>
                <a:latin typeface="+mn-lt"/>
                <a:ea typeface="+mn-ea"/>
                <a:cs typeface="+mn-cs"/>
              </a:rPr>
              <a:t>~</a:t>
            </a:r>
            <a:r>
              <a:rPr lang="es-ES" sz="1200" u="none" strike="noStrike" kern="1200" dirty="0" err="1">
                <a:solidFill>
                  <a:schemeClr val="tx1"/>
                </a:solidFill>
                <a:effectLst/>
                <a:latin typeface="+mn-lt"/>
                <a:ea typeface="+mn-ea"/>
                <a:cs typeface="+mn-cs"/>
              </a:rPr>
              <a:t>key</a:t>
            </a:r>
            <a:r>
              <a:rPr lang="es-ES" sz="1200" u="none" strike="noStrike" kern="1200" dirty="0">
                <a:solidFill>
                  <a:schemeClr val="tx1"/>
                </a:solidFill>
                <a:effectLst/>
                <a:latin typeface="+mn-lt"/>
                <a:ea typeface="+mn-ea"/>
                <a:cs typeface="+mn-cs"/>
              </a:rPr>
              <a:t>, ~</a:t>
            </a:r>
            <a:r>
              <a:rPr lang="es-ES" sz="1200" u="none" strike="noStrike" kern="1200" dirty="0" err="1">
                <a:solidFill>
                  <a:schemeClr val="tx1"/>
                </a:solidFill>
                <a:effectLst/>
                <a:latin typeface="+mn-lt"/>
                <a:ea typeface="+mn-ea"/>
                <a:cs typeface="+mn-cs"/>
              </a:rPr>
              <a:t>val_y</a:t>
            </a:r>
            <a:r>
              <a:rPr lang="es-ES" sz="1200" u="none" strike="noStrike" kern="1200" dirty="0">
                <a:solidFill>
                  <a:schemeClr val="tx1"/>
                </a:solidFill>
                <a:effectLst/>
                <a:latin typeface="+mn-lt"/>
                <a:ea typeface="+mn-ea"/>
                <a:cs typeface="+mn-cs"/>
              </a:rPr>
              <a:t>,</a:t>
            </a:r>
            <a:r>
              <a:rPr lang="es-ES" dirty="0"/>
              <a:t> </a:t>
            </a:r>
            <a:r>
              <a:rPr lang="es-ES" sz="1200" u="none" strike="noStrike" kern="1200" dirty="0">
                <a:solidFill>
                  <a:schemeClr val="tx1"/>
                </a:solidFill>
                <a:effectLst/>
                <a:latin typeface="+mn-lt"/>
                <a:ea typeface="+mn-ea"/>
                <a:cs typeface="+mn-cs"/>
              </a:rPr>
              <a:t>1, "y1",</a:t>
            </a:r>
            <a:r>
              <a:rPr lang="es-ES" dirty="0"/>
              <a:t> </a:t>
            </a:r>
            <a:r>
              <a:rPr lang="es-ES" sz="1200" u="none" strike="noStrike" kern="1200" dirty="0">
                <a:solidFill>
                  <a:schemeClr val="tx1"/>
                </a:solidFill>
                <a:effectLst/>
                <a:latin typeface="+mn-lt"/>
                <a:ea typeface="+mn-ea"/>
                <a:cs typeface="+mn-cs"/>
              </a:rPr>
              <a:t>2, "y2",</a:t>
            </a:r>
            <a:r>
              <a:rPr lang="es-ES" dirty="0"/>
              <a:t> </a:t>
            </a:r>
            <a:r>
              <a:rPr lang="es-ES" sz="1200" u="none" strike="noStrike" kern="1200" dirty="0">
                <a:solidFill>
                  <a:schemeClr val="tx1"/>
                </a:solidFill>
                <a:effectLst/>
                <a:latin typeface="+mn-lt"/>
                <a:ea typeface="+mn-ea"/>
                <a:cs typeface="+mn-cs"/>
              </a:rPr>
              <a:t>4, "y3"</a:t>
            </a:r>
            <a:r>
              <a:rPr lang="es-ES" dirty="0"/>
              <a:t> </a:t>
            </a:r>
            <a:r>
              <a:rPr lang="es-ES" sz="1200" u="none" strike="noStrike"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help you learn how joins work, I’m going to use a visual representation: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colored</a:t>
            </a:r>
            <a:r>
              <a:rPr lang="en-US" sz="1200" b="0" i="0" kern="1200" dirty="0">
                <a:solidFill>
                  <a:schemeClr val="tx1"/>
                </a:solidFill>
                <a:effectLst/>
                <a:latin typeface="+mn-lt"/>
                <a:ea typeface="+mn-ea"/>
                <a:cs typeface="+mn-cs"/>
              </a:rPr>
              <a:t> column represents the “key” variable: these are used to match the rows between the tables. The </a:t>
            </a:r>
            <a:r>
              <a:rPr lang="en-US" sz="1200" b="1" i="0" kern="1200" dirty="0">
                <a:solidFill>
                  <a:schemeClr val="tx1"/>
                </a:solidFill>
                <a:effectLst/>
                <a:latin typeface="+mn-lt"/>
                <a:ea typeface="+mn-ea"/>
                <a:cs typeface="+mn-cs"/>
              </a:rPr>
              <a:t>grey</a:t>
            </a:r>
            <a:r>
              <a:rPr lang="en-US" sz="1200" b="0" i="0" kern="1200" dirty="0">
                <a:solidFill>
                  <a:schemeClr val="tx1"/>
                </a:solidFill>
                <a:effectLst/>
                <a:latin typeface="+mn-lt"/>
                <a:ea typeface="+mn-ea"/>
                <a:cs typeface="+mn-cs"/>
              </a:rPr>
              <a:t> column represents the “value” column that is carried along for the ride. In these examples I’ll show a single key variable, but the idea generalizes in a straightforward way to multiple keys and multiple values.</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13</a:t>
            </a:fld>
            <a:endParaRPr lang="en-US"/>
          </a:p>
        </p:txBody>
      </p:sp>
    </p:spTree>
    <p:extLst>
      <p:ext uri="{BB962C8B-B14F-4D97-AF65-F5344CB8AC3E}">
        <p14:creationId xmlns:p14="http://schemas.microsoft.com/office/powerpoint/2010/main" val="2514931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join is a way of connecting each row in </a:t>
            </a:r>
            <a:r>
              <a:rPr lang="en-US" dirty="0"/>
              <a:t>x</a:t>
            </a:r>
            <a:r>
              <a:rPr lang="en-US" sz="1200" b="0" i="0" kern="1200" dirty="0">
                <a:solidFill>
                  <a:schemeClr val="tx1"/>
                </a:solidFill>
                <a:effectLst/>
                <a:latin typeface="+mn-lt"/>
                <a:ea typeface="+mn-ea"/>
                <a:cs typeface="+mn-cs"/>
              </a:rPr>
              <a:t> to zero, one, or more rows in </a:t>
            </a:r>
            <a:r>
              <a:rPr lang="en-US" dirty="0"/>
              <a:t>y</a:t>
            </a:r>
            <a:r>
              <a:rPr lang="en-US" sz="1200" b="0" i="0" kern="1200" dirty="0">
                <a:solidFill>
                  <a:schemeClr val="tx1"/>
                </a:solidFill>
                <a:effectLst/>
                <a:latin typeface="+mn-lt"/>
                <a:ea typeface="+mn-ea"/>
                <a:cs typeface="+mn-cs"/>
              </a:rPr>
              <a:t>. The following diagram shows each potential match as an intersection of a pair of lines.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look closely, you might notice that we’ve switched the order of the key and value columns in </a:t>
            </a:r>
            <a:r>
              <a:rPr lang="en-US" dirty="0"/>
              <a:t>x</a:t>
            </a:r>
            <a:r>
              <a:rPr lang="en-US" sz="1200" b="0" i="0" kern="1200" dirty="0">
                <a:solidFill>
                  <a:schemeClr val="tx1"/>
                </a:solidFill>
                <a:effectLst/>
                <a:latin typeface="+mn-lt"/>
                <a:ea typeface="+mn-ea"/>
                <a:cs typeface="+mn-cs"/>
              </a:rPr>
              <a:t>. This is to </a:t>
            </a:r>
            <a:r>
              <a:rPr lang="en-US" sz="1200" b="0" i="0" kern="1200" dirty="0" err="1">
                <a:solidFill>
                  <a:schemeClr val="tx1"/>
                </a:solidFill>
                <a:effectLst/>
                <a:latin typeface="+mn-lt"/>
                <a:ea typeface="+mn-ea"/>
                <a:cs typeface="+mn-cs"/>
              </a:rPr>
              <a:t>emphasise</a:t>
            </a:r>
            <a:r>
              <a:rPr lang="en-US" sz="1200" b="0" i="0" kern="1200" dirty="0">
                <a:solidFill>
                  <a:schemeClr val="tx1"/>
                </a:solidFill>
                <a:effectLst/>
                <a:latin typeface="+mn-lt"/>
                <a:ea typeface="+mn-ea"/>
                <a:cs typeface="+mn-cs"/>
              </a:rPr>
              <a:t> that joins match based on the key; the value is just carried along for the ride.)</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14</a:t>
            </a:fld>
            <a:endParaRPr lang="en-US"/>
          </a:p>
        </p:txBody>
      </p:sp>
    </p:spTree>
    <p:extLst>
      <p:ext uri="{BB962C8B-B14F-4D97-AF65-F5344CB8AC3E}">
        <p14:creationId xmlns:p14="http://schemas.microsoft.com/office/powerpoint/2010/main" val="41979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an actual join, matches will be indicated with dots. The number of dots = the number of matches = the number of rows in the output.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15</a:t>
            </a:fld>
            <a:endParaRPr lang="en-US"/>
          </a:p>
        </p:txBody>
      </p:sp>
    </p:spTree>
    <p:extLst>
      <p:ext uri="{BB962C8B-B14F-4D97-AF65-F5344CB8AC3E}">
        <p14:creationId xmlns:p14="http://schemas.microsoft.com/office/powerpoint/2010/main" val="1806384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simplest type of join is the inner join. An inner join matches pairs of observations whenever their keys are equal: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be precise, this is an inner equijoin because the keys are matched using the equality operator. Since most joins are equijoins we usually drop that specification.)</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A5F626E-7FC3-431E-95E9-77B22669FD98}" type="slidenum">
              <a:rPr lang="en-US" smtClean="0"/>
              <a:t>16</a:t>
            </a:fld>
            <a:endParaRPr lang="en-US"/>
          </a:p>
        </p:txBody>
      </p:sp>
    </p:spTree>
    <p:extLst>
      <p:ext uri="{BB962C8B-B14F-4D97-AF65-F5344CB8AC3E}">
        <p14:creationId xmlns:p14="http://schemas.microsoft.com/office/powerpoint/2010/main" val="1095127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output of an inner join is a new data frame that contains the key, the x values, and the y values. We use </a:t>
            </a:r>
            <a:r>
              <a:rPr lang="en-US" dirty="0"/>
              <a:t>by</a:t>
            </a:r>
            <a:r>
              <a:rPr lang="en-US" sz="1200" b="0" i="0" kern="1200" dirty="0">
                <a:solidFill>
                  <a:schemeClr val="tx1"/>
                </a:solidFill>
                <a:effectLst/>
                <a:latin typeface="+mn-lt"/>
                <a:ea typeface="+mn-ea"/>
                <a:cs typeface="+mn-cs"/>
              </a:rPr>
              <a:t> to tell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which variable is the key: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most important property of an inner join is that u</a:t>
            </a:r>
            <a:r>
              <a:rPr lang="en-US" sz="1200" b="1" i="0" kern="1200" dirty="0">
                <a:solidFill>
                  <a:schemeClr val="tx1"/>
                </a:solidFill>
                <a:effectLst/>
                <a:latin typeface="+mn-lt"/>
                <a:ea typeface="+mn-ea"/>
                <a:cs typeface="+mn-cs"/>
              </a:rPr>
              <a:t>nmatched</a:t>
            </a:r>
            <a:r>
              <a:rPr lang="en-US" sz="1200" b="0" i="0" kern="1200" dirty="0">
                <a:solidFill>
                  <a:schemeClr val="tx1"/>
                </a:solidFill>
                <a:effectLst/>
                <a:latin typeface="+mn-lt"/>
                <a:ea typeface="+mn-ea"/>
                <a:cs typeface="+mn-cs"/>
              </a:rPr>
              <a:t> rows are not included in the result. This means that generally inner joins are usually not appropriate for use in analysis because it’s too easy to lose observations.</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17</a:t>
            </a:fld>
            <a:endParaRPr lang="en-US"/>
          </a:p>
        </p:txBody>
      </p:sp>
    </p:spTree>
    <p:extLst>
      <p:ext uri="{BB962C8B-B14F-4D97-AF65-F5344CB8AC3E}">
        <p14:creationId xmlns:p14="http://schemas.microsoft.com/office/powerpoint/2010/main" val="3168467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inner join keeps observations that appear in both tables. An outer join keeps observations that appear in at least one of the tables. There are three types of outer joins: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left join keeps all observations in x.</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right join keeps all observations in 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full join keeps all observations in x and y.</a:t>
            </a:r>
          </a:p>
          <a:p>
            <a:r>
              <a:rPr lang="en-US" sz="1200" b="0" i="0" kern="1200" dirty="0">
                <a:solidFill>
                  <a:schemeClr val="tx1"/>
                </a:solidFill>
                <a:effectLst/>
                <a:latin typeface="+mn-lt"/>
                <a:ea typeface="+mn-ea"/>
                <a:cs typeface="+mn-cs"/>
              </a:rPr>
              <a:t>These joins work by adding an additional “virtual” observation to each table. This observation has a key that always matches (if no other key matches), and a value filled with NA.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most </a:t>
            </a:r>
            <a:r>
              <a:rPr lang="en-US" sz="1200" b="1" i="0" kern="1200" dirty="0">
                <a:solidFill>
                  <a:schemeClr val="tx1"/>
                </a:solidFill>
                <a:effectLst/>
                <a:latin typeface="+mn-lt"/>
                <a:ea typeface="+mn-ea"/>
                <a:cs typeface="+mn-cs"/>
              </a:rPr>
              <a:t>commonly used join is the left join</a:t>
            </a:r>
            <a:r>
              <a:rPr lang="en-US" sz="1200" b="0" i="0" kern="1200" dirty="0">
                <a:solidFill>
                  <a:schemeClr val="tx1"/>
                </a:solidFill>
                <a:effectLst/>
                <a:latin typeface="+mn-lt"/>
                <a:ea typeface="+mn-ea"/>
                <a:cs typeface="+mn-cs"/>
              </a:rPr>
              <a:t>: you use this whenever you look up additional data from another table, because it preserves the original observations even when there isn’t a match. The left join should be your default join: use it unless you have a strong reason to prefer one of the others.</a:t>
            </a:r>
          </a:p>
          <a:p>
            <a:endParaRPr lang="en-US" b="0" dirty="0"/>
          </a:p>
        </p:txBody>
      </p:sp>
      <p:sp>
        <p:nvSpPr>
          <p:cNvPr id="4" name="Slide Number Placeholder 3"/>
          <p:cNvSpPr>
            <a:spLocks noGrp="1"/>
          </p:cNvSpPr>
          <p:nvPr>
            <p:ph type="sldNum" sz="quarter" idx="5"/>
          </p:nvPr>
        </p:nvSpPr>
        <p:spPr/>
        <p:txBody>
          <a:bodyPr/>
          <a:lstStyle/>
          <a:p>
            <a:fld id="{8A5F626E-7FC3-431E-95E9-77B22669FD98}" type="slidenum">
              <a:rPr lang="en-US" smtClean="0"/>
              <a:t>18</a:t>
            </a:fld>
            <a:endParaRPr lang="en-US"/>
          </a:p>
        </p:txBody>
      </p:sp>
    </p:spTree>
    <p:extLst>
      <p:ext uri="{BB962C8B-B14F-4D97-AF65-F5344CB8AC3E}">
        <p14:creationId xmlns:p14="http://schemas.microsoft.com/office/powerpoint/2010/main" val="2621991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way to depict the different types of joins is with a Venn diagram: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However, this is not a great representation. It might jog your memory about which join preserves the observations in which table, but it suffers from a major limitation: a Venn diagram can’t show what happens when keys don’t uniquely identify an observation.</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19</a:t>
            </a:fld>
            <a:endParaRPr lang="en-US"/>
          </a:p>
        </p:txBody>
      </p:sp>
    </p:spTree>
    <p:extLst>
      <p:ext uri="{BB962C8B-B14F-4D97-AF65-F5344CB8AC3E}">
        <p14:creationId xmlns:p14="http://schemas.microsoft.com/office/powerpoint/2010/main" val="3029057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Relations are always defined between a pair of tables. All other relations are built up from this simple idea: the relations of three or more tables are always a property of the relations between each pair. Sometimes both elements of a pair can be the same table! This is needed if, for example, you have a table of people, and each person has a reference to their parents.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work with relational data you need verbs that work with pairs of tables. There are three families of verbs designed to work with relational data:</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Mutating joins</a:t>
            </a:r>
            <a:r>
              <a:rPr lang="en-US" sz="1200" b="0" i="0" kern="1200" dirty="0">
                <a:solidFill>
                  <a:schemeClr val="tx1"/>
                </a:solidFill>
                <a:effectLst/>
                <a:latin typeface="+mn-lt"/>
                <a:ea typeface="+mn-ea"/>
                <a:cs typeface="+mn-cs"/>
              </a:rPr>
              <a:t>, which add new variables to one data frame from matching observations in another.</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Filtering joins</a:t>
            </a:r>
            <a:r>
              <a:rPr lang="en-US" sz="1200" b="0" i="0" kern="1200" dirty="0">
                <a:solidFill>
                  <a:schemeClr val="tx1"/>
                </a:solidFill>
                <a:effectLst/>
                <a:latin typeface="+mn-lt"/>
                <a:ea typeface="+mn-ea"/>
                <a:cs typeface="+mn-cs"/>
              </a:rPr>
              <a:t>, which filter observations from one data frame based on whether or not they match an observation in the other table.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Set operations</a:t>
            </a:r>
            <a:r>
              <a:rPr lang="en-US" sz="1200" b="0" i="0" kern="1200" dirty="0">
                <a:solidFill>
                  <a:schemeClr val="tx1"/>
                </a:solidFill>
                <a:effectLst/>
                <a:latin typeface="+mn-lt"/>
                <a:ea typeface="+mn-ea"/>
                <a:cs typeface="+mn-cs"/>
              </a:rPr>
              <a:t>, which treat observations as if they were set elements.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most common place to find relational data is in a </a:t>
            </a:r>
            <a:r>
              <a:rPr lang="en-US" sz="1200" b="0" i="1" kern="1200" dirty="0">
                <a:solidFill>
                  <a:schemeClr val="tx1"/>
                </a:solidFill>
                <a:effectLst/>
                <a:latin typeface="+mn-lt"/>
                <a:ea typeface="+mn-ea"/>
                <a:cs typeface="+mn-cs"/>
              </a:rPr>
              <a:t>relational</a:t>
            </a:r>
            <a:r>
              <a:rPr lang="en-US" sz="1200" b="0" i="0" kern="1200" dirty="0">
                <a:solidFill>
                  <a:schemeClr val="tx1"/>
                </a:solidFill>
                <a:effectLst/>
                <a:latin typeface="+mn-lt"/>
                <a:ea typeface="+mn-ea"/>
                <a:cs typeface="+mn-cs"/>
              </a:rPr>
              <a:t> database management system (or RDBMS), a term that encompasses almost all modern databases. If you’ve used a database before, you’ve almost certainly used SQL. If so, you should find the concepts in this chapter familiar, although their expression in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is a little different. Generally,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is a little easier to use than SQL because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is </a:t>
            </a:r>
            <a:r>
              <a:rPr lang="en-US" sz="1200" b="0" i="0" kern="1200" dirty="0" err="1">
                <a:solidFill>
                  <a:schemeClr val="tx1"/>
                </a:solidFill>
                <a:effectLst/>
                <a:latin typeface="+mn-lt"/>
                <a:ea typeface="+mn-ea"/>
                <a:cs typeface="+mn-cs"/>
              </a:rPr>
              <a:t>specialised</a:t>
            </a:r>
            <a:r>
              <a:rPr lang="en-US" sz="1200" b="0" i="0" kern="1200" dirty="0">
                <a:solidFill>
                  <a:schemeClr val="tx1"/>
                </a:solidFill>
                <a:effectLst/>
                <a:latin typeface="+mn-lt"/>
                <a:ea typeface="+mn-ea"/>
                <a:cs typeface="+mn-cs"/>
              </a:rPr>
              <a:t> to do data analysis: it makes common data analysis operations easier, at the expense of making it more difficult to do other things that aren’t commonly needed for data analysis.</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a:t>
            </a:fld>
            <a:endParaRPr lang="en-US"/>
          </a:p>
        </p:txBody>
      </p:sp>
    </p:spTree>
    <p:extLst>
      <p:ext uri="{BB962C8B-B14F-4D97-AF65-F5344CB8AC3E}">
        <p14:creationId xmlns:p14="http://schemas.microsoft.com/office/powerpoint/2010/main" val="2564255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far all the diagrams have assumed that the keys are unique. But that’s not always the case. This section explains what happens when the keys are not unique. There are two possibilities: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table has duplicate keys. This is useful when you want to add in additional information as there is typically a one-to-many relationship.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I’ve put the key column in a slightly different position in the output. This reflects that the key is a primary key in </a:t>
            </a:r>
            <a:r>
              <a:rPr lang="en-US" dirty="0"/>
              <a:t>y</a:t>
            </a:r>
            <a:r>
              <a:rPr lang="en-US" sz="1200" b="0" i="0" kern="1200" dirty="0">
                <a:solidFill>
                  <a:schemeClr val="tx1"/>
                </a:solidFill>
                <a:effectLst/>
                <a:latin typeface="+mn-lt"/>
                <a:ea typeface="+mn-ea"/>
                <a:cs typeface="+mn-cs"/>
              </a:rPr>
              <a:t> and a foreign key in </a:t>
            </a:r>
            <a:r>
              <a:rPr lang="en-US" dirty="0"/>
              <a:t>x</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20</a:t>
            </a:fld>
            <a:endParaRPr lang="en-US"/>
          </a:p>
        </p:txBody>
      </p:sp>
    </p:spTree>
    <p:extLst>
      <p:ext uri="{BB962C8B-B14F-4D97-AF65-F5344CB8AC3E}">
        <p14:creationId xmlns:p14="http://schemas.microsoft.com/office/powerpoint/2010/main" val="978767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Both tables have duplicate keys. This is usually an error because in neither table do the keys uniquely identify an observation. When you join duplicated keys, you get all possible combinations, the Cartesian product: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22</a:t>
            </a:fld>
            <a:endParaRPr lang="en-US"/>
          </a:p>
        </p:txBody>
      </p:sp>
    </p:spTree>
    <p:extLst>
      <p:ext uri="{BB962C8B-B14F-4D97-AF65-F5344CB8AC3E}">
        <p14:creationId xmlns:p14="http://schemas.microsoft.com/office/powerpoint/2010/main" val="799044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23</a:t>
            </a:fld>
            <a:endParaRPr lang="en-US"/>
          </a:p>
        </p:txBody>
      </p:sp>
    </p:spTree>
    <p:extLst>
      <p:ext uri="{BB962C8B-B14F-4D97-AF65-F5344CB8AC3E}">
        <p14:creationId xmlns:p14="http://schemas.microsoft.com/office/powerpoint/2010/main" val="3259576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far, the pairs of tables have always been joined by a single variable, and that variable has the same name in both tables. That constraint was encoded by </a:t>
            </a:r>
            <a:r>
              <a:rPr lang="en-US" dirty="0" err="1"/>
              <a:t>by</a:t>
            </a:r>
            <a:r>
              <a:rPr lang="en-US" dirty="0"/>
              <a:t> = "key"</a:t>
            </a:r>
            <a:r>
              <a:rPr lang="en-US" sz="1200" b="0" i="0" kern="1200" dirty="0">
                <a:solidFill>
                  <a:schemeClr val="tx1"/>
                </a:solidFill>
                <a:effectLst/>
                <a:latin typeface="+mn-lt"/>
                <a:ea typeface="+mn-ea"/>
                <a:cs typeface="+mn-cs"/>
              </a:rPr>
              <a:t>. You can use other values for </a:t>
            </a:r>
            <a:r>
              <a:rPr lang="en-US" dirty="0"/>
              <a:t>by</a:t>
            </a:r>
            <a:r>
              <a:rPr lang="en-US" sz="1200" b="0" i="0" kern="1200" dirty="0">
                <a:solidFill>
                  <a:schemeClr val="tx1"/>
                </a:solidFill>
                <a:effectLst/>
                <a:latin typeface="+mn-lt"/>
                <a:ea typeface="+mn-ea"/>
                <a:cs typeface="+mn-cs"/>
              </a:rPr>
              <a:t> to connect the </a:t>
            </a:r>
            <a:r>
              <a:rPr lang="en-US" sz="1200" b="1" i="0" kern="1200" dirty="0">
                <a:solidFill>
                  <a:schemeClr val="tx1"/>
                </a:solidFill>
                <a:effectLst/>
                <a:latin typeface="+mn-lt"/>
                <a:ea typeface="+mn-ea"/>
                <a:cs typeface="+mn-cs"/>
              </a:rPr>
              <a:t>tables in other ways: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default, </a:t>
            </a:r>
            <a:r>
              <a:rPr lang="en-US" dirty="0"/>
              <a:t>by = NULL</a:t>
            </a:r>
            <a:r>
              <a:rPr lang="en-US" sz="1200" b="0" i="0" kern="1200" dirty="0">
                <a:solidFill>
                  <a:schemeClr val="tx1"/>
                </a:solidFill>
                <a:effectLst/>
                <a:latin typeface="+mn-lt"/>
                <a:ea typeface="+mn-ea"/>
                <a:cs typeface="+mn-cs"/>
              </a:rPr>
              <a:t>, uses all </a:t>
            </a:r>
            <a:r>
              <a:rPr lang="en-US" sz="1200" b="1" i="0" kern="1200" dirty="0">
                <a:solidFill>
                  <a:schemeClr val="tx1"/>
                </a:solidFill>
                <a:effectLst/>
                <a:latin typeface="+mn-lt"/>
                <a:ea typeface="+mn-ea"/>
                <a:cs typeface="+mn-cs"/>
              </a:rPr>
              <a:t>variables that appear </a:t>
            </a:r>
            <a:r>
              <a:rPr lang="en-US" sz="1200" b="0" i="0" kern="1200" dirty="0">
                <a:solidFill>
                  <a:schemeClr val="tx1"/>
                </a:solidFill>
                <a:effectLst/>
                <a:latin typeface="+mn-lt"/>
                <a:ea typeface="+mn-ea"/>
                <a:cs typeface="+mn-cs"/>
              </a:rPr>
              <a:t>in both tables, the so called natural join. For example, the flights and weather tables match on their common variables: </a:t>
            </a:r>
            <a:r>
              <a:rPr lang="en-US" dirty="0"/>
              <a:t>year</a:t>
            </a:r>
            <a:r>
              <a:rPr lang="en-US" sz="1200" b="0" i="0" kern="1200" dirty="0">
                <a:solidFill>
                  <a:schemeClr val="tx1"/>
                </a:solidFill>
                <a:effectLst/>
                <a:latin typeface="+mn-lt"/>
                <a:ea typeface="+mn-ea"/>
                <a:cs typeface="+mn-cs"/>
              </a:rPr>
              <a:t>, </a:t>
            </a:r>
            <a:r>
              <a:rPr lang="en-US" dirty="0"/>
              <a:t>month</a:t>
            </a:r>
            <a:r>
              <a:rPr lang="en-US" sz="1200" b="0" i="0" kern="1200" dirty="0">
                <a:solidFill>
                  <a:schemeClr val="tx1"/>
                </a:solidFill>
                <a:effectLst/>
                <a:latin typeface="+mn-lt"/>
                <a:ea typeface="+mn-ea"/>
                <a:cs typeface="+mn-cs"/>
              </a:rPr>
              <a:t>, </a:t>
            </a:r>
            <a:r>
              <a:rPr lang="en-US" dirty="0"/>
              <a:t>day</a:t>
            </a:r>
            <a:r>
              <a:rPr lang="en-US" sz="1200" b="0" i="0" kern="1200" dirty="0">
                <a:solidFill>
                  <a:schemeClr val="tx1"/>
                </a:solidFill>
                <a:effectLst/>
                <a:latin typeface="+mn-lt"/>
                <a:ea typeface="+mn-ea"/>
                <a:cs typeface="+mn-cs"/>
              </a:rPr>
              <a:t>, </a:t>
            </a:r>
            <a:r>
              <a:rPr lang="en-US" dirty="0"/>
              <a:t>hour</a:t>
            </a:r>
            <a:r>
              <a:rPr lang="en-US" sz="1200" b="0" i="0" kern="1200" dirty="0">
                <a:solidFill>
                  <a:schemeClr val="tx1"/>
                </a:solidFill>
                <a:effectLst/>
                <a:latin typeface="+mn-lt"/>
                <a:ea typeface="+mn-ea"/>
                <a:cs typeface="+mn-cs"/>
              </a:rPr>
              <a:t> and </a:t>
            </a:r>
            <a:r>
              <a:rPr lang="en-US" dirty="0"/>
              <a:t>origin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24</a:t>
            </a:fld>
            <a:endParaRPr lang="en-US"/>
          </a:p>
        </p:txBody>
      </p:sp>
    </p:spTree>
    <p:extLst>
      <p:ext uri="{BB962C8B-B14F-4D97-AF65-F5344CB8AC3E}">
        <p14:creationId xmlns:p14="http://schemas.microsoft.com/office/powerpoint/2010/main" val="1108576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character vector, </a:t>
            </a:r>
            <a:r>
              <a:rPr lang="en-US" dirty="0"/>
              <a:t>by = "x"</a:t>
            </a:r>
            <a:r>
              <a:rPr lang="en-US" sz="1200" b="0" i="0" kern="1200" dirty="0">
                <a:solidFill>
                  <a:schemeClr val="tx1"/>
                </a:solidFill>
                <a:effectLst/>
                <a:latin typeface="+mn-lt"/>
                <a:ea typeface="+mn-ea"/>
                <a:cs typeface="+mn-cs"/>
              </a:rPr>
              <a:t>. This is like a natural join, but uses only some of the common variables. For example, </a:t>
            </a:r>
            <a:r>
              <a:rPr lang="en-US" b="1" dirty="0"/>
              <a:t>flights</a:t>
            </a:r>
            <a:r>
              <a:rPr lang="en-US" sz="1200" b="1" i="0" kern="1200" dirty="0">
                <a:solidFill>
                  <a:schemeClr val="tx1"/>
                </a:solidFill>
                <a:effectLst/>
                <a:latin typeface="+mn-lt"/>
                <a:ea typeface="+mn-ea"/>
                <a:cs typeface="+mn-cs"/>
              </a:rPr>
              <a:t> and </a:t>
            </a:r>
            <a:r>
              <a:rPr lang="en-US" b="1" dirty="0"/>
              <a:t>planes</a:t>
            </a:r>
            <a:r>
              <a:rPr lang="en-US" sz="1200" b="1" i="0" kern="1200" dirty="0">
                <a:solidFill>
                  <a:schemeClr val="tx1"/>
                </a:solidFill>
                <a:effectLst/>
                <a:latin typeface="+mn-lt"/>
                <a:ea typeface="+mn-ea"/>
                <a:cs typeface="+mn-cs"/>
              </a:rPr>
              <a:t> have </a:t>
            </a:r>
            <a:r>
              <a:rPr lang="en-US" b="1" dirty="0"/>
              <a:t>year</a:t>
            </a:r>
            <a:r>
              <a:rPr lang="en-US" sz="1200" b="1" i="0" kern="1200" dirty="0">
                <a:solidFill>
                  <a:schemeClr val="tx1"/>
                </a:solidFill>
                <a:effectLst/>
                <a:latin typeface="+mn-lt"/>
                <a:ea typeface="+mn-ea"/>
                <a:cs typeface="+mn-cs"/>
              </a:rPr>
              <a:t> variables</a:t>
            </a:r>
            <a:r>
              <a:rPr lang="en-US" sz="1200" b="0" i="0" kern="1200" dirty="0">
                <a:solidFill>
                  <a:schemeClr val="tx1"/>
                </a:solidFill>
                <a:effectLst/>
                <a:latin typeface="+mn-lt"/>
                <a:ea typeface="+mn-ea"/>
                <a:cs typeface="+mn-cs"/>
              </a:rPr>
              <a:t>, but they mean different things so we only want to join by </a:t>
            </a:r>
            <a:r>
              <a:rPr lang="en-US" dirty="0" err="1"/>
              <a:t>tailnum</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the </a:t>
            </a:r>
            <a:r>
              <a:rPr lang="en-US" dirty="0"/>
              <a:t>year</a:t>
            </a:r>
            <a:r>
              <a:rPr lang="en-US" sz="1200" b="0" i="0" kern="1200" dirty="0">
                <a:solidFill>
                  <a:schemeClr val="tx1"/>
                </a:solidFill>
                <a:effectLst/>
                <a:latin typeface="+mn-lt"/>
                <a:ea typeface="+mn-ea"/>
                <a:cs typeface="+mn-cs"/>
              </a:rPr>
              <a:t> variables (which appear in both input data frames, but are not constrained to be equal) are disambiguated in the output with a suffix.</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25</a:t>
            </a:fld>
            <a:endParaRPr lang="en-US"/>
          </a:p>
        </p:txBody>
      </p:sp>
    </p:spTree>
    <p:extLst>
      <p:ext uri="{BB962C8B-B14F-4D97-AF65-F5344CB8AC3E}">
        <p14:creationId xmlns:p14="http://schemas.microsoft.com/office/powerpoint/2010/main" val="1044499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named character vector: by = c("a" = "b"). This will match variable a in table x to variable b in table y. The variables from x will be used in the output.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For example, </a:t>
            </a:r>
            <a:r>
              <a:rPr lang="en-US" sz="1200" b="0" i="0" kern="1200" dirty="0">
                <a:solidFill>
                  <a:schemeClr val="tx1"/>
                </a:solidFill>
                <a:effectLst/>
                <a:latin typeface="+mn-lt"/>
                <a:ea typeface="+mn-ea"/>
                <a:cs typeface="+mn-cs"/>
              </a:rPr>
              <a:t>if we want to draw a map we need to combine the flights data with the airports data which contains the location (</a:t>
            </a:r>
            <a:r>
              <a:rPr lang="en-US" sz="1200" b="0" i="0" kern="1200" dirty="0" err="1">
                <a:solidFill>
                  <a:schemeClr val="tx1"/>
                </a:solidFill>
                <a:effectLst/>
                <a:latin typeface="+mn-lt"/>
                <a:ea typeface="+mn-ea"/>
                <a:cs typeface="+mn-cs"/>
              </a:rPr>
              <a:t>lat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lon</a:t>
            </a:r>
            <a:r>
              <a:rPr lang="en-US" sz="1200" b="0" i="0" kern="1200" dirty="0">
                <a:solidFill>
                  <a:schemeClr val="tx1"/>
                </a:solidFill>
                <a:effectLst/>
                <a:latin typeface="+mn-lt"/>
                <a:ea typeface="+mn-ea"/>
                <a:cs typeface="+mn-cs"/>
              </a:rPr>
              <a:t>) of each airport. Each flight has an origin and destination airport, so we need to specify which one we want to join to:</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26</a:t>
            </a:fld>
            <a:endParaRPr lang="en-US"/>
          </a:p>
        </p:txBody>
      </p:sp>
    </p:spTree>
    <p:extLst>
      <p:ext uri="{BB962C8B-B14F-4D97-AF65-F5344CB8AC3E}">
        <p14:creationId xmlns:p14="http://schemas.microsoft.com/office/powerpoint/2010/main" val="3683152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sz="1200" b="1"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Compute the average delay by destination, then join on the airports data frame so you can show the spatial distribution of delays. Here’s an easy way to draw a map of the United States:</a:t>
            </a:r>
          </a:p>
          <a:p>
            <a:pPr marL="457200" lvl="1" indent="0">
              <a:buFont typeface="+mj-lt"/>
              <a:buNone/>
            </a:pPr>
            <a:r>
              <a:rPr lang="en-US" sz="1200" b="0" i="0" u="none" strike="noStrike" kern="1200" dirty="0">
                <a:solidFill>
                  <a:schemeClr val="tx1"/>
                </a:solidFill>
                <a:effectLst/>
                <a:latin typeface="+mn-lt"/>
                <a:ea typeface="+mn-ea"/>
                <a:cs typeface="+mn-cs"/>
              </a:rPr>
              <a:t>airports %&gt;%</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semi_join</a:t>
            </a:r>
            <a:r>
              <a:rPr lang="en-US" sz="1200" b="0" i="0" u="none" strike="noStrike" kern="1200" dirty="0">
                <a:solidFill>
                  <a:schemeClr val="tx1"/>
                </a:solidFill>
                <a:effectLst/>
                <a:latin typeface="+mn-lt"/>
                <a:ea typeface="+mn-ea"/>
                <a:cs typeface="+mn-cs"/>
              </a:rPr>
              <a:t>(flights, </a:t>
            </a:r>
            <a:r>
              <a:rPr lang="en-US" sz="1200" b="1" i="0" u="none" strike="noStrike" kern="1200" dirty="0">
                <a:solidFill>
                  <a:schemeClr val="tx1"/>
                </a:solidFill>
                <a:effectLst/>
                <a:latin typeface="+mn-lt"/>
                <a:ea typeface="+mn-ea"/>
                <a:cs typeface="+mn-cs"/>
              </a:rPr>
              <a:t>c</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faa</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dest</a:t>
            </a:r>
            <a:r>
              <a:rPr lang="en-US" sz="1200" b="0" i="0" u="none" strike="noStrike" kern="1200" dirty="0">
                <a:solidFill>
                  <a:schemeClr val="tx1"/>
                </a:solidFill>
                <a:effectLst/>
                <a:latin typeface="+mn-lt"/>
                <a:ea typeface="+mn-ea"/>
                <a:cs typeface="+mn-cs"/>
              </a:rPr>
              <a:t>")) %&gt;%</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ggplot</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aes</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lon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lat</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borders</a:t>
            </a:r>
            <a:r>
              <a:rPr lang="en-US" sz="1200" b="0" i="0" u="none" strike="noStrike" kern="1200" dirty="0">
                <a:solidFill>
                  <a:schemeClr val="tx1"/>
                </a:solidFill>
                <a:effectLst/>
                <a:latin typeface="+mn-lt"/>
                <a:ea typeface="+mn-ea"/>
                <a:cs typeface="+mn-cs"/>
              </a:rPr>
              <a:t>("state") +</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geom_point</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coord_quickmap</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marL="457200" lvl="1" indent="0">
              <a:buFont typeface="+mj-lt"/>
              <a:buNone/>
            </a:pPr>
            <a:r>
              <a:rPr lang="en-US" sz="1200" b="0" i="0" kern="1200" dirty="0">
                <a:solidFill>
                  <a:schemeClr val="tx1"/>
                </a:solidFill>
                <a:effectLst/>
                <a:latin typeface="+mn-lt"/>
                <a:ea typeface="+mn-ea"/>
                <a:cs typeface="+mn-cs"/>
              </a:rPr>
              <a:t>(Don’t worry if you don’t understand what </a:t>
            </a:r>
            <a:r>
              <a:rPr lang="en-US" sz="1200" b="0" i="0" kern="1200" dirty="0" err="1">
                <a:solidFill>
                  <a:schemeClr val="tx1"/>
                </a:solidFill>
                <a:effectLst/>
                <a:latin typeface="+mn-lt"/>
                <a:ea typeface="+mn-ea"/>
                <a:cs typeface="+mn-cs"/>
              </a:rPr>
              <a:t>semi_join</a:t>
            </a:r>
            <a:r>
              <a:rPr lang="en-US" sz="1200" b="0" i="0" kern="1200" dirty="0">
                <a:solidFill>
                  <a:schemeClr val="tx1"/>
                </a:solidFill>
                <a:effectLst/>
                <a:latin typeface="+mn-lt"/>
                <a:ea typeface="+mn-ea"/>
                <a:cs typeface="+mn-cs"/>
              </a:rPr>
              <a:t>() does — you’ll learn about it next.)</a:t>
            </a:r>
          </a:p>
          <a:p>
            <a:pPr marL="457200" lvl="1" indent="0">
              <a:buFont typeface="+mj-lt"/>
              <a:buNone/>
            </a:pPr>
            <a:r>
              <a:rPr lang="en-US" sz="1200" b="0" i="0" kern="1200" dirty="0">
                <a:solidFill>
                  <a:schemeClr val="tx1"/>
                </a:solidFill>
                <a:effectLst/>
                <a:latin typeface="+mn-lt"/>
                <a:ea typeface="+mn-ea"/>
                <a:cs typeface="+mn-cs"/>
              </a:rPr>
              <a:t>You might want to use the size or </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of the points to display the average delay for each airport.</a:t>
            </a:r>
          </a:p>
          <a:p>
            <a:pPr marL="228600" indent="-228600">
              <a:buFont typeface="+mj-lt"/>
              <a:buAutoNum type="arabicPeriod"/>
            </a:pPr>
            <a:r>
              <a:rPr lang="en-US" sz="1200" b="0" i="0" kern="1200" dirty="0">
                <a:solidFill>
                  <a:schemeClr val="tx1"/>
                </a:solidFill>
                <a:effectLst/>
                <a:latin typeface="+mn-lt"/>
                <a:ea typeface="+mn-ea"/>
                <a:cs typeface="+mn-cs"/>
              </a:rPr>
              <a:t>Add the location of the origin </a:t>
            </a:r>
            <a:r>
              <a:rPr lang="en-US" sz="1200" b="0" i="1"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destination (i.e. the </a:t>
            </a:r>
            <a:r>
              <a:rPr lang="en-US" sz="1200" b="0" i="0" kern="1200" dirty="0" err="1">
                <a:solidFill>
                  <a:schemeClr val="tx1"/>
                </a:solidFill>
                <a:effectLst/>
                <a:latin typeface="+mn-lt"/>
                <a:ea typeface="+mn-ea"/>
                <a:cs typeface="+mn-cs"/>
              </a:rPr>
              <a:t>lat</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lon</a:t>
            </a:r>
            <a:r>
              <a:rPr lang="en-US" sz="1200" b="0" i="0" kern="1200" dirty="0">
                <a:solidFill>
                  <a:schemeClr val="tx1"/>
                </a:solidFill>
                <a:effectLst/>
                <a:latin typeface="+mn-lt"/>
                <a:ea typeface="+mn-ea"/>
                <a:cs typeface="+mn-cs"/>
              </a:rPr>
              <a:t>) to flights.</a:t>
            </a:r>
          </a:p>
          <a:p>
            <a:pPr marL="228600" indent="-228600">
              <a:buFont typeface="+mj-lt"/>
              <a:buAutoNum type="arabicPeriod"/>
            </a:pPr>
            <a:r>
              <a:rPr lang="en-US" sz="1200" b="0" i="0" kern="1200" dirty="0">
                <a:solidFill>
                  <a:schemeClr val="tx1"/>
                </a:solidFill>
                <a:effectLst/>
                <a:latin typeface="+mn-lt"/>
                <a:ea typeface="+mn-ea"/>
                <a:cs typeface="+mn-cs"/>
              </a:rPr>
              <a:t>Is there a relationship between the age of a plane and its delays?</a:t>
            </a:r>
          </a:p>
          <a:p>
            <a:pPr marL="228600" indent="-228600">
              <a:buFont typeface="+mj-lt"/>
              <a:buAutoNum type="arabicPeriod"/>
            </a:pPr>
            <a:r>
              <a:rPr lang="en-US" sz="1200" b="0" i="0" kern="1200" dirty="0">
                <a:solidFill>
                  <a:schemeClr val="tx1"/>
                </a:solidFill>
                <a:effectLst/>
                <a:latin typeface="+mn-lt"/>
                <a:ea typeface="+mn-ea"/>
                <a:cs typeface="+mn-cs"/>
              </a:rPr>
              <a:t>What weather conditions make it more likely to see a delay?</a:t>
            </a:r>
          </a:p>
          <a:p>
            <a:pPr marL="228600" indent="-228600">
              <a:buFont typeface="+mj-lt"/>
              <a:buAutoNum type="arabicPeriod"/>
            </a:pPr>
            <a:r>
              <a:rPr lang="en-US" sz="1200" b="0" i="0" kern="1200" dirty="0">
                <a:solidFill>
                  <a:schemeClr val="tx1"/>
                </a:solidFill>
                <a:effectLst/>
                <a:latin typeface="+mn-lt"/>
                <a:ea typeface="+mn-ea"/>
                <a:cs typeface="+mn-cs"/>
              </a:rPr>
              <a:t>What happened on June 13 2013? Display the spatial pattern of delays, and then use Google to cross-reference with the weather.</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27</a:t>
            </a:fld>
            <a:endParaRPr lang="en-US"/>
          </a:p>
        </p:txBody>
      </p:sp>
    </p:spTree>
    <p:extLst>
      <p:ext uri="{BB962C8B-B14F-4D97-AF65-F5344CB8AC3E}">
        <p14:creationId xmlns:p14="http://schemas.microsoft.com/office/powerpoint/2010/main" val="1440155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base::merge()</a:t>
            </a:r>
            <a:r>
              <a:rPr lang="en-US" sz="1200" b="0" i="0" kern="1200" dirty="0">
                <a:solidFill>
                  <a:schemeClr val="tx1"/>
                </a:solidFill>
                <a:effectLst/>
                <a:latin typeface="+mn-lt"/>
                <a:ea typeface="+mn-ea"/>
                <a:cs typeface="+mn-cs"/>
              </a:rPr>
              <a:t> can perform all four types of mutating join: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advantages of the specific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verbs is that they more clearly convey the intent of your code: the difference between the joins is really important but concealed in the arguments of </a:t>
            </a:r>
            <a:r>
              <a:rPr lang="en-US" dirty="0"/>
              <a:t>merge()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dplyr’s</a:t>
            </a:r>
            <a:r>
              <a:rPr lang="en-US" sz="1200" b="0" i="0" kern="1200" dirty="0">
                <a:solidFill>
                  <a:schemeClr val="tx1"/>
                </a:solidFill>
                <a:effectLst/>
                <a:latin typeface="+mn-lt"/>
                <a:ea typeface="+mn-ea"/>
                <a:cs typeface="+mn-cs"/>
              </a:rPr>
              <a:t> joins are considerably faster and don’t mess with the order of the rows.</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28</a:t>
            </a:fld>
            <a:endParaRPr lang="en-US"/>
          </a:p>
        </p:txBody>
      </p:sp>
    </p:spTree>
    <p:extLst>
      <p:ext uri="{BB962C8B-B14F-4D97-AF65-F5344CB8AC3E}">
        <p14:creationId xmlns:p14="http://schemas.microsoft.com/office/powerpoint/2010/main" val="3925874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“INNER” and “OUTER” are optional, and often omitted.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Joining different variables between the tables, e.g. </a:t>
            </a:r>
            <a:r>
              <a:rPr lang="en-US" sz="1200" b="0" i="0" kern="1200" dirty="0" err="1">
                <a:solidFill>
                  <a:schemeClr val="tx1"/>
                </a:solidFill>
                <a:effectLst/>
                <a:latin typeface="+mn-lt"/>
                <a:ea typeface="+mn-ea"/>
                <a:cs typeface="+mn-cs"/>
              </a:rPr>
              <a:t>inner_join</a:t>
            </a:r>
            <a:r>
              <a:rPr lang="en-US" sz="1200" b="0" i="0" kern="1200" dirty="0">
                <a:solidFill>
                  <a:schemeClr val="tx1"/>
                </a:solidFill>
                <a:effectLst/>
                <a:latin typeface="+mn-lt"/>
                <a:ea typeface="+mn-ea"/>
                <a:cs typeface="+mn-cs"/>
              </a:rPr>
              <a:t>(x, y, by = c("a" = "b")) uses a slightly different syntax in SQL: SELECT * FROM x INNER JOIN y ON </a:t>
            </a:r>
            <a:r>
              <a:rPr lang="en-US" sz="1200" b="0" i="0" kern="1200" dirty="0" err="1">
                <a:solidFill>
                  <a:schemeClr val="tx1"/>
                </a:solidFill>
                <a:effectLst/>
                <a:latin typeface="+mn-lt"/>
                <a:ea typeface="+mn-ea"/>
                <a:cs typeface="+mn-cs"/>
              </a:rPr>
              <a:t>x.a</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y.b</a:t>
            </a:r>
            <a:r>
              <a:rPr lang="en-US" sz="1200" b="0" i="0" kern="1200" dirty="0">
                <a:solidFill>
                  <a:schemeClr val="tx1"/>
                </a:solidFill>
                <a:effectLst/>
                <a:latin typeface="+mn-lt"/>
                <a:ea typeface="+mn-ea"/>
                <a:cs typeface="+mn-cs"/>
              </a:rPr>
              <a:t>. As this syntax suggests, SQL supports a wider range of join types than </a:t>
            </a:r>
            <a:r>
              <a:rPr lang="en-US" sz="1200" b="0" i="0" kern="1200" dirty="0" err="1">
                <a:solidFill>
                  <a:schemeClr val="tx1"/>
                </a:solidFill>
                <a:effectLst/>
                <a:latin typeface="+mn-lt"/>
                <a:ea typeface="+mn-ea"/>
                <a:cs typeface="+mn-cs"/>
              </a:rPr>
              <a:t>dplyr</a:t>
            </a:r>
            <a:r>
              <a:rPr lang="en-US" sz="1200" b="0" i="0" kern="1200" dirty="0">
                <a:solidFill>
                  <a:schemeClr val="tx1"/>
                </a:solidFill>
                <a:effectLst/>
                <a:latin typeface="+mn-lt"/>
                <a:ea typeface="+mn-ea"/>
                <a:cs typeface="+mn-cs"/>
              </a:rPr>
              <a:t> because you can connect the tables using constraints other than equality (sometimes called non-equijoins).</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29</a:t>
            </a:fld>
            <a:endParaRPr lang="en-US"/>
          </a:p>
        </p:txBody>
      </p:sp>
    </p:spTree>
    <p:extLst>
      <p:ext uri="{BB962C8B-B14F-4D97-AF65-F5344CB8AC3E}">
        <p14:creationId xmlns:p14="http://schemas.microsoft.com/office/powerpoint/2010/main" val="4053864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Filtering joins match observations in the same way as mutating joins, but affect the observations, not the variables. There are two types:</a:t>
            </a:r>
          </a:p>
          <a:p>
            <a:r>
              <a:rPr lang="en-US" sz="1200" b="0" i="0" kern="1200" dirty="0" err="1">
                <a:solidFill>
                  <a:schemeClr val="tx1"/>
                </a:solidFill>
                <a:effectLst/>
                <a:latin typeface="+mn-lt"/>
                <a:ea typeface="+mn-ea"/>
                <a:cs typeface="+mn-cs"/>
              </a:rPr>
              <a:t>semi_join</a:t>
            </a:r>
            <a:r>
              <a:rPr lang="en-US" sz="1200" b="0" i="0" kern="1200" dirty="0">
                <a:solidFill>
                  <a:schemeClr val="tx1"/>
                </a:solidFill>
                <a:effectLst/>
                <a:latin typeface="+mn-lt"/>
                <a:ea typeface="+mn-ea"/>
                <a:cs typeface="+mn-cs"/>
              </a:rPr>
              <a:t>(x, y) </a:t>
            </a:r>
            <a:r>
              <a:rPr lang="en-US" sz="1200" b="1" i="0" kern="1200" dirty="0">
                <a:solidFill>
                  <a:schemeClr val="tx1"/>
                </a:solidFill>
                <a:effectLst/>
                <a:latin typeface="+mn-lt"/>
                <a:ea typeface="+mn-ea"/>
                <a:cs typeface="+mn-cs"/>
              </a:rPr>
              <a:t>keeps</a:t>
            </a:r>
            <a:r>
              <a:rPr lang="en-US" sz="1200" b="0" i="0" kern="1200" dirty="0">
                <a:solidFill>
                  <a:schemeClr val="tx1"/>
                </a:solidFill>
                <a:effectLst/>
                <a:latin typeface="+mn-lt"/>
                <a:ea typeface="+mn-ea"/>
                <a:cs typeface="+mn-cs"/>
              </a:rPr>
              <a:t> all observations in x that have a match in y.</a:t>
            </a:r>
          </a:p>
          <a:p>
            <a:r>
              <a:rPr lang="en-US" sz="1200" b="0" i="0" kern="1200" dirty="0" err="1">
                <a:solidFill>
                  <a:schemeClr val="tx1"/>
                </a:solidFill>
                <a:effectLst/>
                <a:latin typeface="+mn-lt"/>
                <a:ea typeface="+mn-ea"/>
                <a:cs typeface="+mn-cs"/>
              </a:rPr>
              <a:t>anti_join</a:t>
            </a:r>
            <a:r>
              <a:rPr lang="en-US" sz="1200" b="0" i="0" kern="1200" dirty="0">
                <a:solidFill>
                  <a:schemeClr val="tx1"/>
                </a:solidFill>
                <a:effectLst/>
                <a:latin typeface="+mn-lt"/>
                <a:ea typeface="+mn-ea"/>
                <a:cs typeface="+mn-cs"/>
              </a:rPr>
              <a:t>(x, y) </a:t>
            </a:r>
            <a:r>
              <a:rPr lang="en-US" sz="1200" b="1" i="0" kern="1200" dirty="0">
                <a:solidFill>
                  <a:schemeClr val="tx1"/>
                </a:solidFill>
                <a:effectLst/>
                <a:latin typeface="+mn-lt"/>
                <a:ea typeface="+mn-ea"/>
                <a:cs typeface="+mn-cs"/>
              </a:rPr>
              <a:t>drops</a:t>
            </a:r>
            <a:r>
              <a:rPr lang="en-US" sz="1200" b="0" i="0" kern="1200" dirty="0">
                <a:solidFill>
                  <a:schemeClr val="tx1"/>
                </a:solidFill>
                <a:effectLst/>
                <a:latin typeface="+mn-lt"/>
                <a:ea typeface="+mn-ea"/>
                <a:cs typeface="+mn-cs"/>
              </a:rPr>
              <a:t> all observations in x that have a match in y.</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30</a:t>
            </a:fld>
            <a:endParaRPr lang="en-US"/>
          </a:p>
        </p:txBody>
      </p:sp>
    </p:spTree>
    <p:extLst>
      <p:ext uri="{BB962C8B-B14F-4D97-AF65-F5344CB8AC3E}">
        <p14:creationId xmlns:p14="http://schemas.microsoft.com/office/powerpoint/2010/main" val="812842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will use the nycflights13 package to learn about relational data. nycflights13 contains four </a:t>
            </a:r>
            <a:r>
              <a:rPr lang="en-US" sz="1200" b="0" i="0" kern="1200" dirty="0" err="1">
                <a:solidFill>
                  <a:schemeClr val="tx1"/>
                </a:solidFill>
                <a:effectLst/>
                <a:latin typeface="+mn-lt"/>
                <a:ea typeface="+mn-ea"/>
                <a:cs typeface="+mn-cs"/>
              </a:rPr>
              <a:t>tibbles</a:t>
            </a:r>
            <a:r>
              <a:rPr lang="en-US" sz="1200" b="0" i="0" kern="1200" dirty="0">
                <a:solidFill>
                  <a:schemeClr val="tx1"/>
                </a:solidFill>
                <a:effectLst/>
                <a:latin typeface="+mn-lt"/>
                <a:ea typeface="+mn-ea"/>
                <a:cs typeface="+mn-cs"/>
              </a:rPr>
              <a:t> that are related to the </a:t>
            </a:r>
            <a:r>
              <a:rPr lang="en-US" dirty="0"/>
              <a:t>flights</a:t>
            </a:r>
            <a:r>
              <a:rPr lang="en-US" sz="1200" b="0" i="0" kern="1200" dirty="0">
                <a:solidFill>
                  <a:schemeClr val="tx1"/>
                </a:solidFill>
                <a:effectLst/>
                <a:latin typeface="+mn-lt"/>
                <a:ea typeface="+mn-ea"/>
                <a:cs typeface="+mn-cs"/>
              </a:rPr>
              <a:t> table that you used in </a:t>
            </a:r>
            <a:r>
              <a:rPr lang="en-US" sz="1200" b="0" i="0" u="none" strike="noStrike" kern="1200" dirty="0">
                <a:solidFill>
                  <a:schemeClr val="tx1"/>
                </a:solidFill>
                <a:effectLst/>
                <a:latin typeface="+mn-lt"/>
                <a:ea typeface="+mn-ea"/>
                <a:cs typeface="+mn-cs"/>
              </a:rPr>
              <a:t>data transformation</a:t>
            </a:r>
            <a:r>
              <a:rPr lang="en-US" sz="1200" b="0" i="0" kern="1200" dirty="0">
                <a:solidFill>
                  <a:schemeClr val="tx1"/>
                </a:solidFill>
                <a:effectLst/>
                <a:latin typeface="+mn-lt"/>
                <a:ea typeface="+mn-ea"/>
                <a:cs typeface="+mn-cs"/>
              </a:rPr>
              <a:t>:</a:t>
            </a:r>
          </a:p>
          <a:p>
            <a:pPr marL="349250" indent="-349250">
              <a:buFont typeface="Arial" panose="020B0604020202020204" pitchFamily="34" charset="0"/>
              <a:buChar char="•"/>
            </a:pPr>
            <a:endParaRPr lang="en-US" dirty="0">
              <a:solidFill>
                <a:schemeClr val="accent2"/>
              </a:solidFill>
              <a:latin typeface="Consolas" panose="020B0609020204030204" pitchFamily="49" charset="0"/>
            </a:endParaRPr>
          </a:p>
          <a:p>
            <a:pPr marL="349250" indent="-349250">
              <a:buFont typeface="Arial" panose="020B0604020202020204" pitchFamily="34" charset="0"/>
              <a:buChar char="•"/>
            </a:pPr>
            <a:r>
              <a:rPr lang="en-US" b="1" dirty="0">
                <a:solidFill>
                  <a:schemeClr val="accent2"/>
                </a:solidFill>
                <a:latin typeface="Consolas" panose="020B0609020204030204" pitchFamily="49" charset="0"/>
              </a:rPr>
              <a:t>airline</a:t>
            </a:r>
            <a:r>
              <a:rPr lang="en-US" dirty="0">
                <a:solidFill>
                  <a:schemeClr val="accent2"/>
                </a:solidFill>
                <a:latin typeface="Consolas" panose="020B0609020204030204" pitchFamily="49" charset="0"/>
              </a:rPr>
              <a:t>s</a:t>
            </a:r>
            <a:r>
              <a:rPr lang="en-US" dirty="0"/>
              <a:t> lets you look up the full carrier name from its abbreviated code:</a:t>
            </a:r>
          </a:p>
          <a:p>
            <a:pPr marL="349250" indent="-349250">
              <a:buFont typeface="Arial" panose="020B0604020202020204" pitchFamily="34" charset="0"/>
              <a:buChar char="•"/>
            </a:pPr>
            <a:r>
              <a:rPr lang="en-US" b="1" dirty="0">
                <a:solidFill>
                  <a:schemeClr val="accent2"/>
                </a:solidFill>
                <a:latin typeface="Consolas" panose="020B0609020204030204" pitchFamily="49" charset="0"/>
              </a:rPr>
              <a:t>airpo</a:t>
            </a:r>
            <a:r>
              <a:rPr lang="en-US" dirty="0">
                <a:solidFill>
                  <a:schemeClr val="accent2"/>
                </a:solidFill>
                <a:latin typeface="Consolas" panose="020B0609020204030204" pitchFamily="49" charset="0"/>
              </a:rPr>
              <a:t>rts</a:t>
            </a:r>
            <a:r>
              <a:rPr lang="en-US" dirty="0"/>
              <a:t> gives information about each airport, identified by the </a:t>
            </a:r>
            <a:r>
              <a:rPr lang="en-US" dirty="0" err="1">
                <a:solidFill>
                  <a:schemeClr val="accent2"/>
                </a:solidFill>
                <a:latin typeface="Consolas" panose="020B0609020204030204" pitchFamily="49" charset="0"/>
              </a:rPr>
              <a:t>faa</a:t>
            </a:r>
            <a:r>
              <a:rPr lang="en-US" dirty="0"/>
              <a:t> airport code:</a:t>
            </a:r>
          </a:p>
          <a:p>
            <a:pPr marL="349250" indent="-349250">
              <a:buFont typeface="Arial" panose="020B0604020202020204" pitchFamily="34" charset="0"/>
              <a:buChar char="•"/>
            </a:pPr>
            <a:r>
              <a:rPr lang="en-US" b="1" dirty="0">
                <a:solidFill>
                  <a:schemeClr val="accent2"/>
                </a:solidFill>
                <a:latin typeface="Consolas" panose="020B0609020204030204" pitchFamily="49" charset="0"/>
              </a:rPr>
              <a:t>plane</a:t>
            </a:r>
            <a:r>
              <a:rPr lang="en-US" dirty="0">
                <a:solidFill>
                  <a:schemeClr val="accent2"/>
                </a:solidFill>
                <a:latin typeface="Consolas" panose="020B0609020204030204" pitchFamily="49" charset="0"/>
              </a:rPr>
              <a:t>s</a:t>
            </a:r>
            <a:r>
              <a:rPr lang="en-US" dirty="0"/>
              <a:t> gives information about each plane, identified by its </a:t>
            </a:r>
            <a:r>
              <a:rPr lang="en-US" dirty="0" err="1">
                <a:solidFill>
                  <a:schemeClr val="accent2"/>
                </a:solidFill>
                <a:latin typeface="Consolas" panose="020B0609020204030204" pitchFamily="49" charset="0"/>
              </a:rPr>
              <a:t>tailnum</a:t>
            </a:r>
            <a:r>
              <a:rPr lang="en-US" dirty="0"/>
              <a:t>:</a:t>
            </a:r>
          </a:p>
          <a:p>
            <a:pPr marL="349250" indent="-349250">
              <a:buFont typeface="Arial" panose="020B0604020202020204" pitchFamily="34" charset="0"/>
              <a:buChar char="•"/>
            </a:pPr>
            <a:r>
              <a:rPr lang="en-US" b="1" dirty="0">
                <a:solidFill>
                  <a:schemeClr val="accent2"/>
                </a:solidFill>
                <a:latin typeface="Consolas" panose="020B0609020204030204" pitchFamily="49" charset="0"/>
              </a:rPr>
              <a:t>weather</a:t>
            </a:r>
            <a:r>
              <a:rPr lang="en-US" b="1" dirty="0"/>
              <a:t> gives </a:t>
            </a:r>
            <a:r>
              <a:rPr lang="en-US" dirty="0"/>
              <a:t>the weather at each NYC airport for each hour:</a:t>
            </a:r>
          </a:p>
          <a:p>
            <a:pPr marL="349250" indent="-3492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a:t>
            </a:r>
            <a:r>
              <a:rPr lang="en-US" sz="1200" b="1" i="0" kern="1200" dirty="0">
                <a:solidFill>
                  <a:schemeClr val="tx1"/>
                </a:solidFill>
                <a:effectLst/>
                <a:latin typeface="+mn-lt"/>
                <a:ea typeface="+mn-ea"/>
                <a:cs typeface="+mn-cs"/>
              </a:rPr>
              <a:t>diagram</a:t>
            </a:r>
            <a:r>
              <a:rPr lang="en-US" sz="1200" b="0" i="0" kern="1200" dirty="0">
                <a:solidFill>
                  <a:schemeClr val="tx1"/>
                </a:solidFill>
                <a:effectLst/>
                <a:latin typeface="+mn-lt"/>
                <a:ea typeface="+mn-ea"/>
                <a:cs typeface="+mn-cs"/>
              </a:rPr>
              <a:t> is a little overwhelming, but it’s simple compared to some you’ll see in the wild! The key to understanding diagrams like this is to remember each relation always concerns a pair of tables. You don’t need to understand the whole thing; you just need to understand the chain of relations between the tables that you are interested 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nycflights13:</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flight</a:t>
            </a:r>
            <a:r>
              <a:rPr lang="en-US" sz="1200" b="0" i="0" kern="1200" dirty="0">
                <a:solidFill>
                  <a:schemeClr val="tx1"/>
                </a:solidFill>
                <a:effectLst/>
                <a:latin typeface="+mn-lt"/>
                <a:ea typeface="+mn-ea"/>
                <a:cs typeface="+mn-cs"/>
              </a:rPr>
              <a:t>s connects to </a:t>
            </a:r>
            <a:r>
              <a:rPr lang="en-US" sz="1200" b="1" i="0" kern="1200" dirty="0">
                <a:solidFill>
                  <a:schemeClr val="tx1"/>
                </a:solidFill>
                <a:effectLst/>
                <a:latin typeface="+mn-lt"/>
                <a:ea typeface="+mn-ea"/>
                <a:cs typeface="+mn-cs"/>
              </a:rPr>
              <a:t>planes</a:t>
            </a:r>
            <a:r>
              <a:rPr lang="en-US" sz="1200" b="0" i="0" kern="1200" dirty="0">
                <a:solidFill>
                  <a:schemeClr val="tx1"/>
                </a:solidFill>
                <a:effectLst/>
                <a:latin typeface="+mn-lt"/>
                <a:ea typeface="+mn-ea"/>
                <a:cs typeface="+mn-cs"/>
              </a:rPr>
              <a:t> via a single variable, </a:t>
            </a:r>
            <a:r>
              <a:rPr lang="en-US" sz="1200" b="1" i="0" kern="1200" dirty="0" err="1">
                <a:solidFill>
                  <a:schemeClr val="tx1"/>
                </a:solidFill>
                <a:effectLst/>
                <a:latin typeface="+mn-lt"/>
                <a:ea typeface="+mn-ea"/>
                <a:cs typeface="+mn-cs"/>
              </a:rPr>
              <a:t>tailnum</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flights</a:t>
            </a:r>
            <a:r>
              <a:rPr lang="en-US" sz="1200" b="0" i="0" kern="1200" dirty="0">
                <a:solidFill>
                  <a:schemeClr val="tx1"/>
                </a:solidFill>
                <a:effectLst/>
                <a:latin typeface="+mn-lt"/>
                <a:ea typeface="+mn-ea"/>
                <a:cs typeface="+mn-cs"/>
              </a:rPr>
              <a:t> connects to airlines through the </a:t>
            </a:r>
            <a:r>
              <a:rPr lang="en-US" sz="1200" b="1" i="0" kern="1200" dirty="0">
                <a:solidFill>
                  <a:schemeClr val="tx1"/>
                </a:solidFill>
                <a:effectLst/>
                <a:latin typeface="+mn-lt"/>
                <a:ea typeface="+mn-ea"/>
                <a:cs typeface="+mn-cs"/>
              </a:rPr>
              <a:t>carrier</a:t>
            </a:r>
            <a:r>
              <a:rPr lang="en-US" sz="1200" b="0" i="0" kern="1200" dirty="0">
                <a:solidFill>
                  <a:schemeClr val="tx1"/>
                </a:solidFill>
                <a:effectLst/>
                <a:latin typeface="+mn-lt"/>
                <a:ea typeface="+mn-ea"/>
                <a:cs typeface="+mn-cs"/>
              </a:rPr>
              <a:t> variable.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flights</a:t>
            </a:r>
            <a:r>
              <a:rPr lang="en-US" sz="1200" b="0" i="0" kern="1200" dirty="0">
                <a:solidFill>
                  <a:schemeClr val="tx1"/>
                </a:solidFill>
                <a:effectLst/>
                <a:latin typeface="+mn-lt"/>
                <a:ea typeface="+mn-ea"/>
                <a:cs typeface="+mn-cs"/>
              </a:rPr>
              <a:t> connects to airports in two ways: </a:t>
            </a:r>
            <a:r>
              <a:rPr lang="en-US" sz="1200" b="1" i="0" kern="1200" dirty="0">
                <a:solidFill>
                  <a:schemeClr val="tx1"/>
                </a:solidFill>
                <a:effectLst/>
                <a:latin typeface="+mn-lt"/>
                <a:ea typeface="+mn-ea"/>
                <a:cs typeface="+mn-cs"/>
              </a:rPr>
              <a:t>via</a:t>
            </a:r>
            <a:r>
              <a:rPr lang="en-US" sz="1200" b="0" i="0" kern="1200" dirty="0">
                <a:solidFill>
                  <a:schemeClr val="tx1"/>
                </a:solidFill>
                <a:effectLst/>
                <a:latin typeface="+mn-lt"/>
                <a:ea typeface="+mn-ea"/>
                <a:cs typeface="+mn-cs"/>
              </a:rPr>
              <a:t> the origin and </a:t>
            </a:r>
            <a:r>
              <a:rPr lang="en-US" sz="1200" b="0" i="0" kern="1200" dirty="0" err="1">
                <a:solidFill>
                  <a:schemeClr val="tx1"/>
                </a:solidFill>
                <a:effectLst/>
                <a:latin typeface="+mn-lt"/>
                <a:ea typeface="+mn-ea"/>
                <a:cs typeface="+mn-cs"/>
              </a:rPr>
              <a:t>dest</a:t>
            </a:r>
            <a:r>
              <a:rPr lang="en-US" sz="1200" b="0" i="0" kern="1200" dirty="0">
                <a:solidFill>
                  <a:schemeClr val="tx1"/>
                </a:solidFill>
                <a:effectLst/>
                <a:latin typeface="+mn-lt"/>
                <a:ea typeface="+mn-ea"/>
                <a:cs typeface="+mn-cs"/>
              </a:rPr>
              <a:t> variables.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flights</a:t>
            </a:r>
            <a:r>
              <a:rPr lang="en-US" sz="1200" b="0" i="0" kern="1200" dirty="0">
                <a:solidFill>
                  <a:schemeClr val="tx1"/>
                </a:solidFill>
                <a:effectLst/>
                <a:latin typeface="+mn-lt"/>
                <a:ea typeface="+mn-ea"/>
                <a:cs typeface="+mn-cs"/>
              </a:rPr>
              <a:t> connects to weather via</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origin (the location), and year, month, day and hour (the time).</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a:t>
            </a:fld>
            <a:endParaRPr lang="en-US"/>
          </a:p>
        </p:txBody>
      </p:sp>
    </p:spTree>
    <p:extLst>
      <p:ext uri="{BB962C8B-B14F-4D97-AF65-F5344CB8AC3E}">
        <p14:creationId xmlns:p14="http://schemas.microsoft.com/office/powerpoint/2010/main" val="3425138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Semi-joins are useful for matching filtered summary tables back to the original rows. For example, imagine you’ve found the top ten most popular destinations:</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31</a:t>
            </a:fld>
            <a:endParaRPr lang="en-US"/>
          </a:p>
        </p:txBody>
      </p:sp>
    </p:spTree>
    <p:extLst>
      <p:ext uri="{BB962C8B-B14F-4D97-AF65-F5344CB8AC3E}">
        <p14:creationId xmlns:p14="http://schemas.microsoft.com/office/powerpoint/2010/main" val="1715420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you want to find each flight that went to one of those destinations. You could construct a filter yourself:</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it’s difficult to extend that approach to multiple variables. For example, imagine that you’d found the 10 days with highest average delays. How would you construct the filter statement that used </a:t>
            </a:r>
            <a:r>
              <a:rPr lang="en-US" dirty="0"/>
              <a:t>year</a:t>
            </a:r>
            <a:r>
              <a:rPr lang="en-US" sz="1200" b="0" i="0" kern="1200" dirty="0">
                <a:solidFill>
                  <a:schemeClr val="tx1"/>
                </a:solidFill>
                <a:effectLst/>
                <a:latin typeface="+mn-lt"/>
                <a:ea typeface="+mn-ea"/>
                <a:cs typeface="+mn-cs"/>
              </a:rPr>
              <a:t>, </a:t>
            </a:r>
            <a:r>
              <a:rPr lang="en-US" dirty="0"/>
              <a:t>month</a:t>
            </a:r>
            <a:r>
              <a:rPr lang="en-US" sz="1200" b="0" i="0" kern="1200" dirty="0">
                <a:solidFill>
                  <a:schemeClr val="tx1"/>
                </a:solidFill>
                <a:effectLst/>
                <a:latin typeface="+mn-lt"/>
                <a:ea typeface="+mn-ea"/>
                <a:cs typeface="+mn-cs"/>
              </a:rPr>
              <a:t>, and </a:t>
            </a:r>
            <a:r>
              <a:rPr lang="en-US" dirty="0"/>
              <a:t>day</a:t>
            </a:r>
            <a:r>
              <a:rPr lang="en-US" sz="1200" b="0" i="0" kern="1200" dirty="0">
                <a:solidFill>
                  <a:schemeClr val="tx1"/>
                </a:solidFill>
                <a:effectLst/>
                <a:latin typeface="+mn-lt"/>
                <a:ea typeface="+mn-ea"/>
                <a:cs typeface="+mn-cs"/>
              </a:rPr>
              <a:t> to match it back to </a:t>
            </a:r>
            <a:r>
              <a:rPr lang="en-US" dirty="0"/>
              <a:t>flights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32</a:t>
            </a:fld>
            <a:endParaRPr lang="en-US"/>
          </a:p>
        </p:txBody>
      </p:sp>
    </p:spTree>
    <p:extLst>
      <p:ext uri="{BB962C8B-B14F-4D97-AF65-F5344CB8AC3E}">
        <p14:creationId xmlns:p14="http://schemas.microsoft.com/office/powerpoint/2010/main" val="1418054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Instead you can use a semi-join, which connects the two tables like a mutating join, but instead of adding new columns, only keeps the rows in </a:t>
            </a:r>
            <a:r>
              <a:rPr lang="en-US" dirty="0"/>
              <a:t>x</a:t>
            </a:r>
            <a:r>
              <a:rPr lang="en-US" sz="1200" b="0" i="0" kern="1200" dirty="0">
                <a:solidFill>
                  <a:schemeClr val="tx1"/>
                </a:solidFill>
                <a:effectLst/>
                <a:latin typeface="+mn-lt"/>
                <a:ea typeface="+mn-ea"/>
                <a:cs typeface="+mn-cs"/>
              </a:rPr>
              <a:t> that have a match in </a:t>
            </a:r>
            <a:r>
              <a:rPr lang="en-US" dirty="0"/>
              <a:t>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33</a:t>
            </a:fld>
            <a:endParaRPr lang="en-US"/>
          </a:p>
        </p:txBody>
      </p:sp>
    </p:spTree>
    <p:extLst>
      <p:ext uri="{BB962C8B-B14F-4D97-AF65-F5344CB8AC3E}">
        <p14:creationId xmlns:p14="http://schemas.microsoft.com/office/powerpoint/2010/main" val="35984480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Graphically, a semi-join looks like this: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Only the existence of a match is important; </a:t>
            </a:r>
            <a:r>
              <a:rPr lang="en-US" sz="1200" b="1" i="0" kern="1200" dirty="0">
                <a:solidFill>
                  <a:schemeClr val="tx1"/>
                </a:solidFill>
                <a:effectLst/>
                <a:latin typeface="+mn-lt"/>
                <a:ea typeface="+mn-ea"/>
                <a:cs typeface="+mn-cs"/>
              </a:rPr>
              <a:t>it doesn’t </a:t>
            </a:r>
            <a:r>
              <a:rPr lang="en-US" sz="1200" b="0" i="0" kern="1200" dirty="0">
                <a:solidFill>
                  <a:schemeClr val="tx1"/>
                </a:solidFill>
                <a:effectLst/>
                <a:latin typeface="+mn-lt"/>
                <a:ea typeface="+mn-ea"/>
                <a:cs typeface="+mn-cs"/>
              </a:rPr>
              <a:t>matter which observation is matched. This means that filtering joins never duplicate rows like mutating joins do:</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34</a:t>
            </a:fld>
            <a:endParaRPr lang="en-US"/>
          </a:p>
        </p:txBody>
      </p:sp>
    </p:spTree>
    <p:extLst>
      <p:ext uri="{BB962C8B-B14F-4D97-AF65-F5344CB8AC3E}">
        <p14:creationId xmlns:p14="http://schemas.microsoft.com/office/powerpoint/2010/main" val="1348492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inverse of a semi-join is an anti-join. An anti-join keeps the rows that </a:t>
            </a:r>
            <a:r>
              <a:rPr lang="en-US" sz="1200" b="0" i="1" kern="1200" dirty="0">
                <a:solidFill>
                  <a:schemeClr val="tx1"/>
                </a:solidFill>
                <a:effectLst/>
                <a:latin typeface="+mn-lt"/>
                <a:ea typeface="+mn-ea"/>
                <a:cs typeface="+mn-cs"/>
              </a:rPr>
              <a:t>don’t</a:t>
            </a:r>
            <a:r>
              <a:rPr lang="en-US" sz="1200" b="0" i="0" kern="1200" dirty="0">
                <a:solidFill>
                  <a:schemeClr val="tx1"/>
                </a:solidFill>
                <a:effectLst/>
                <a:latin typeface="+mn-lt"/>
                <a:ea typeface="+mn-ea"/>
                <a:cs typeface="+mn-cs"/>
              </a:rPr>
              <a:t> have a match:</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35</a:t>
            </a:fld>
            <a:endParaRPr lang="en-US"/>
          </a:p>
        </p:txBody>
      </p:sp>
    </p:spTree>
    <p:extLst>
      <p:ext uri="{BB962C8B-B14F-4D97-AF65-F5344CB8AC3E}">
        <p14:creationId xmlns:p14="http://schemas.microsoft.com/office/powerpoint/2010/main" val="160674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Anti-joins are useful for diagnosing join mismatches. For example, when connecting </a:t>
            </a:r>
            <a:r>
              <a:rPr lang="en-US" dirty="0"/>
              <a:t>flights</a:t>
            </a:r>
            <a:r>
              <a:rPr lang="en-US" sz="1200" b="0" i="0" kern="1200" dirty="0">
                <a:solidFill>
                  <a:schemeClr val="tx1"/>
                </a:solidFill>
                <a:effectLst/>
                <a:latin typeface="+mn-lt"/>
                <a:ea typeface="+mn-ea"/>
                <a:cs typeface="+mn-cs"/>
              </a:rPr>
              <a:t> and </a:t>
            </a:r>
            <a:r>
              <a:rPr lang="en-US" dirty="0"/>
              <a:t>planes</a:t>
            </a:r>
            <a:r>
              <a:rPr lang="en-US" sz="1200" b="0" i="0" kern="1200" dirty="0">
                <a:solidFill>
                  <a:schemeClr val="tx1"/>
                </a:solidFill>
                <a:effectLst/>
                <a:latin typeface="+mn-lt"/>
                <a:ea typeface="+mn-ea"/>
                <a:cs typeface="+mn-cs"/>
              </a:rPr>
              <a:t>, you might be interested to know that there are many </a:t>
            </a:r>
            <a:r>
              <a:rPr lang="en-US" dirty="0"/>
              <a:t>flights</a:t>
            </a:r>
            <a:r>
              <a:rPr lang="en-US" sz="1200" b="0" i="0" kern="1200" dirty="0">
                <a:solidFill>
                  <a:schemeClr val="tx1"/>
                </a:solidFill>
                <a:effectLst/>
                <a:latin typeface="+mn-lt"/>
                <a:ea typeface="+mn-ea"/>
                <a:cs typeface="+mn-cs"/>
              </a:rPr>
              <a:t> that don’t have a match in </a:t>
            </a:r>
            <a:r>
              <a:rPr lang="en-US" dirty="0"/>
              <a:t>planes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36</a:t>
            </a:fld>
            <a:endParaRPr lang="en-US"/>
          </a:p>
        </p:txBody>
      </p:sp>
    </p:spTree>
    <p:extLst>
      <p:ext uri="{BB962C8B-B14F-4D97-AF65-F5344CB8AC3E}">
        <p14:creationId xmlns:p14="http://schemas.microsoft.com/office/powerpoint/2010/main" val="21834568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https://rpubs.com/uky994/584798</a:t>
            </a:r>
            <a:endParaRPr lang="en-US" sz="1200" b="0" i="0" kern="1200" dirty="0">
              <a:solidFill>
                <a:schemeClr val="tx1"/>
              </a:solidFill>
              <a:effectLst/>
              <a:latin typeface="+mn-lt"/>
              <a:ea typeface="+mn-ea"/>
              <a:cs typeface="+mn-cs"/>
            </a:endParaRP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What does it mean for a flight to have a missing </a:t>
            </a:r>
            <a:r>
              <a:rPr lang="en-US" sz="1200" b="0" i="0" kern="1200" dirty="0" err="1">
                <a:solidFill>
                  <a:schemeClr val="tx1"/>
                </a:solidFill>
                <a:effectLst/>
                <a:latin typeface="+mn-lt"/>
                <a:ea typeface="+mn-ea"/>
                <a:cs typeface="+mn-cs"/>
              </a:rPr>
              <a:t>tailnum</a:t>
            </a:r>
            <a:r>
              <a:rPr lang="en-US" sz="1200" b="0" i="0" kern="1200" dirty="0">
                <a:solidFill>
                  <a:schemeClr val="tx1"/>
                </a:solidFill>
                <a:effectLst/>
                <a:latin typeface="+mn-lt"/>
                <a:ea typeface="+mn-ea"/>
                <a:cs typeface="+mn-cs"/>
              </a:rPr>
              <a:t>? What do the tail numbers that don’t have a matching record in planes have in common? (Hint: one variable explains ~90% of the problems.)</a:t>
            </a:r>
          </a:p>
          <a:p>
            <a:pPr marL="228600" indent="-228600">
              <a:buFont typeface="+mj-lt"/>
              <a:buAutoNum type="arabicPeriod"/>
            </a:pPr>
            <a:r>
              <a:rPr lang="en-US" sz="1200" b="0" i="0" kern="1200" dirty="0">
                <a:solidFill>
                  <a:schemeClr val="tx1"/>
                </a:solidFill>
                <a:effectLst/>
                <a:latin typeface="+mn-lt"/>
                <a:ea typeface="+mn-ea"/>
                <a:cs typeface="+mn-cs"/>
              </a:rPr>
              <a:t>Filter flights to only show flights with planes that have flown at least 100 flights.</a:t>
            </a:r>
          </a:p>
          <a:p>
            <a:pPr marL="228600" indent="-228600">
              <a:buFont typeface="+mj-lt"/>
              <a:buAutoNum type="arabicPeriod"/>
            </a:pPr>
            <a:r>
              <a:rPr lang="en-US" sz="1200" b="0" i="0" kern="1200" dirty="0">
                <a:solidFill>
                  <a:schemeClr val="tx1"/>
                </a:solidFill>
                <a:effectLst/>
                <a:latin typeface="+mn-lt"/>
                <a:ea typeface="+mn-ea"/>
                <a:cs typeface="+mn-cs"/>
              </a:rPr>
              <a:t>Combine </a:t>
            </a:r>
            <a:r>
              <a:rPr lang="en-US" sz="1200" b="0" i="0" kern="1200" dirty="0" err="1">
                <a:solidFill>
                  <a:schemeClr val="tx1"/>
                </a:solidFill>
                <a:effectLst/>
                <a:latin typeface="+mn-lt"/>
                <a:ea typeface="+mn-ea"/>
                <a:cs typeface="+mn-cs"/>
              </a:rPr>
              <a:t>fueleconomy</a:t>
            </a:r>
            <a:r>
              <a:rPr lang="en-US" sz="1200" b="0" i="0" kern="1200" dirty="0">
                <a:solidFill>
                  <a:schemeClr val="tx1"/>
                </a:solidFill>
                <a:effectLst/>
                <a:latin typeface="+mn-lt"/>
                <a:ea typeface="+mn-ea"/>
                <a:cs typeface="+mn-cs"/>
              </a:rPr>
              <a:t>::vehicles and </a:t>
            </a:r>
            <a:r>
              <a:rPr lang="en-US" sz="1200" b="0" i="0" kern="1200" dirty="0" err="1">
                <a:solidFill>
                  <a:schemeClr val="tx1"/>
                </a:solidFill>
                <a:effectLst/>
                <a:latin typeface="+mn-lt"/>
                <a:ea typeface="+mn-ea"/>
                <a:cs typeface="+mn-cs"/>
              </a:rPr>
              <a:t>fueleconomy</a:t>
            </a:r>
            <a:r>
              <a:rPr lang="en-US" sz="1200" b="0" i="0" kern="1200" dirty="0">
                <a:solidFill>
                  <a:schemeClr val="tx1"/>
                </a:solidFill>
                <a:effectLst/>
                <a:latin typeface="+mn-lt"/>
                <a:ea typeface="+mn-ea"/>
                <a:cs typeface="+mn-cs"/>
              </a:rPr>
              <a:t>::common to find only the records for the most common models.</a:t>
            </a:r>
          </a:p>
          <a:p>
            <a:pPr marL="228600" indent="-228600">
              <a:buFont typeface="+mj-lt"/>
              <a:buAutoNum type="arabicPeriod"/>
            </a:pPr>
            <a:r>
              <a:rPr lang="en-US" sz="1200" b="0" i="0" kern="1200" dirty="0">
                <a:solidFill>
                  <a:schemeClr val="tx1"/>
                </a:solidFill>
                <a:effectLst/>
                <a:latin typeface="+mn-lt"/>
                <a:ea typeface="+mn-ea"/>
                <a:cs typeface="+mn-cs"/>
              </a:rPr>
              <a:t>Find the 48 hours (over the course of the whole year) that have the worst delays. Cross-reference it with the weather data. Can you see any patterns?</a:t>
            </a:r>
          </a:p>
          <a:p>
            <a:pPr marL="228600" indent="-228600">
              <a:buFont typeface="+mj-lt"/>
              <a:buAutoNum type="arabicPeriod"/>
            </a:pPr>
            <a:r>
              <a:rPr lang="en-US" sz="1200" b="0" i="0" kern="1200" dirty="0">
                <a:solidFill>
                  <a:schemeClr val="tx1"/>
                </a:solidFill>
                <a:effectLst/>
                <a:latin typeface="+mn-lt"/>
                <a:ea typeface="+mn-ea"/>
                <a:cs typeface="+mn-cs"/>
              </a:rPr>
              <a:t>What does </a:t>
            </a:r>
            <a:r>
              <a:rPr lang="en-US" sz="1200" b="0" i="0" kern="1200" dirty="0" err="1">
                <a:solidFill>
                  <a:schemeClr val="tx1"/>
                </a:solidFill>
                <a:effectLst/>
                <a:latin typeface="+mn-lt"/>
                <a:ea typeface="+mn-ea"/>
                <a:cs typeface="+mn-cs"/>
              </a:rPr>
              <a:t>anti_join</a:t>
            </a:r>
            <a:r>
              <a:rPr lang="en-US" sz="1200" b="0" i="0" kern="1200" dirty="0">
                <a:solidFill>
                  <a:schemeClr val="tx1"/>
                </a:solidFill>
                <a:effectLst/>
                <a:latin typeface="+mn-lt"/>
                <a:ea typeface="+mn-ea"/>
                <a:cs typeface="+mn-cs"/>
              </a:rPr>
              <a:t>(flights, airports, by = c("</a:t>
            </a:r>
            <a:r>
              <a:rPr lang="en-US" sz="1200" b="0" i="0" kern="1200" dirty="0" err="1">
                <a:solidFill>
                  <a:schemeClr val="tx1"/>
                </a:solidFill>
                <a:effectLst/>
                <a:latin typeface="+mn-lt"/>
                <a:ea typeface="+mn-ea"/>
                <a:cs typeface="+mn-cs"/>
              </a:rPr>
              <a:t>dest</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faa</a:t>
            </a:r>
            <a:r>
              <a:rPr lang="en-US" sz="1200" b="0" i="0" kern="1200" dirty="0">
                <a:solidFill>
                  <a:schemeClr val="tx1"/>
                </a:solidFill>
                <a:effectLst/>
                <a:latin typeface="+mn-lt"/>
                <a:ea typeface="+mn-ea"/>
                <a:cs typeface="+mn-cs"/>
              </a:rPr>
              <a:t>")) tell you? What does </a:t>
            </a:r>
            <a:r>
              <a:rPr lang="en-US" sz="1200" b="0" i="0" kern="1200" dirty="0" err="1">
                <a:solidFill>
                  <a:schemeClr val="tx1"/>
                </a:solidFill>
                <a:effectLst/>
                <a:latin typeface="+mn-lt"/>
                <a:ea typeface="+mn-ea"/>
                <a:cs typeface="+mn-cs"/>
              </a:rPr>
              <a:t>anti_join</a:t>
            </a:r>
            <a:r>
              <a:rPr lang="en-US" sz="1200" b="0" i="0" kern="1200" dirty="0">
                <a:solidFill>
                  <a:schemeClr val="tx1"/>
                </a:solidFill>
                <a:effectLst/>
                <a:latin typeface="+mn-lt"/>
                <a:ea typeface="+mn-ea"/>
                <a:cs typeface="+mn-cs"/>
              </a:rPr>
              <a:t>(airports, flights, by = c("</a:t>
            </a:r>
            <a:r>
              <a:rPr lang="en-US" sz="1200" b="0" i="0" kern="1200" dirty="0" err="1">
                <a:solidFill>
                  <a:schemeClr val="tx1"/>
                </a:solidFill>
                <a:effectLst/>
                <a:latin typeface="+mn-lt"/>
                <a:ea typeface="+mn-ea"/>
                <a:cs typeface="+mn-cs"/>
              </a:rPr>
              <a:t>faa</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dest</a:t>
            </a:r>
            <a:r>
              <a:rPr lang="en-US" sz="1200" b="0" i="0" kern="1200" dirty="0">
                <a:solidFill>
                  <a:schemeClr val="tx1"/>
                </a:solidFill>
                <a:effectLst/>
                <a:latin typeface="+mn-lt"/>
                <a:ea typeface="+mn-ea"/>
                <a:cs typeface="+mn-cs"/>
              </a:rPr>
              <a:t>")) tell you?</a:t>
            </a:r>
          </a:p>
          <a:p>
            <a:pPr marL="228600" indent="-228600">
              <a:buFont typeface="+mj-lt"/>
              <a:buAutoNum type="arabicPeriod"/>
            </a:pPr>
            <a:r>
              <a:rPr lang="en-US" sz="1200" b="0" i="0" kern="1200" dirty="0">
                <a:solidFill>
                  <a:schemeClr val="tx1"/>
                </a:solidFill>
                <a:effectLst/>
                <a:latin typeface="+mn-lt"/>
                <a:ea typeface="+mn-ea"/>
                <a:cs typeface="+mn-cs"/>
              </a:rPr>
              <a:t>You might expect that there’s an implicit relationship between plane and airline, because each plane is flown by a single airline. Confirm or reject this hypothesis using the tools you’ve learned above.</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37</a:t>
            </a:fld>
            <a:endParaRPr lang="en-US"/>
          </a:p>
        </p:txBody>
      </p:sp>
    </p:spTree>
    <p:extLst>
      <p:ext uri="{BB962C8B-B14F-4D97-AF65-F5344CB8AC3E}">
        <p14:creationId xmlns:p14="http://schemas.microsoft.com/office/powerpoint/2010/main" val="1704071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data you’ve been working with in this chapter has been cleaned up so that you’ll have as few problems as possible. Your own data is unlikely to be so nice, so there are a few things that you should do with your own data to make your joins go smoothly.</a:t>
            </a:r>
          </a:p>
          <a:p>
            <a:pPr marL="228600" indent="-228600">
              <a:buFont typeface="+mj-lt"/>
              <a:buAutoNum type="arabicPeriod"/>
            </a:pPr>
            <a:r>
              <a:rPr lang="en-US" sz="1200" b="1" i="0" kern="1200" dirty="0">
                <a:solidFill>
                  <a:schemeClr val="tx1"/>
                </a:solidFill>
                <a:effectLst/>
                <a:latin typeface="+mn-lt"/>
                <a:ea typeface="+mn-ea"/>
                <a:cs typeface="+mn-cs"/>
              </a:rPr>
              <a:t>Start b</a:t>
            </a:r>
            <a:r>
              <a:rPr lang="en-US" sz="1200" b="0" i="0" kern="1200" dirty="0">
                <a:solidFill>
                  <a:schemeClr val="tx1"/>
                </a:solidFill>
                <a:effectLst/>
                <a:latin typeface="+mn-lt"/>
                <a:ea typeface="+mn-ea"/>
                <a:cs typeface="+mn-cs"/>
              </a:rPr>
              <a:t>y identifying the variables that form the primary key in each table. You should usually do this based on your understanding of the data, not empirically by looking for a combination of variables that give a unique identifier. If you just look for variables without thinking about what they mean, you might get (un)lucky and find a combination that’s unique in your current data but the relationship might not be true in general.</a:t>
            </a:r>
          </a:p>
          <a:p>
            <a:pPr marL="0" indent="0">
              <a:buFont typeface="+mj-lt"/>
              <a:buNone/>
            </a:pPr>
            <a:r>
              <a:rPr lang="en-US" sz="1200" b="0" i="0" kern="1200" dirty="0">
                <a:solidFill>
                  <a:schemeClr val="tx1"/>
                </a:solidFill>
                <a:effectLst/>
                <a:latin typeface="+mn-lt"/>
                <a:ea typeface="+mn-ea"/>
                <a:cs typeface="+mn-cs"/>
              </a:rPr>
              <a:t>      	For example, the altitude and longitude uniquely identify 	each airport, but they are not good identifiers!</a:t>
            </a:r>
          </a:p>
          <a:p>
            <a:pPr marL="0" indent="0">
              <a:buFont typeface="+mj-lt"/>
              <a:buNone/>
            </a:pPr>
            <a:r>
              <a:rPr lang="en-US" sz="1200" b="0" i="0" u="none" strike="noStrike" kern="1200" dirty="0">
                <a:solidFill>
                  <a:schemeClr val="tx1"/>
                </a:solidFill>
                <a:effectLst/>
                <a:latin typeface="+mn-lt"/>
                <a:ea typeface="+mn-ea"/>
                <a:cs typeface="+mn-cs"/>
              </a:rPr>
              <a:t>	airports %&gt;% count(alt, </a:t>
            </a:r>
            <a:r>
              <a:rPr lang="en-US" sz="1200" b="0" i="0" u="none" strike="noStrike" kern="1200" dirty="0" err="1">
                <a:solidFill>
                  <a:schemeClr val="tx1"/>
                </a:solidFill>
                <a:effectLst/>
                <a:latin typeface="+mn-lt"/>
                <a:ea typeface="+mn-ea"/>
                <a:cs typeface="+mn-cs"/>
              </a:rPr>
              <a:t>lon</a:t>
            </a:r>
            <a:r>
              <a:rPr lang="en-US" sz="1200" b="0" i="0" u="none" strike="noStrike" kern="1200" dirty="0">
                <a:solidFill>
                  <a:schemeClr val="tx1"/>
                </a:solidFill>
                <a:effectLst/>
                <a:latin typeface="+mn-lt"/>
                <a:ea typeface="+mn-ea"/>
                <a:cs typeface="+mn-cs"/>
              </a:rPr>
              <a:t>) %&gt;% filter(n &gt; 1)</a:t>
            </a:r>
            <a:r>
              <a:rPr lang="en-US" sz="1200" b="0" i="0" kern="1200" dirty="0">
                <a:solidFill>
                  <a:schemeClr val="tx1"/>
                </a:solidFill>
                <a:effectLst/>
                <a:latin typeface="+mn-lt"/>
                <a:ea typeface="+mn-ea"/>
                <a:cs typeface="+mn-cs"/>
              </a:rPr>
              <a:t> </a:t>
            </a:r>
          </a:p>
          <a:p>
            <a:pPr marL="228600" indent="-228600">
              <a:buFont typeface="+mj-lt"/>
              <a:buAutoNum type="arabicPeriod" startAt="2"/>
            </a:pPr>
            <a:r>
              <a:rPr lang="en-US" sz="1200" b="1" i="0" kern="1200" dirty="0">
                <a:solidFill>
                  <a:schemeClr val="tx1"/>
                </a:solidFill>
                <a:effectLst/>
                <a:latin typeface="+mn-lt"/>
                <a:ea typeface="+mn-ea"/>
                <a:cs typeface="+mn-cs"/>
              </a:rPr>
              <a:t>Check</a:t>
            </a:r>
            <a:r>
              <a:rPr lang="en-US" sz="1200" b="0" i="0" kern="1200" dirty="0">
                <a:solidFill>
                  <a:schemeClr val="tx1"/>
                </a:solidFill>
                <a:effectLst/>
                <a:latin typeface="+mn-lt"/>
                <a:ea typeface="+mn-ea"/>
                <a:cs typeface="+mn-cs"/>
              </a:rPr>
              <a:t> that none of the variables in the primary key are missing. If a value is missing then it can’t identify an observation!</a:t>
            </a:r>
          </a:p>
          <a:p>
            <a:pPr marL="228600" indent="-228600">
              <a:buFont typeface="+mj-lt"/>
              <a:buAutoNum type="arabicPeriod" startAt="2"/>
            </a:pPr>
            <a:r>
              <a:rPr lang="en-US" sz="1200" b="1" i="0" kern="1200" dirty="0">
                <a:solidFill>
                  <a:schemeClr val="tx1"/>
                </a:solidFill>
                <a:effectLst/>
                <a:latin typeface="+mn-lt"/>
                <a:ea typeface="+mn-ea"/>
                <a:cs typeface="+mn-cs"/>
              </a:rPr>
              <a:t>Check t</a:t>
            </a:r>
            <a:r>
              <a:rPr lang="en-US" sz="1200" b="0" i="0" kern="1200" dirty="0">
                <a:solidFill>
                  <a:schemeClr val="tx1"/>
                </a:solidFill>
                <a:effectLst/>
                <a:latin typeface="+mn-lt"/>
                <a:ea typeface="+mn-ea"/>
                <a:cs typeface="+mn-cs"/>
              </a:rPr>
              <a:t>hat your foreign keys match primary keys in another table. The best way to do this is with an </a:t>
            </a:r>
            <a:r>
              <a:rPr lang="en-US" sz="1200" b="0" i="0" kern="1200" dirty="0" err="1">
                <a:solidFill>
                  <a:schemeClr val="tx1"/>
                </a:solidFill>
                <a:effectLst/>
                <a:latin typeface="+mn-lt"/>
                <a:ea typeface="+mn-ea"/>
                <a:cs typeface="+mn-cs"/>
              </a:rPr>
              <a:t>anti_join</a:t>
            </a:r>
            <a:r>
              <a:rPr lang="en-US" sz="1200" b="0" i="0" kern="1200" dirty="0">
                <a:solidFill>
                  <a:schemeClr val="tx1"/>
                </a:solidFill>
                <a:effectLst/>
                <a:latin typeface="+mn-lt"/>
                <a:ea typeface="+mn-ea"/>
                <a:cs typeface="+mn-cs"/>
              </a:rPr>
              <a:t>(). It’s common for keys not to match because of data entry errors. Fixing these is often a lot of work.</a:t>
            </a:r>
          </a:p>
          <a:p>
            <a:pPr marL="228600" indent="-228600">
              <a:buFont typeface="+mj-lt"/>
              <a:buAutoNum type="arabicPeriod" startAt="2"/>
            </a:pPr>
            <a:r>
              <a:rPr lang="en-US" sz="1200" b="1" i="0" kern="1200" dirty="0">
                <a:solidFill>
                  <a:schemeClr val="tx1"/>
                </a:solidFill>
                <a:effectLst/>
                <a:latin typeface="+mn-lt"/>
                <a:ea typeface="+mn-ea"/>
                <a:cs typeface="+mn-cs"/>
              </a:rPr>
              <a:t>If you do </a:t>
            </a:r>
            <a:r>
              <a:rPr lang="en-US" sz="1200" b="0" i="0" kern="1200" dirty="0">
                <a:solidFill>
                  <a:schemeClr val="tx1"/>
                </a:solidFill>
                <a:effectLst/>
                <a:latin typeface="+mn-lt"/>
                <a:ea typeface="+mn-ea"/>
                <a:cs typeface="+mn-cs"/>
              </a:rPr>
              <a:t>have missing keys, you’ll need to be thoughtful about your use of inner vs. outer joins, carefully considering whether or not you want to drop rows that don’t have a match.</a:t>
            </a:r>
          </a:p>
          <a:p>
            <a:pPr marL="0" indent="0">
              <a:buFont typeface="+mj-lt"/>
              <a:buNone/>
            </a:pPr>
            <a:r>
              <a:rPr lang="en-US" sz="1200" b="0" i="0" kern="1200" dirty="0">
                <a:solidFill>
                  <a:schemeClr val="tx1"/>
                </a:solidFill>
                <a:effectLst/>
                <a:latin typeface="+mn-lt"/>
                <a:ea typeface="+mn-ea"/>
                <a:cs typeface="+mn-cs"/>
              </a:rPr>
              <a:t>Be aware that simply checking the number of rows before and after the join is not sufficient to ensure that your join has gone smoothly. If you have an inner join with duplicate keys in both tables, you might get unlucky as the number of dropped rows might exactly equal the number of duplicated rows!</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38</a:t>
            </a:fld>
            <a:endParaRPr lang="en-US"/>
          </a:p>
        </p:txBody>
      </p:sp>
    </p:spTree>
    <p:extLst>
      <p:ext uri="{BB962C8B-B14F-4D97-AF65-F5344CB8AC3E}">
        <p14:creationId xmlns:p14="http://schemas.microsoft.com/office/powerpoint/2010/main" val="35829662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final type of two-table verb are the set operations. Generally, I use these the least frequently, but they are occasionally useful when you want to break a single complex filter into simpler pieces. All these operations work with a complete row, comparing the values of every variable. These expect the </a:t>
            </a:r>
            <a:r>
              <a:rPr lang="en-US" dirty="0"/>
              <a:t>x</a:t>
            </a:r>
            <a:r>
              <a:rPr lang="en-US" sz="1200" b="0" i="0" kern="1200" dirty="0">
                <a:solidFill>
                  <a:schemeClr val="tx1"/>
                </a:solidFill>
                <a:effectLst/>
                <a:latin typeface="+mn-lt"/>
                <a:ea typeface="+mn-ea"/>
                <a:cs typeface="+mn-cs"/>
              </a:rPr>
              <a:t> and </a:t>
            </a:r>
            <a:r>
              <a:rPr lang="en-US" dirty="0"/>
              <a:t>y</a:t>
            </a:r>
            <a:r>
              <a:rPr lang="en-US" sz="1200" b="0" i="0" kern="1200" dirty="0">
                <a:solidFill>
                  <a:schemeClr val="tx1"/>
                </a:solidFill>
                <a:effectLst/>
                <a:latin typeface="+mn-lt"/>
                <a:ea typeface="+mn-ea"/>
                <a:cs typeface="+mn-cs"/>
              </a:rPr>
              <a:t> inputs to have the same variables, and treat the observations like sets: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intersect(x, y): return only observations in both x and 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union(x, y): return unique observations in x and y.</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setdiff</a:t>
            </a:r>
            <a:r>
              <a:rPr lang="en-US" sz="1200" b="0" i="0" kern="1200" dirty="0">
                <a:solidFill>
                  <a:schemeClr val="tx1"/>
                </a:solidFill>
                <a:effectLst/>
                <a:latin typeface="+mn-lt"/>
                <a:ea typeface="+mn-ea"/>
                <a:cs typeface="+mn-cs"/>
              </a:rPr>
              <a:t>(x, y): return observations in x, but not in y.</a:t>
            </a:r>
          </a:p>
          <a:p>
            <a:endParaRPr lang="en-US" dirty="0"/>
          </a:p>
          <a:p>
            <a:r>
              <a:rPr lang="en-US" sz="1200" b="1" i="0" kern="1200" dirty="0">
                <a:solidFill>
                  <a:schemeClr val="tx1"/>
                </a:solidFill>
                <a:effectLst/>
                <a:latin typeface="+mn-lt"/>
                <a:ea typeface="+mn-ea"/>
                <a:cs typeface="+mn-cs"/>
              </a:rPr>
              <a:t>Given this simple data:</a:t>
            </a:r>
            <a:endParaRPr lang="en-US" b="1" dirty="0"/>
          </a:p>
        </p:txBody>
      </p:sp>
      <p:sp>
        <p:nvSpPr>
          <p:cNvPr id="4" name="Slide Number Placeholder 3"/>
          <p:cNvSpPr>
            <a:spLocks noGrp="1"/>
          </p:cNvSpPr>
          <p:nvPr>
            <p:ph type="sldNum" sz="quarter" idx="5"/>
          </p:nvPr>
        </p:nvSpPr>
        <p:spPr/>
        <p:txBody>
          <a:bodyPr/>
          <a:lstStyle/>
          <a:p>
            <a:fld id="{8A5F626E-7FC3-431E-95E9-77B22669FD98}" type="slidenum">
              <a:rPr lang="en-US" smtClean="0"/>
              <a:t>39</a:t>
            </a:fld>
            <a:endParaRPr lang="en-US"/>
          </a:p>
        </p:txBody>
      </p:sp>
    </p:spTree>
    <p:extLst>
      <p:ext uri="{BB962C8B-B14F-4D97-AF65-F5344CB8AC3E}">
        <p14:creationId xmlns:p14="http://schemas.microsoft.com/office/powerpoint/2010/main" val="4273805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four possibilities are:</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40</a:t>
            </a:fld>
            <a:endParaRPr lang="en-US"/>
          </a:p>
        </p:txBody>
      </p:sp>
    </p:spTree>
    <p:extLst>
      <p:ext uri="{BB962C8B-B14F-4D97-AF65-F5344CB8AC3E}">
        <p14:creationId xmlns:p14="http://schemas.microsoft.com/office/powerpoint/2010/main" val="284219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https://rpubs.com/uky994/584726</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Imagine you wanted to draw (approximately) the route each plane flies from its origin to its destination. What variables would you need? What tables would you need to combine?</a:t>
            </a:r>
          </a:p>
          <a:p>
            <a:pPr marL="228600" indent="-228600">
              <a:buFont typeface="+mj-lt"/>
              <a:buAutoNum type="arabicPeriod"/>
            </a:pPr>
            <a:r>
              <a:rPr lang="en-US" sz="1200" b="0" i="0" kern="1200" dirty="0">
                <a:solidFill>
                  <a:schemeClr val="tx1"/>
                </a:solidFill>
                <a:effectLst/>
                <a:latin typeface="+mn-lt"/>
                <a:ea typeface="+mn-ea"/>
                <a:cs typeface="+mn-cs"/>
              </a:rPr>
              <a:t>I forgot to draw the relationship between weather and airports. What is the relationship and how should it appear in the diagram?</a:t>
            </a:r>
          </a:p>
          <a:p>
            <a:pPr marL="228600" indent="-228600">
              <a:buFont typeface="+mj-lt"/>
              <a:buAutoNum type="arabicPeriod"/>
            </a:pPr>
            <a:r>
              <a:rPr lang="en-US" sz="1200" b="0" i="0" kern="1200" dirty="0">
                <a:solidFill>
                  <a:schemeClr val="tx1"/>
                </a:solidFill>
                <a:effectLst/>
                <a:latin typeface="+mn-lt"/>
                <a:ea typeface="+mn-ea"/>
                <a:cs typeface="+mn-cs"/>
              </a:rPr>
              <a:t>weather only contains information for the origin (NYC) airports. If it contained weather records for all airports in the USA, what additional relation would it define with flights?</a:t>
            </a:r>
          </a:p>
          <a:p>
            <a:pPr marL="228600" indent="-228600">
              <a:buFont typeface="+mj-lt"/>
              <a:buAutoNum type="arabicPeriod"/>
            </a:pPr>
            <a:r>
              <a:rPr lang="en-US" sz="1200" b="0" i="0" kern="1200" dirty="0">
                <a:solidFill>
                  <a:schemeClr val="tx1"/>
                </a:solidFill>
                <a:effectLst/>
                <a:latin typeface="+mn-lt"/>
                <a:ea typeface="+mn-ea"/>
                <a:cs typeface="+mn-cs"/>
              </a:rPr>
              <a:t>We know that some days of the year are “special”, and fewer people than usual fly on them. How might you represent that data as a data frame? What would be the primary keys of that table? How would it connect to the existing tables?</a:t>
            </a:r>
          </a:p>
        </p:txBody>
      </p:sp>
      <p:sp>
        <p:nvSpPr>
          <p:cNvPr id="4" name="Slide Number Placeholder 3"/>
          <p:cNvSpPr>
            <a:spLocks noGrp="1"/>
          </p:cNvSpPr>
          <p:nvPr>
            <p:ph type="sldNum" sz="quarter" idx="5"/>
          </p:nvPr>
        </p:nvSpPr>
        <p:spPr/>
        <p:txBody>
          <a:bodyPr/>
          <a:lstStyle/>
          <a:p>
            <a:fld id="{8A5F626E-7FC3-431E-95E9-77B22669FD98}" type="slidenum">
              <a:rPr lang="en-US" smtClean="0"/>
              <a:t>4</a:t>
            </a:fld>
            <a:endParaRPr lang="en-US"/>
          </a:p>
        </p:txBody>
      </p:sp>
    </p:spTree>
    <p:extLst>
      <p:ext uri="{BB962C8B-B14F-4D97-AF65-F5344CB8AC3E}">
        <p14:creationId xmlns:p14="http://schemas.microsoft.com/office/powerpoint/2010/main" val="234226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variables used to connect each pair of tables are called </a:t>
            </a:r>
            <a:r>
              <a:rPr lang="en-US" sz="1200" b="1" i="0" kern="1200" dirty="0">
                <a:solidFill>
                  <a:schemeClr val="tx1"/>
                </a:solidFill>
                <a:effectLst/>
                <a:latin typeface="+mn-lt"/>
                <a:ea typeface="+mn-ea"/>
                <a:cs typeface="+mn-cs"/>
              </a:rPr>
              <a:t>keys</a:t>
            </a:r>
            <a:r>
              <a:rPr lang="en-US" sz="1200" b="0" i="0" kern="1200" dirty="0">
                <a:solidFill>
                  <a:schemeClr val="tx1"/>
                </a:solidFill>
                <a:effectLst/>
                <a:latin typeface="+mn-lt"/>
                <a:ea typeface="+mn-ea"/>
                <a:cs typeface="+mn-cs"/>
              </a:rPr>
              <a:t>. A key is a variable (or set of variables) that uniquely identifies an observation. In simple cases, a single variable is sufficient to identify an observation. For example, each plane is uniquely identified by its </a:t>
            </a:r>
            <a:r>
              <a:rPr lang="en-US" dirty="0" err="1"/>
              <a:t>tailnum</a:t>
            </a:r>
            <a:r>
              <a:rPr lang="en-US" sz="1200" b="0" i="0" kern="1200" dirty="0">
                <a:solidFill>
                  <a:schemeClr val="tx1"/>
                </a:solidFill>
                <a:effectLst/>
                <a:latin typeface="+mn-lt"/>
                <a:ea typeface="+mn-ea"/>
                <a:cs typeface="+mn-cs"/>
              </a:rPr>
              <a:t>. In other cases, multiple variables may be needed. For example, to identify an observation in </a:t>
            </a:r>
            <a:r>
              <a:rPr lang="en-US" dirty="0"/>
              <a:t>weather</a:t>
            </a:r>
            <a:r>
              <a:rPr lang="en-US" sz="1200" b="0" i="0" kern="1200" dirty="0">
                <a:solidFill>
                  <a:schemeClr val="tx1"/>
                </a:solidFill>
                <a:effectLst/>
                <a:latin typeface="+mn-lt"/>
                <a:ea typeface="+mn-ea"/>
                <a:cs typeface="+mn-cs"/>
              </a:rPr>
              <a:t> you need five variables: </a:t>
            </a:r>
            <a:r>
              <a:rPr lang="en-US" dirty="0"/>
              <a:t>year</a:t>
            </a:r>
            <a:r>
              <a:rPr lang="en-US" sz="1200" b="0" i="0" kern="1200" dirty="0">
                <a:solidFill>
                  <a:schemeClr val="tx1"/>
                </a:solidFill>
                <a:effectLst/>
                <a:latin typeface="+mn-lt"/>
                <a:ea typeface="+mn-ea"/>
                <a:cs typeface="+mn-cs"/>
              </a:rPr>
              <a:t>, </a:t>
            </a:r>
            <a:r>
              <a:rPr lang="en-US" dirty="0"/>
              <a:t>month</a:t>
            </a:r>
            <a:r>
              <a:rPr lang="en-US" sz="1200" b="0" i="0" kern="1200" dirty="0">
                <a:solidFill>
                  <a:schemeClr val="tx1"/>
                </a:solidFill>
                <a:effectLst/>
                <a:latin typeface="+mn-lt"/>
                <a:ea typeface="+mn-ea"/>
                <a:cs typeface="+mn-cs"/>
              </a:rPr>
              <a:t>, </a:t>
            </a:r>
            <a:r>
              <a:rPr lang="en-US" dirty="0"/>
              <a:t>day</a:t>
            </a:r>
            <a:r>
              <a:rPr lang="en-US" sz="1200" b="0" i="0" kern="1200" dirty="0">
                <a:solidFill>
                  <a:schemeClr val="tx1"/>
                </a:solidFill>
                <a:effectLst/>
                <a:latin typeface="+mn-lt"/>
                <a:ea typeface="+mn-ea"/>
                <a:cs typeface="+mn-cs"/>
              </a:rPr>
              <a:t>, </a:t>
            </a:r>
            <a:r>
              <a:rPr lang="en-US" dirty="0"/>
              <a:t>hour</a:t>
            </a:r>
            <a:r>
              <a:rPr lang="en-US" sz="1200" b="0" i="0" kern="1200" dirty="0">
                <a:solidFill>
                  <a:schemeClr val="tx1"/>
                </a:solidFill>
                <a:effectLst/>
                <a:latin typeface="+mn-lt"/>
                <a:ea typeface="+mn-ea"/>
                <a:cs typeface="+mn-cs"/>
              </a:rPr>
              <a:t>, and </a:t>
            </a:r>
            <a:r>
              <a:rPr lang="en-US" dirty="0"/>
              <a:t>origin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two types of keys: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primary key</a:t>
            </a:r>
            <a:r>
              <a:rPr lang="en-US" sz="1200" b="0" i="0" kern="1200" dirty="0">
                <a:solidFill>
                  <a:schemeClr val="tx1"/>
                </a:solidFill>
                <a:effectLst/>
                <a:latin typeface="+mn-lt"/>
                <a:ea typeface="+mn-ea"/>
                <a:cs typeface="+mn-cs"/>
              </a:rPr>
              <a:t> uniquely identifies an observation in its own table. For example, </a:t>
            </a:r>
            <a:r>
              <a:rPr lang="en-US" sz="1200" b="1" i="0" kern="1200" dirty="0" err="1">
                <a:solidFill>
                  <a:schemeClr val="tx1"/>
                </a:solidFill>
                <a:effectLst/>
                <a:latin typeface="+mn-lt"/>
                <a:ea typeface="+mn-ea"/>
                <a:cs typeface="+mn-cs"/>
              </a:rPr>
              <a:t>planes$tailnum</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 primary key because it uniquely identifies each plane in the planes table.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foreign key</a:t>
            </a:r>
            <a:r>
              <a:rPr lang="en-US" sz="1200" b="0" i="0" kern="1200" dirty="0">
                <a:solidFill>
                  <a:schemeClr val="tx1"/>
                </a:solidFill>
                <a:effectLst/>
                <a:latin typeface="+mn-lt"/>
                <a:ea typeface="+mn-ea"/>
                <a:cs typeface="+mn-cs"/>
              </a:rPr>
              <a:t> uniquely identifies an observation in another table. For example, </a:t>
            </a:r>
            <a:r>
              <a:rPr lang="en-US" sz="1200" b="1" i="0" kern="1200" dirty="0" err="1">
                <a:solidFill>
                  <a:schemeClr val="tx1"/>
                </a:solidFill>
                <a:effectLst/>
                <a:latin typeface="+mn-lt"/>
                <a:ea typeface="+mn-ea"/>
                <a:cs typeface="+mn-cs"/>
              </a:rPr>
              <a:t>flights$tailnum</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 foreign key because it appears in the flights table where it matches each flight to a unique plane.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v</a:t>
            </a:r>
            <a:r>
              <a:rPr lang="en-US" sz="1200" b="1" i="0" kern="1200" dirty="0">
                <a:solidFill>
                  <a:schemeClr val="tx1"/>
                </a:solidFill>
                <a:effectLst/>
                <a:latin typeface="+mn-lt"/>
                <a:ea typeface="+mn-ea"/>
                <a:cs typeface="+mn-cs"/>
              </a:rPr>
              <a:t>ariab</a:t>
            </a:r>
            <a:r>
              <a:rPr lang="en-US" sz="1200" b="0" i="0" kern="1200" dirty="0">
                <a:solidFill>
                  <a:schemeClr val="tx1"/>
                </a:solidFill>
                <a:effectLst/>
                <a:latin typeface="+mn-lt"/>
                <a:ea typeface="+mn-ea"/>
                <a:cs typeface="+mn-cs"/>
              </a:rPr>
              <a:t>le can be both a primary key </a:t>
            </a:r>
            <a:r>
              <a:rPr lang="en-US" sz="1200" b="0" i="1"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a foreign key. For example, </a:t>
            </a:r>
            <a:r>
              <a:rPr lang="en-US" dirty="0"/>
              <a:t>origin</a:t>
            </a:r>
            <a:r>
              <a:rPr lang="en-US" sz="1200" b="0" i="0" kern="1200" dirty="0">
                <a:solidFill>
                  <a:schemeClr val="tx1"/>
                </a:solidFill>
                <a:effectLst/>
                <a:latin typeface="+mn-lt"/>
                <a:ea typeface="+mn-ea"/>
                <a:cs typeface="+mn-cs"/>
              </a:rPr>
              <a:t> is part of the </a:t>
            </a:r>
            <a:r>
              <a:rPr lang="en-US" dirty="0"/>
              <a:t>weather</a:t>
            </a:r>
            <a:r>
              <a:rPr lang="en-US" sz="1200" b="0" i="0" kern="1200" dirty="0">
                <a:solidFill>
                  <a:schemeClr val="tx1"/>
                </a:solidFill>
                <a:effectLst/>
                <a:latin typeface="+mn-lt"/>
                <a:ea typeface="+mn-ea"/>
                <a:cs typeface="+mn-cs"/>
              </a:rPr>
              <a:t> primary key, and is also a foreign key for the </a:t>
            </a:r>
            <a:r>
              <a:rPr lang="en-US" dirty="0"/>
              <a:t>airport</a:t>
            </a:r>
            <a:r>
              <a:rPr lang="en-US" sz="1200" b="0" i="0" kern="1200" dirty="0">
                <a:solidFill>
                  <a:schemeClr val="tx1"/>
                </a:solidFill>
                <a:effectLst/>
                <a:latin typeface="+mn-lt"/>
                <a:ea typeface="+mn-ea"/>
                <a:cs typeface="+mn-cs"/>
              </a:rPr>
              <a:t> table</a:t>
            </a:r>
          </a:p>
          <a:p>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5</a:t>
            </a:fld>
            <a:endParaRPr lang="en-US"/>
          </a:p>
        </p:txBody>
      </p:sp>
    </p:spTree>
    <p:extLst>
      <p:ext uri="{BB962C8B-B14F-4D97-AF65-F5344CB8AC3E}">
        <p14:creationId xmlns:p14="http://schemas.microsoft.com/office/powerpoint/2010/main" val="2983115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Once you’ve identified the primary keys in your tables, it’s good practice to verify that they do indeed uniquely identify each observation. One way to do that is to </a:t>
            </a:r>
            <a:r>
              <a:rPr lang="en-US" dirty="0"/>
              <a:t>count()</a:t>
            </a:r>
            <a:r>
              <a:rPr lang="en-US" sz="1200" b="0" i="0" kern="1200" dirty="0">
                <a:solidFill>
                  <a:schemeClr val="tx1"/>
                </a:solidFill>
                <a:effectLst/>
                <a:latin typeface="+mn-lt"/>
                <a:ea typeface="+mn-ea"/>
                <a:cs typeface="+mn-cs"/>
              </a:rPr>
              <a:t> the primary keys and look for entries where </a:t>
            </a:r>
            <a:r>
              <a:rPr lang="en-US" dirty="0"/>
              <a:t>n</a:t>
            </a:r>
            <a:r>
              <a:rPr lang="en-US" sz="1200" b="0" i="0" kern="1200" dirty="0">
                <a:solidFill>
                  <a:schemeClr val="tx1"/>
                </a:solidFill>
                <a:effectLst/>
                <a:latin typeface="+mn-lt"/>
                <a:ea typeface="+mn-ea"/>
                <a:cs typeface="+mn-cs"/>
              </a:rPr>
              <a:t> is greater than one:</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6</a:t>
            </a:fld>
            <a:endParaRPr lang="en-US"/>
          </a:p>
        </p:txBody>
      </p:sp>
    </p:spTree>
    <p:extLst>
      <p:ext uri="{BB962C8B-B14F-4D97-AF65-F5344CB8AC3E}">
        <p14:creationId xmlns:p14="http://schemas.microsoft.com/office/powerpoint/2010/main" val="572699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Sometimes a table doesn’t have an explicit primary key: each row is an observation, but no combination of variables reliably identifies it. For example, what’s the primary key in the </a:t>
            </a:r>
            <a:r>
              <a:rPr lang="en-US" dirty="0"/>
              <a:t>flights</a:t>
            </a:r>
            <a:r>
              <a:rPr lang="en-US" sz="1200" b="0" i="0" kern="1200" dirty="0">
                <a:solidFill>
                  <a:schemeClr val="tx1"/>
                </a:solidFill>
                <a:effectLst/>
                <a:latin typeface="+mn-lt"/>
                <a:ea typeface="+mn-ea"/>
                <a:cs typeface="+mn-cs"/>
              </a:rPr>
              <a:t> table? You might think it would be the date plus the flight or tail number, but neither of those are unique: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starting to work with this data, I had naively assumed that each flight number would be only used once per day: that would make it much easier to communicate problems with a specific flight. Unfortunately that is not the case! If a table lacks a primary key, it’s sometimes useful to add one with </a:t>
            </a:r>
            <a:r>
              <a:rPr lang="en-US" dirty="0"/>
              <a:t>mutate()</a:t>
            </a:r>
            <a:r>
              <a:rPr lang="en-US" sz="1200" b="0" i="0" kern="1200" dirty="0">
                <a:solidFill>
                  <a:schemeClr val="tx1"/>
                </a:solidFill>
                <a:effectLst/>
                <a:latin typeface="+mn-lt"/>
                <a:ea typeface="+mn-ea"/>
                <a:cs typeface="+mn-cs"/>
              </a:rPr>
              <a:t> and </a:t>
            </a:r>
            <a:r>
              <a:rPr lang="en-US" dirty="0" err="1"/>
              <a:t>row_number</a:t>
            </a:r>
            <a:r>
              <a:rPr lang="en-US" dirty="0"/>
              <a:t>()</a:t>
            </a:r>
            <a:r>
              <a:rPr lang="en-US" sz="1200" b="0" i="0" kern="1200" dirty="0">
                <a:solidFill>
                  <a:schemeClr val="tx1"/>
                </a:solidFill>
                <a:effectLst/>
                <a:latin typeface="+mn-lt"/>
                <a:ea typeface="+mn-ea"/>
                <a:cs typeface="+mn-cs"/>
              </a:rPr>
              <a:t>. That makes it easier to match observations if you’ve done some filtering and want to check back in with the original data. This is called a surrogate key.</a:t>
            </a:r>
            <a:endParaRPr lang="en-US" b="0" dirty="0"/>
          </a:p>
        </p:txBody>
      </p:sp>
      <p:sp>
        <p:nvSpPr>
          <p:cNvPr id="4" name="Slide Number Placeholder 3"/>
          <p:cNvSpPr>
            <a:spLocks noGrp="1"/>
          </p:cNvSpPr>
          <p:nvPr>
            <p:ph type="sldNum" sz="quarter" idx="5"/>
          </p:nvPr>
        </p:nvSpPr>
        <p:spPr/>
        <p:txBody>
          <a:bodyPr/>
          <a:lstStyle/>
          <a:p>
            <a:fld id="{8A5F626E-7FC3-431E-95E9-77B22669FD98}" type="slidenum">
              <a:rPr lang="en-US" smtClean="0"/>
              <a:t>7</a:t>
            </a:fld>
            <a:endParaRPr lang="en-US"/>
          </a:p>
        </p:txBody>
      </p:sp>
    </p:spTree>
    <p:extLst>
      <p:ext uri="{BB962C8B-B14F-4D97-AF65-F5344CB8AC3E}">
        <p14:creationId xmlns:p14="http://schemas.microsoft.com/office/powerpoint/2010/main" val="671502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primary key and the corresponding foreign key in another table form a </a:t>
            </a:r>
            <a:r>
              <a:rPr lang="en-US" sz="1200" b="1" i="0" kern="1200" dirty="0">
                <a:solidFill>
                  <a:schemeClr val="tx1"/>
                </a:solidFill>
                <a:effectLst/>
                <a:latin typeface="+mn-lt"/>
                <a:ea typeface="+mn-ea"/>
                <a:cs typeface="+mn-cs"/>
              </a:rPr>
              <a:t>relation</a:t>
            </a:r>
            <a:r>
              <a:rPr lang="en-US" sz="1200" b="0" i="0" kern="1200" dirty="0">
                <a:solidFill>
                  <a:schemeClr val="tx1"/>
                </a:solidFill>
                <a:effectLst/>
                <a:latin typeface="+mn-lt"/>
                <a:ea typeface="+mn-ea"/>
                <a:cs typeface="+mn-cs"/>
              </a:rPr>
              <a:t>. Relations are typically one-to-many. For example, each flight has one plane, but each plane has many flights. In other data, you’ll occasionally see a 1-to-1 relationship. You can think of this as a special case of 1-to-many. You can model many-to-many relations with a many-to-1 relation plus a 1-to-many relation. For example, in this data there’s a many-to-many relationship between airlines and airports: each airline flies to many airports; each airport hosts many airlines.</a:t>
            </a: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8</a:t>
            </a:fld>
            <a:endParaRPr lang="en-US"/>
          </a:p>
        </p:txBody>
      </p:sp>
    </p:spTree>
    <p:extLst>
      <p:ext uri="{BB962C8B-B14F-4D97-AF65-F5344CB8AC3E}">
        <p14:creationId xmlns:p14="http://schemas.microsoft.com/office/powerpoint/2010/main" val="3166821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hlinkClick r:id="rId3"/>
              </a:rPr>
              <a:t>https://rpubs.com/uky994/584787</a:t>
            </a:r>
            <a:endParaRPr lang="en-US" dirty="0"/>
          </a:p>
          <a:p>
            <a:pPr marL="0" indent="0">
              <a:buFont typeface="+mj-lt"/>
              <a:buNone/>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Add a surrogate key to flights.</a:t>
            </a:r>
          </a:p>
          <a:p>
            <a:pPr marL="228600" indent="-228600">
              <a:buFont typeface="+mj-lt"/>
              <a:buAutoNum type="arabicPeriod"/>
            </a:pPr>
            <a:r>
              <a:rPr lang="en-US" sz="1200" b="0" i="0" kern="1200" dirty="0">
                <a:solidFill>
                  <a:schemeClr val="tx1"/>
                </a:solidFill>
                <a:effectLst/>
                <a:latin typeface="+mn-lt"/>
                <a:ea typeface="+mn-ea"/>
                <a:cs typeface="+mn-cs"/>
              </a:rPr>
              <a:t>Identify the keys in the following datasets</a:t>
            </a:r>
          </a:p>
          <a:p>
            <a:pPr marL="685800" lvl="1" indent="-228600">
              <a:buFont typeface="+mj-lt"/>
              <a:buAutoNum type="arabicPeriod"/>
            </a:pPr>
            <a:r>
              <a:rPr lang="en-US" sz="1200" b="0" i="0" kern="1200" dirty="0" err="1">
                <a:solidFill>
                  <a:schemeClr val="tx1"/>
                </a:solidFill>
                <a:effectLst/>
                <a:latin typeface="+mn-lt"/>
                <a:ea typeface="+mn-ea"/>
                <a:cs typeface="+mn-cs"/>
              </a:rPr>
              <a:t>Lahman</a:t>
            </a:r>
            <a:r>
              <a:rPr lang="en-US" sz="1200" b="0" i="0" kern="1200" dirty="0">
                <a:solidFill>
                  <a:schemeClr val="tx1"/>
                </a:solidFill>
                <a:effectLst/>
                <a:latin typeface="+mn-lt"/>
                <a:ea typeface="+mn-ea"/>
                <a:cs typeface="+mn-cs"/>
              </a:rPr>
              <a:t>::Batting,</a:t>
            </a:r>
          </a:p>
          <a:p>
            <a:pPr marL="685800" lvl="1" indent="-228600">
              <a:buFont typeface="+mj-lt"/>
              <a:buAutoNum type="arabicPeriod"/>
            </a:pPr>
            <a:r>
              <a:rPr lang="en-US" sz="1200" b="0" i="0" kern="1200" dirty="0" err="1">
                <a:solidFill>
                  <a:schemeClr val="tx1"/>
                </a:solidFill>
                <a:effectLst/>
                <a:latin typeface="+mn-lt"/>
                <a:ea typeface="+mn-ea"/>
                <a:cs typeface="+mn-cs"/>
              </a:rPr>
              <a:t>babynames</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babynames</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err="1">
                <a:solidFill>
                  <a:schemeClr val="tx1"/>
                </a:solidFill>
                <a:effectLst/>
                <a:latin typeface="+mn-lt"/>
                <a:ea typeface="+mn-ea"/>
                <a:cs typeface="+mn-cs"/>
              </a:rPr>
              <a:t>nasaweather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atmos</a:t>
            </a:r>
            <a:endParaRPr lang="en-US" sz="1200" b="0" i="0" kern="1200" dirty="0">
              <a:solidFill>
                <a:schemeClr val="tx1"/>
              </a:solidFill>
              <a:effectLst/>
              <a:latin typeface="+mn-lt"/>
              <a:ea typeface="+mn-ea"/>
              <a:cs typeface="+mn-cs"/>
            </a:endParaRPr>
          </a:p>
          <a:p>
            <a:pPr marL="685800" lvl="1" indent="-228600">
              <a:buFont typeface="+mj-lt"/>
              <a:buAutoNum type="arabicPeriod"/>
            </a:pPr>
            <a:r>
              <a:rPr lang="en-US" sz="1200" b="0" i="0" kern="1200" dirty="0" err="1">
                <a:solidFill>
                  <a:schemeClr val="tx1"/>
                </a:solidFill>
                <a:effectLst/>
                <a:latin typeface="+mn-lt"/>
                <a:ea typeface="+mn-ea"/>
                <a:cs typeface="+mn-cs"/>
              </a:rPr>
              <a:t>fueleconomy</a:t>
            </a:r>
            <a:r>
              <a:rPr lang="en-US" sz="1200" b="0" i="0" kern="1200" dirty="0">
                <a:solidFill>
                  <a:schemeClr val="tx1"/>
                </a:solidFill>
                <a:effectLst/>
                <a:latin typeface="+mn-lt"/>
                <a:ea typeface="+mn-ea"/>
                <a:cs typeface="+mn-cs"/>
              </a:rPr>
              <a:t>::vehicles</a:t>
            </a:r>
          </a:p>
          <a:p>
            <a:pPr marL="685800" lvl="1" indent="-228600">
              <a:buFont typeface="+mj-lt"/>
              <a:buAutoNum type="arabicPeriod"/>
            </a:pPr>
            <a:r>
              <a:rPr lang="en-US" sz="1200" b="0" i="0" kern="1200" dirty="0">
                <a:solidFill>
                  <a:schemeClr val="tx1"/>
                </a:solidFill>
                <a:effectLst/>
                <a:latin typeface="+mn-lt"/>
                <a:ea typeface="+mn-ea"/>
                <a:cs typeface="+mn-cs"/>
              </a:rPr>
              <a:t>ggplot2::diamonds</a:t>
            </a:r>
          </a:p>
          <a:p>
            <a:pPr marL="0" indent="0">
              <a:buFont typeface="+mj-lt"/>
              <a:buNone/>
            </a:pPr>
            <a:r>
              <a:rPr lang="en-US" sz="1200" b="0" i="0" kern="1200" dirty="0">
                <a:solidFill>
                  <a:schemeClr val="tx1"/>
                </a:solidFill>
                <a:effectLst/>
                <a:latin typeface="+mn-lt"/>
                <a:ea typeface="+mn-ea"/>
                <a:cs typeface="+mn-cs"/>
              </a:rPr>
              <a:t>      (You might need to install some packages and read some documentation.)</a:t>
            </a:r>
          </a:p>
          <a:p>
            <a:pPr marL="228600" indent="-228600">
              <a:buFont typeface="+mj-lt"/>
              <a:buAutoNum type="arabicPeriod"/>
            </a:pPr>
            <a:r>
              <a:rPr lang="en-US" sz="1200" b="0" i="0" kern="1200" dirty="0">
                <a:solidFill>
                  <a:schemeClr val="tx1"/>
                </a:solidFill>
                <a:effectLst/>
                <a:latin typeface="+mn-lt"/>
                <a:ea typeface="+mn-ea"/>
                <a:cs typeface="+mn-cs"/>
              </a:rPr>
              <a:t>Draw a diagram illustrating the connections between the Batting, Master, and Salaries tables in the </a:t>
            </a:r>
            <a:r>
              <a:rPr lang="en-US" sz="1200" b="0" i="0" kern="1200" dirty="0" err="1">
                <a:solidFill>
                  <a:schemeClr val="tx1"/>
                </a:solidFill>
                <a:effectLst/>
                <a:latin typeface="+mn-lt"/>
                <a:ea typeface="+mn-ea"/>
                <a:cs typeface="+mn-cs"/>
              </a:rPr>
              <a:t>Lahman</a:t>
            </a:r>
            <a:r>
              <a:rPr lang="en-US" sz="1200" b="0" i="0" kern="1200" dirty="0">
                <a:solidFill>
                  <a:schemeClr val="tx1"/>
                </a:solidFill>
                <a:effectLst/>
                <a:latin typeface="+mn-lt"/>
                <a:ea typeface="+mn-ea"/>
                <a:cs typeface="+mn-cs"/>
              </a:rPr>
              <a:t> package. Draw another diagram that shows the relationship between Master, Managers, </a:t>
            </a:r>
            <a:r>
              <a:rPr lang="en-US" sz="1200" b="0" i="0" kern="1200" dirty="0" err="1">
                <a:solidFill>
                  <a:schemeClr val="tx1"/>
                </a:solidFill>
                <a:effectLst/>
                <a:latin typeface="+mn-lt"/>
                <a:ea typeface="+mn-ea"/>
                <a:cs typeface="+mn-cs"/>
              </a:rPr>
              <a:t>AwardsManagers</a:t>
            </a:r>
            <a:r>
              <a:rPr lang="en-US" sz="1200" b="0" i="0" kern="1200" dirty="0">
                <a:solidFill>
                  <a:schemeClr val="tx1"/>
                </a:solidFill>
                <a:effectLst/>
                <a:latin typeface="+mn-lt"/>
                <a:ea typeface="+mn-ea"/>
                <a:cs typeface="+mn-cs"/>
              </a:rPr>
              <a:t>.</a:t>
            </a:r>
          </a:p>
          <a:p>
            <a:pPr marL="228600" indent="-228600">
              <a:buFont typeface="+mj-lt"/>
              <a:buAutoNum type="arabicPeriod"/>
            </a:pPr>
            <a:r>
              <a:rPr lang="en-US" sz="1200" b="0" i="0" kern="1200" dirty="0">
                <a:solidFill>
                  <a:schemeClr val="tx1"/>
                </a:solidFill>
                <a:effectLst/>
                <a:latin typeface="+mn-lt"/>
                <a:ea typeface="+mn-ea"/>
                <a:cs typeface="+mn-cs"/>
              </a:rPr>
              <a:t>How would you </a:t>
            </a:r>
            <a:r>
              <a:rPr lang="en-US" sz="1200" b="0" i="0" kern="1200" dirty="0" err="1">
                <a:solidFill>
                  <a:schemeClr val="tx1"/>
                </a:solidFill>
                <a:effectLst/>
                <a:latin typeface="+mn-lt"/>
                <a:ea typeface="+mn-ea"/>
                <a:cs typeface="+mn-cs"/>
              </a:rPr>
              <a:t>characterise</a:t>
            </a:r>
            <a:r>
              <a:rPr lang="en-US" sz="1200" b="0" i="0" kern="1200" dirty="0">
                <a:solidFill>
                  <a:schemeClr val="tx1"/>
                </a:solidFill>
                <a:effectLst/>
                <a:latin typeface="+mn-lt"/>
                <a:ea typeface="+mn-ea"/>
                <a:cs typeface="+mn-cs"/>
              </a:rPr>
              <a:t> the relationship between the Batting, Pitching, and Fielding tables?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8A5F626E-7FC3-431E-95E9-77B22669FD98}" type="slidenum">
              <a:rPr lang="en-US" smtClean="0"/>
              <a:t>9</a:t>
            </a:fld>
            <a:endParaRPr lang="en-US"/>
          </a:p>
        </p:txBody>
      </p:sp>
    </p:spTree>
    <p:extLst>
      <p:ext uri="{BB962C8B-B14F-4D97-AF65-F5344CB8AC3E}">
        <p14:creationId xmlns:p14="http://schemas.microsoft.com/office/powerpoint/2010/main" val="7981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4/7/2020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D40C66-7025-4E4C-8039-D1A394E592C2}"/>
              </a:ext>
            </a:extLst>
          </p:cNvPr>
          <p:cNvSpPr>
            <a:spLocks noGrp="1"/>
          </p:cNvSpPr>
          <p:nvPr>
            <p:ph type="title"/>
          </p:nvPr>
        </p:nvSpPr>
        <p:spPr/>
        <p:txBody>
          <a:bodyPr/>
          <a:lstStyle/>
          <a:p>
            <a:r>
              <a:rPr lang="en-US" dirty="0"/>
              <a:t>Relational data</a:t>
            </a:r>
          </a:p>
        </p:txBody>
      </p:sp>
      <p:sp>
        <p:nvSpPr>
          <p:cNvPr id="6" name="Text Placeholder 5">
            <a:extLst>
              <a:ext uri="{FF2B5EF4-FFF2-40B4-BE49-F238E27FC236}">
                <a16:creationId xmlns:a16="http://schemas.microsoft.com/office/drawing/2014/main" id="{C640C65A-1636-4DDE-830F-4C118CF86F33}"/>
              </a:ext>
            </a:extLst>
          </p:cNvPr>
          <p:cNvSpPr>
            <a:spLocks noGrp="1"/>
          </p:cNvSpPr>
          <p:nvPr>
            <p:ph type="body" sz="half" idx="2"/>
          </p:nvPr>
        </p:nvSpPr>
        <p:spPr/>
        <p:txBody>
          <a:bodyPr/>
          <a:lstStyle/>
          <a:p>
            <a:r>
              <a:rPr lang="en-US" dirty="0">
                <a:solidFill>
                  <a:schemeClr val="accent1"/>
                </a:solidFill>
              </a:rPr>
              <a:t>STA 4233 </a:t>
            </a:r>
            <a:r>
              <a:rPr lang="en-US" dirty="0"/>
              <a:t>Introduction to Programming and Data Management in R</a:t>
            </a:r>
          </a:p>
        </p:txBody>
      </p:sp>
      <p:pic>
        <p:nvPicPr>
          <p:cNvPr id="7" name="Picture 2" descr="Image result for r programming">
            <a:extLst>
              <a:ext uri="{FF2B5EF4-FFF2-40B4-BE49-F238E27FC236}">
                <a16:creationId xmlns:a16="http://schemas.microsoft.com/office/drawing/2014/main" id="{17184B0E-148E-4376-A256-224E0D941B21}"/>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6784" b="16784"/>
          <a:stretch>
            <a:fillRect/>
          </a:stretch>
        </p:blipFill>
        <p:spPr bwMode="auto">
          <a:xfrm>
            <a:off x="0" y="0"/>
            <a:ext cx="1218882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999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1298-E8A7-450D-B8EC-768C8192D62A}"/>
              </a:ext>
            </a:extLst>
          </p:cNvPr>
          <p:cNvSpPr>
            <a:spLocks noGrp="1"/>
          </p:cNvSpPr>
          <p:nvPr>
            <p:ph type="title"/>
          </p:nvPr>
        </p:nvSpPr>
        <p:spPr/>
        <p:txBody>
          <a:bodyPr/>
          <a:lstStyle/>
          <a:p>
            <a:r>
              <a:rPr lang="en-US" dirty="0"/>
              <a:t>Mutating joins</a:t>
            </a:r>
          </a:p>
        </p:txBody>
      </p:sp>
      <p:sp>
        <p:nvSpPr>
          <p:cNvPr id="5" name="Rectangle 4">
            <a:extLst>
              <a:ext uri="{FF2B5EF4-FFF2-40B4-BE49-F238E27FC236}">
                <a16:creationId xmlns:a16="http://schemas.microsoft.com/office/drawing/2014/main" id="{DF3BEC9F-D9B8-4D18-862C-96227B792EA3}"/>
              </a:ext>
            </a:extLst>
          </p:cNvPr>
          <p:cNvSpPr/>
          <p:nvPr/>
        </p:nvSpPr>
        <p:spPr>
          <a:xfrm>
            <a:off x="1024128" y="1765221"/>
            <a:ext cx="9720072" cy="4093428"/>
          </a:xfrm>
          <a:prstGeom prst="rect">
            <a:avLst/>
          </a:prstGeom>
          <a:solidFill>
            <a:srgbClr val="F7F7F7"/>
          </a:solidFill>
        </p:spPr>
        <p:txBody>
          <a:bodyPr wrap="square">
            <a:spAutoFit/>
          </a:bodyPr>
          <a:lstStyle/>
          <a:p>
            <a:r>
              <a:rPr lang="en-US" altLang="en-US" sz="2000" dirty="0">
                <a:solidFill>
                  <a:srgbClr val="4183C4"/>
                </a:solidFill>
                <a:latin typeface="Consolas" panose="020B0609020204030204" pitchFamily="49" charset="0"/>
              </a:rPr>
              <a:t>flights2 &lt;-</a:t>
            </a:r>
            <a:r>
              <a:rPr lang="en-US" altLang="en-US" sz="2000" dirty="0">
                <a:solidFill>
                  <a:srgbClr val="4070A0"/>
                </a:solidFill>
                <a:latin typeface="Consolas" panose="020B0609020204030204" pitchFamily="49" charset="0"/>
              </a:rPr>
              <a:t> </a:t>
            </a:r>
            <a:r>
              <a:rPr lang="en-US" altLang="en-US" sz="2000" dirty="0">
                <a:solidFill>
                  <a:srgbClr val="4183C4"/>
                </a:solidFill>
                <a:latin typeface="Consolas" panose="020B0609020204030204" pitchFamily="49" charset="0"/>
              </a:rPr>
              <a:t>flights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select</a:t>
            </a:r>
            <a:r>
              <a:rPr lang="en-US" altLang="en-US" sz="2000" dirty="0">
                <a:solidFill>
                  <a:srgbClr val="4183C4"/>
                </a:solidFill>
                <a:latin typeface="Consolas" panose="020B0609020204030204" pitchFamily="49" charset="0"/>
              </a:rPr>
              <a:t>(</a:t>
            </a:r>
            <a:r>
              <a:rPr lang="en-US" altLang="en-US" sz="2000" dirty="0" err="1">
                <a:solidFill>
                  <a:srgbClr val="4183C4"/>
                </a:solidFill>
                <a:latin typeface="Consolas" panose="020B0609020204030204" pitchFamily="49" charset="0"/>
              </a:rPr>
              <a:t>year</a:t>
            </a:r>
            <a:r>
              <a:rPr lang="en-US" altLang="en-US" sz="2000" dirty="0" err="1">
                <a:solidFill>
                  <a:srgbClr val="666666"/>
                </a:solidFill>
                <a:latin typeface="Consolas" panose="020B0609020204030204" pitchFamily="49" charset="0"/>
              </a:rPr>
              <a:t>:</a:t>
            </a:r>
            <a:r>
              <a:rPr lang="en-US" altLang="en-US" sz="2000" dirty="0" err="1">
                <a:solidFill>
                  <a:srgbClr val="4183C4"/>
                </a:solidFill>
                <a:latin typeface="Consolas" panose="020B0609020204030204" pitchFamily="49" charset="0"/>
              </a:rPr>
              <a:t>day</a:t>
            </a:r>
            <a:r>
              <a:rPr lang="en-US" altLang="en-US" sz="2000" dirty="0">
                <a:solidFill>
                  <a:srgbClr val="4183C4"/>
                </a:solidFill>
                <a:latin typeface="Consolas" panose="020B0609020204030204" pitchFamily="49" charset="0"/>
              </a:rPr>
              <a:t>, hour, origin, </a:t>
            </a:r>
            <a:r>
              <a:rPr lang="en-US" altLang="en-US" sz="2000" dirty="0" err="1">
                <a:solidFill>
                  <a:srgbClr val="4183C4"/>
                </a:solidFill>
                <a:latin typeface="Consolas" panose="020B0609020204030204" pitchFamily="49" charset="0"/>
              </a:rPr>
              <a:t>dest</a:t>
            </a:r>
            <a:r>
              <a:rPr lang="en-US" altLang="en-US" sz="2000" dirty="0">
                <a:solidFill>
                  <a:srgbClr val="4183C4"/>
                </a:solidFill>
                <a:latin typeface="Consolas" panose="020B0609020204030204" pitchFamily="49" charset="0"/>
              </a:rPr>
              <a:t>, </a:t>
            </a:r>
            <a:r>
              <a:rPr lang="en-US" altLang="en-US" sz="2000" dirty="0" err="1">
                <a:solidFill>
                  <a:srgbClr val="4183C4"/>
                </a:solidFill>
                <a:latin typeface="Consolas" panose="020B0609020204030204" pitchFamily="49" charset="0"/>
              </a:rPr>
              <a:t>tailnum</a:t>
            </a:r>
            <a:r>
              <a:rPr lang="en-US" altLang="en-US" sz="2000" dirty="0">
                <a:solidFill>
                  <a:srgbClr val="4183C4"/>
                </a:solidFill>
                <a:latin typeface="Consolas" panose="020B0609020204030204" pitchFamily="49" charset="0"/>
              </a:rPr>
              <a:t>, carrier)</a:t>
            </a:r>
            <a:r>
              <a:rPr lang="en-US" altLang="en-US" sz="2000" dirty="0">
                <a:solidFill>
                  <a:srgbClr val="333333"/>
                </a:solidFill>
                <a:latin typeface="Consolas" panose="020B0609020204030204" pitchFamily="49" charset="0"/>
              </a:rPr>
              <a:t> </a:t>
            </a:r>
          </a:p>
          <a:p>
            <a:r>
              <a:rPr lang="en-US" altLang="en-US" sz="2000" dirty="0">
                <a:solidFill>
                  <a:srgbClr val="4183C4"/>
                </a:solidFill>
                <a:latin typeface="Consolas" panose="020B0609020204030204" pitchFamily="49" charset="0"/>
              </a:rPr>
              <a:t>flights2</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336,776 x 8</a:t>
            </a:r>
          </a:p>
          <a:p>
            <a:r>
              <a:rPr lang="en-US" sz="2000" i="1" dirty="0">
                <a:solidFill>
                  <a:srgbClr val="60A0B0"/>
                </a:solidFill>
                <a:latin typeface="Consolas" panose="020B0609020204030204" pitchFamily="49" charset="0"/>
              </a:rPr>
              <a:t>#&gt;    year month   day  hour origin </a:t>
            </a:r>
            <a:r>
              <a:rPr lang="en-US" sz="2000" i="1" dirty="0" err="1">
                <a:solidFill>
                  <a:srgbClr val="60A0B0"/>
                </a:solidFill>
                <a:latin typeface="Consolas" panose="020B0609020204030204" pitchFamily="49" charset="0"/>
              </a:rPr>
              <a:t>dest</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tailnum</a:t>
            </a:r>
            <a:r>
              <a:rPr lang="en-US" sz="2000" i="1" dirty="0">
                <a:solidFill>
                  <a:srgbClr val="60A0B0"/>
                </a:solidFill>
                <a:latin typeface="Consolas" panose="020B0609020204030204" pitchFamily="49" charset="0"/>
              </a:rPr>
              <a:t> carrier</a:t>
            </a:r>
          </a:p>
          <a:p>
            <a:r>
              <a:rPr lang="en-US" sz="2000" i="1" dirty="0">
                <a:solidFill>
                  <a:srgbClr val="60A0B0"/>
                </a:solidFill>
                <a:latin typeface="Consolas" panose="020B0609020204030204" pitchFamily="49" charset="0"/>
              </a:rPr>
              <a:t>#&gt;   &lt;int&gt; &lt;int&gt; &lt;int&gt;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a:t>
            </a:r>
          </a:p>
          <a:p>
            <a:r>
              <a:rPr lang="en-US" sz="2000" i="1" dirty="0">
                <a:solidFill>
                  <a:srgbClr val="60A0B0"/>
                </a:solidFill>
                <a:latin typeface="Consolas" panose="020B0609020204030204" pitchFamily="49" charset="0"/>
              </a:rPr>
              <a:t>#&gt; 1  2013     1     1     5 EWR    IAH   N14228  UA     </a:t>
            </a:r>
          </a:p>
          <a:p>
            <a:r>
              <a:rPr lang="en-US" sz="2000" i="1" dirty="0">
                <a:solidFill>
                  <a:srgbClr val="60A0B0"/>
                </a:solidFill>
                <a:latin typeface="Consolas" panose="020B0609020204030204" pitchFamily="49" charset="0"/>
              </a:rPr>
              <a:t>#&gt; 2  2013     1     1     5 LGA    IAH   N24211  UA     </a:t>
            </a:r>
          </a:p>
          <a:p>
            <a:r>
              <a:rPr lang="en-US" sz="2000" i="1" dirty="0">
                <a:solidFill>
                  <a:srgbClr val="60A0B0"/>
                </a:solidFill>
                <a:latin typeface="Consolas" panose="020B0609020204030204" pitchFamily="49" charset="0"/>
              </a:rPr>
              <a:t>#&gt; 3  2013     1     1     5 JFK    MIA   N619AA  AA     </a:t>
            </a:r>
          </a:p>
          <a:p>
            <a:r>
              <a:rPr lang="en-US" sz="2000" i="1" dirty="0">
                <a:solidFill>
                  <a:srgbClr val="60A0B0"/>
                </a:solidFill>
                <a:latin typeface="Consolas" panose="020B0609020204030204" pitchFamily="49" charset="0"/>
              </a:rPr>
              <a:t>#&gt; 4  2013     1     1     5 JFK    BQN   N804JB  B6     </a:t>
            </a:r>
          </a:p>
          <a:p>
            <a:r>
              <a:rPr lang="en-US" sz="2000" i="1" dirty="0">
                <a:solidFill>
                  <a:srgbClr val="60A0B0"/>
                </a:solidFill>
                <a:latin typeface="Consolas" panose="020B0609020204030204" pitchFamily="49" charset="0"/>
              </a:rPr>
              <a:t>#&gt; 5  2013     1     1     6 LGA    ATL   N668DN  DL     </a:t>
            </a:r>
          </a:p>
          <a:p>
            <a:r>
              <a:rPr lang="en-US" sz="2000" i="1" dirty="0">
                <a:solidFill>
                  <a:srgbClr val="60A0B0"/>
                </a:solidFill>
                <a:latin typeface="Consolas" panose="020B0609020204030204" pitchFamily="49" charset="0"/>
              </a:rPr>
              <a:t>#&gt; 6  2013     1     1     5 EWR    ORD   N39463  UA     </a:t>
            </a:r>
          </a:p>
          <a:p>
            <a:r>
              <a:rPr lang="en-US" sz="2000" i="1" dirty="0">
                <a:solidFill>
                  <a:srgbClr val="60A0B0"/>
                </a:solidFill>
                <a:latin typeface="Consolas" panose="020B0609020204030204" pitchFamily="49" charset="0"/>
              </a:rPr>
              <a:t>#&gt; # … with 3.368e+05 more rows</a:t>
            </a:r>
          </a:p>
        </p:txBody>
      </p:sp>
    </p:spTree>
    <p:extLst>
      <p:ext uri="{BB962C8B-B14F-4D97-AF65-F5344CB8AC3E}">
        <p14:creationId xmlns:p14="http://schemas.microsoft.com/office/powerpoint/2010/main" val="158163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99DF-191D-4E8F-81EE-61BACB26F81D}"/>
              </a:ext>
            </a:extLst>
          </p:cNvPr>
          <p:cNvSpPr>
            <a:spLocks noGrp="1"/>
          </p:cNvSpPr>
          <p:nvPr>
            <p:ph type="title"/>
          </p:nvPr>
        </p:nvSpPr>
        <p:spPr/>
        <p:txBody>
          <a:bodyPr/>
          <a:lstStyle/>
          <a:p>
            <a:r>
              <a:rPr lang="en-US" dirty="0"/>
              <a:t>Mutating joins</a:t>
            </a:r>
          </a:p>
        </p:txBody>
      </p:sp>
      <p:sp>
        <p:nvSpPr>
          <p:cNvPr id="5" name="Rectangle 4">
            <a:extLst>
              <a:ext uri="{FF2B5EF4-FFF2-40B4-BE49-F238E27FC236}">
                <a16:creationId xmlns:a16="http://schemas.microsoft.com/office/drawing/2014/main" id="{8689DB88-8EF9-4864-9226-AED37B495CE4}"/>
              </a:ext>
            </a:extLst>
          </p:cNvPr>
          <p:cNvSpPr/>
          <p:nvPr/>
        </p:nvSpPr>
        <p:spPr>
          <a:xfrm>
            <a:off x="1024127" y="2084832"/>
            <a:ext cx="9720073" cy="4093428"/>
          </a:xfrm>
          <a:prstGeom prst="rect">
            <a:avLst/>
          </a:prstGeom>
          <a:solidFill>
            <a:srgbClr val="F7F7F7"/>
          </a:solidFill>
        </p:spPr>
        <p:txBody>
          <a:bodyPr wrap="square">
            <a:spAutoFit/>
          </a:bodyPr>
          <a:lstStyle/>
          <a:p>
            <a:r>
              <a:rPr lang="en-US" altLang="en-US" sz="2000" dirty="0">
                <a:solidFill>
                  <a:srgbClr val="4183C4"/>
                </a:solidFill>
                <a:latin typeface="Consolas" panose="020B0609020204030204" pitchFamily="49" charset="0"/>
              </a:rPr>
              <a:t>flights2 </a:t>
            </a:r>
            <a:r>
              <a:rPr lang="en-US" altLang="en-US" sz="2000" dirty="0">
                <a:solidFill>
                  <a:srgbClr val="666666"/>
                </a:solidFill>
                <a:latin typeface="Consolas" panose="020B0609020204030204" pitchFamily="49" charset="0"/>
              </a:rPr>
              <a:t>%&gt;%</a:t>
            </a:r>
            <a:r>
              <a:rPr lang="en-US" altLang="en-US" sz="2000" dirty="0">
                <a:solidFill>
                  <a:srgbClr val="333333"/>
                </a:solidFill>
                <a:latin typeface="Consolas" panose="020B0609020204030204" pitchFamily="49" charset="0"/>
              </a:rPr>
              <a:t> </a:t>
            </a:r>
          </a:p>
          <a:p>
            <a:r>
              <a:rPr lang="en-US" altLang="en-US" sz="2000" b="1" dirty="0">
                <a:solidFill>
                  <a:srgbClr val="333333"/>
                </a:solidFill>
                <a:latin typeface="Consolas" panose="020B0609020204030204" pitchFamily="49" charset="0"/>
              </a:rPr>
              <a:t>  </a:t>
            </a:r>
            <a:r>
              <a:rPr lang="en-US" altLang="en-US" sz="2000" b="1" dirty="0">
                <a:solidFill>
                  <a:srgbClr val="007020"/>
                </a:solidFill>
                <a:latin typeface="Consolas" panose="020B0609020204030204" pitchFamily="49" charset="0"/>
              </a:rPr>
              <a:t>select</a:t>
            </a:r>
            <a:r>
              <a:rPr lang="en-US" altLang="en-US" sz="2000" dirty="0">
                <a:solidFill>
                  <a:srgbClr val="4183C4"/>
                </a:solidFill>
                <a:latin typeface="Consolas" panose="020B0609020204030204" pitchFamily="49" charset="0"/>
              </a:rPr>
              <a:t>(</a:t>
            </a:r>
            <a:r>
              <a:rPr lang="en-US" altLang="en-US" sz="2000" dirty="0">
                <a:solidFill>
                  <a:srgbClr val="666666"/>
                </a:solidFill>
                <a:latin typeface="Consolas" panose="020B0609020204030204" pitchFamily="49" charset="0"/>
              </a:rPr>
              <a:t>-</a:t>
            </a:r>
            <a:r>
              <a:rPr lang="en-US" altLang="en-US" sz="2000" dirty="0">
                <a:solidFill>
                  <a:srgbClr val="4183C4"/>
                </a:solidFill>
                <a:latin typeface="Consolas" panose="020B0609020204030204" pitchFamily="49" charset="0"/>
              </a:rPr>
              <a:t>origin, </a:t>
            </a:r>
            <a:r>
              <a:rPr lang="en-US" altLang="en-US" sz="2000" dirty="0">
                <a:solidFill>
                  <a:srgbClr val="666666"/>
                </a:solidFill>
                <a:latin typeface="Consolas" panose="020B0609020204030204" pitchFamily="49" charset="0"/>
              </a:rPr>
              <a:t>-</a:t>
            </a:r>
            <a:r>
              <a:rPr lang="en-US" altLang="en-US" sz="2000" dirty="0" err="1">
                <a:solidFill>
                  <a:srgbClr val="4183C4"/>
                </a:solidFill>
                <a:latin typeface="Consolas" panose="020B0609020204030204" pitchFamily="49" charset="0"/>
              </a:rPr>
              <a:t>dest</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left_join</a:t>
            </a:r>
            <a:r>
              <a:rPr lang="en-US" altLang="en-US" sz="2000" dirty="0">
                <a:solidFill>
                  <a:srgbClr val="4183C4"/>
                </a:solidFill>
                <a:latin typeface="Consolas" panose="020B0609020204030204" pitchFamily="49" charset="0"/>
              </a:rPr>
              <a:t>(airlines, </a:t>
            </a:r>
            <a:r>
              <a:rPr lang="en-US" altLang="en-US" sz="2000" dirty="0">
                <a:solidFill>
                  <a:srgbClr val="902000"/>
                </a:solidFill>
                <a:latin typeface="Consolas" panose="020B0609020204030204" pitchFamily="49" charset="0"/>
              </a:rPr>
              <a:t>by =</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"carrier"</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336,776 x 7</a:t>
            </a:r>
          </a:p>
          <a:p>
            <a:r>
              <a:rPr lang="en-US" sz="2000" i="1" dirty="0">
                <a:solidFill>
                  <a:srgbClr val="60A0B0"/>
                </a:solidFill>
                <a:latin typeface="Consolas" panose="020B0609020204030204" pitchFamily="49" charset="0"/>
              </a:rPr>
              <a:t>#&gt;    year month   day  hour </a:t>
            </a:r>
            <a:r>
              <a:rPr lang="en-US" sz="2000" i="1" dirty="0" err="1">
                <a:solidFill>
                  <a:srgbClr val="60A0B0"/>
                </a:solidFill>
                <a:latin typeface="Consolas" panose="020B0609020204030204" pitchFamily="49" charset="0"/>
              </a:rPr>
              <a:t>tailnum</a:t>
            </a:r>
            <a:r>
              <a:rPr lang="en-US" sz="2000" i="1" dirty="0">
                <a:solidFill>
                  <a:srgbClr val="60A0B0"/>
                </a:solidFill>
                <a:latin typeface="Consolas" panose="020B0609020204030204" pitchFamily="49" charset="0"/>
              </a:rPr>
              <a:t> carrier name                  </a:t>
            </a:r>
          </a:p>
          <a:p>
            <a:r>
              <a:rPr lang="en-US" sz="2000" i="1" dirty="0">
                <a:solidFill>
                  <a:srgbClr val="60A0B0"/>
                </a:solidFill>
                <a:latin typeface="Consolas" panose="020B0609020204030204" pitchFamily="49" charset="0"/>
              </a:rPr>
              <a:t>#&gt;   &lt;int&gt; &lt;int&gt; &lt;int&gt;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a:t>
            </a:r>
          </a:p>
          <a:p>
            <a:r>
              <a:rPr lang="en-US" sz="2000" i="1" dirty="0">
                <a:solidFill>
                  <a:srgbClr val="60A0B0"/>
                </a:solidFill>
                <a:latin typeface="Consolas" panose="020B0609020204030204" pitchFamily="49" charset="0"/>
              </a:rPr>
              <a:t>#&gt; 1  2013     1     1     5 N14228  UA      United Air Lines Inc. </a:t>
            </a:r>
          </a:p>
          <a:p>
            <a:r>
              <a:rPr lang="en-US" sz="2000" i="1" dirty="0">
                <a:solidFill>
                  <a:srgbClr val="60A0B0"/>
                </a:solidFill>
                <a:latin typeface="Consolas" panose="020B0609020204030204" pitchFamily="49" charset="0"/>
              </a:rPr>
              <a:t>#&gt; 2  2013     1     1     5 N24211  UA      United Air Lines Inc. </a:t>
            </a:r>
          </a:p>
          <a:p>
            <a:r>
              <a:rPr lang="en-US" sz="2000" i="1" dirty="0">
                <a:solidFill>
                  <a:srgbClr val="60A0B0"/>
                </a:solidFill>
                <a:latin typeface="Consolas" panose="020B0609020204030204" pitchFamily="49" charset="0"/>
              </a:rPr>
              <a:t>#&gt; 3  2013     1     1     5 N619AA  AA      American Airlines Inc.</a:t>
            </a:r>
          </a:p>
          <a:p>
            <a:r>
              <a:rPr lang="en-US" sz="2000" i="1" dirty="0">
                <a:solidFill>
                  <a:srgbClr val="60A0B0"/>
                </a:solidFill>
                <a:latin typeface="Consolas" panose="020B0609020204030204" pitchFamily="49" charset="0"/>
              </a:rPr>
              <a:t>#&gt; 4  2013     1     1     5 N804JB  B6      JetBlue Airways       </a:t>
            </a:r>
          </a:p>
          <a:p>
            <a:r>
              <a:rPr lang="en-US" sz="2000" i="1" dirty="0">
                <a:solidFill>
                  <a:srgbClr val="60A0B0"/>
                </a:solidFill>
                <a:latin typeface="Consolas" panose="020B0609020204030204" pitchFamily="49" charset="0"/>
              </a:rPr>
              <a:t>#&gt; 5  2013     1     1     6 N668DN  DL      Delta Air Lines Inc.  </a:t>
            </a:r>
          </a:p>
          <a:p>
            <a:r>
              <a:rPr lang="en-US" sz="2000" i="1" dirty="0">
                <a:solidFill>
                  <a:srgbClr val="60A0B0"/>
                </a:solidFill>
                <a:latin typeface="Consolas" panose="020B0609020204030204" pitchFamily="49" charset="0"/>
              </a:rPr>
              <a:t>#&gt; 6  2013     1     1     5 N39463  UA      United Air Lines Inc. </a:t>
            </a:r>
          </a:p>
          <a:p>
            <a:r>
              <a:rPr lang="en-US" sz="2000" i="1" dirty="0">
                <a:solidFill>
                  <a:srgbClr val="60A0B0"/>
                </a:solidFill>
                <a:latin typeface="Consolas" panose="020B0609020204030204" pitchFamily="49" charset="0"/>
              </a:rPr>
              <a:t>#&gt; # … with 3.368e+05 more rows</a:t>
            </a:r>
          </a:p>
        </p:txBody>
      </p:sp>
    </p:spTree>
    <p:extLst>
      <p:ext uri="{BB962C8B-B14F-4D97-AF65-F5344CB8AC3E}">
        <p14:creationId xmlns:p14="http://schemas.microsoft.com/office/powerpoint/2010/main" val="17466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0CC6-602E-40E9-B910-DCD3CED758D5}"/>
              </a:ext>
            </a:extLst>
          </p:cNvPr>
          <p:cNvSpPr>
            <a:spLocks noGrp="1"/>
          </p:cNvSpPr>
          <p:nvPr>
            <p:ph type="title"/>
          </p:nvPr>
        </p:nvSpPr>
        <p:spPr/>
        <p:txBody>
          <a:bodyPr/>
          <a:lstStyle/>
          <a:p>
            <a:r>
              <a:rPr lang="en-US" dirty="0"/>
              <a:t>Mutating joins</a:t>
            </a:r>
          </a:p>
        </p:txBody>
      </p:sp>
      <p:sp>
        <p:nvSpPr>
          <p:cNvPr id="4" name="Rectangle 3">
            <a:extLst>
              <a:ext uri="{FF2B5EF4-FFF2-40B4-BE49-F238E27FC236}">
                <a16:creationId xmlns:a16="http://schemas.microsoft.com/office/drawing/2014/main" id="{5F2F5D5B-2E5A-4DBC-9AF9-A76AB9502E86}"/>
              </a:ext>
            </a:extLst>
          </p:cNvPr>
          <p:cNvSpPr/>
          <p:nvPr/>
        </p:nvSpPr>
        <p:spPr>
          <a:xfrm>
            <a:off x="1024128" y="2084832"/>
            <a:ext cx="9720072" cy="4093428"/>
          </a:xfrm>
          <a:prstGeom prst="rect">
            <a:avLst/>
          </a:prstGeom>
          <a:solidFill>
            <a:srgbClr val="F7F7F7"/>
          </a:solidFill>
        </p:spPr>
        <p:txBody>
          <a:bodyPr wrap="square">
            <a:spAutoFit/>
          </a:bodyPr>
          <a:lstStyle/>
          <a:p>
            <a:r>
              <a:rPr lang="en-US" altLang="en-US" sz="2000" dirty="0">
                <a:solidFill>
                  <a:srgbClr val="4183C4"/>
                </a:solidFill>
                <a:latin typeface="Consolas" panose="020B0609020204030204" pitchFamily="49" charset="0"/>
              </a:rPr>
              <a:t>flights2 </a:t>
            </a:r>
            <a:r>
              <a:rPr lang="en-US" altLang="en-US" sz="2000" dirty="0">
                <a:solidFill>
                  <a:srgbClr val="666666"/>
                </a:solidFill>
                <a:latin typeface="Consolas" panose="020B0609020204030204" pitchFamily="49" charset="0"/>
              </a:rPr>
              <a:t>%&gt;%</a:t>
            </a:r>
            <a:r>
              <a:rPr lang="en-US" altLang="en-US" sz="2000" dirty="0">
                <a:solidFill>
                  <a:srgbClr val="333333"/>
                </a:solidFill>
                <a:latin typeface="Consolas" panose="020B0609020204030204" pitchFamily="49" charset="0"/>
              </a:rPr>
              <a:t> </a:t>
            </a:r>
          </a:p>
          <a:p>
            <a:r>
              <a:rPr lang="en-US" altLang="en-US" sz="2000" b="1" dirty="0">
                <a:solidFill>
                  <a:srgbClr val="333333"/>
                </a:solidFill>
                <a:latin typeface="Consolas" panose="020B0609020204030204" pitchFamily="49" charset="0"/>
              </a:rPr>
              <a:t>  </a:t>
            </a:r>
            <a:r>
              <a:rPr lang="en-US" altLang="en-US" sz="2000" b="1" dirty="0">
                <a:solidFill>
                  <a:srgbClr val="007020"/>
                </a:solidFill>
                <a:latin typeface="Consolas" panose="020B0609020204030204" pitchFamily="49" charset="0"/>
              </a:rPr>
              <a:t>select</a:t>
            </a:r>
            <a:r>
              <a:rPr lang="en-US" altLang="en-US" sz="2000" dirty="0">
                <a:solidFill>
                  <a:srgbClr val="4183C4"/>
                </a:solidFill>
                <a:latin typeface="Consolas" panose="020B0609020204030204" pitchFamily="49" charset="0"/>
              </a:rPr>
              <a:t>(</a:t>
            </a:r>
            <a:r>
              <a:rPr lang="en-US" altLang="en-US" sz="2000" dirty="0">
                <a:solidFill>
                  <a:srgbClr val="666666"/>
                </a:solidFill>
                <a:latin typeface="Consolas" panose="020B0609020204030204" pitchFamily="49" charset="0"/>
              </a:rPr>
              <a:t>-</a:t>
            </a:r>
            <a:r>
              <a:rPr lang="en-US" altLang="en-US" sz="2000" dirty="0">
                <a:solidFill>
                  <a:srgbClr val="4183C4"/>
                </a:solidFill>
                <a:latin typeface="Consolas" panose="020B0609020204030204" pitchFamily="49" charset="0"/>
              </a:rPr>
              <a:t>origin, </a:t>
            </a:r>
            <a:r>
              <a:rPr lang="en-US" altLang="en-US" sz="2000" dirty="0">
                <a:solidFill>
                  <a:srgbClr val="666666"/>
                </a:solidFill>
                <a:latin typeface="Consolas" panose="020B0609020204030204" pitchFamily="49" charset="0"/>
              </a:rPr>
              <a:t>-</a:t>
            </a:r>
            <a:r>
              <a:rPr lang="en-US" altLang="en-US" sz="2000" dirty="0" err="1">
                <a:solidFill>
                  <a:srgbClr val="4183C4"/>
                </a:solidFill>
                <a:latin typeface="Consolas" panose="020B0609020204030204" pitchFamily="49" charset="0"/>
              </a:rPr>
              <a:t>dest</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mutate</a:t>
            </a:r>
            <a:r>
              <a:rPr lang="en-US" altLang="en-US" sz="2000" dirty="0">
                <a:solidFill>
                  <a:srgbClr val="4183C4"/>
                </a:solidFill>
                <a:latin typeface="Consolas" panose="020B0609020204030204" pitchFamily="49" charset="0"/>
              </a:rPr>
              <a:t>(</a:t>
            </a:r>
            <a:r>
              <a:rPr lang="en-US" altLang="en-US" sz="2000" dirty="0">
                <a:solidFill>
                  <a:srgbClr val="902000"/>
                </a:solidFill>
                <a:latin typeface="Consolas" panose="020B0609020204030204" pitchFamily="49" charset="0"/>
              </a:rPr>
              <a:t>name =</a:t>
            </a:r>
            <a:r>
              <a:rPr lang="en-US" altLang="en-US" sz="2000" dirty="0">
                <a:solidFill>
                  <a:srgbClr val="4183C4"/>
                </a:solidFill>
                <a:latin typeface="Consolas" panose="020B0609020204030204" pitchFamily="49" charset="0"/>
              </a:rPr>
              <a:t> </a:t>
            </a:r>
            <a:r>
              <a:rPr lang="en-US" altLang="en-US" sz="2000" dirty="0" err="1">
                <a:solidFill>
                  <a:srgbClr val="4183C4"/>
                </a:solidFill>
                <a:latin typeface="Consolas" panose="020B0609020204030204" pitchFamily="49" charset="0"/>
              </a:rPr>
              <a:t>airlines</a:t>
            </a:r>
            <a:r>
              <a:rPr lang="en-US" altLang="en-US" sz="2000" dirty="0" err="1">
                <a:solidFill>
                  <a:srgbClr val="666666"/>
                </a:solidFill>
                <a:latin typeface="Consolas" panose="020B0609020204030204" pitchFamily="49" charset="0"/>
              </a:rPr>
              <a:t>$</a:t>
            </a:r>
            <a:r>
              <a:rPr lang="en-US" altLang="en-US" sz="2000" dirty="0" err="1">
                <a:solidFill>
                  <a:srgbClr val="4183C4"/>
                </a:solidFill>
                <a:latin typeface="Consolas" panose="020B0609020204030204" pitchFamily="49" charset="0"/>
              </a:rPr>
              <a:t>name</a:t>
            </a:r>
            <a:r>
              <a:rPr lang="en-US" altLang="en-US" sz="2000" dirty="0">
                <a:solidFill>
                  <a:srgbClr val="4183C4"/>
                </a:solidFill>
                <a:latin typeface="Consolas" panose="020B0609020204030204" pitchFamily="49" charset="0"/>
              </a:rPr>
              <a:t>[</a:t>
            </a:r>
            <a:r>
              <a:rPr lang="en-US" altLang="en-US" sz="2000" b="1" dirty="0">
                <a:solidFill>
                  <a:srgbClr val="007020"/>
                </a:solidFill>
                <a:latin typeface="Consolas" panose="020B0609020204030204" pitchFamily="49" charset="0"/>
              </a:rPr>
              <a:t>match</a:t>
            </a:r>
            <a:r>
              <a:rPr lang="en-US" altLang="en-US" sz="2000" dirty="0">
                <a:solidFill>
                  <a:srgbClr val="4183C4"/>
                </a:solidFill>
                <a:latin typeface="Consolas" panose="020B0609020204030204" pitchFamily="49" charset="0"/>
              </a:rPr>
              <a:t>(carrier, </a:t>
            </a:r>
            <a:r>
              <a:rPr lang="en-US" altLang="en-US" sz="2000" dirty="0" err="1">
                <a:solidFill>
                  <a:srgbClr val="4183C4"/>
                </a:solidFill>
                <a:latin typeface="Consolas" panose="020B0609020204030204" pitchFamily="49" charset="0"/>
              </a:rPr>
              <a:t>airlines</a:t>
            </a:r>
            <a:r>
              <a:rPr lang="en-US" altLang="en-US" sz="2000" dirty="0" err="1">
                <a:solidFill>
                  <a:srgbClr val="666666"/>
                </a:solidFill>
                <a:latin typeface="Consolas" panose="020B0609020204030204" pitchFamily="49" charset="0"/>
              </a:rPr>
              <a:t>$</a:t>
            </a:r>
            <a:r>
              <a:rPr lang="en-US" altLang="en-US" sz="2000" dirty="0" err="1">
                <a:solidFill>
                  <a:srgbClr val="4183C4"/>
                </a:solidFill>
                <a:latin typeface="Consolas" panose="020B0609020204030204" pitchFamily="49" charset="0"/>
              </a:rPr>
              <a:t>carrier</a:t>
            </a:r>
            <a:r>
              <a:rPr lang="en-US" altLang="en-US" sz="2000" dirty="0">
                <a:solidFill>
                  <a:srgbClr val="4183C4"/>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336,776 x 7</a:t>
            </a:r>
          </a:p>
          <a:p>
            <a:r>
              <a:rPr lang="en-US" sz="2000" i="1" dirty="0">
                <a:solidFill>
                  <a:srgbClr val="60A0B0"/>
                </a:solidFill>
                <a:latin typeface="Consolas" panose="020B0609020204030204" pitchFamily="49" charset="0"/>
              </a:rPr>
              <a:t>#&gt;    year month   day  hour </a:t>
            </a:r>
            <a:r>
              <a:rPr lang="en-US" sz="2000" i="1" dirty="0" err="1">
                <a:solidFill>
                  <a:srgbClr val="60A0B0"/>
                </a:solidFill>
                <a:latin typeface="Consolas" panose="020B0609020204030204" pitchFamily="49" charset="0"/>
              </a:rPr>
              <a:t>tailnum</a:t>
            </a:r>
            <a:r>
              <a:rPr lang="en-US" sz="2000" i="1" dirty="0">
                <a:solidFill>
                  <a:srgbClr val="60A0B0"/>
                </a:solidFill>
                <a:latin typeface="Consolas" panose="020B0609020204030204" pitchFamily="49" charset="0"/>
              </a:rPr>
              <a:t> carrier name                  </a:t>
            </a:r>
          </a:p>
          <a:p>
            <a:r>
              <a:rPr lang="en-US" sz="2000" i="1" dirty="0">
                <a:solidFill>
                  <a:srgbClr val="60A0B0"/>
                </a:solidFill>
                <a:latin typeface="Consolas" panose="020B0609020204030204" pitchFamily="49" charset="0"/>
              </a:rPr>
              <a:t>#&gt;   &lt;int&gt; &lt;int&gt; &lt;int&gt;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a:t>
            </a:r>
          </a:p>
          <a:p>
            <a:r>
              <a:rPr lang="en-US" sz="2000" i="1" dirty="0">
                <a:solidFill>
                  <a:srgbClr val="60A0B0"/>
                </a:solidFill>
                <a:latin typeface="Consolas" panose="020B0609020204030204" pitchFamily="49" charset="0"/>
              </a:rPr>
              <a:t>#&gt; 1  2013     1     1     5 N14228  UA      United Air Lines Inc. </a:t>
            </a:r>
          </a:p>
          <a:p>
            <a:r>
              <a:rPr lang="en-US" sz="2000" i="1" dirty="0">
                <a:solidFill>
                  <a:srgbClr val="60A0B0"/>
                </a:solidFill>
                <a:latin typeface="Consolas" panose="020B0609020204030204" pitchFamily="49" charset="0"/>
              </a:rPr>
              <a:t>#&gt; 2  2013     1     1     5 N24211  UA      United Air Lines Inc. </a:t>
            </a:r>
          </a:p>
          <a:p>
            <a:r>
              <a:rPr lang="en-US" sz="2000" i="1" dirty="0">
                <a:solidFill>
                  <a:srgbClr val="60A0B0"/>
                </a:solidFill>
                <a:latin typeface="Consolas" panose="020B0609020204030204" pitchFamily="49" charset="0"/>
              </a:rPr>
              <a:t>#&gt; 3  2013     1     1     5 N619AA  AA      American Airlines Inc.</a:t>
            </a:r>
          </a:p>
          <a:p>
            <a:r>
              <a:rPr lang="en-US" sz="2000" i="1" dirty="0">
                <a:solidFill>
                  <a:srgbClr val="60A0B0"/>
                </a:solidFill>
                <a:latin typeface="Consolas" panose="020B0609020204030204" pitchFamily="49" charset="0"/>
              </a:rPr>
              <a:t>#&gt; 4  2013     1     1     5 N804JB  B6      JetBlue Airways       </a:t>
            </a:r>
          </a:p>
          <a:p>
            <a:r>
              <a:rPr lang="en-US" sz="2000" i="1" dirty="0">
                <a:solidFill>
                  <a:srgbClr val="60A0B0"/>
                </a:solidFill>
                <a:latin typeface="Consolas" panose="020B0609020204030204" pitchFamily="49" charset="0"/>
              </a:rPr>
              <a:t>#&gt; 5  2013     1     1     6 N668DN  DL      Delta Air Lines Inc.  </a:t>
            </a:r>
          </a:p>
          <a:p>
            <a:r>
              <a:rPr lang="en-US" sz="2000" i="1" dirty="0">
                <a:solidFill>
                  <a:srgbClr val="60A0B0"/>
                </a:solidFill>
                <a:latin typeface="Consolas" panose="020B0609020204030204" pitchFamily="49" charset="0"/>
              </a:rPr>
              <a:t>#&gt; 6  2013     1     1     5 N39463  UA      United Air Lines Inc. </a:t>
            </a:r>
          </a:p>
          <a:p>
            <a:r>
              <a:rPr lang="en-US" sz="2000" i="1" dirty="0">
                <a:solidFill>
                  <a:srgbClr val="60A0B0"/>
                </a:solidFill>
                <a:latin typeface="Consolas" panose="020B0609020204030204" pitchFamily="49" charset="0"/>
              </a:rPr>
              <a:t>#&gt; # … with 3.368e+05 more rows</a:t>
            </a:r>
          </a:p>
        </p:txBody>
      </p:sp>
    </p:spTree>
    <p:extLst>
      <p:ext uri="{BB962C8B-B14F-4D97-AF65-F5344CB8AC3E}">
        <p14:creationId xmlns:p14="http://schemas.microsoft.com/office/powerpoint/2010/main" val="422881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F86B-54F7-4454-8DCA-5D79A3B41423}"/>
              </a:ext>
            </a:extLst>
          </p:cNvPr>
          <p:cNvSpPr>
            <a:spLocks noGrp="1"/>
          </p:cNvSpPr>
          <p:nvPr>
            <p:ph type="title"/>
          </p:nvPr>
        </p:nvSpPr>
        <p:spPr/>
        <p:txBody>
          <a:bodyPr/>
          <a:lstStyle/>
          <a:p>
            <a:r>
              <a:rPr lang="en-US" dirty="0"/>
              <a:t>Understanding joins	</a:t>
            </a:r>
          </a:p>
        </p:txBody>
      </p:sp>
      <p:pic>
        <p:nvPicPr>
          <p:cNvPr id="41986" name="Picture 2">
            <a:extLst>
              <a:ext uri="{FF2B5EF4-FFF2-40B4-BE49-F238E27FC236}">
                <a16:creationId xmlns:a16="http://schemas.microsoft.com/office/drawing/2014/main" id="{37F6D7B3-9EC1-4CD5-A301-D867FBB2D75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64967" y="2261015"/>
            <a:ext cx="3262066" cy="23359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DCD2DB5-372A-44F3-B245-D97C033CE8D3}"/>
              </a:ext>
            </a:extLst>
          </p:cNvPr>
          <p:cNvSpPr>
            <a:spLocks noChangeArrowheads="1"/>
          </p:cNvSpPr>
          <p:nvPr/>
        </p:nvSpPr>
        <p:spPr bwMode="auto">
          <a:xfrm>
            <a:off x="1024128" y="2084832"/>
            <a:ext cx="2257028" cy="30777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x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tribble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183C4"/>
                </a:solidFill>
                <a:effectLst/>
                <a:latin typeface="Consolas" panose="020B0609020204030204" pitchFamily="49" charset="0"/>
              </a:rPr>
              <a:t>key,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val_x</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"x1"</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2</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"x2"</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3</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"x3"</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183C4"/>
                </a:solidFill>
                <a:effectLst/>
                <a:latin typeface="Consolas" panose="020B0609020204030204" pitchFamily="49" charset="0"/>
              </a:rPr>
              <a:t>y &lt;-</a:t>
            </a:r>
            <a:r>
              <a:rPr kumimoji="0" lang="en-US" altLang="en-US" sz="2000" b="0" i="0" u="none" strike="noStrike" cap="none" normalizeH="0" baseline="0" dirty="0">
                <a:ln>
                  <a:noFill/>
                </a:ln>
                <a:solidFill>
                  <a:srgbClr val="4070A0"/>
                </a:solidFill>
                <a:effectLst/>
                <a:latin typeface="Consolas" panose="020B0609020204030204" pitchFamily="49" charset="0"/>
              </a:rPr>
              <a:t> </a:t>
            </a:r>
            <a:r>
              <a:rPr kumimoji="0" lang="en-US" altLang="en-US" sz="2000" b="1" i="0" u="none" strike="noStrike" cap="none" normalizeH="0" baseline="0" dirty="0">
                <a:ln>
                  <a:noFill/>
                </a:ln>
                <a:solidFill>
                  <a:srgbClr val="007020"/>
                </a:solidFill>
                <a:effectLst/>
                <a:latin typeface="Consolas" panose="020B0609020204030204" pitchFamily="49" charset="0"/>
              </a:rPr>
              <a:t>tribble</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a:ln>
                  <a:noFill/>
                </a:ln>
                <a:solidFill>
                  <a:srgbClr val="4183C4"/>
                </a:solidFill>
                <a:effectLst/>
                <a:latin typeface="Consolas" panose="020B0609020204030204" pitchFamily="49" charset="0"/>
              </a:rPr>
              <a:t>key, </a:t>
            </a:r>
            <a:r>
              <a:rPr kumimoji="0" lang="en-US" altLang="en-US" sz="2000" b="0" i="0" u="none" strike="noStrike" cap="none" normalizeH="0" baseline="0" dirty="0">
                <a:ln>
                  <a:noFill/>
                </a:ln>
                <a:solidFill>
                  <a:srgbClr val="666666"/>
                </a:solidFill>
                <a:effectLst/>
                <a:latin typeface="Consolas" panose="020B0609020204030204" pitchFamily="49" charset="0"/>
              </a:rPr>
              <a:t>~</a:t>
            </a:r>
            <a:r>
              <a:rPr kumimoji="0" lang="en-US" altLang="en-US" sz="2000" b="0" i="0" u="none" strike="noStrike" cap="none" normalizeH="0" baseline="0" dirty="0" err="1">
                <a:ln>
                  <a:noFill/>
                </a:ln>
                <a:solidFill>
                  <a:srgbClr val="4183C4"/>
                </a:solidFill>
                <a:effectLst/>
                <a:latin typeface="Consolas" panose="020B0609020204030204" pitchFamily="49" charset="0"/>
              </a:rPr>
              <a:t>val_y</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1</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"y1"</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2</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"y2"</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33333"/>
                </a:solidFill>
                <a:latin typeface="Consolas" panose="020B0609020204030204" pitchFamily="49" charset="0"/>
              </a:rPr>
              <a:t>     </a:t>
            </a:r>
            <a:r>
              <a:rPr kumimoji="0" lang="en-US" altLang="en-US" sz="2000" b="0" i="0" u="none" strike="noStrike" cap="none" normalizeH="0" baseline="0" dirty="0">
                <a:ln>
                  <a:noFill/>
                </a:ln>
                <a:solidFill>
                  <a:srgbClr val="40A070"/>
                </a:solidFill>
                <a:effectLst/>
                <a:latin typeface="Consolas" panose="020B0609020204030204" pitchFamily="49" charset="0"/>
              </a:rPr>
              <a:t>4</a:t>
            </a:r>
            <a:r>
              <a:rPr kumimoji="0" lang="en-US" altLang="en-US" sz="2000" b="0" i="0" u="none" strike="noStrike" cap="none" normalizeH="0" baseline="0" dirty="0">
                <a:ln>
                  <a:noFill/>
                </a:ln>
                <a:solidFill>
                  <a:srgbClr val="4183C4"/>
                </a:solidFill>
                <a:effectLst/>
                <a:latin typeface="Consolas" panose="020B0609020204030204" pitchFamily="49" charset="0"/>
              </a:rPr>
              <a:t>, </a:t>
            </a:r>
            <a:r>
              <a:rPr kumimoji="0" lang="en-US" altLang="en-US" sz="2000" b="0" i="0" u="none" strike="noStrike" cap="none" normalizeH="0" baseline="0" dirty="0">
                <a:ln>
                  <a:noFill/>
                </a:ln>
                <a:solidFill>
                  <a:srgbClr val="4070A0"/>
                </a:solidFill>
                <a:effectLst/>
                <a:latin typeface="Consolas" panose="020B0609020204030204" pitchFamily="49" charset="0"/>
              </a:rPr>
              <a:t>"y3"</a:t>
            </a:r>
            <a:r>
              <a:rPr kumimoji="0" lang="en-US" altLang="en-US" sz="2000" b="0" i="0" u="none" strike="noStrike" cap="none" normalizeH="0" baseline="0" dirty="0">
                <a:ln>
                  <a:noFill/>
                </a:ln>
                <a:solidFill>
                  <a:srgbClr val="333333"/>
                </a:solidFill>
                <a:effectLst/>
                <a:latin typeface="Consolas" panose="020B0609020204030204" pitchFamily="49" charset="0"/>
              </a:rPr>
              <a:t> </a:t>
            </a:r>
            <a:r>
              <a:rPr kumimoji="0" lang="en-US" altLang="en-US" sz="2000" b="0" i="0" u="none" strike="noStrike" cap="none" normalizeH="0" baseline="0" dirty="0">
                <a:ln>
                  <a:noFill/>
                </a:ln>
                <a:solidFill>
                  <a:srgbClr val="4183C4"/>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pSp>
        <p:nvGrpSpPr>
          <p:cNvPr id="14" name="Group 13">
            <a:extLst>
              <a:ext uri="{FF2B5EF4-FFF2-40B4-BE49-F238E27FC236}">
                <a16:creationId xmlns:a16="http://schemas.microsoft.com/office/drawing/2014/main" id="{6EB4937F-84CC-4E3C-8D78-90558FE59960}"/>
              </a:ext>
            </a:extLst>
          </p:cNvPr>
          <p:cNvGrpSpPr/>
          <p:nvPr/>
        </p:nvGrpSpPr>
        <p:grpSpPr>
          <a:xfrm>
            <a:off x="4642767" y="4584077"/>
            <a:ext cx="2028063" cy="1296390"/>
            <a:chOff x="4642767" y="4584077"/>
            <a:chExt cx="2028063" cy="1296390"/>
          </a:xfrm>
        </p:grpSpPr>
        <p:sp>
          <p:nvSpPr>
            <p:cNvPr id="11" name="Rectangle 10">
              <a:extLst>
                <a:ext uri="{FF2B5EF4-FFF2-40B4-BE49-F238E27FC236}">
                  <a16:creationId xmlns:a16="http://schemas.microsoft.com/office/drawing/2014/main" id="{F89DA161-E085-428E-A23A-441CE1507004}"/>
                </a:ext>
              </a:extLst>
            </p:cNvPr>
            <p:cNvSpPr/>
            <p:nvPr/>
          </p:nvSpPr>
          <p:spPr>
            <a:xfrm>
              <a:off x="4642767" y="5295692"/>
              <a:ext cx="2028063" cy="584775"/>
            </a:xfrm>
            <a:prstGeom prst="rect">
              <a:avLst/>
            </a:prstGeom>
            <a:solidFill>
              <a:srgbClr val="FFC000"/>
            </a:solidFill>
            <a:ln>
              <a:solidFill>
                <a:schemeClr val="tx1"/>
              </a:solidFill>
            </a:ln>
          </p:spPr>
          <p:txBody>
            <a:bodyPr wrap="square">
              <a:spAutoFit/>
            </a:bodyPr>
            <a:lstStyle/>
            <a:p>
              <a:pPr algn="ctr"/>
              <a:r>
                <a:rPr lang="en-US" sz="3200" dirty="0"/>
                <a:t>key</a:t>
              </a:r>
            </a:p>
          </p:txBody>
        </p:sp>
        <p:cxnSp>
          <p:nvCxnSpPr>
            <p:cNvPr id="13" name="Straight Arrow Connector 12">
              <a:extLst>
                <a:ext uri="{FF2B5EF4-FFF2-40B4-BE49-F238E27FC236}">
                  <a16:creationId xmlns:a16="http://schemas.microsoft.com/office/drawing/2014/main" id="{70482A50-E35F-477D-A228-85B6F91A22AA}"/>
                </a:ext>
              </a:extLst>
            </p:cNvPr>
            <p:cNvCxnSpPr/>
            <p:nvPr/>
          </p:nvCxnSpPr>
          <p:spPr>
            <a:xfrm flipV="1">
              <a:off x="4838700" y="4584077"/>
              <a:ext cx="0" cy="7116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DAB075-B966-4D77-9DC3-405B4DBA9012}"/>
                </a:ext>
              </a:extLst>
            </p:cNvPr>
            <p:cNvCxnSpPr/>
            <p:nvPr/>
          </p:nvCxnSpPr>
          <p:spPr>
            <a:xfrm flipV="1">
              <a:off x="6540500" y="4584077"/>
              <a:ext cx="0" cy="7116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17CE5A2-C9C0-4AA1-BE59-62C5881ED3EF}"/>
              </a:ext>
            </a:extLst>
          </p:cNvPr>
          <p:cNvGrpSpPr/>
          <p:nvPr/>
        </p:nvGrpSpPr>
        <p:grpSpPr>
          <a:xfrm>
            <a:off x="5382213" y="4584285"/>
            <a:ext cx="2028063" cy="1296390"/>
            <a:chOff x="4642767" y="4584077"/>
            <a:chExt cx="2028063" cy="1296390"/>
          </a:xfrm>
        </p:grpSpPr>
        <p:sp>
          <p:nvSpPr>
            <p:cNvPr id="18" name="Rectangle 17">
              <a:extLst>
                <a:ext uri="{FF2B5EF4-FFF2-40B4-BE49-F238E27FC236}">
                  <a16:creationId xmlns:a16="http://schemas.microsoft.com/office/drawing/2014/main" id="{03A6C098-840F-4D74-86D7-2D46AB39FDB0}"/>
                </a:ext>
              </a:extLst>
            </p:cNvPr>
            <p:cNvSpPr/>
            <p:nvPr/>
          </p:nvSpPr>
          <p:spPr>
            <a:xfrm>
              <a:off x="4642767" y="5295692"/>
              <a:ext cx="2028063" cy="584775"/>
            </a:xfrm>
            <a:prstGeom prst="rect">
              <a:avLst/>
            </a:prstGeom>
            <a:solidFill>
              <a:srgbClr val="92D050"/>
            </a:solidFill>
            <a:ln>
              <a:solidFill>
                <a:schemeClr val="tx1"/>
              </a:solidFill>
            </a:ln>
          </p:spPr>
          <p:txBody>
            <a:bodyPr wrap="square">
              <a:spAutoFit/>
            </a:bodyPr>
            <a:lstStyle/>
            <a:p>
              <a:pPr algn="ctr"/>
              <a:r>
                <a:rPr lang="en-US" sz="3200" dirty="0"/>
                <a:t>value</a:t>
              </a:r>
            </a:p>
          </p:txBody>
        </p:sp>
        <p:cxnSp>
          <p:nvCxnSpPr>
            <p:cNvPr id="19" name="Straight Arrow Connector 18">
              <a:extLst>
                <a:ext uri="{FF2B5EF4-FFF2-40B4-BE49-F238E27FC236}">
                  <a16:creationId xmlns:a16="http://schemas.microsoft.com/office/drawing/2014/main" id="{5F69363F-64A4-44F8-B71B-3117167088A4}"/>
                </a:ext>
              </a:extLst>
            </p:cNvPr>
            <p:cNvCxnSpPr/>
            <p:nvPr/>
          </p:nvCxnSpPr>
          <p:spPr>
            <a:xfrm flipV="1">
              <a:off x="4838700" y="4584077"/>
              <a:ext cx="0" cy="7116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78818C-E3F6-4D95-99CE-B67C1FAF7B16}"/>
                </a:ext>
              </a:extLst>
            </p:cNvPr>
            <p:cNvCxnSpPr/>
            <p:nvPr/>
          </p:nvCxnSpPr>
          <p:spPr>
            <a:xfrm flipV="1">
              <a:off x="6540500" y="4584077"/>
              <a:ext cx="0" cy="7116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820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9A09-C5A0-4809-A341-E16C27E40931}"/>
              </a:ext>
            </a:extLst>
          </p:cNvPr>
          <p:cNvSpPr>
            <a:spLocks noGrp="1"/>
          </p:cNvSpPr>
          <p:nvPr>
            <p:ph type="title"/>
          </p:nvPr>
        </p:nvSpPr>
        <p:spPr/>
        <p:txBody>
          <a:bodyPr/>
          <a:lstStyle/>
          <a:p>
            <a:r>
              <a:rPr lang="en-US" dirty="0"/>
              <a:t>Understanding joins	</a:t>
            </a:r>
          </a:p>
        </p:txBody>
      </p:sp>
      <p:pic>
        <p:nvPicPr>
          <p:cNvPr id="43010" name="Picture 2">
            <a:extLst>
              <a:ext uri="{FF2B5EF4-FFF2-40B4-BE49-F238E27FC236}">
                <a16:creationId xmlns:a16="http://schemas.microsoft.com/office/drawing/2014/main" id="{9078E23B-D215-4C91-BE48-D4BC60901D2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63796" y="2559553"/>
            <a:ext cx="3264408" cy="2497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2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145B-DCFE-4DC1-ACE9-D2AFAFEAF619}"/>
              </a:ext>
            </a:extLst>
          </p:cNvPr>
          <p:cNvSpPr>
            <a:spLocks noGrp="1"/>
          </p:cNvSpPr>
          <p:nvPr>
            <p:ph type="title"/>
          </p:nvPr>
        </p:nvSpPr>
        <p:spPr/>
        <p:txBody>
          <a:bodyPr/>
          <a:lstStyle/>
          <a:p>
            <a:r>
              <a:rPr lang="en-US" dirty="0"/>
              <a:t>Understanding Joins</a:t>
            </a:r>
          </a:p>
        </p:txBody>
      </p:sp>
      <p:pic>
        <p:nvPicPr>
          <p:cNvPr id="44034" name="Picture 2">
            <a:extLst>
              <a:ext uri="{FF2B5EF4-FFF2-40B4-BE49-F238E27FC236}">
                <a16:creationId xmlns:a16="http://schemas.microsoft.com/office/drawing/2014/main" id="{7AB425D9-E2A3-4E2D-B48E-939EE7FB80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74135" y="2893178"/>
            <a:ext cx="6643729" cy="249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65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145B-DCFE-4DC1-ACE9-D2AFAFEAF619}"/>
              </a:ext>
            </a:extLst>
          </p:cNvPr>
          <p:cNvSpPr>
            <a:spLocks noGrp="1"/>
          </p:cNvSpPr>
          <p:nvPr>
            <p:ph type="title"/>
          </p:nvPr>
        </p:nvSpPr>
        <p:spPr/>
        <p:txBody>
          <a:bodyPr/>
          <a:lstStyle/>
          <a:p>
            <a:r>
              <a:rPr lang="en-US" dirty="0"/>
              <a:t>Inner join</a:t>
            </a:r>
          </a:p>
        </p:txBody>
      </p:sp>
      <p:pic>
        <p:nvPicPr>
          <p:cNvPr id="44034" name="Picture 2">
            <a:extLst>
              <a:ext uri="{FF2B5EF4-FFF2-40B4-BE49-F238E27FC236}">
                <a16:creationId xmlns:a16="http://schemas.microsoft.com/office/drawing/2014/main" id="{7AB425D9-E2A3-4E2D-B48E-939EE7FB80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74135" y="2893178"/>
            <a:ext cx="6643729" cy="249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133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ADBD-E212-4587-8C12-75F93A084716}"/>
              </a:ext>
            </a:extLst>
          </p:cNvPr>
          <p:cNvSpPr>
            <a:spLocks noGrp="1"/>
          </p:cNvSpPr>
          <p:nvPr>
            <p:ph type="title"/>
          </p:nvPr>
        </p:nvSpPr>
        <p:spPr/>
        <p:txBody>
          <a:bodyPr/>
          <a:lstStyle/>
          <a:p>
            <a:r>
              <a:rPr lang="en-US" dirty="0"/>
              <a:t>Inner join</a:t>
            </a:r>
          </a:p>
        </p:txBody>
      </p:sp>
      <p:sp>
        <p:nvSpPr>
          <p:cNvPr id="6" name="Rectangle 5">
            <a:extLst>
              <a:ext uri="{FF2B5EF4-FFF2-40B4-BE49-F238E27FC236}">
                <a16:creationId xmlns:a16="http://schemas.microsoft.com/office/drawing/2014/main" id="{5B4FA5A9-8578-4916-8B97-1965D86AE42A}"/>
              </a:ext>
            </a:extLst>
          </p:cNvPr>
          <p:cNvSpPr/>
          <p:nvPr/>
        </p:nvSpPr>
        <p:spPr>
          <a:xfrm>
            <a:off x="1024128" y="2084832"/>
            <a:ext cx="6096000" cy="2462213"/>
          </a:xfrm>
          <a:prstGeom prst="rect">
            <a:avLst/>
          </a:prstGeom>
          <a:solidFill>
            <a:srgbClr val="F7F7F7"/>
          </a:solidFill>
        </p:spPr>
        <p:txBody>
          <a:bodyPr>
            <a:spAutoFit/>
          </a:bodyPr>
          <a:lstStyle/>
          <a:p>
            <a:pPr lvl="0"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x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200"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inner_join</a:t>
            </a:r>
            <a:r>
              <a:rPr lang="en-US" altLang="en-US" sz="2200" dirty="0">
                <a:solidFill>
                  <a:srgbClr val="4183C4"/>
                </a:solidFill>
                <a:latin typeface="Consolas" panose="020B0609020204030204" pitchFamily="49" charset="0"/>
              </a:rPr>
              <a:t>(y, </a:t>
            </a:r>
            <a:r>
              <a:rPr lang="en-US" altLang="en-US" sz="2200" dirty="0">
                <a:solidFill>
                  <a:srgbClr val="902000"/>
                </a:solidFill>
                <a:latin typeface="Consolas" panose="020B0609020204030204" pitchFamily="49" charset="0"/>
              </a:rPr>
              <a:t>by =</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"key"</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2 x 3</a:t>
            </a:r>
          </a:p>
          <a:p>
            <a:r>
              <a:rPr lang="en-US" sz="2200" i="1" dirty="0">
                <a:solidFill>
                  <a:srgbClr val="60A0B0"/>
                </a:solidFill>
                <a:latin typeface="Consolas" panose="020B0609020204030204" pitchFamily="49" charset="0"/>
              </a:rPr>
              <a:t>#&gt;     key </a:t>
            </a:r>
            <a:r>
              <a:rPr lang="en-US" sz="2200" i="1" dirty="0" err="1">
                <a:solidFill>
                  <a:srgbClr val="60A0B0"/>
                </a:solidFill>
                <a:latin typeface="Consolas" panose="020B0609020204030204" pitchFamily="49" charset="0"/>
              </a:rPr>
              <a:t>val_x</a:t>
            </a:r>
            <a:r>
              <a:rPr lang="en-US" sz="2200" i="1" dirty="0">
                <a:solidFill>
                  <a:srgbClr val="60A0B0"/>
                </a:solidFill>
                <a:latin typeface="Consolas" panose="020B0609020204030204" pitchFamily="49" charset="0"/>
              </a:rPr>
              <a:t> </a:t>
            </a:r>
            <a:r>
              <a:rPr lang="en-US" sz="2200" i="1" dirty="0" err="1">
                <a:solidFill>
                  <a:srgbClr val="60A0B0"/>
                </a:solidFill>
                <a:latin typeface="Consolas" panose="020B0609020204030204" pitchFamily="49" charset="0"/>
              </a:rPr>
              <a:t>val_y</a:t>
            </a:r>
            <a:endParaRPr lang="en-US" sz="2200" i="1" dirty="0">
              <a:solidFill>
                <a:srgbClr val="60A0B0"/>
              </a:solidFill>
              <a:latin typeface="Consolas" panose="020B0609020204030204" pitchFamily="49" charset="0"/>
            </a:endParaRP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1 x1    y1   </a:t>
            </a:r>
          </a:p>
          <a:p>
            <a:r>
              <a:rPr lang="en-US" sz="2200" i="1" dirty="0">
                <a:solidFill>
                  <a:srgbClr val="60A0B0"/>
                </a:solidFill>
                <a:latin typeface="Consolas" panose="020B0609020204030204" pitchFamily="49" charset="0"/>
              </a:rPr>
              <a:t>#&gt; 2     2 x2    y2</a:t>
            </a:r>
          </a:p>
        </p:txBody>
      </p:sp>
      <p:sp>
        <p:nvSpPr>
          <p:cNvPr id="7" name="Rectangle 6">
            <a:extLst>
              <a:ext uri="{FF2B5EF4-FFF2-40B4-BE49-F238E27FC236}">
                <a16:creationId xmlns:a16="http://schemas.microsoft.com/office/drawing/2014/main" id="{27E8BB94-4BA5-4AB8-9D33-5F1DF8AABD6F}"/>
              </a:ext>
            </a:extLst>
          </p:cNvPr>
          <p:cNvSpPr/>
          <p:nvPr/>
        </p:nvSpPr>
        <p:spPr>
          <a:xfrm>
            <a:off x="1024128" y="5225534"/>
            <a:ext cx="5678349" cy="461665"/>
          </a:xfrm>
          <a:prstGeom prst="rect">
            <a:avLst/>
          </a:prstGeom>
        </p:spPr>
        <p:txBody>
          <a:bodyPr wrap="none">
            <a:spAutoFit/>
          </a:bodyPr>
          <a:lstStyle/>
          <a:p>
            <a:r>
              <a:rPr lang="en-US" sz="2400" i="1" dirty="0">
                <a:solidFill>
                  <a:schemeClr val="accent2"/>
                </a:solidFill>
              </a:rPr>
              <a:t>unmatched rows are not included in the result</a:t>
            </a:r>
          </a:p>
        </p:txBody>
      </p:sp>
    </p:spTree>
    <p:extLst>
      <p:ext uri="{BB962C8B-B14F-4D97-AF65-F5344CB8AC3E}">
        <p14:creationId xmlns:p14="http://schemas.microsoft.com/office/powerpoint/2010/main" val="152066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9828-2ED7-416C-BA5B-AF3970D578BC}"/>
              </a:ext>
            </a:extLst>
          </p:cNvPr>
          <p:cNvSpPr>
            <a:spLocks noGrp="1"/>
          </p:cNvSpPr>
          <p:nvPr>
            <p:ph type="title"/>
          </p:nvPr>
        </p:nvSpPr>
        <p:spPr/>
        <p:txBody>
          <a:bodyPr/>
          <a:lstStyle/>
          <a:p>
            <a:r>
              <a:rPr lang="en-US" dirty="0"/>
              <a:t>Outer joins</a:t>
            </a:r>
          </a:p>
        </p:txBody>
      </p:sp>
      <p:sp>
        <p:nvSpPr>
          <p:cNvPr id="3" name="Content Placeholder 2">
            <a:extLst>
              <a:ext uri="{FF2B5EF4-FFF2-40B4-BE49-F238E27FC236}">
                <a16:creationId xmlns:a16="http://schemas.microsoft.com/office/drawing/2014/main" id="{8B99B4C3-74DE-4A3C-91D7-C34305167C8A}"/>
              </a:ext>
            </a:extLst>
          </p:cNvPr>
          <p:cNvSpPr>
            <a:spLocks noGrp="1"/>
          </p:cNvSpPr>
          <p:nvPr>
            <p:ph idx="1"/>
          </p:nvPr>
        </p:nvSpPr>
        <p:spPr>
          <a:xfrm>
            <a:off x="554228" y="1924050"/>
            <a:ext cx="5541772" cy="4023360"/>
          </a:xfrm>
        </p:spPr>
        <p:txBody>
          <a:bodyPr/>
          <a:lstStyle/>
          <a:p>
            <a:pPr marL="0" indent="0">
              <a:buNone/>
            </a:pPr>
            <a:r>
              <a:rPr lang="en-US" sz="2400" dirty="0"/>
              <a:t>An </a:t>
            </a:r>
            <a:r>
              <a:rPr lang="en-US" sz="2400" b="1" dirty="0">
                <a:solidFill>
                  <a:schemeClr val="accent2"/>
                </a:solidFill>
              </a:rPr>
              <a:t>outer join</a:t>
            </a:r>
            <a:r>
              <a:rPr lang="en-US" sz="2400" dirty="0">
                <a:solidFill>
                  <a:schemeClr val="accent2"/>
                </a:solidFill>
              </a:rPr>
              <a:t> </a:t>
            </a:r>
            <a:r>
              <a:rPr lang="en-US" sz="2400" dirty="0"/>
              <a:t>keeps observations that appear in </a:t>
            </a:r>
            <a:r>
              <a:rPr lang="en-US" sz="2400" i="1" dirty="0"/>
              <a:t>at least one </a:t>
            </a:r>
            <a:r>
              <a:rPr lang="en-US" sz="2400" dirty="0"/>
              <a:t>of the tables. </a:t>
            </a:r>
          </a:p>
          <a:p>
            <a:pPr marL="0" indent="0">
              <a:buNone/>
            </a:pPr>
            <a:r>
              <a:rPr lang="en-US" sz="2400" dirty="0"/>
              <a:t>There are three types of outer joins:</a:t>
            </a:r>
          </a:p>
          <a:p>
            <a:pPr marL="400050" indent="-228600">
              <a:buFont typeface="Arial" panose="020B0604020202020204" pitchFamily="34" charset="0"/>
              <a:buChar char="•"/>
            </a:pPr>
            <a:r>
              <a:rPr lang="en-US" sz="2400" dirty="0"/>
              <a:t>A </a:t>
            </a:r>
            <a:r>
              <a:rPr lang="en-US" sz="2400" b="1" dirty="0">
                <a:solidFill>
                  <a:schemeClr val="accent2"/>
                </a:solidFill>
              </a:rPr>
              <a:t>left join</a:t>
            </a:r>
            <a:r>
              <a:rPr lang="en-US" sz="2400" dirty="0">
                <a:solidFill>
                  <a:schemeClr val="accent2"/>
                </a:solidFill>
              </a:rPr>
              <a:t> </a:t>
            </a:r>
            <a:r>
              <a:rPr lang="en-US" sz="2400" dirty="0"/>
              <a:t>keeps all observations in x.</a:t>
            </a:r>
          </a:p>
          <a:p>
            <a:pPr marL="400050" indent="-228600">
              <a:buFont typeface="Arial" panose="020B0604020202020204" pitchFamily="34" charset="0"/>
              <a:buChar char="•"/>
            </a:pPr>
            <a:r>
              <a:rPr lang="en-US" sz="2400" dirty="0"/>
              <a:t>A </a:t>
            </a:r>
            <a:r>
              <a:rPr lang="en-US" sz="2400" b="1" dirty="0">
                <a:solidFill>
                  <a:schemeClr val="accent2"/>
                </a:solidFill>
              </a:rPr>
              <a:t>right join</a:t>
            </a:r>
            <a:r>
              <a:rPr lang="en-US" sz="2400" dirty="0">
                <a:solidFill>
                  <a:schemeClr val="accent2"/>
                </a:solidFill>
              </a:rPr>
              <a:t> </a:t>
            </a:r>
            <a:r>
              <a:rPr lang="en-US" sz="2400" dirty="0"/>
              <a:t>keeps all observations in y.</a:t>
            </a:r>
          </a:p>
          <a:p>
            <a:pPr marL="400050" indent="-228600">
              <a:buFont typeface="Arial" panose="020B0604020202020204" pitchFamily="34" charset="0"/>
              <a:buChar char="•"/>
            </a:pPr>
            <a:r>
              <a:rPr lang="en-US" sz="2400" dirty="0"/>
              <a:t>A </a:t>
            </a:r>
            <a:r>
              <a:rPr lang="en-US" sz="2400" b="1" dirty="0">
                <a:solidFill>
                  <a:schemeClr val="accent2"/>
                </a:solidFill>
              </a:rPr>
              <a:t>full join</a:t>
            </a:r>
            <a:r>
              <a:rPr lang="en-US" sz="2400" dirty="0">
                <a:solidFill>
                  <a:schemeClr val="accent2"/>
                </a:solidFill>
              </a:rPr>
              <a:t> </a:t>
            </a:r>
            <a:r>
              <a:rPr lang="en-US" sz="2400" dirty="0"/>
              <a:t>keeps all observations in x and y.</a:t>
            </a:r>
          </a:p>
          <a:p>
            <a:pPr marL="0" indent="0">
              <a:buNone/>
            </a:pPr>
            <a:endParaRPr lang="en-US" dirty="0"/>
          </a:p>
        </p:txBody>
      </p:sp>
      <p:pic>
        <p:nvPicPr>
          <p:cNvPr id="5" name="Picture 2">
            <a:extLst>
              <a:ext uri="{FF2B5EF4-FFF2-40B4-BE49-F238E27FC236}">
                <a16:creationId xmlns:a16="http://schemas.microsoft.com/office/drawing/2014/main" id="{F0AC6B7C-024F-4A60-B770-27F06AE01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0362" y="614934"/>
            <a:ext cx="4033838" cy="56578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924A6D5-9DBF-460D-8030-EC9AF8480BD2}"/>
              </a:ext>
            </a:extLst>
          </p:cNvPr>
          <p:cNvSpPr/>
          <p:nvPr/>
        </p:nvSpPr>
        <p:spPr>
          <a:xfrm>
            <a:off x="554228" y="1924050"/>
            <a:ext cx="5351272" cy="131445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1707121-53DA-4ABF-B7AE-58F68D9B28A4}"/>
              </a:ext>
            </a:extLst>
          </p:cNvPr>
          <p:cNvSpPr/>
          <p:nvPr/>
        </p:nvSpPr>
        <p:spPr>
          <a:xfrm>
            <a:off x="532892" y="3619501"/>
            <a:ext cx="5351272" cy="131445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5E28053-1266-44EC-9326-F0C379934AF2}"/>
              </a:ext>
            </a:extLst>
          </p:cNvPr>
          <p:cNvSpPr/>
          <p:nvPr/>
        </p:nvSpPr>
        <p:spPr>
          <a:xfrm>
            <a:off x="6117336" y="2352676"/>
            <a:ext cx="5351272" cy="420052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858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5" presetClass="emph" presetSubtype="0" nodeType="withEffect">
                                  <p:stCondLst>
                                    <p:cond delay="0"/>
                                  </p:stCondLst>
                                  <p:iterate type="lt">
                                    <p:tmAbs val="25"/>
                                  </p:iterate>
                                  <p:childTnLst>
                                    <p:set>
                                      <p:cBhvr override="childStyle">
                                        <p:cTn id="12"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9CC0-0D02-464C-BA7F-1CE747477BED}"/>
              </a:ext>
            </a:extLst>
          </p:cNvPr>
          <p:cNvSpPr>
            <a:spLocks noGrp="1"/>
          </p:cNvSpPr>
          <p:nvPr>
            <p:ph type="title"/>
          </p:nvPr>
        </p:nvSpPr>
        <p:spPr/>
        <p:txBody>
          <a:bodyPr/>
          <a:lstStyle/>
          <a:p>
            <a:r>
              <a:rPr lang="en-US" dirty="0"/>
              <a:t>Understanding Joins</a:t>
            </a:r>
          </a:p>
        </p:txBody>
      </p:sp>
      <p:pic>
        <p:nvPicPr>
          <p:cNvPr id="48132" name="Picture 4">
            <a:extLst>
              <a:ext uri="{FF2B5EF4-FFF2-40B4-BE49-F238E27FC236}">
                <a16:creationId xmlns:a16="http://schemas.microsoft.com/office/drawing/2014/main" id="{40E336A0-EEA4-41E9-A7FF-827AAD974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2257425"/>
            <a:ext cx="1049655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607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A68D8E-3C84-4046-87AD-8DF2B7EEB002}"/>
              </a:ext>
            </a:extLst>
          </p:cNvPr>
          <p:cNvSpPr>
            <a:spLocks noGrp="1"/>
          </p:cNvSpPr>
          <p:nvPr>
            <p:ph type="title"/>
          </p:nvPr>
        </p:nvSpPr>
        <p:spPr/>
        <p:txBody>
          <a:bodyPr/>
          <a:lstStyle/>
          <a:p>
            <a:r>
              <a:rPr lang="en-US" dirty="0"/>
              <a:t>Relational data</a:t>
            </a:r>
          </a:p>
        </p:txBody>
      </p:sp>
      <p:sp>
        <p:nvSpPr>
          <p:cNvPr id="6" name="Content Placeholder 5">
            <a:extLst>
              <a:ext uri="{FF2B5EF4-FFF2-40B4-BE49-F238E27FC236}">
                <a16:creationId xmlns:a16="http://schemas.microsoft.com/office/drawing/2014/main" id="{78BB825A-093A-47D6-BA7D-35824F4A7918}"/>
              </a:ext>
            </a:extLst>
          </p:cNvPr>
          <p:cNvSpPr>
            <a:spLocks noGrp="1"/>
          </p:cNvSpPr>
          <p:nvPr>
            <p:ph idx="1"/>
          </p:nvPr>
        </p:nvSpPr>
        <p:spPr/>
        <p:txBody>
          <a:bodyPr/>
          <a:lstStyle/>
          <a:p>
            <a:pPr marL="349250" indent="-349250">
              <a:buFont typeface="Arial" panose="020B0604020202020204" pitchFamily="34" charset="0"/>
              <a:buChar char="•"/>
            </a:pPr>
            <a:r>
              <a:rPr lang="en-US" b="1" dirty="0">
                <a:solidFill>
                  <a:schemeClr val="accent1"/>
                </a:solidFill>
              </a:rPr>
              <a:t>Mutating joins </a:t>
            </a:r>
            <a:r>
              <a:rPr lang="en-US" dirty="0"/>
              <a:t>add new variables to one data frame from matching observations in another.</a:t>
            </a:r>
          </a:p>
          <a:p>
            <a:pPr marL="349250" indent="-349250">
              <a:buFont typeface="Arial" panose="020B0604020202020204" pitchFamily="34" charset="0"/>
              <a:buChar char="•"/>
            </a:pPr>
            <a:r>
              <a:rPr lang="en-US" b="1" dirty="0">
                <a:solidFill>
                  <a:schemeClr val="accent1"/>
                </a:solidFill>
              </a:rPr>
              <a:t>Filtering joins </a:t>
            </a:r>
            <a:r>
              <a:rPr lang="en-US" dirty="0"/>
              <a:t>filter observations from one data frame based on whether or not they match an observation in the other table.</a:t>
            </a:r>
          </a:p>
          <a:p>
            <a:pPr marL="349250" indent="-349250">
              <a:buFont typeface="Arial" panose="020B0604020202020204" pitchFamily="34" charset="0"/>
              <a:buChar char="•"/>
            </a:pPr>
            <a:r>
              <a:rPr lang="en-US" b="1" dirty="0">
                <a:solidFill>
                  <a:schemeClr val="accent1"/>
                </a:solidFill>
              </a:rPr>
              <a:t>Set operations </a:t>
            </a:r>
            <a:r>
              <a:rPr lang="en-US" dirty="0"/>
              <a:t>treat observations as if they were set elements.</a:t>
            </a:r>
          </a:p>
          <a:p>
            <a:pPr marL="349250" indent="-349250">
              <a:buFont typeface="Arial" panose="020B0604020202020204" pitchFamily="34" charset="0"/>
              <a:buChar char="•"/>
            </a:pPr>
            <a:endParaRPr lang="en-US" dirty="0"/>
          </a:p>
        </p:txBody>
      </p:sp>
    </p:spTree>
    <p:extLst>
      <p:ext uri="{BB962C8B-B14F-4D97-AF65-F5344CB8AC3E}">
        <p14:creationId xmlns:p14="http://schemas.microsoft.com/office/powerpoint/2010/main" val="58758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13E5-227E-44F5-892B-B190C7861370}"/>
              </a:ext>
            </a:extLst>
          </p:cNvPr>
          <p:cNvSpPr>
            <a:spLocks noGrp="1"/>
          </p:cNvSpPr>
          <p:nvPr>
            <p:ph type="title"/>
          </p:nvPr>
        </p:nvSpPr>
        <p:spPr/>
        <p:txBody>
          <a:bodyPr/>
          <a:lstStyle/>
          <a:p>
            <a:r>
              <a:rPr lang="en-US" dirty="0"/>
              <a:t>Duplicate keys</a:t>
            </a:r>
          </a:p>
        </p:txBody>
      </p:sp>
      <p:sp>
        <p:nvSpPr>
          <p:cNvPr id="3" name="Content Placeholder 2">
            <a:extLst>
              <a:ext uri="{FF2B5EF4-FFF2-40B4-BE49-F238E27FC236}">
                <a16:creationId xmlns:a16="http://schemas.microsoft.com/office/drawing/2014/main" id="{DFC39FD1-5A64-4932-A3EA-EDCE63016AF9}"/>
              </a:ext>
            </a:extLst>
          </p:cNvPr>
          <p:cNvSpPr>
            <a:spLocks noGrp="1"/>
          </p:cNvSpPr>
          <p:nvPr>
            <p:ph idx="1"/>
          </p:nvPr>
        </p:nvSpPr>
        <p:spPr/>
        <p:txBody>
          <a:bodyPr>
            <a:normAutofit/>
          </a:bodyPr>
          <a:lstStyle/>
          <a:p>
            <a:pPr marL="457200" indent="-457200">
              <a:buFont typeface="+mj-lt"/>
              <a:buAutoNum type="arabicPeriod"/>
            </a:pPr>
            <a:r>
              <a:rPr lang="en-US" sz="2400" dirty="0"/>
              <a:t>One table has duplicate keys. This is useful when you want to add in additional information as there is typically a one-to-many relationship.</a:t>
            </a:r>
          </a:p>
        </p:txBody>
      </p:sp>
      <p:pic>
        <p:nvPicPr>
          <p:cNvPr id="49154" name="Picture 2">
            <a:extLst>
              <a:ext uri="{FF2B5EF4-FFF2-40B4-BE49-F238E27FC236}">
                <a16:creationId xmlns:a16="http://schemas.microsoft.com/office/drawing/2014/main" id="{7222BFC9-DF3E-48C9-876D-F03EDBFA64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525" y="3429000"/>
            <a:ext cx="531495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432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B2BE-CFD3-4DD2-ABF0-1829F2C9BAFF}"/>
              </a:ext>
            </a:extLst>
          </p:cNvPr>
          <p:cNvSpPr>
            <a:spLocks noGrp="1"/>
          </p:cNvSpPr>
          <p:nvPr>
            <p:ph type="title"/>
          </p:nvPr>
        </p:nvSpPr>
        <p:spPr/>
        <p:txBody>
          <a:bodyPr/>
          <a:lstStyle/>
          <a:p>
            <a:r>
              <a:rPr lang="en-US" sz="5400" dirty="0"/>
              <a:t>One table has duplicate keys</a:t>
            </a:r>
            <a:endParaRPr lang="en-US" dirty="0"/>
          </a:p>
        </p:txBody>
      </p:sp>
      <p:sp>
        <p:nvSpPr>
          <p:cNvPr id="4" name="Rectangle 3">
            <a:extLst>
              <a:ext uri="{FF2B5EF4-FFF2-40B4-BE49-F238E27FC236}">
                <a16:creationId xmlns:a16="http://schemas.microsoft.com/office/drawing/2014/main" id="{016709FE-ACC8-468E-AA83-B82E7E9A3BAB}"/>
              </a:ext>
            </a:extLst>
          </p:cNvPr>
          <p:cNvSpPr/>
          <p:nvPr/>
        </p:nvSpPr>
        <p:spPr>
          <a:xfrm>
            <a:off x="1024128" y="2346395"/>
            <a:ext cx="2538222" cy="3816429"/>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x &lt;-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tribble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666666"/>
                </a:solidFill>
                <a:latin typeface="Consolas" panose="020B0609020204030204" pitchFamily="49" charset="0"/>
              </a:rPr>
              <a:t>  ~</a:t>
            </a:r>
            <a:r>
              <a:rPr lang="en-US" altLang="en-US" sz="2200" dirty="0">
                <a:solidFill>
                  <a:srgbClr val="4183C4"/>
                </a:solidFill>
                <a:latin typeface="Consolas" panose="020B0609020204030204" pitchFamily="49" charset="0"/>
              </a:rPr>
              <a:t>key, </a:t>
            </a:r>
            <a:r>
              <a:rPr lang="en-US" altLang="en-US" sz="2200" dirty="0">
                <a:solidFill>
                  <a:srgbClr val="666666"/>
                </a:solidFill>
                <a:latin typeface="Consolas" panose="020B0609020204030204" pitchFamily="49" charset="0"/>
              </a:rPr>
              <a:t>~</a:t>
            </a:r>
            <a:r>
              <a:rPr lang="en-US" altLang="en-US" sz="2200" dirty="0" err="1">
                <a:solidFill>
                  <a:srgbClr val="4183C4"/>
                </a:solidFill>
                <a:latin typeface="Consolas" panose="020B0609020204030204" pitchFamily="49" charset="0"/>
              </a:rPr>
              <a:t>val_x</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1</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"x1"</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2</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"x2"</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2</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"x3"</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1</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"x4"</a:t>
            </a:r>
            <a:r>
              <a:rPr lang="en-US" altLang="en-US" sz="2200" dirty="0">
                <a:solidFill>
                  <a:srgbClr val="333333"/>
                </a:solidFill>
                <a:latin typeface="Consolas" panose="020B0609020204030204" pitchFamily="49" charset="0"/>
              </a:rPr>
              <a:t> </a:t>
            </a:r>
          </a:p>
          <a:p>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4183C4"/>
                </a:solidFill>
                <a:latin typeface="Consolas" panose="020B0609020204030204" pitchFamily="49" charset="0"/>
              </a:rPr>
              <a:t>y &lt;-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tribble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666666"/>
                </a:solidFill>
                <a:latin typeface="Consolas" panose="020B0609020204030204" pitchFamily="49" charset="0"/>
              </a:rPr>
              <a:t>~</a:t>
            </a:r>
            <a:r>
              <a:rPr lang="en-US" altLang="en-US" sz="2200" dirty="0">
                <a:solidFill>
                  <a:srgbClr val="4183C4"/>
                </a:solidFill>
                <a:latin typeface="Consolas" panose="020B0609020204030204" pitchFamily="49" charset="0"/>
              </a:rPr>
              <a:t>key, </a:t>
            </a:r>
            <a:r>
              <a:rPr lang="en-US" altLang="en-US" sz="2200" dirty="0">
                <a:solidFill>
                  <a:srgbClr val="666666"/>
                </a:solidFill>
                <a:latin typeface="Consolas" panose="020B0609020204030204" pitchFamily="49" charset="0"/>
              </a:rPr>
              <a:t>~</a:t>
            </a:r>
            <a:r>
              <a:rPr lang="en-US" altLang="en-US" sz="2200" dirty="0" err="1">
                <a:solidFill>
                  <a:srgbClr val="4183C4"/>
                </a:solidFill>
                <a:latin typeface="Consolas" panose="020B0609020204030204" pitchFamily="49" charset="0"/>
              </a:rPr>
              <a:t>val_y</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1</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"y1"</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2</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"y2"</a:t>
            </a:r>
            <a:r>
              <a:rPr lang="en-US" altLang="en-US" sz="2200" dirty="0">
                <a:solidFill>
                  <a:srgbClr val="333333"/>
                </a:solidFill>
                <a:latin typeface="Consolas" panose="020B0609020204030204" pitchFamily="49" charset="0"/>
              </a:rPr>
              <a:t> </a:t>
            </a:r>
            <a:r>
              <a:rPr lang="en-US" altLang="en-US" sz="2200" dirty="0">
                <a:solidFill>
                  <a:srgbClr val="4183C4"/>
                </a:solidFill>
                <a:latin typeface="Consolas" panose="020B0609020204030204" pitchFamily="49" charset="0"/>
              </a:rPr>
              <a:t>)</a:t>
            </a:r>
            <a:endParaRPr lang="en-US" sz="2200" dirty="0"/>
          </a:p>
        </p:txBody>
      </p:sp>
      <p:sp>
        <p:nvSpPr>
          <p:cNvPr id="5" name="Rectangle 4">
            <a:extLst>
              <a:ext uri="{FF2B5EF4-FFF2-40B4-BE49-F238E27FC236}">
                <a16:creationId xmlns:a16="http://schemas.microsoft.com/office/drawing/2014/main" id="{88D7F6E2-BBD3-441E-9C5C-39510BA8F1AE}"/>
              </a:ext>
            </a:extLst>
          </p:cNvPr>
          <p:cNvSpPr/>
          <p:nvPr/>
        </p:nvSpPr>
        <p:spPr>
          <a:xfrm>
            <a:off x="5334000" y="2346395"/>
            <a:ext cx="3714750" cy="2523768"/>
          </a:xfrm>
          <a:prstGeom prst="rect">
            <a:avLst/>
          </a:prstGeom>
          <a:solidFill>
            <a:srgbClr val="F7F7F7"/>
          </a:solidFill>
        </p:spPr>
        <p:txBody>
          <a:bodyPr wrap="square">
            <a:spAutoFit/>
          </a:bodyPr>
          <a:lstStyle/>
          <a:p>
            <a:r>
              <a:rPr lang="en-US" altLang="en-US" b="1" dirty="0" err="1">
                <a:solidFill>
                  <a:srgbClr val="007020"/>
                </a:solidFill>
                <a:latin typeface="Consolas" panose="020B0609020204030204" pitchFamily="49" charset="0"/>
              </a:rPr>
              <a:t>left_join</a:t>
            </a:r>
            <a:r>
              <a:rPr lang="en-US" altLang="en-US" dirty="0">
                <a:solidFill>
                  <a:srgbClr val="4183C4"/>
                </a:solidFill>
                <a:latin typeface="Consolas" panose="020B0609020204030204" pitchFamily="49" charset="0"/>
              </a:rPr>
              <a:t>(x, y, </a:t>
            </a:r>
            <a:r>
              <a:rPr lang="en-US" altLang="en-US" dirty="0">
                <a:solidFill>
                  <a:srgbClr val="902000"/>
                </a:solidFill>
                <a:latin typeface="Consolas" panose="020B0609020204030204" pitchFamily="49" charset="0"/>
              </a:rPr>
              <a:t>by =</a:t>
            </a:r>
            <a:r>
              <a:rPr lang="en-US" altLang="en-US" dirty="0">
                <a:solidFill>
                  <a:srgbClr val="4183C4"/>
                </a:solidFill>
                <a:latin typeface="Consolas" panose="020B0609020204030204" pitchFamily="49" charset="0"/>
              </a:rPr>
              <a:t> </a:t>
            </a:r>
            <a:r>
              <a:rPr lang="en-US" altLang="en-US" dirty="0">
                <a:solidFill>
                  <a:srgbClr val="4070A0"/>
                </a:solidFill>
                <a:latin typeface="Consolas" panose="020B0609020204030204" pitchFamily="49" charset="0"/>
              </a:rPr>
              <a:t>"key"</a:t>
            </a:r>
            <a:r>
              <a:rPr lang="en-US" altLang="en-US" dirty="0">
                <a:solidFill>
                  <a:srgbClr val="4183C4"/>
                </a:solidFill>
                <a:latin typeface="Consolas" panose="020B0609020204030204" pitchFamily="49" charset="0"/>
              </a:rPr>
              <a:t>)</a:t>
            </a:r>
            <a:r>
              <a:rPr lang="en-US" altLang="en-US"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4 x 3</a:t>
            </a:r>
          </a:p>
          <a:p>
            <a:r>
              <a:rPr lang="en-US" sz="2000" i="1" dirty="0">
                <a:solidFill>
                  <a:srgbClr val="60A0B0"/>
                </a:solidFill>
                <a:latin typeface="Consolas" panose="020B0609020204030204" pitchFamily="49" charset="0"/>
              </a:rPr>
              <a:t>#&gt;     key </a:t>
            </a:r>
            <a:r>
              <a:rPr lang="en-US" sz="2000" i="1" dirty="0" err="1">
                <a:solidFill>
                  <a:srgbClr val="60A0B0"/>
                </a:solidFill>
                <a:latin typeface="Consolas" panose="020B0609020204030204" pitchFamily="49" charset="0"/>
              </a:rPr>
              <a:t>val_x</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val_y</a:t>
            </a:r>
            <a:endParaRPr lang="en-US" sz="2000" i="1" dirty="0">
              <a:solidFill>
                <a:srgbClr val="60A0B0"/>
              </a:solidFill>
              <a:latin typeface="Consolas" panose="020B0609020204030204" pitchFamily="49" charset="0"/>
            </a:endParaRP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1 x1    y1   </a:t>
            </a:r>
          </a:p>
          <a:p>
            <a:r>
              <a:rPr lang="en-US" sz="2000" i="1" dirty="0">
                <a:solidFill>
                  <a:srgbClr val="60A0B0"/>
                </a:solidFill>
                <a:latin typeface="Consolas" panose="020B0609020204030204" pitchFamily="49" charset="0"/>
              </a:rPr>
              <a:t>#&gt; 2     2 x2    y2   </a:t>
            </a:r>
          </a:p>
          <a:p>
            <a:r>
              <a:rPr lang="en-US" sz="2000" i="1" dirty="0">
                <a:solidFill>
                  <a:srgbClr val="60A0B0"/>
                </a:solidFill>
                <a:latin typeface="Consolas" panose="020B0609020204030204" pitchFamily="49" charset="0"/>
              </a:rPr>
              <a:t>#&gt; 3     2 x3    y2   </a:t>
            </a:r>
          </a:p>
          <a:p>
            <a:r>
              <a:rPr lang="en-US" sz="2000" i="1" dirty="0">
                <a:solidFill>
                  <a:srgbClr val="60A0B0"/>
                </a:solidFill>
                <a:latin typeface="Consolas" panose="020B0609020204030204" pitchFamily="49" charset="0"/>
              </a:rPr>
              <a:t>#&gt; 4     1 x4    y1</a:t>
            </a:r>
          </a:p>
        </p:txBody>
      </p:sp>
    </p:spTree>
    <p:extLst>
      <p:ext uri="{BB962C8B-B14F-4D97-AF65-F5344CB8AC3E}">
        <p14:creationId xmlns:p14="http://schemas.microsoft.com/office/powerpoint/2010/main" val="3467596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6CEB-F004-44C6-B80F-B8CBCA86D3FD}"/>
              </a:ext>
            </a:extLst>
          </p:cNvPr>
          <p:cNvSpPr>
            <a:spLocks noGrp="1"/>
          </p:cNvSpPr>
          <p:nvPr>
            <p:ph type="title"/>
          </p:nvPr>
        </p:nvSpPr>
        <p:spPr/>
        <p:txBody>
          <a:bodyPr/>
          <a:lstStyle/>
          <a:p>
            <a:r>
              <a:rPr lang="en-US" dirty="0"/>
              <a:t>Duplicate keys</a:t>
            </a:r>
          </a:p>
        </p:txBody>
      </p:sp>
      <p:sp>
        <p:nvSpPr>
          <p:cNvPr id="3" name="Content Placeholder 2">
            <a:extLst>
              <a:ext uri="{FF2B5EF4-FFF2-40B4-BE49-F238E27FC236}">
                <a16:creationId xmlns:a16="http://schemas.microsoft.com/office/drawing/2014/main" id="{D3D6F217-258C-45EE-B83B-22E3C7B4EC40}"/>
              </a:ext>
            </a:extLst>
          </p:cNvPr>
          <p:cNvSpPr>
            <a:spLocks noGrp="1"/>
          </p:cNvSpPr>
          <p:nvPr>
            <p:ph idx="1"/>
          </p:nvPr>
        </p:nvSpPr>
        <p:spPr/>
        <p:txBody>
          <a:bodyPr>
            <a:normAutofit/>
          </a:bodyPr>
          <a:lstStyle/>
          <a:p>
            <a:pPr marL="0" indent="0">
              <a:buNone/>
            </a:pPr>
            <a:r>
              <a:rPr lang="en-US" sz="2400" dirty="0">
                <a:solidFill>
                  <a:schemeClr val="accent2"/>
                </a:solidFill>
              </a:rPr>
              <a:t>2.   </a:t>
            </a:r>
            <a:r>
              <a:rPr lang="en-US" sz="2400" dirty="0"/>
              <a:t>Both tables have duplicate keys</a:t>
            </a:r>
          </a:p>
        </p:txBody>
      </p:sp>
      <p:pic>
        <p:nvPicPr>
          <p:cNvPr id="51202" name="Picture 2">
            <a:extLst>
              <a:ext uri="{FF2B5EF4-FFF2-40B4-BE49-F238E27FC236}">
                <a16:creationId xmlns:a16="http://schemas.microsoft.com/office/drawing/2014/main" id="{8F6BE000-1092-4B02-A527-2B96AEAFF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1851" y="2786253"/>
            <a:ext cx="652462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038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E213-527C-4D87-820B-C4D236498D5E}"/>
              </a:ext>
            </a:extLst>
          </p:cNvPr>
          <p:cNvSpPr>
            <a:spLocks noGrp="1"/>
          </p:cNvSpPr>
          <p:nvPr>
            <p:ph type="title"/>
          </p:nvPr>
        </p:nvSpPr>
        <p:spPr/>
        <p:txBody>
          <a:bodyPr/>
          <a:lstStyle/>
          <a:p>
            <a:r>
              <a:rPr lang="en-US" sz="5400" dirty="0"/>
              <a:t>Both tables have duplicate keys</a:t>
            </a:r>
            <a:endParaRPr lang="en-US" dirty="0"/>
          </a:p>
        </p:txBody>
      </p:sp>
      <p:sp>
        <p:nvSpPr>
          <p:cNvPr id="4" name="Rectangle 3">
            <a:extLst>
              <a:ext uri="{FF2B5EF4-FFF2-40B4-BE49-F238E27FC236}">
                <a16:creationId xmlns:a16="http://schemas.microsoft.com/office/drawing/2014/main" id="{56BB6455-8B0F-4977-9D18-97C1D3864960}"/>
              </a:ext>
            </a:extLst>
          </p:cNvPr>
          <p:cNvSpPr/>
          <p:nvPr/>
        </p:nvSpPr>
        <p:spPr>
          <a:xfrm>
            <a:off x="1024128" y="2084832"/>
            <a:ext cx="2974086" cy="4832092"/>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x &lt;-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tribble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666666"/>
                </a:solidFill>
                <a:latin typeface="Consolas" panose="020B0609020204030204" pitchFamily="49" charset="0"/>
              </a:rPr>
              <a:t>~</a:t>
            </a:r>
            <a:r>
              <a:rPr lang="en-US" altLang="en-US" sz="2200" dirty="0">
                <a:solidFill>
                  <a:srgbClr val="4183C4"/>
                </a:solidFill>
                <a:latin typeface="Consolas" panose="020B0609020204030204" pitchFamily="49" charset="0"/>
              </a:rPr>
              <a:t>key, </a:t>
            </a:r>
            <a:r>
              <a:rPr lang="en-US" altLang="en-US" sz="2200" dirty="0">
                <a:solidFill>
                  <a:srgbClr val="666666"/>
                </a:solidFill>
                <a:latin typeface="Consolas" panose="020B0609020204030204" pitchFamily="49" charset="0"/>
              </a:rPr>
              <a:t>~</a:t>
            </a:r>
            <a:r>
              <a:rPr lang="en-US" altLang="en-US" sz="2200" dirty="0" err="1">
                <a:solidFill>
                  <a:srgbClr val="4183C4"/>
                </a:solidFill>
                <a:latin typeface="Consolas" panose="020B0609020204030204" pitchFamily="49" charset="0"/>
              </a:rPr>
              <a:t>val_x</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1</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"x1"</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2</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"x2"</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2</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"x3"</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3</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"x4"</a:t>
            </a:r>
            <a:r>
              <a:rPr lang="en-US" altLang="en-US" sz="2200" dirty="0">
                <a:solidFill>
                  <a:srgbClr val="333333"/>
                </a:solidFill>
                <a:latin typeface="Consolas" panose="020B0609020204030204" pitchFamily="49" charset="0"/>
              </a:rPr>
              <a:t> </a:t>
            </a:r>
          </a:p>
          <a:p>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4183C4"/>
                </a:solidFill>
                <a:latin typeface="Consolas" panose="020B0609020204030204" pitchFamily="49" charset="0"/>
              </a:rPr>
              <a:t>y &lt;-</a:t>
            </a:r>
            <a:r>
              <a:rPr lang="en-US" altLang="en-US" sz="2200"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tribble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666666"/>
                </a:solidFill>
                <a:latin typeface="Consolas" panose="020B0609020204030204" pitchFamily="49" charset="0"/>
              </a:rPr>
              <a:t>~</a:t>
            </a:r>
            <a:r>
              <a:rPr lang="en-US" altLang="en-US" sz="2200" dirty="0">
                <a:solidFill>
                  <a:srgbClr val="4183C4"/>
                </a:solidFill>
                <a:latin typeface="Consolas" panose="020B0609020204030204" pitchFamily="49" charset="0"/>
              </a:rPr>
              <a:t>key, </a:t>
            </a:r>
            <a:r>
              <a:rPr lang="en-US" altLang="en-US" sz="2200" dirty="0">
                <a:solidFill>
                  <a:srgbClr val="666666"/>
                </a:solidFill>
                <a:latin typeface="Consolas" panose="020B0609020204030204" pitchFamily="49" charset="0"/>
              </a:rPr>
              <a:t>~</a:t>
            </a:r>
            <a:r>
              <a:rPr lang="en-US" altLang="en-US" sz="2200" dirty="0" err="1">
                <a:solidFill>
                  <a:srgbClr val="4183C4"/>
                </a:solidFill>
                <a:latin typeface="Consolas" panose="020B0609020204030204" pitchFamily="49" charset="0"/>
              </a:rPr>
              <a:t>val_y</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1</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"y1"</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2</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"y2"</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2</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"y3"</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a:solidFill>
                  <a:srgbClr val="333333"/>
                </a:solidFill>
                <a:latin typeface="Consolas" panose="020B0609020204030204" pitchFamily="49" charset="0"/>
              </a:rPr>
              <a:t>      </a:t>
            </a:r>
            <a:r>
              <a:rPr lang="en-US" altLang="en-US" sz="2200" dirty="0">
                <a:solidFill>
                  <a:srgbClr val="40A070"/>
                </a:solidFill>
                <a:latin typeface="Consolas" panose="020B0609020204030204" pitchFamily="49" charset="0"/>
              </a:rPr>
              <a:t>3</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"y4"</a:t>
            </a:r>
            <a:r>
              <a:rPr lang="en-US" altLang="en-US" sz="2200" dirty="0">
                <a:solidFill>
                  <a:srgbClr val="333333"/>
                </a:solidFill>
                <a:latin typeface="Consolas" panose="020B0609020204030204" pitchFamily="49" charset="0"/>
              </a:rPr>
              <a:t> </a:t>
            </a:r>
          </a:p>
          <a:p>
            <a:r>
              <a:rPr lang="en-US" altLang="en-US" sz="2200" dirty="0">
                <a:solidFill>
                  <a:srgbClr val="4183C4"/>
                </a:solidFill>
                <a:latin typeface="Consolas" panose="020B0609020204030204" pitchFamily="49" charset="0"/>
              </a:rPr>
              <a:t>)</a:t>
            </a:r>
            <a:endParaRPr lang="en-US" sz="2200" dirty="0"/>
          </a:p>
        </p:txBody>
      </p:sp>
      <p:sp>
        <p:nvSpPr>
          <p:cNvPr id="5" name="Rectangle 4">
            <a:extLst>
              <a:ext uri="{FF2B5EF4-FFF2-40B4-BE49-F238E27FC236}">
                <a16:creationId xmlns:a16="http://schemas.microsoft.com/office/drawing/2014/main" id="{FA927A5B-4417-4B46-855F-2AB88C9AB3B0}"/>
              </a:ext>
            </a:extLst>
          </p:cNvPr>
          <p:cNvSpPr/>
          <p:nvPr/>
        </p:nvSpPr>
        <p:spPr>
          <a:xfrm>
            <a:off x="4855464" y="2084832"/>
            <a:ext cx="4195574" cy="3170099"/>
          </a:xfrm>
          <a:prstGeom prst="rect">
            <a:avLst/>
          </a:prstGeom>
          <a:solidFill>
            <a:srgbClr val="F7F7F7"/>
          </a:solidFill>
        </p:spPr>
        <p:txBody>
          <a:bodyPr wrap="square">
            <a:spAutoFit/>
          </a:bodyPr>
          <a:lstStyle/>
          <a:p>
            <a:r>
              <a:rPr lang="en-US" altLang="en-US" sz="2000" b="1" dirty="0" err="1">
                <a:solidFill>
                  <a:srgbClr val="007020"/>
                </a:solidFill>
                <a:latin typeface="Consolas" panose="020B0609020204030204" pitchFamily="49" charset="0"/>
              </a:rPr>
              <a:t>left_join</a:t>
            </a:r>
            <a:r>
              <a:rPr lang="en-US" altLang="en-US" sz="2000" dirty="0">
                <a:solidFill>
                  <a:srgbClr val="4183C4"/>
                </a:solidFill>
                <a:latin typeface="Consolas" panose="020B0609020204030204" pitchFamily="49" charset="0"/>
              </a:rPr>
              <a:t>(x, y, </a:t>
            </a:r>
            <a:r>
              <a:rPr lang="en-US" altLang="en-US" sz="2000" dirty="0">
                <a:solidFill>
                  <a:srgbClr val="902000"/>
                </a:solidFill>
                <a:latin typeface="Consolas" panose="020B0609020204030204" pitchFamily="49" charset="0"/>
              </a:rPr>
              <a:t>by =</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"key"</a:t>
            </a:r>
            <a:r>
              <a:rPr lang="en-US" altLang="en-US" sz="2000" dirty="0">
                <a:solidFill>
                  <a:srgbClr val="4183C4"/>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6 x 3</a:t>
            </a:r>
          </a:p>
          <a:p>
            <a:r>
              <a:rPr lang="en-US" sz="2000" i="1" dirty="0">
                <a:solidFill>
                  <a:srgbClr val="60A0B0"/>
                </a:solidFill>
                <a:latin typeface="Consolas" panose="020B0609020204030204" pitchFamily="49" charset="0"/>
              </a:rPr>
              <a:t>#&gt;     key </a:t>
            </a:r>
            <a:r>
              <a:rPr lang="en-US" sz="2000" i="1" dirty="0" err="1">
                <a:solidFill>
                  <a:srgbClr val="60A0B0"/>
                </a:solidFill>
                <a:latin typeface="Consolas" panose="020B0609020204030204" pitchFamily="49" charset="0"/>
              </a:rPr>
              <a:t>val_x</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val_y</a:t>
            </a:r>
            <a:endParaRPr lang="en-US" sz="2000" i="1" dirty="0">
              <a:solidFill>
                <a:srgbClr val="60A0B0"/>
              </a:solidFill>
              <a:latin typeface="Consolas" panose="020B0609020204030204" pitchFamily="49" charset="0"/>
            </a:endParaRPr>
          </a:p>
          <a:p>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1 x1    y1   </a:t>
            </a:r>
          </a:p>
          <a:p>
            <a:r>
              <a:rPr lang="en-US" sz="2000" i="1" dirty="0">
                <a:solidFill>
                  <a:srgbClr val="60A0B0"/>
                </a:solidFill>
                <a:latin typeface="Consolas" panose="020B0609020204030204" pitchFamily="49" charset="0"/>
              </a:rPr>
              <a:t>#&gt; 2     2 x2    y2   </a:t>
            </a:r>
          </a:p>
          <a:p>
            <a:r>
              <a:rPr lang="en-US" sz="2000" i="1" dirty="0">
                <a:solidFill>
                  <a:srgbClr val="60A0B0"/>
                </a:solidFill>
                <a:latin typeface="Consolas" panose="020B0609020204030204" pitchFamily="49" charset="0"/>
              </a:rPr>
              <a:t>#&gt; 3     2 x2    y3   </a:t>
            </a:r>
          </a:p>
          <a:p>
            <a:r>
              <a:rPr lang="en-US" sz="2000" i="1" dirty="0">
                <a:solidFill>
                  <a:srgbClr val="60A0B0"/>
                </a:solidFill>
                <a:latin typeface="Consolas" panose="020B0609020204030204" pitchFamily="49" charset="0"/>
              </a:rPr>
              <a:t>#&gt; 4     2 x3    y2   </a:t>
            </a:r>
          </a:p>
          <a:p>
            <a:r>
              <a:rPr lang="en-US" sz="2000" i="1" dirty="0">
                <a:solidFill>
                  <a:srgbClr val="60A0B0"/>
                </a:solidFill>
                <a:latin typeface="Consolas" panose="020B0609020204030204" pitchFamily="49" charset="0"/>
              </a:rPr>
              <a:t>#&gt; 5     2 x3    y3   </a:t>
            </a:r>
          </a:p>
          <a:p>
            <a:r>
              <a:rPr lang="en-US" sz="2000" i="1" dirty="0">
                <a:solidFill>
                  <a:srgbClr val="60A0B0"/>
                </a:solidFill>
                <a:latin typeface="Consolas" panose="020B0609020204030204" pitchFamily="49" charset="0"/>
              </a:rPr>
              <a:t>#&gt; 6     3 x4    y4</a:t>
            </a:r>
          </a:p>
        </p:txBody>
      </p:sp>
    </p:spTree>
    <p:extLst>
      <p:ext uri="{BB962C8B-B14F-4D97-AF65-F5344CB8AC3E}">
        <p14:creationId xmlns:p14="http://schemas.microsoft.com/office/powerpoint/2010/main" val="1245034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A79B-7A01-4041-BC42-7CFD15DF3601}"/>
              </a:ext>
            </a:extLst>
          </p:cNvPr>
          <p:cNvSpPr>
            <a:spLocks noGrp="1"/>
          </p:cNvSpPr>
          <p:nvPr>
            <p:ph type="title"/>
          </p:nvPr>
        </p:nvSpPr>
        <p:spPr/>
        <p:txBody>
          <a:bodyPr/>
          <a:lstStyle/>
          <a:p>
            <a:r>
              <a:rPr lang="en-US" dirty="0"/>
              <a:t>Defining the key columns</a:t>
            </a:r>
          </a:p>
        </p:txBody>
      </p:sp>
      <p:sp>
        <p:nvSpPr>
          <p:cNvPr id="5" name="Rectangle 4">
            <a:extLst>
              <a:ext uri="{FF2B5EF4-FFF2-40B4-BE49-F238E27FC236}">
                <a16:creationId xmlns:a16="http://schemas.microsoft.com/office/drawing/2014/main" id="{8E8A4099-AFE4-4B71-817D-DAE6EDAE02DD}"/>
              </a:ext>
            </a:extLst>
          </p:cNvPr>
          <p:cNvSpPr/>
          <p:nvPr/>
        </p:nvSpPr>
        <p:spPr>
          <a:xfrm>
            <a:off x="609600" y="2084832"/>
            <a:ext cx="9720072" cy="4370427"/>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flights2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4070A0"/>
                </a:solidFill>
                <a:latin typeface="Consolas" panose="020B0609020204030204" pitchFamily="49" charset="0"/>
              </a:rPr>
              <a:t>  </a:t>
            </a:r>
            <a:r>
              <a:rPr lang="en-US" altLang="en-US" sz="2200" b="1" dirty="0" err="1">
                <a:solidFill>
                  <a:srgbClr val="007020"/>
                </a:solidFill>
                <a:latin typeface="Consolas" panose="020B0609020204030204" pitchFamily="49" charset="0"/>
              </a:rPr>
              <a:t>left_join</a:t>
            </a:r>
            <a:r>
              <a:rPr lang="en-US" altLang="en-US" sz="2200" dirty="0">
                <a:solidFill>
                  <a:srgbClr val="4183C4"/>
                </a:solidFill>
                <a:latin typeface="Consolas" panose="020B0609020204030204" pitchFamily="49" charset="0"/>
              </a:rPr>
              <a:t>(weather)</a:t>
            </a:r>
            <a:r>
              <a:rPr lang="en-US" altLang="en-US" sz="2200" dirty="0">
                <a:solidFill>
                  <a:srgbClr val="333333"/>
                </a:solidFill>
                <a:latin typeface="Consolas" panose="020B0609020204030204" pitchFamily="49" charset="0"/>
              </a:rPr>
              <a:t> </a:t>
            </a:r>
          </a:p>
          <a:p>
            <a:r>
              <a:rPr lang="en-US" i="1" dirty="0">
                <a:solidFill>
                  <a:srgbClr val="60A0B0"/>
                </a:solidFill>
                <a:latin typeface="Consolas" panose="020B0609020204030204" pitchFamily="49" charset="0"/>
              </a:rPr>
              <a:t>#&gt; Joining, by = c("year", "month", "day", "hour", "origin")</a:t>
            </a:r>
          </a:p>
          <a:p>
            <a:r>
              <a:rPr lang="en-US" i="1" dirty="0">
                <a:solidFill>
                  <a:srgbClr val="60A0B0"/>
                </a:solidFill>
                <a:latin typeface="Consolas" panose="020B0609020204030204" pitchFamily="49" charset="0"/>
              </a:rPr>
              <a:t>#&gt; # A </a:t>
            </a:r>
            <a:r>
              <a:rPr lang="en-US" i="1" dirty="0" err="1">
                <a:solidFill>
                  <a:srgbClr val="60A0B0"/>
                </a:solidFill>
                <a:latin typeface="Consolas" panose="020B0609020204030204" pitchFamily="49" charset="0"/>
              </a:rPr>
              <a:t>tibble</a:t>
            </a:r>
            <a:r>
              <a:rPr lang="en-US" i="1" dirty="0">
                <a:solidFill>
                  <a:srgbClr val="60A0B0"/>
                </a:solidFill>
                <a:latin typeface="Consolas" panose="020B0609020204030204" pitchFamily="49" charset="0"/>
              </a:rPr>
              <a:t>: 336,776 x 18</a:t>
            </a:r>
          </a:p>
          <a:p>
            <a:r>
              <a:rPr lang="en-US" i="1" dirty="0">
                <a:solidFill>
                  <a:srgbClr val="60A0B0"/>
                </a:solidFill>
                <a:latin typeface="Consolas" panose="020B0609020204030204" pitchFamily="49" charset="0"/>
              </a:rPr>
              <a:t>#&gt;    year month   day  hour origin </a:t>
            </a:r>
            <a:r>
              <a:rPr lang="en-US" i="1" dirty="0" err="1">
                <a:solidFill>
                  <a:srgbClr val="60A0B0"/>
                </a:solidFill>
                <a:latin typeface="Consolas" panose="020B0609020204030204" pitchFamily="49" charset="0"/>
              </a:rPr>
              <a:t>dest</a:t>
            </a:r>
            <a:r>
              <a:rPr lang="en-US" i="1" dirty="0">
                <a:solidFill>
                  <a:srgbClr val="60A0B0"/>
                </a:solidFill>
                <a:latin typeface="Consolas" panose="020B0609020204030204" pitchFamily="49" charset="0"/>
              </a:rPr>
              <a:t>  </a:t>
            </a:r>
            <a:r>
              <a:rPr lang="en-US" i="1" dirty="0" err="1">
                <a:solidFill>
                  <a:srgbClr val="60A0B0"/>
                </a:solidFill>
                <a:latin typeface="Consolas" panose="020B0609020204030204" pitchFamily="49" charset="0"/>
              </a:rPr>
              <a:t>tailnum</a:t>
            </a:r>
            <a:r>
              <a:rPr lang="en-US" i="1" dirty="0">
                <a:solidFill>
                  <a:srgbClr val="60A0B0"/>
                </a:solidFill>
                <a:latin typeface="Consolas" panose="020B0609020204030204" pitchFamily="49" charset="0"/>
              </a:rPr>
              <a:t> carrier  temp  </a:t>
            </a:r>
            <a:r>
              <a:rPr lang="en-US" i="1" dirty="0" err="1">
                <a:solidFill>
                  <a:srgbClr val="60A0B0"/>
                </a:solidFill>
                <a:latin typeface="Consolas" panose="020B0609020204030204" pitchFamily="49" charset="0"/>
              </a:rPr>
              <a:t>dewp</a:t>
            </a:r>
            <a:r>
              <a:rPr lang="en-US" i="1" dirty="0">
                <a:solidFill>
                  <a:srgbClr val="60A0B0"/>
                </a:solidFill>
                <a:latin typeface="Consolas" panose="020B0609020204030204" pitchFamily="49" charset="0"/>
              </a:rPr>
              <a:t> humid</a:t>
            </a:r>
          </a:p>
          <a:p>
            <a:r>
              <a:rPr lang="en-US" i="1" dirty="0">
                <a:solidFill>
                  <a:srgbClr val="60A0B0"/>
                </a:solidFill>
                <a:latin typeface="Consolas" panose="020B0609020204030204" pitchFamily="49" charset="0"/>
              </a:rPr>
              <a:t>#&gt;   &lt;int&gt; &lt;int&gt; &lt;int&gt;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chr</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a:t>
            </a:r>
          </a:p>
          <a:p>
            <a:r>
              <a:rPr lang="en-US" i="1" dirty="0">
                <a:solidFill>
                  <a:srgbClr val="60A0B0"/>
                </a:solidFill>
                <a:latin typeface="Consolas" panose="020B0609020204030204" pitchFamily="49" charset="0"/>
              </a:rPr>
              <a:t>#&gt; 1  2013     1     1     5 EWR    IAH   N14228  UA       39.0  28.0  64.4</a:t>
            </a:r>
          </a:p>
          <a:p>
            <a:r>
              <a:rPr lang="en-US" i="1" dirty="0">
                <a:solidFill>
                  <a:srgbClr val="60A0B0"/>
                </a:solidFill>
                <a:latin typeface="Consolas" panose="020B0609020204030204" pitchFamily="49" charset="0"/>
              </a:rPr>
              <a:t>#&gt; 2  2013     1     1     5 LGA    IAH   N24211  UA       39.9  25.0  54.8</a:t>
            </a:r>
          </a:p>
          <a:p>
            <a:r>
              <a:rPr lang="en-US" i="1" dirty="0">
                <a:solidFill>
                  <a:srgbClr val="60A0B0"/>
                </a:solidFill>
                <a:latin typeface="Consolas" panose="020B0609020204030204" pitchFamily="49" charset="0"/>
              </a:rPr>
              <a:t>#&gt; 3  2013     1     1     5 JFK    MIA   N619AA  AA       39.0  27.0  61.6</a:t>
            </a:r>
          </a:p>
          <a:p>
            <a:r>
              <a:rPr lang="en-US" i="1" dirty="0">
                <a:solidFill>
                  <a:srgbClr val="60A0B0"/>
                </a:solidFill>
                <a:latin typeface="Consolas" panose="020B0609020204030204" pitchFamily="49" charset="0"/>
              </a:rPr>
              <a:t>#&gt; 4  2013     1     1     5 JFK    BQN   N804JB  B6       39.0  27.0  61.6</a:t>
            </a:r>
          </a:p>
          <a:p>
            <a:r>
              <a:rPr lang="en-US" i="1" dirty="0">
                <a:solidFill>
                  <a:srgbClr val="60A0B0"/>
                </a:solidFill>
                <a:latin typeface="Consolas" panose="020B0609020204030204" pitchFamily="49" charset="0"/>
              </a:rPr>
              <a:t>#&gt; 5  2013     1     1     6 LGA    ATL   N668DN  DL       39.9  25.0  54.8</a:t>
            </a:r>
          </a:p>
          <a:p>
            <a:r>
              <a:rPr lang="en-US" i="1" dirty="0">
                <a:solidFill>
                  <a:srgbClr val="60A0B0"/>
                </a:solidFill>
                <a:latin typeface="Consolas" panose="020B0609020204030204" pitchFamily="49" charset="0"/>
              </a:rPr>
              <a:t>#&gt; 6  2013     1     1     5 EWR    ORD   N39463  UA       39.0  28.0  64.4</a:t>
            </a:r>
          </a:p>
          <a:p>
            <a:r>
              <a:rPr lang="en-US" i="1" dirty="0">
                <a:solidFill>
                  <a:srgbClr val="60A0B0"/>
                </a:solidFill>
                <a:latin typeface="Consolas" panose="020B0609020204030204" pitchFamily="49" charset="0"/>
              </a:rPr>
              <a:t>#&gt; # … with 3.368e+05 more rows, and 7 more variables: </a:t>
            </a:r>
            <a:r>
              <a:rPr lang="en-US" i="1" dirty="0" err="1">
                <a:solidFill>
                  <a:srgbClr val="60A0B0"/>
                </a:solidFill>
                <a:latin typeface="Consolas" panose="020B0609020204030204" pitchFamily="49" charset="0"/>
              </a:rPr>
              <a:t>wind_dir</a:t>
            </a:r>
            <a:r>
              <a:rPr lang="en-US" i="1" dirty="0">
                <a:solidFill>
                  <a:srgbClr val="60A0B0"/>
                </a:solidFill>
                <a:latin typeface="Consolas" panose="020B0609020204030204" pitchFamily="49" charset="0"/>
              </a:rPr>
              <a: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a:t>
            </a:r>
          </a:p>
          <a:p>
            <a:r>
              <a:rPr lang="en-US" i="1" dirty="0">
                <a:solidFill>
                  <a:srgbClr val="60A0B0"/>
                </a:solidFill>
                <a:latin typeface="Consolas" panose="020B0609020204030204" pitchFamily="49" charset="0"/>
              </a:rPr>
              <a:t>#&gt; #   </a:t>
            </a:r>
            <a:r>
              <a:rPr lang="en-US" i="1" dirty="0" err="1">
                <a:solidFill>
                  <a:srgbClr val="60A0B0"/>
                </a:solidFill>
                <a:latin typeface="Consolas" panose="020B0609020204030204" pitchFamily="49" charset="0"/>
              </a:rPr>
              <a:t>wind_speed</a:t>
            </a:r>
            <a:r>
              <a:rPr lang="en-US" i="1" dirty="0">
                <a:solidFill>
                  <a:srgbClr val="60A0B0"/>
                </a:solidFill>
                <a:latin typeface="Consolas" panose="020B0609020204030204" pitchFamily="49" charset="0"/>
              </a:rPr>
              <a: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a:t>
            </a:r>
            <a:r>
              <a:rPr lang="en-US" i="1" dirty="0" err="1">
                <a:solidFill>
                  <a:srgbClr val="60A0B0"/>
                </a:solidFill>
                <a:latin typeface="Consolas" panose="020B0609020204030204" pitchFamily="49" charset="0"/>
              </a:rPr>
              <a:t>wind_gust</a:t>
            </a:r>
            <a:r>
              <a:rPr lang="en-US" i="1" dirty="0">
                <a:solidFill>
                  <a:srgbClr val="60A0B0"/>
                </a:solidFill>
                <a:latin typeface="Consolas" panose="020B0609020204030204" pitchFamily="49" charset="0"/>
              </a:rPr>
              <a: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a:t>
            </a:r>
            <a:r>
              <a:rPr lang="en-US" i="1" dirty="0" err="1">
                <a:solidFill>
                  <a:srgbClr val="60A0B0"/>
                </a:solidFill>
                <a:latin typeface="Consolas" panose="020B0609020204030204" pitchFamily="49" charset="0"/>
              </a:rPr>
              <a:t>precip</a:t>
            </a:r>
            <a:r>
              <a:rPr lang="en-US" i="1" dirty="0">
                <a:solidFill>
                  <a:srgbClr val="60A0B0"/>
                </a:solidFill>
                <a:latin typeface="Consolas" panose="020B0609020204030204" pitchFamily="49" charset="0"/>
              </a:rPr>
              <a: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pressure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a:t>
            </a:r>
          </a:p>
          <a:p>
            <a:r>
              <a:rPr lang="en-US" i="1" dirty="0">
                <a:solidFill>
                  <a:srgbClr val="60A0B0"/>
                </a:solidFill>
                <a:latin typeface="Consolas" panose="020B0609020204030204" pitchFamily="49" charset="0"/>
              </a:rPr>
              <a:t>#&gt; #   </a:t>
            </a:r>
            <a:r>
              <a:rPr lang="en-US" i="1" dirty="0" err="1">
                <a:solidFill>
                  <a:srgbClr val="60A0B0"/>
                </a:solidFill>
                <a:latin typeface="Consolas" panose="020B0609020204030204" pitchFamily="49" charset="0"/>
              </a:rPr>
              <a:t>visib</a:t>
            </a:r>
            <a:r>
              <a:rPr lang="en-US" i="1" dirty="0">
                <a:solidFill>
                  <a:srgbClr val="60A0B0"/>
                </a:solidFill>
                <a:latin typeface="Consolas" panose="020B0609020204030204" pitchFamily="49" charset="0"/>
              </a:rPr>
              <a:t> &lt;</a:t>
            </a:r>
            <a:r>
              <a:rPr lang="en-US" i="1" dirty="0" err="1">
                <a:solidFill>
                  <a:srgbClr val="60A0B0"/>
                </a:solidFill>
                <a:latin typeface="Consolas" panose="020B0609020204030204" pitchFamily="49" charset="0"/>
              </a:rPr>
              <a:t>dbl</a:t>
            </a:r>
            <a:r>
              <a:rPr lang="en-US" i="1" dirty="0">
                <a:solidFill>
                  <a:srgbClr val="60A0B0"/>
                </a:solidFill>
                <a:latin typeface="Consolas" panose="020B0609020204030204" pitchFamily="49" charset="0"/>
              </a:rPr>
              <a:t>&gt;, </a:t>
            </a:r>
            <a:r>
              <a:rPr lang="en-US" i="1" dirty="0" err="1">
                <a:solidFill>
                  <a:srgbClr val="60A0B0"/>
                </a:solidFill>
                <a:latin typeface="Consolas" panose="020B0609020204030204" pitchFamily="49" charset="0"/>
              </a:rPr>
              <a:t>time_hour</a:t>
            </a:r>
            <a:r>
              <a:rPr lang="en-US" i="1" dirty="0">
                <a:solidFill>
                  <a:srgbClr val="60A0B0"/>
                </a:solidFill>
                <a:latin typeface="Consolas" panose="020B0609020204030204" pitchFamily="49" charset="0"/>
              </a:rPr>
              <a:t> &lt;</a:t>
            </a:r>
            <a:r>
              <a:rPr lang="en-US" i="1" dirty="0" err="1">
                <a:solidFill>
                  <a:srgbClr val="60A0B0"/>
                </a:solidFill>
                <a:latin typeface="Consolas" panose="020B0609020204030204" pitchFamily="49" charset="0"/>
              </a:rPr>
              <a:t>dttm</a:t>
            </a:r>
            <a:r>
              <a:rPr lang="en-US" i="1" dirty="0">
                <a:solidFill>
                  <a:srgbClr val="60A0B0"/>
                </a:solidFill>
                <a:latin typeface="Consolas" panose="020B0609020204030204" pitchFamily="49" charset="0"/>
              </a:rPr>
              <a:t>&gt;</a:t>
            </a:r>
          </a:p>
        </p:txBody>
      </p:sp>
      <p:sp>
        <p:nvSpPr>
          <p:cNvPr id="6" name="Rectangle 5">
            <a:extLst>
              <a:ext uri="{FF2B5EF4-FFF2-40B4-BE49-F238E27FC236}">
                <a16:creationId xmlns:a16="http://schemas.microsoft.com/office/drawing/2014/main" id="{BFD2BB44-E63F-47FC-A3DD-890ABEAED299}"/>
              </a:ext>
            </a:extLst>
          </p:cNvPr>
          <p:cNvSpPr/>
          <p:nvPr/>
        </p:nvSpPr>
        <p:spPr>
          <a:xfrm>
            <a:off x="609600" y="2781300"/>
            <a:ext cx="7696200" cy="361950"/>
          </a:xfrm>
          <a:prstGeom prst="rect">
            <a:avLst/>
          </a:prstGeom>
          <a:noFill/>
          <a:ln w="76200">
            <a:solidFill>
              <a:srgbClr val="27C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99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1A4B-C915-4636-B624-2BA9828DDD89}"/>
              </a:ext>
            </a:extLst>
          </p:cNvPr>
          <p:cNvSpPr>
            <a:spLocks noGrp="1"/>
          </p:cNvSpPr>
          <p:nvPr>
            <p:ph type="title"/>
          </p:nvPr>
        </p:nvSpPr>
        <p:spPr/>
        <p:txBody>
          <a:bodyPr/>
          <a:lstStyle/>
          <a:p>
            <a:r>
              <a:rPr lang="en-US" dirty="0"/>
              <a:t>Defining the key columns</a:t>
            </a:r>
          </a:p>
        </p:txBody>
      </p:sp>
      <p:sp>
        <p:nvSpPr>
          <p:cNvPr id="4" name="Rectangle 3">
            <a:extLst>
              <a:ext uri="{FF2B5EF4-FFF2-40B4-BE49-F238E27FC236}">
                <a16:creationId xmlns:a16="http://schemas.microsoft.com/office/drawing/2014/main" id="{A5011C86-5DF3-4134-BE0F-5B3F0D243F6B}"/>
              </a:ext>
            </a:extLst>
          </p:cNvPr>
          <p:cNvSpPr/>
          <p:nvPr/>
        </p:nvSpPr>
        <p:spPr>
          <a:xfrm>
            <a:off x="782450" y="2084832"/>
            <a:ext cx="10627099" cy="4093428"/>
          </a:xfrm>
          <a:prstGeom prst="rect">
            <a:avLst/>
          </a:prstGeom>
          <a:solidFill>
            <a:srgbClr val="F7F7F7"/>
          </a:solidFill>
        </p:spPr>
        <p:txBody>
          <a:bodyPr wrap="square">
            <a:spAutoFit/>
          </a:bodyPr>
          <a:lstStyle/>
          <a:p>
            <a:r>
              <a:rPr lang="en-US" altLang="en-US" sz="2000" dirty="0">
                <a:solidFill>
                  <a:srgbClr val="4183C4"/>
                </a:solidFill>
                <a:latin typeface="Consolas" panose="020B0609020204030204" pitchFamily="49" charset="0"/>
              </a:rPr>
              <a:t>flights2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left_join</a:t>
            </a:r>
            <a:r>
              <a:rPr lang="en-US" altLang="en-US" sz="2000" dirty="0">
                <a:solidFill>
                  <a:srgbClr val="4183C4"/>
                </a:solidFill>
                <a:latin typeface="Consolas" panose="020B0609020204030204" pitchFamily="49" charset="0"/>
              </a:rPr>
              <a:t>(planes, </a:t>
            </a:r>
            <a:r>
              <a:rPr lang="en-US" altLang="en-US" sz="2000" dirty="0">
                <a:solidFill>
                  <a:srgbClr val="902000"/>
                </a:solidFill>
                <a:latin typeface="Consolas" panose="020B0609020204030204" pitchFamily="49" charset="0"/>
              </a:rPr>
              <a:t>by =</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a:t>
            </a:r>
            <a:r>
              <a:rPr lang="en-US" altLang="en-US" sz="2000" dirty="0" err="1">
                <a:solidFill>
                  <a:srgbClr val="4070A0"/>
                </a:solidFill>
                <a:latin typeface="Consolas" panose="020B0609020204030204" pitchFamily="49" charset="0"/>
              </a:rPr>
              <a:t>tailnum</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336,776 x 16</a:t>
            </a:r>
          </a:p>
          <a:p>
            <a:r>
              <a:rPr lang="en-US" sz="2000" i="1" dirty="0">
                <a:solidFill>
                  <a:srgbClr val="60A0B0"/>
                </a:solidFill>
                <a:latin typeface="Consolas" panose="020B0609020204030204" pitchFamily="49" charset="0"/>
              </a:rPr>
              <a:t>#&gt;   </a:t>
            </a:r>
            <a:r>
              <a:rPr lang="en-US" sz="2000" i="1" dirty="0" err="1">
                <a:solidFill>
                  <a:srgbClr val="60A0B0"/>
                </a:solidFill>
                <a:latin typeface="Consolas" panose="020B0609020204030204" pitchFamily="49" charset="0"/>
              </a:rPr>
              <a:t>year.x</a:t>
            </a:r>
            <a:r>
              <a:rPr lang="en-US" sz="2000" i="1" dirty="0">
                <a:solidFill>
                  <a:srgbClr val="60A0B0"/>
                </a:solidFill>
                <a:latin typeface="Consolas" panose="020B0609020204030204" pitchFamily="49" charset="0"/>
              </a:rPr>
              <a:t> month   day  hour origin </a:t>
            </a:r>
            <a:r>
              <a:rPr lang="en-US" sz="2000" i="1" dirty="0" err="1">
                <a:solidFill>
                  <a:srgbClr val="60A0B0"/>
                </a:solidFill>
                <a:latin typeface="Consolas" panose="020B0609020204030204" pitchFamily="49" charset="0"/>
              </a:rPr>
              <a:t>dest</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tailnum</a:t>
            </a:r>
            <a:r>
              <a:rPr lang="en-US" sz="2000" i="1" dirty="0">
                <a:solidFill>
                  <a:srgbClr val="60A0B0"/>
                </a:solidFill>
                <a:latin typeface="Consolas" panose="020B0609020204030204" pitchFamily="49" charset="0"/>
              </a:rPr>
              <a:t> carrier </a:t>
            </a:r>
            <a:r>
              <a:rPr lang="en-US" sz="2000" i="1" dirty="0" err="1">
                <a:solidFill>
                  <a:srgbClr val="60A0B0"/>
                </a:solidFill>
                <a:latin typeface="Consolas" panose="020B0609020204030204" pitchFamily="49" charset="0"/>
              </a:rPr>
              <a:t>year.y</a:t>
            </a:r>
            <a:r>
              <a:rPr lang="en-US" sz="2000" i="1" dirty="0">
                <a:solidFill>
                  <a:srgbClr val="60A0B0"/>
                </a:solidFill>
                <a:latin typeface="Consolas" panose="020B0609020204030204" pitchFamily="49" charset="0"/>
              </a:rPr>
              <a:t> type </a:t>
            </a:r>
          </a:p>
          <a:p>
            <a:r>
              <a:rPr lang="en-US" sz="2000" i="1" dirty="0">
                <a:solidFill>
                  <a:srgbClr val="60A0B0"/>
                </a:solidFill>
                <a:latin typeface="Consolas" panose="020B0609020204030204" pitchFamily="49" charset="0"/>
              </a:rPr>
              <a:t>#&gt;    &lt;int&gt; &lt;int&gt; &lt;int&gt;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&lt;int&gt;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1   2013     1     1     5 EWR    IAH   N14228  UA        1999 Fixe…</a:t>
            </a:r>
          </a:p>
          <a:p>
            <a:r>
              <a:rPr lang="en-US" sz="2000" i="1" dirty="0">
                <a:solidFill>
                  <a:srgbClr val="60A0B0"/>
                </a:solidFill>
                <a:latin typeface="Consolas" panose="020B0609020204030204" pitchFamily="49" charset="0"/>
              </a:rPr>
              <a:t>#&gt; 2   2013     1     1     5 LGA    IAH   N24211  UA        1998 Fixe…</a:t>
            </a:r>
          </a:p>
          <a:p>
            <a:r>
              <a:rPr lang="en-US" sz="2000" i="1" dirty="0">
                <a:solidFill>
                  <a:srgbClr val="60A0B0"/>
                </a:solidFill>
                <a:latin typeface="Consolas" panose="020B0609020204030204" pitchFamily="49" charset="0"/>
              </a:rPr>
              <a:t>#&gt; 3   2013     1     1     5 JFK    MIA   N619AA  AA        1990 Fixe…</a:t>
            </a:r>
          </a:p>
          <a:p>
            <a:r>
              <a:rPr lang="en-US" sz="2000" i="1" dirty="0">
                <a:solidFill>
                  <a:srgbClr val="60A0B0"/>
                </a:solidFill>
                <a:latin typeface="Consolas" panose="020B0609020204030204" pitchFamily="49" charset="0"/>
              </a:rPr>
              <a:t>#&gt; 4   2013     1     1     5 JFK    BQN   N804JB  B6        2012 Fixe…</a:t>
            </a:r>
          </a:p>
          <a:p>
            <a:r>
              <a:rPr lang="en-US" sz="2000" i="1" dirty="0">
                <a:solidFill>
                  <a:srgbClr val="60A0B0"/>
                </a:solidFill>
                <a:latin typeface="Consolas" panose="020B0609020204030204" pitchFamily="49" charset="0"/>
              </a:rPr>
              <a:t>#&gt; 5   2013     1     1     6 LGA    ATL   N668DN  DL        1991 Fixe…</a:t>
            </a:r>
          </a:p>
          <a:p>
            <a:r>
              <a:rPr lang="en-US" sz="2000" i="1" dirty="0">
                <a:solidFill>
                  <a:srgbClr val="60A0B0"/>
                </a:solidFill>
                <a:latin typeface="Consolas" panose="020B0609020204030204" pitchFamily="49" charset="0"/>
              </a:rPr>
              <a:t>#&gt; 6   2013     1     1     5 EWR    ORD   N39463  UA        2012 Fixe…</a:t>
            </a:r>
          </a:p>
          <a:p>
            <a:r>
              <a:rPr lang="en-US" sz="2000" i="1" dirty="0">
                <a:solidFill>
                  <a:srgbClr val="60A0B0"/>
                </a:solidFill>
                <a:latin typeface="Consolas" panose="020B0609020204030204" pitchFamily="49" charset="0"/>
              </a:rPr>
              <a:t>#&gt; # … with 3.368e+05 more rows, and 6 more variables: manufacturer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   model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engines &lt;int&gt;, seats &lt;int&gt;, speed &lt;int&gt;, engine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a:t>
            </a:r>
          </a:p>
        </p:txBody>
      </p:sp>
      <p:sp>
        <p:nvSpPr>
          <p:cNvPr id="6" name="Rectangle 5">
            <a:extLst>
              <a:ext uri="{FF2B5EF4-FFF2-40B4-BE49-F238E27FC236}">
                <a16:creationId xmlns:a16="http://schemas.microsoft.com/office/drawing/2014/main" id="{2184168E-6125-4F87-9A43-DF617A41EFD9}"/>
              </a:ext>
            </a:extLst>
          </p:cNvPr>
          <p:cNvSpPr/>
          <p:nvPr/>
        </p:nvSpPr>
        <p:spPr>
          <a:xfrm>
            <a:off x="1528011" y="3092116"/>
            <a:ext cx="998621" cy="2418347"/>
          </a:xfrm>
          <a:prstGeom prst="rect">
            <a:avLst/>
          </a:prstGeom>
          <a:noFill/>
          <a:ln w="57150">
            <a:solidFill>
              <a:srgbClr val="27C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EE3CCA-9E63-46E9-9E74-3DA13587C1BB}"/>
              </a:ext>
            </a:extLst>
          </p:cNvPr>
          <p:cNvSpPr/>
          <p:nvPr/>
        </p:nvSpPr>
        <p:spPr>
          <a:xfrm>
            <a:off x="9019674" y="3092115"/>
            <a:ext cx="998621" cy="2418347"/>
          </a:xfrm>
          <a:prstGeom prst="rect">
            <a:avLst/>
          </a:prstGeom>
          <a:noFill/>
          <a:ln w="57150">
            <a:solidFill>
              <a:srgbClr val="27C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29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7986-CC48-4AE0-AA7D-235E38488CE8}"/>
              </a:ext>
            </a:extLst>
          </p:cNvPr>
          <p:cNvSpPr>
            <a:spLocks noGrp="1"/>
          </p:cNvSpPr>
          <p:nvPr>
            <p:ph type="title"/>
          </p:nvPr>
        </p:nvSpPr>
        <p:spPr/>
        <p:txBody>
          <a:bodyPr/>
          <a:lstStyle/>
          <a:p>
            <a:r>
              <a:rPr lang="en-US" dirty="0"/>
              <a:t>Defining the key columns</a:t>
            </a:r>
          </a:p>
        </p:txBody>
      </p:sp>
      <p:sp>
        <p:nvSpPr>
          <p:cNvPr id="7" name="Content Placeholder 6">
            <a:extLst>
              <a:ext uri="{FF2B5EF4-FFF2-40B4-BE49-F238E27FC236}">
                <a16:creationId xmlns:a16="http://schemas.microsoft.com/office/drawing/2014/main" id="{A6B39695-CD08-471E-95D5-C9B911D6515E}"/>
              </a:ext>
            </a:extLst>
          </p:cNvPr>
          <p:cNvSpPr>
            <a:spLocks noGrp="1"/>
          </p:cNvSpPr>
          <p:nvPr>
            <p:ph idx="1"/>
          </p:nvPr>
        </p:nvSpPr>
        <p:spPr/>
        <p:txBody>
          <a:bodyPr/>
          <a:lstStyle/>
          <a:p>
            <a:pPr marL="338138" indent="-338138">
              <a:buFont typeface="Arial" panose="020B0604020202020204" pitchFamily="34" charset="0"/>
              <a:buChar char="•"/>
            </a:pPr>
            <a:r>
              <a:rPr lang="en-US" sz="2400" dirty="0"/>
              <a:t>A named character vector: </a:t>
            </a:r>
            <a:r>
              <a:rPr lang="en-US" sz="2400" dirty="0">
                <a:solidFill>
                  <a:schemeClr val="tx1">
                    <a:lumMod val="50000"/>
                    <a:lumOff val="50000"/>
                  </a:schemeClr>
                </a:solidFill>
                <a:latin typeface="Consolas" panose="020B0609020204030204" pitchFamily="49" charset="0"/>
              </a:rPr>
              <a:t>by = c("a" = "b")</a:t>
            </a:r>
            <a:r>
              <a:rPr lang="en-US" sz="2400" dirty="0"/>
              <a:t>. This will match variable </a:t>
            </a:r>
            <a:r>
              <a:rPr lang="en-US" sz="2400" dirty="0">
                <a:solidFill>
                  <a:schemeClr val="tx1">
                    <a:lumMod val="50000"/>
                    <a:lumOff val="50000"/>
                  </a:schemeClr>
                </a:solidFill>
                <a:latin typeface="Consolas" panose="020B0609020204030204" pitchFamily="49" charset="0"/>
              </a:rPr>
              <a:t>a</a:t>
            </a:r>
            <a:r>
              <a:rPr lang="en-US" sz="2400" dirty="0"/>
              <a:t> in table </a:t>
            </a:r>
            <a:r>
              <a:rPr lang="en-US" sz="2400" dirty="0">
                <a:solidFill>
                  <a:schemeClr val="tx1">
                    <a:lumMod val="50000"/>
                    <a:lumOff val="50000"/>
                  </a:schemeClr>
                </a:solidFill>
                <a:latin typeface="Consolas" panose="020B0609020204030204" pitchFamily="49" charset="0"/>
              </a:rPr>
              <a:t>x</a:t>
            </a:r>
            <a:r>
              <a:rPr lang="en-US" sz="2400" dirty="0"/>
              <a:t> to variable </a:t>
            </a:r>
            <a:r>
              <a:rPr lang="en-US" sz="2400" dirty="0">
                <a:solidFill>
                  <a:schemeClr val="tx1">
                    <a:lumMod val="50000"/>
                    <a:lumOff val="50000"/>
                  </a:schemeClr>
                </a:solidFill>
                <a:latin typeface="Consolas" panose="020B0609020204030204" pitchFamily="49" charset="0"/>
              </a:rPr>
              <a:t>b</a:t>
            </a:r>
            <a:r>
              <a:rPr lang="en-US" sz="2400" dirty="0"/>
              <a:t> in table </a:t>
            </a:r>
            <a:r>
              <a:rPr lang="en-US" sz="2400" dirty="0">
                <a:solidFill>
                  <a:schemeClr val="tx1">
                    <a:lumMod val="50000"/>
                    <a:lumOff val="50000"/>
                  </a:schemeClr>
                </a:solidFill>
                <a:latin typeface="Consolas" panose="020B0609020204030204" pitchFamily="49" charset="0"/>
              </a:rPr>
              <a:t>y</a:t>
            </a:r>
            <a:r>
              <a:rPr lang="en-US" sz="2400" dirty="0"/>
              <a:t>. </a:t>
            </a:r>
          </a:p>
          <a:p>
            <a:pPr marL="338138" indent="-338138">
              <a:buFont typeface="Arial" panose="020B0604020202020204" pitchFamily="34" charset="0"/>
              <a:buChar char="•"/>
            </a:pPr>
            <a:endParaRPr lang="en-US" dirty="0"/>
          </a:p>
        </p:txBody>
      </p:sp>
      <p:sp>
        <p:nvSpPr>
          <p:cNvPr id="4" name="Rectangle 1">
            <a:extLst>
              <a:ext uri="{FF2B5EF4-FFF2-40B4-BE49-F238E27FC236}">
                <a16:creationId xmlns:a16="http://schemas.microsoft.com/office/drawing/2014/main" id="{362C8460-2081-4CB1-83DF-B0B613F9F93F}"/>
              </a:ext>
            </a:extLst>
          </p:cNvPr>
          <p:cNvSpPr>
            <a:spLocks noChangeArrowheads="1"/>
          </p:cNvSpPr>
          <p:nvPr/>
        </p:nvSpPr>
        <p:spPr bwMode="auto">
          <a:xfrm>
            <a:off x="382897" y="1968175"/>
            <a:ext cx="11426205" cy="400109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flights2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left_join</a:t>
            </a:r>
            <a:r>
              <a:rPr lang="en-US" altLang="en-US" sz="2000" dirty="0">
                <a:solidFill>
                  <a:srgbClr val="4183C4"/>
                </a:solidFill>
                <a:latin typeface="Consolas" panose="020B0609020204030204" pitchFamily="49" charset="0"/>
              </a:rPr>
              <a:t>(airports, </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a:t>
            </a:r>
            <a:r>
              <a:rPr lang="en-US" altLang="en-US" sz="2000" dirty="0" err="1">
                <a:solidFill>
                  <a:srgbClr val="4070A0"/>
                </a:solidFill>
                <a:latin typeface="Consolas" panose="020B0609020204030204" pitchFamily="49" charset="0"/>
              </a:rPr>
              <a:t>dest</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 "</a:t>
            </a:r>
            <a:r>
              <a:rPr lang="en-US" altLang="en-US" sz="2000" dirty="0" err="1">
                <a:solidFill>
                  <a:srgbClr val="4070A0"/>
                </a:solidFill>
                <a:latin typeface="Consolas" panose="020B0609020204030204" pitchFamily="49" charset="0"/>
              </a:rPr>
              <a:t>faa</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 A </a:t>
            </a:r>
            <a:r>
              <a:rPr lang="en-US" altLang="en-US" sz="2000" i="1" dirty="0" err="1">
                <a:solidFill>
                  <a:srgbClr val="60A0B0"/>
                </a:solidFill>
                <a:latin typeface="Consolas" panose="020B0609020204030204" pitchFamily="49" charset="0"/>
              </a:rPr>
              <a:t>tibble</a:t>
            </a:r>
            <a:r>
              <a:rPr lang="en-US" altLang="en-US" sz="2000" i="1" dirty="0">
                <a:solidFill>
                  <a:srgbClr val="60A0B0"/>
                </a:solidFill>
                <a:latin typeface="Consolas" panose="020B0609020204030204" pitchFamily="49" charset="0"/>
              </a:rPr>
              <a:t>: 336,776 x 15</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year month   day  hour origin </a:t>
            </a:r>
            <a:r>
              <a:rPr lang="en-US" altLang="en-US" sz="2000" i="1" dirty="0" err="1">
                <a:solidFill>
                  <a:srgbClr val="60A0B0"/>
                </a:solidFill>
                <a:latin typeface="Consolas" panose="020B0609020204030204" pitchFamily="49" charset="0"/>
              </a:rPr>
              <a:t>dest</a:t>
            </a:r>
            <a:r>
              <a:rPr lang="en-US" altLang="en-US" sz="2000" i="1" dirty="0">
                <a:solidFill>
                  <a:srgbClr val="60A0B0"/>
                </a:solidFill>
                <a:latin typeface="Consolas" panose="020B0609020204030204" pitchFamily="49" charset="0"/>
              </a:rPr>
              <a:t>  </a:t>
            </a:r>
            <a:r>
              <a:rPr lang="en-US" altLang="en-US" sz="2000" i="1" dirty="0" err="1">
                <a:solidFill>
                  <a:srgbClr val="60A0B0"/>
                </a:solidFill>
                <a:latin typeface="Consolas" panose="020B0609020204030204" pitchFamily="49" charset="0"/>
              </a:rPr>
              <a:t>tailnum</a:t>
            </a:r>
            <a:r>
              <a:rPr lang="en-US" altLang="en-US" sz="2000" i="1" dirty="0">
                <a:solidFill>
                  <a:srgbClr val="60A0B0"/>
                </a:solidFill>
                <a:latin typeface="Consolas" panose="020B0609020204030204" pitchFamily="49" charset="0"/>
              </a:rPr>
              <a:t> carrier name    </a:t>
            </a:r>
            <a:r>
              <a:rPr lang="en-US" altLang="en-US" sz="2000" i="1" dirty="0" err="1">
                <a:solidFill>
                  <a:srgbClr val="60A0B0"/>
                </a:solidFill>
                <a:latin typeface="Consolas" panose="020B0609020204030204" pitchFamily="49" charset="0"/>
              </a:rPr>
              <a:t>lat</a:t>
            </a:r>
            <a:r>
              <a:rPr lang="en-US" altLang="en-US" sz="2000" i="1" dirty="0">
                <a:solidFill>
                  <a:srgbClr val="60A0B0"/>
                </a:solidFill>
                <a:latin typeface="Consolas" panose="020B0609020204030204" pitchFamily="49" charset="0"/>
              </a:rPr>
              <a:t>   </a:t>
            </a:r>
            <a:r>
              <a:rPr lang="en-US" altLang="en-US" sz="2000" i="1" dirty="0" err="1">
                <a:solidFill>
                  <a:srgbClr val="60A0B0"/>
                </a:solidFill>
                <a:latin typeface="Consolas" panose="020B0609020204030204" pitchFamily="49" charset="0"/>
              </a:rPr>
              <a:t>lon</a:t>
            </a:r>
            <a:r>
              <a:rPr lang="en-US" altLang="en-US" sz="2000" i="1" dirty="0">
                <a:solidFill>
                  <a:srgbClr val="60A0B0"/>
                </a:solidFill>
                <a:latin typeface="Consolas" panose="020B0609020204030204" pitchFamily="49" charset="0"/>
              </a:rPr>
              <a:t>   alt</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&lt;int&gt; &lt;int&gt; &lt;int&gt; &lt;</a:t>
            </a:r>
            <a:r>
              <a:rPr lang="en-US" altLang="en-US" sz="2000" i="1" dirty="0" err="1">
                <a:solidFill>
                  <a:srgbClr val="60A0B0"/>
                </a:solidFill>
                <a:latin typeface="Consolas" panose="020B0609020204030204" pitchFamily="49" charset="0"/>
              </a:rPr>
              <a:t>dbl</a:t>
            </a: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chr</a:t>
            </a: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chr</a:t>
            </a: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chr</a:t>
            </a: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chr</a:t>
            </a: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chr</a:t>
            </a: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dbl</a:t>
            </a: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dbl</a:t>
            </a:r>
            <a:r>
              <a:rPr lang="en-US" altLang="en-US" sz="2000" i="1" dirty="0">
                <a:solidFill>
                  <a:srgbClr val="60A0B0"/>
                </a:solidFill>
                <a:latin typeface="Consolas" panose="020B0609020204030204" pitchFamily="49" charset="0"/>
              </a:rPr>
              <a:t>&gt; &lt;</a:t>
            </a:r>
            <a:r>
              <a:rPr lang="en-US" altLang="en-US" sz="2000" i="1" dirty="0" err="1">
                <a:solidFill>
                  <a:srgbClr val="60A0B0"/>
                </a:solidFill>
                <a:latin typeface="Consolas" panose="020B0609020204030204" pitchFamily="49" charset="0"/>
              </a:rPr>
              <a:t>dbl</a:t>
            </a:r>
            <a:r>
              <a:rPr lang="en-US" altLang="en-US" sz="2000" i="1" dirty="0">
                <a:solidFill>
                  <a:srgbClr val="60A0B0"/>
                </a:solidFill>
                <a:latin typeface="Consolas" panose="020B0609020204030204" pitchFamily="49" charset="0"/>
              </a:rPr>
              <a:t>&gt;</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1  2013     1     1     5 EWR    IAH   N14228  UA      </a:t>
            </a:r>
            <a:r>
              <a:rPr lang="en-US" altLang="en-US" sz="2000" i="1" dirty="0" err="1">
                <a:solidFill>
                  <a:srgbClr val="60A0B0"/>
                </a:solidFill>
                <a:latin typeface="Consolas" panose="020B0609020204030204" pitchFamily="49" charset="0"/>
              </a:rPr>
              <a:t>Geor</a:t>
            </a:r>
            <a:r>
              <a:rPr lang="en-US" altLang="en-US" sz="2000" i="1" dirty="0">
                <a:solidFill>
                  <a:srgbClr val="60A0B0"/>
                </a:solidFill>
                <a:latin typeface="Consolas" panose="020B0609020204030204" pitchFamily="49" charset="0"/>
              </a:rPr>
              <a:t>…  30.0 -95.3    97</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2  2013     1     1     5 LGA    IAH   N24211  UA      </a:t>
            </a:r>
            <a:r>
              <a:rPr lang="en-US" altLang="en-US" sz="2000" i="1" dirty="0" err="1">
                <a:solidFill>
                  <a:srgbClr val="60A0B0"/>
                </a:solidFill>
                <a:latin typeface="Consolas" panose="020B0609020204030204" pitchFamily="49" charset="0"/>
              </a:rPr>
              <a:t>Geor</a:t>
            </a:r>
            <a:r>
              <a:rPr lang="en-US" altLang="en-US" sz="2000" i="1" dirty="0">
                <a:solidFill>
                  <a:srgbClr val="60A0B0"/>
                </a:solidFill>
                <a:latin typeface="Consolas" panose="020B0609020204030204" pitchFamily="49" charset="0"/>
              </a:rPr>
              <a:t>…  30.0 -95.3    97</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3  2013     1     1     5 JFK    MIA   N619AA  AA      </a:t>
            </a:r>
            <a:r>
              <a:rPr lang="en-US" altLang="en-US" sz="2000" i="1" dirty="0" err="1">
                <a:solidFill>
                  <a:srgbClr val="60A0B0"/>
                </a:solidFill>
                <a:latin typeface="Consolas" panose="020B0609020204030204" pitchFamily="49" charset="0"/>
              </a:rPr>
              <a:t>Miam</a:t>
            </a:r>
            <a:r>
              <a:rPr lang="en-US" altLang="en-US" sz="2000" i="1" dirty="0">
                <a:solidFill>
                  <a:srgbClr val="60A0B0"/>
                </a:solidFill>
                <a:latin typeface="Consolas" panose="020B0609020204030204" pitchFamily="49" charset="0"/>
              </a:rPr>
              <a:t>…  25.8 -80.3     8</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4  2013     1     1     5 JFK    BQN   N804JB  B6      &lt;NA&gt;   NA    </a:t>
            </a:r>
            <a:r>
              <a:rPr lang="en-US" altLang="en-US" sz="2000" i="1" dirty="0" err="1">
                <a:solidFill>
                  <a:srgbClr val="60A0B0"/>
                </a:solidFill>
                <a:latin typeface="Consolas" panose="020B0609020204030204" pitchFamily="49" charset="0"/>
              </a:rPr>
              <a:t>NA</a:t>
            </a:r>
            <a:r>
              <a:rPr lang="en-US" altLang="en-US" sz="2000" i="1" dirty="0">
                <a:solidFill>
                  <a:srgbClr val="60A0B0"/>
                </a:solidFill>
                <a:latin typeface="Consolas" panose="020B0609020204030204" pitchFamily="49" charset="0"/>
              </a:rPr>
              <a:t>      </a:t>
            </a:r>
            <a:r>
              <a:rPr lang="en-US" altLang="en-US" sz="2000" i="1" dirty="0" err="1">
                <a:solidFill>
                  <a:srgbClr val="60A0B0"/>
                </a:solidFill>
                <a:latin typeface="Consolas" panose="020B0609020204030204" pitchFamily="49" charset="0"/>
              </a:rPr>
              <a:t>NA</a:t>
            </a:r>
            <a:endParaRPr lang="en-US" altLang="en-US" sz="2000" i="1" dirty="0">
              <a:solidFill>
                <a:srgbClr val="60A0B0"/>
              </a:solidFill>
              <a:latin typeface="Consolas" panose="020B0609020204030204" pitchFamily="49" charset="0"/>
            </a:endParaRP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5  2013     1     1     6 LGA    ATL   N668DN  DL      Hart…  33.6 -84.4  1026</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6  2013     1     1     5 EWR    ORD   N39463  UA      Chic…  42.0 -87.9   668</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 … with 3.368e+05 more rows, and 3 more variables: </a:t>
            </a:r>
            <a:r>
              <a:rPr lang="en-US" altLang="en-US" sz="2000" i="1" dirty="0" err="1">
                <a:solidFill>
                  <a:srgbClr val="60A0B0"/>
                </a:solidFill>
                <a:latin typeface="Consolas" panose="020B0609020204030204" pitchFamily="49" charset="0"/>
              </a:rPr>
              <a:t>tz</a:t>
            </a:r>
            <a:r>
              <a:rPr lang="en-US" altLang="en-US" sz="2000" i="1" dirty="0">
                <a:solidFill>
                  <a:srgbClr val="60A0B0"/>
                </a:solidFill>
                <a:latin typeface="Consolas" panose="020B0609020204030204" pitchFamily="49" charset="0"/>
              </a:rPr>
              <a:t> &lt;</a:t>
            </a:r>
            <a:r>
              <a:rPr lang="en-US" altLang="en-US" sz="2000" i="1" dirty="0" err="1">
                <a:solidFill>
                  <a:srgbClr val="60A0B0"/>
                </a:solidFill>
                <a:latin typeface="Consolas" panose="020B0609020204030204" pitchFamily="49" charset="0"/>
              </a:rPr>
              <a:t>dbl</a:t>
            </a:r>
            <a:r>
              <a:rPr lang="en-US" altLang="en-US" sz="2000" i="1" dirty="0">
                <a:solidFill>
                  <a:srgbClr val="60A0B0"/>
                </a:solidFill>
                <a:latin typeface="Consolas" panose="020B0609020204030204" pitchFamily="49" charset="0"/>
              </a:rPr>
              <a:t>&gt;, </a:t>
            </a:r>
            <a:r>
              <a:rPr lang="en-US" altLang="en-US" sz="2000" i="1" dirty="0" err="1">
                <a:solidFill>
                  <a:srgbClr val="60A0B0"/>
                </a:solidFill>
                <a:latin typeface="Consolas" panose="020B0609020204030204" pitchFamily="49" charset="0"/>
              </a:rPr>
              <a:t>dst</a:t>
            </a:r>
            <a:r>
              <a:rPr lang="en-US" altLang="en-US" sz="2000" i="1" dirty="0">
                <a:solidFill>
                  <a:srgbClr val="60A0B0"/>
                </a:solidFill>
                <a:latin typeface="Consolas" panose="020B0609020204030204" pitchFamily="49" charset="0"/>
              </a:rPr>
              <a:t> &lt;</a:t>
            </a:r>
            <a:r>
              <a:rPr lang="en-US" altLang="en-US" sz="2000" i="1" dirty="0" err="1">
                <a:solidFill>
                  <a:srgbClr val="60A0B0"/>
                </a:solidFill>
                <a:latin typeface="Consolas" panose="020B0609020204030204" pitchFamily="49" charset="0"/>
              </a:rPr>
              <a:t>chr</a:t>
            </a:r>
            <a:r>
              <a:rPr lang="en-US" altLang="en-US" sz="2000" i="1" dirty="0">
                <a:solidFill>
                  <a:srgbClr val="60A0B0"/>
                </a:solidFill>
                <a:latin typeface="Consolas" panose="020B0609020204030204" pitchFamily="49" charset="0"/>
              </a:rPr>
              <a:t>&gt;,</a:t>
            </a:r>
          </a:p>
          <a:p>
            <a:pPr lvl="0" defTabSz="914400" eaLnBrk="0" fontAlgn="base" hangingPunct="0">
              <a:spcBef>
                <a:spcPct val="0"/>
              </a:spcBef>
              <a:spcAft>
                <a:spcPct val="0"/>
              </a:spcAft>
            </a:pPr>
            <a:r>
              <a:rPr lang="en-US" altLang="en-US" sz="2000" i="1" dirty="0">
                <a:solidFill>
                  <a:srgbClr val="60A0B0"/>
                </a:solidFill>
                <a:latin typeface="Consolas" panose="020B0609020204030204" pitchFamily="49" charset="0"/>
              </a:rPr>
              <a:t>#&gt; #   </a:t>
            </a:r>
            <a:r>
              <a:rPr lang="en-US" altLang="en-US" sz="2000" i="1" dirty="0" err="1">
                <a:solidFill>
                  <a:srgbClr val="60A0B0"/>
                </a:solidFill>
                <a:latin typeface="Consolas" panose="020B0609020204030204" pitchFamily="49" charset="0"/>
              </a:rPr>
              <a:t>tzone</a:t>
            </a:r>
            <a:r>
              <a:rPr lang="en-US" altLang="en-US" sz="2000" i="1" dirty="0">
                <a:solidFill>
                  <a:srgbClr val="60A0B0"/>
                </a:solidFill>
                <a:latin typeface="Consolas" panose="020B0609020204030204" pitchFamily="49" charset="0"/>
              </a:rPr>
              <a:t> &lt;</a:t>
            </a:r>
            <a:r>
              <a:rPr lang="en-US" altLang="en-US" sz="2000" i="1" dirty="0" err="1">
                <a:solidFill>
                  <a:srgbClr val="60A0B0"/>
                </a:solidFill>
                <a:latin typeface="Consolas" panose="020B0609020204030204" pitchFamily="49" charset="0"/>
              </a:rPr>
              <a:t>chr</a:t>
            </a:r>
            <a:r>
              <a:rPr lang="en-US" altLang="en-US" sz="2000" i="1" dirty="0">
                <a:solidFill>
                  <a:srgbClr val="60A0B0"/>
                </a:solidFill>
                <a:latin typeface="Consolas" panose="020B0609020204030204" pitchFamily="49" charset="0"/>
              </a:rPr>
              <a:t>&gt;</a:t>
            </a:r>
          </a:p>
        </p:txBody>
      </p:sp>
      <p:sp>
        <p:nvSpPr>
          <p:cNvPr id="10" name="Rectangle 9">
            <a:extLst>
              <a:ext uri="{FF2B5EF4-FFF2-40B4-BE49-F238E27FC236}">
                <a16:creationId xmlns:a16="http://schemas.microsoft.com/office/drawing/2014/main" id="{FF1895BC-E80E-4699-840D-78662BA4C3B4}"/>
              </a:ext>
            </a:extLst>
          </p:cNvPr>
          <p:cNvSpPr/>
          <p:nvPr/>
        </p:nvSpPr>
        <p:spPr>
          <a:xfrm>
            <a:off x="382897" y="1968174"/>
            <a:ext cx="11426205" cy="400109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flights2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left_join</a:t>
            </a:r>
            <a:r>
              <a:rPr lang="en-US" altLang="en-US" sz="2000" dirty="0">
                <a:solidFill>
                  <a:srgbClr val="4183C4"/>
                </a:solidFill>
                <a:latin typeface="Consolas" panose="020B0609020204030204" pitchFamily="49" charset="0"/>
              </a:rPr>
              <a:t>(airports, </a:t>
            </a:r>
            <a:r>
              <a:rPr lang="en-US" altLang="en-US" sz="2000" b="1" dirty="0">
                <a:solidFill>
                  <a:srgbClr val="007020"/>
                </a:solidFill>
                <a:latin typeface="Consolas" panose="020B0609020204030204" pitchFamily="49" charset="0"/>
              </a:rPr>
              <a:t>c</a:t>
            </a:r>
            <a:r>
              <a:rPr lang="en-US" altLang="en-US" sz="2000" dirty="0">
                <a:solidFill>
                  <a:srgbClr val="4183C4"/>
                </a:solidFill>
                <a:latin typeface="Consolas" panose="020B0609020204030204" pitchFamily="49" charset="0"/>
              </a:rPr>
              <a:t>(</a:t>
            </a:r>
            <a:r>
              <a:rPr lang="en-US" altLang="en-US" sz="2000" dirty="0">
                <a:solidFill>
                  <a:srgbClr val="4070A0"/>
                </a:solidFill>
                <a:latin typeface="Consolas" panose="020B0609020204030204" pitchFamily="49" charset="0"/>
              </a:rPr>
              <a:t>“</a:t>
            </a:r>
            <a:r>
              <a:rPr lang="en-US" altLang="en-US" sz="2000" dirty="0" err="1">
                <a:solidFill>
                  <a:srgbClr val="4070A0"/>
                </a:solidFill>
                <a:latin typeface="Consolas" panose="020B0609020204030204" pitchFamily="49" charset="0"/>
              </a:rPr>
              <a:t>faa</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 =</a:t>
            </a:r>
            <a:r>
              <a:rPr lang="en-US" altLang="en-US" sz="2000" dirty="0">
                <a:solidFill>
                  <a:srgbClr val="4070A0"/>
                </a:solidFill>
                <a:latin typeface="Consolas" panose="020B0609020204030204" pitchFamily="49" charset="0"/>
              </a:rPr>
              <a:t> “</a:t>
            </a:r>
            <a:r>
              <a:rPr lang="en-US" altLang="en-US" sz="2000" dirty="0" err="1">
                <a:solidFill>
                  <a:srgbClr val="4070A0"/>
                </a:solidFill>
                <a:latin typeface="Consolas" panose="020B0609020204030204" pitchFamily="49" charset="0"/>
              </a:rPr>
              <a:t>dest</a:t>
            </a:r>
            <a:r>
              <a:rPr lang="en-US" altLang="en-US" sz="2000" dirty="0">
                <a:solidFill>
                  <a:srgbClr val="4070A0"/>
                </a:solidFill>
                <a:latin typeface="Consolas" panose="020B0609020204030204" pitchFamily="49" charset="0"/>
              </a:rPr>
              <a:t>"</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336,776 x 15</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year month   day  hour origin </a:t>
            </a:r>
            <a:r>
              <a:rPr lang="en-US" sz="2000" i="1" dirty="0" err="1">
                <a:solidFill>
                  <a:srgbClr val="60A0B0"/>
                </a:solidFill>
                <a:latin typeface="Consolas" panose="020B0609020204030204" pitchFamily="49" charset="0"/>
              </a:rPr>
              <a:t>dest</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tailnum</a:t>
            </a:r>
            <a:r>
              <a:rPr lang="en-US" sz="2000" i="1" dirty="0">
                <a:solidFill>
                  <a:srgbClr val="60A0B0"/>
                </a:solidFill>
                <a:latin typeface="Consolas" panose="020B0609020204030204" pitchFamily="49" charset="0"/>
              </a:rPr>
              <a:t> carrier name    </a:t>
            </a:r>
            <a:r>
              <a:rPr lang="en-US" sz="2000" i="1" dirty="0" err="1">
                <a:solidFill>
                  <a:srgbClr val="60A0B0"/>
                </a:solidFill>
                <a:latin typeface="Consolas" panose="020B0609020204030204" pitchFamily="49" charset="0"/>
              </a:rPr>
              <a:t>lat</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lon</a:t>
            </a:r>
            <a:r>
              <a:rPr lang="en-US" sz="2000" i="1" dirty="0">
                <a:solidFill>
                  <a:srgbClr val="60A0B0"/>
                </a:solidFill>
                <a:latin typeface="Consolas" panose="020B0609020204030204" pitchFamily="49" charset="0"/>
              </a:rPr>
              <a:t>   alt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&lt;int&gt; &lt;int&gt; &lt;int&gt;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1  2013     1     1     5 EWR    IAH   N14228  UA      </a:t>
            </a:r>
            <a:r>
              <a:rPr lang="en-US" sz="2000" i="1" dirty="0" err="1">
                <a:solidFill>
                  <a:srgbClr val="60A0B0"/>
                </a:solidFill>
                <a:latin typeface="Consolas" panose="020B0609020204030204" pitchFamily="49" charset="0"/>
              </a:rPr>
              <a:t>Newa</a:t>
            </a:r>
            <a:r>
              <a:rPr lang="en-US" sz="2000" i="1" dirty="0">
                <a:solidFill>
                  <a:srgbClr val="60A0B0"/>
                </a:solidFill>
                <a:latin typeface="Consolas" panose="020B0609020204030204" pitchFamily="49" charset="0"/>
              </a:rPr>
              <a:t>…  40.7 -74.2    18</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2  2013     1     1     5 LGA    IAH   N24211  UA      La G…  40.8 -73.9    22</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3  2013     1     1     5 JFK    MIA   N619AA  AA      John…  40.6 -73.8    13</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4  2013     1     1     5 JFK    BQN   N804JB  B6      John…  40.6 -73.8    13</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5  2013     1     1     6 LGA    ATL   N668DN  DL      La G…  40.8 -73.9    22</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6  2013     1     1     5 EWR    ORD   N39463  UA      </a:t>
            </a:r>
            <a:r>
              <a:rPr lang="en-US" sz="2000" i="1" dirty="0" err="1">
                <a:solidFill>
                  <a:srgbClr val="60A0B0"/>
                </a:solidFill>
                <a:latin typeface="Consolas" panose="020B0609020204030204" pitchFamily="49" charset="0"/>
              </a:rPr>
              <a:t>Newa</a:t>
            </a:r>
            <a:r>
              <a:rPr lang="en-US" sz="2000" i="1" dirty="0">
                <a:solidFill>
                  <a:srgbClr val="60A0B0"/>
                </a:solidFill>
                <a:latin typeface="Consolas" panose="020B0609020204030204" pitchFamily="49" charset="0"/>
              </a:rPr>
              <a:t>…  40.7 -74.2    18</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 with 3.368e+05 more rows, and 3 more variables: </a:t>
            </a:r>
            <a:r>
              <a:rPr lang="en-US" sz="2000" i="1" dirty="0" err="1">
                <a:solidFill>
                  <a:srgbClr val="60A0B0"/>
                </a:solidFill>
                <a:latin typeface="Consolas" panose="020B0609020204030204" pitchFamily="49" charset="0"/>
              </a:rPr>
              <a:t>tz</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a:t>
            </a:r>
            <a:r>
              <a:rPr lang="en-US" sz="2000" i="1" dirty="0" err="1">
                <a:solidFill>
                  <a:srgbClr val="60A0B0"/>
                </a:solidFill>
                <a:latin typeface="Consolas" panose="020B0609020204030204" pitchFamily="49" charset="0"/>
              </a:rPr>
              <a:t>dst</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a:t>
            </a:r>
            <a:r>
              <a:rPr lang="en-US" sz="2000" i="1" dirty="0" err="1">
                <a:solidFill>
                  <a:srgbClr val="60A0B0"/>
                </a:solidFill>
                <a:latin typeface="Consolas" panose="020B0609020204030204" pitchFamily="49" charset="0"/>
              </a:rPr>
              <a:t>tzone</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a:t>
            </a:r>
          </a:p>
        </p:txBody>
      </p:sp>
    </p:spTree>
    <p:extLst>
      <p:ext uri="{BB962C8B-B14F-4D97-AF65-F5344CB8AC3E}">
        <p14:creationId xmlns:p14="http://schemas.microsoft.com/office/powerpoint/2010/main" val="417678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809FB1-3884-4A10-BB1C-217BB3DE02AE}"/>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4C49E233-8307-4C26-8FC0-C170CD83FE3C}"/>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239A49-FD75-4F68-9D42-8160EAA34BFA}"/>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mutating joins</a:t>
            </a:r>
          </a:p>
        </p:txBody>
      </p:sp>
    </p:spTree>
    <p:extLst>
      <p:ext uri="{BB962C8B-B14F-4D97-AF65-F5344CB8AC3E}">
        <p14:creationId xmlns:p14="http://schemas.microsoft.com/office/powerpoint/2010/main" val="3873591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D7D9-7808-427F-BD8E-E2A3AA2E7190}"/>
              </a:ext>
            </a:extLst>
          </p:cNvPr>
          <p:cNvSpPr>
            <a:spLocks noGrp="1"/>
          </p:cNvSpPr>
          <p:nvPr>
            <p:ph type="title"/>
          </p:nvPr>
        </p:nvSpPr>
        <p:spPr/>
        <p:txBody>
          <a:bodyPr/>
          <a:lstStyle/>
          <a:p>
            <a:r>
              <a:rPr lang="en-US" dirty="0"/>
              <a:t>Other implementations</a:t>
            </a:r>
          </a:p>
        </p:txBody>
      </p:sp>
      <p:sp>
        <p:nvSpPr>
          <p:cNvPr id="3" name="Content Placeholder 2">
            <a:extLst>
              <a:ext uri="{FF2B5EF4-FFF2-40B4-BE49-F238E27FC236}">
                <a16:creationId xmlns:a16="http://schemas.microsoft.com/office/drawing/2014/main" id="{F753B0FF-4871-48BA-971C-D6516B0E7876}"/>
              </a:ext>
            </a:extLst>
          </p:cNvPr>
          <p:cNvSpPr>
            <a:spLocks noGrp="1"/>
          </p:cNvSpPr>
          <p:nvPr>
            <p:ph idx="1"/>
          </p:nvPr>
        </p:nvSpPr>
        <p:spPr/>
        <p:txBody>
          <a:bodyPr>
            <a:normAutofit/>
          </a:bodyPr>
          <a:lstStyle/>
          <a:p>
            <a:pPr marL="0" indent="0">
              <a:buNone/>
            </a:pPr>
            <a:r>
              <a:rPr lang="en-US" sz="2400" dirty="0">
                <a:solidFill>
                  <a:schemeClr val="tx1">
                    <a:lumMod val="50000"/>
                    <a:lumOff val="50000"/>
                  </a:schemeClr>
                </a:solidFill>
                <a:latin typeface="Consolas" panose="020B0609020204030204" pitchFamily="49" charset="0"/>
              </a:rPr>
              <a:t>base::merge() </a:t>
            </a:r>
            <a:r>
              <a:rPr lang="en-US" sz="2400" dirty="0"/>
              <a:t>can perform all four types of mutating join:</a:t>
            </a:r>
          </a:p>
        </p:txBody>
      </p:sp>
      <p:graphicFrame>
        <p:nvGraphicFramePr>
          <p:cNvPr id="5" name="Table 5">
            <a:extLst>
              <a:ext uri="{FF2B5EF4-FFF2-40B4-BE49-F238E27FC236}">
                <a16:creationId xmlns:a16="http://schemas.microsoft.com/office/drawing/2014/main" id="{405C6589-403E-41F2-A67C-C6E46F1CBC7F}"/>
              </a:ext>
            </a:extLst>
          </p:cNvPr>
          <p:cNvGraphicFramePr>
            <a:graphicFrameLocks noGrp="1"/>
          </p:cNvGraphicFramePr>
          <p:nvPr>
            <p:extLst>
              <p:ext uri="{D42A27DB-BD31-4B8C-83A1-F6EECF244321}">
                <p14:modId xmlns:p14="http://schemas.microsoft.com/office/powerpoint/2010/main" val="2475155993"/>
              </p:ext>
            </p:extLst>
          </p:nvPr>
        </p:nvGraphicFramePr>
        <p:xfrm>
          <a:off x="1117282" y="2993813"/>
          <a:ext cx="9957435" cy="2286000"/>
        </p:xfrm>
        <a:graphic>
          <a:graphicData uri="http://schemas.openxmlformats.org/drawingml/2006/table">
            <a:tbl>
              <a:tblPr firstRow="1" bandRow="1">
                <a:tableStyleId>{5C22544A-7EE6-4342-B048-85BDC9FD1C3A}</a:tableStyleId>
              </a:tblPr>
              <a:tblGrid>
                <a:gridCol w="3043555">
                  <a:extLst>
                    <a:ext uri="{9D8B030D-6E8A-4147-A177-3AD203B41FA5}">
                      <a16:colId xmlns:a16="http://schemas.microsoft.com/office/drawing/2014/main" val="1191302929"/>
                    </a:ext>
                  </a:extLst>
                </a:gridCol>
                <a:gridCol w="6913880">
                  <a:extLst>
                    <a:ext uri="{9D8B030D-6E8A-4147-A177-3AD203B41FA5}">
                      <a16:colId xmlns:a16="http://schemas.microsoft.com/office/drawing/2014/main" val="4110420476"/>
                    </a:ext>
                  </a:extLst>
                </a:gridCol>
              </a:tblGrid>
              <a:tr h="370840">
                <a:tc>
                  <a:txBody>
                    <a:bodyPr/>
                    <a:lstStyle/>
                    <a:p>
                      <a:r>
                        <a:rPr lang="en-US" sz="2400" b="1" i="0" kern="1200" dirty="0" err="1">
                          <a:solidFill>
                            <a:schemeClr val="lt1"/>
                          </a:solidFill>
                          <a:effectLst/>
                          <a:latin typeface="Consolas" panose="020B0609020204030204" pitchFamily="49" charset="0"/>
                          <a:ea typeface="+mn-ea"/>
                          <a:cs typeface="+mn-cs"/>
                        </a:rPr>
                        <a:t>dplyr</a:t>
                      </a:r>
                      <a:endParaRPr lang="en-US" sz="2400" dirty="0">
                        <a:latin typeface="Consolas" panose="020B0609020204030204" pitchFamily="49" charset="0"/>
                      </a:endParaRPr>
                    </a:p>
                  </a:txBody>
                  <a:tcPr/>
                </a:tc>
                <a:tc>
                  <a:txBody>
                    <a:bodyPr/>
                    <a:lstStyle/>
                    <a:p>
                      <a:r>
                        <a:rPr lang="en-US" sz="2400" b="1" i="0" kern="1200" dirty="0">
                          <a:solidFill>
                            <a:schemeClr val="lt1"/>
                          </a:solidFill>
                          <a:effectLst/>
                          <a:latin typeface="Consolas" panose="020B0609020204030204" pitchFamily="49" charset="0"/>
                          <a:ea typeface="+mn-ea"/>
                          <a:cs typeface="+mn-cs"/>
                        </a:rPr>
                        <a:t>merge</a:t>
                      </a:r>
                      <a:endParaRPr lang="en-US" sz="2400" dirty="0">
                        <a:latin typeface="Consolas" panose="020B0609020204030204" pitchFamily="49" charset="0"/>
                      </a:endParaRPr>
                    </a:p>
                  </a:txBody>
                  <a:tcPr/>
                </a:tc>
                <a:extLst>
                  <a:ext uri="{0D108BD9-81ED-4DB2-BD59-A6C34878D82A}">
                    <a16:rowId xmlns:a16="http://schemas.microsoft.com/office/drawing/2014/main" val="790458635"/>
                  </a:ext>
                </a:extLst>
              </a:tr>
              <a:tr h="370840">
                <a:tc>
                  <a:txBody>
                    <a:bodyPr/>
                    <a:lstStyle/>
                    <a:p>
                      <a:r>
                        <a:rPr lang="en-US" sz="2400" b="0" i="0" kern="1200" dirty="0" err="1">
                          <a:solidFill>
                            <a:schemeClr val="dk1"/>
                          </a:solidFill>
                          <a:effectLst/>
                          <a:latin typeface="Consolas" panose="020B0609020204030204" pitchFamily="49" charset="0"/>
                          <a:ea typeface="+mn-ea"/>
                          <a:cs typeface="+mn-cs"/>
                        </a:rPr>
                        <a:t>inner_join</a:t>
                      </a:r>
                      <a:r>
                        <a:rPr lang="en-US" sz="2400" b="0" i="0" kern="1200" dirty="0">
                          <a:solidFill>
                            <a:schemeClr val="dk1"/>
                          </a:solidFill>
                          <a:effectLst/>
                          <a:latin typeface="Consolas" panose="020B0609020204030204" pitchFamily="49" charset="0"/>
                          <a:ea typeface="+mn-ea"/>
                          <a:cs typeface="+mn-cs"/>
                        </a:rPr>
                        <a:t>(x, y)</a:t>
                      </a:r>
                      <a:endParaRPr lang="en-US" sz="2400" dirty="0">
                        <a:latin typeface="Consolas" panose="020B0609020204030204" pitchFamily="49" charset="0"/>
                      </a:endParaRPr>
                    </a:p>
                  </a:txBody>
                  <a:tcPr/>
                </a:tc>
                <a:tc>
                  <a:txBody>
                    <a:bodyPr/>
                    <a:lstStyle/>
                    <a:p>
                      <a:r>
                        <a:rPr lang="en-US" sz="2400" b="0" i="0" kern="1200" dirty="0">
                          <a:solidFill>
                            <a:schemeClr val="dk1"/>
                          </a:solidFill>
                          <a:effectLst/>
                          <a:latin typeface="Consolas" panose="020B0609020204030204" pitchFamily="49" charset="0"/>
                          <a:ea typeface="+mn-ea"/>
                          <a:cs typeface="+mn-cs"/>
                        </a:rPr>
                        <a:t>merge(x, y)</a:t>
                      </a:r>
                      <a:endParaRPr lang="en-US" sz="2400" dirty="0">
                        <a:latin typeface="Consolas" panose="020B0609020204030204" pitchFamily="49" charset="0"/>
                      </a:endParaRPr>
                    </a:p>
                  </a:txBody>
                  <a:tcPr/>
                </a:tc>
                <a:extLst>
                  <a:ext uri="{0D108BD9-81ED-4DB2-BD59-A6C34878D82A}">
                    <a16:rowId xmlns:a16="http://schemas.microsoft.com/office/drawing/2014/main" val="1129836826"/>
                  </a:ext>
                </a:extLst>
              </a:tr>
              <a:tr h="370840">
                <a:tc>
                  <a:txBody>
                    <a:bodyPr/>
                    <a:lstStyle/>
                    <a:p>
                      <a:r>
                        <a:rPr lang="en-US" sz="2400" b="0" i="0" kern="1200" dirty="0" err="1">
                          <a:solidFill>
                            <a:schemeClr val="dk1"/>
                          </a:solidFill>
                          <a:effectLst/>
                          <a:latin typeface="Consolas" panose="020B0609020204030204" pitchFamily="49" charset="0"/>
                          <a:ea typeface="+mn-ea"/>
                          <a:cs typeface="+mn-cs"/>
                        </a:rPr>
                        <a:t>left_join</a:t>
                      </a:r>
                      <a:r>
                        <a:rPr lang="en-US" sz="2400" b="0" i="0" kern="1200" dirty="0">
                          <a:solidFill>
                            <a:schemeClr val="dk1"/>
                          </a:solidFill>
                          <a:effectLst/>
                          <a:latin typeface="Consolas" panose="020B0609020204030204" pitchFamily="49" charset="0"/>
                          <a:ea typeface="+mn-ea"/>
                          <a:cs typeface="+mn-cs"/>
                        </a:rPr>
                        <a:t>(x, y)</a:t>
                      </a:r>
                      <a:endParaRPr lang="en-US" sz="2400" dirty="0">
                        <a:latin typeface="Consolas" panose="020B0609020204030204" pitchFamily="49" charset="0"/>
                      </a:endParaRPr>
                    </a:p>
                  </a:txBody>
                  <a:tcPr/>
                </a:tc>
                <a:tc>
                  <a:txBody>
                    <a:bodyPr/>
                    <a:lstStyle/>
                    <a:p>
                      <a:r>
                        <a:rPr lang="en-US" sz="2400" b="0" i="0" kern="1200" dirty="0">
                          <a:solidFill>
                            <a:schemeClr val="dk1"/>
                          </a:solidFill>
                          <a:effectLst/>
                          <a:latin typeface="Consolas" panose="020B0609020204030204" pitchFamily="49" charset="0"/>
                          <a:ea typeface="+mn-ea"/>
                          <a:cs typeface="+mn-cs"/>
                        </a:rPr>
                        <a:t>merge(x, y, </a:t>
                      </a:r>
                      <a:r>
                        <a:rPr lang="en-US" sz="2400" b="0" i="0" kern="1200" dirty="0" err="1">
                          <a:solidFill>
                            <a:schemeClr val="dk1"/>
                          </a:solidFill>
                          <a:effectLst/>
                          <a:latin typeface="Consolas" panose="020B0609020204030204" pitchFamily="49" charset="0"/>
                          <a:ea typeface="+mn-ea"/>
                          <a:cs typeface="+mn-cs"/>
                        </a:rPr>
                        <a:t>all.x</a:t>
                      </a:r>
                      <a:r>
                        <a:rPr lang="en-US" sz="2400" b="0" i="0" kern="1200" dirty="0">
                          <a:solidFill>
                            <a:schemeClr val="dk1"/>
                          </a:solidFill>
                          <a:effectLst/>
                          <a:latin typeface="Consolas" panose="020B0609020204030204" pitchFamily="49" charset="0"/>
                          <a:ea typeface="+mn-ea"/>
                          <a:cs typeface="+mn-cs"/>
                        </a:rPr>
                        <a:t> = TRUE)</a:t>
                      </a:r>
                      <a:endParaRPr lang="en-US" sz="2400" dirty="0">
                        <a:latin typeface="Consolas" panose="020B0609020204030204" pitchFamily="49" charset="0"/>
                      </a:endParaRPr>
                    </a:p>
                  </a:txBody>
                  <a:tcPr/>
                </a:tc>
                <a:extLst>
                  <a:ext uri="{0D108BD9-81ED-4DB2-BD59-A6C34878D82A}">
                    <a16:rowId xmlns:a16="http://schemas.microsoft.com/office/drawing/2014/main" val="4132023586"/>
                  </a:ext>
                </a:extLst>
              </a:tr>
              <a:tr h="370840">
                <a:tc>
                  <a:txBody>
                    <a:bodyPr/>
                    <a:lstStyle/>
                    <a:p>
                      <a:r>
                        <a:rPr lang="en-US" sz="2400" b="0" i="0" kern="1200" dirty="0" err="1">
                          <a:solidFill>
                            <a:schemeClr val="dk1"/>
                          </a:solidFill>
                          <a:effectLst/>
                          <a:latin typeface="Consolas" panose="020B0609020204030204" pitchFamily="49" charset="0"/>
                          <a:ea typeface="+mn-ea"/>
                          <a:cs typeface="+mn-cs"/>
                        </a:rPr>
                        <a:t>right_join</a:t>
                      </a:r>
                      <a:r>
                        <a:rPr lang="en-US" sz="2400" b="0" i="0" kern="1200" dirty="0">
                          <a:solidFill>
                            <a:schemeClr val="dk1"/>
                          </a:solidFill>
                          <a:effectLst/>
                          <a:latin typeface="Consolas" panose="020B0609020204030204" pitchFamily="49" charset="0"/>
                          <a:ea typeface="+mn-ea"/>
                          <a:cs typeface="+mn-cs"/>
                        </a:rPr>
                        <a:t>(x, y)</a:t>
                      </a:r>
                      <a:endParaRPr lang="en-US" sz="2400" dirty="0">
                        <a:latin typeface="Consolas" panose="020B0609020204030204" pitchFamily="49" charset="0"/>
                      </a:endParaRPr>
                    </a:p>
                  </a:txBody>
                  <a:tcPr/>
                </a:tc>
                <a:tc>
                  <a:txBody>
                    <a:bodyPr/>
                    <a:lstStyle/>
                    <a:p>
                      <a:r>
                        <a:rPr lang="en-US" sz="2400" b="0" i="0" kern="1200" dirty="0">
                          <a:solidFill>
                            <a:schemeClr val="dk1"/>
                          </a:solidFill>
                          <a:effectLst/>
                          <a:latin typeface="Consolas" panose="020B0609020204030204" pitchFamily="49" charset="0"/>
                          <a:ea typeface="+mn-ea"/>
                          <a:cs typeface="+mn-cs"/>
                        </a:rPr>
                        <a:t>merge(x, y, </a:t>
                      </a:r>
                      <a:r>
                        <a:rPr lang="en-US" sz="2400" b="0" i="0" kern="1200" dirty="0" err="1">
                          <a:solidFill>
                            <a:schemeClr val="dk1"/>
                          </a:solidFill>
                          <a:effectLst/>
                          <a:latin typeface="Consolas" panose="020B0609020204030204" pitchFamily="49" charset="0"/>
                          <a:ea typeface="+mn-ea"/>
                          <a:cs typeface="+mn-cs"/>
                        </a:rPr>
                        <a:t>all.y</a:t>
                      </a:r>
                      <a:r>
                        <a:rPr lang="en-US" sz="2400" b="0" i="0" kern="1200" dirty="0">
                          <a:solidFill>
                            <a:schemeClr val="dk1"/>
                          </a:solidFill>
                          <a:effectLst/>
                          <a:latin typeface="Consolas" panose="020B0609020204030204" pitchFamily="49" charset="0"/>
                          <a:ea typeface="+mn-ea"/>
                          <a:cs typeface="+mn-cs"/>
                        </a:rPr>
                        <a:t> = TRUE)</a:t>
                      </a:r>
                      <a:endParaRPr lang="en-US" sz="2400" dirty="0">
                        <a:latin typeface="Consolas" panose="020B0609020204030204" pitchFamily="49" charset="0"/>
                      </a:endParaRPr>
                    </a:p>
                  </a:txBody>
                  <a:tcPr/>
                </a:tc>
                <a:extLst>
                  <a:ext uri="{0D108BD9-81ED-4DB2-BD59-A6C34878D82A}">
                    <a16:rowId xmlns:a16="http://schemas.microsoft.com/office/drawing/2014/main" val="3814232833"/>
                  </a:ext>
                </a:extLst>
              </a:tr>
              <a:tr h="370840">
                <a:tc>
                  <a:txBody>
                    <a:bodyPr/>
                    <a:lstStyle/>
                    <a:p>
                      <a:r>
                        <a:rPr lang="en-US" sz="2400" b="0" i="0" kern="1200" dirty="0" err="1">
                          <a:solidFill>
                            <a:schemeClr val="dk1"/>
                          </a:solidFill>
                          <a:effectLst/>
                          <a:latin typeface="Consolas" panose="020B0609020204030204" pitchFamily="49" charset="0"/>
                          <a:ea typeface="+mn-ea"/>
                          <a:cs typeface="+mn-cs"/>
                        </a:rPr>
                        <a:t>full_join</a:t>
                      </a:r>
                      <a:r>
                        <a:rPr lang="en-US" sz="2400" b="0" i="0" kern="1200" dirty="0">
                          <a:solidFill>
                            <a:schemeClr val="dk1"/>
                          </a:solidFill>
                          <a:effectLst/>
                          <a:latin typeface="Consolas" panose="020B0609020204030204" pitchFamily="49" charset="0"/>
                          <a:ea typeface="+mn-ea"/>
                          <a:cs typeface="+mn-cs"/>
                        </a:rPr>
                        <a:t>(x, y)</a:t>
                      </a:r>
                      <a:endParaRPr lang="en-US" sz="2400" dirty="0">
                        <a:latin typeface="Consolas" panose="020B0609020204030204" pitchFamily="49" charset="0"/>
                      </a:endParaRPr>
                    </a:p>
                  </a:txBody>
                  <a:tcPr/>
                </a:tc>
                <a:tc>
                  <a:txBody>
                    <a:bodyPr/>
                    <a:lstStyle/>
                    <a:p>
                      <a:r>
                        <a:rPr lang="en-US" sz="2400" b="0" i="0" kern="1200" dirty="0">
                          <a:solidFill>
                            <a:schemeClr val="dk1"/>
                          </a:solidFill>
                          <a:effectLst/>
                          <a:latin typeface="Consolas" panose="020B0609020204030204" pitchFamily="49" charset="0"/>
                          <a:ea typeface="+mn-ea"/>
                          <a:cs typeface="+mn-cs"/>
                        </a:rPr>
                        <a:t>merge(x, y, </a:t>
                      </a:r>
                      <a:r>
                        <a:rPr lang="en-US" sz="2400" b="0" i="0" kern="1200" dirty="0" err="1">
                          <a:solidFill>
                            <a:schemeClr val="dk1"/>
                          </a:solidFill>
                          <a:effectLst/>
                          <a:latin typeface="Consolas" panose="020B0609020204030204" pitchFamily="49" charset="0"/>
                          <a:ea typeface="+mn-ea"/>
                          <a:cs typeface="+mn-cs"/>
                        </a:rPr>
                        <a:t>all.x</a:t>
                      </a:r>
                      <a:r>
                        <a:rPr lang="en-US" sz="2400" b="0" i="0" kern="1200" dirty="0">
                          <a:solidFill>
                            <a:schemeClr val="dk1"/>
                          </a:solidFill>
                          <a:effectLst/>
                          <a:latin typeface="Consolas" panose="020B0609020204030204" pitchFamily="49" charset="0"/>
                          <a:ea typeface="+mn-ea"/>
                          <a:cs typeface="+mn-cs"/>
                        </a:rPr>
                        <a:t> = TRUE, </a:t>
                      </a:r>
                      <a:r>
                        <a:rPr lang="en-US" sz="2400" b="0" i="0" kern="1200" dirty="0" err="1">
                          <a:solidFill>
                            <a:schemeClr val="dk1"/>
                          </a:solidFill>
                          <a:effectLst/>
                          <a:latin typeface="Consolas" panose="020B0609020204030204" pitchFamily="49" charset="0"/>
                          <a:ea typeface="+mn-ea"/>
                          <a:cs typeface="+mn-cs"/>
                        </a:rPr>
                        <a:t>all.y</a:t>
                      </a:r>
                      <a:r>
                        <a:rPr lang="en-US" sz="2400" b="0" i="0" kern="1200" dirty="0">
                          <a:solidFill>
                            <a:schemeClr val="dk1"/>
                          </a:solidFill>
                          <a:effectLst/>
                          <a:latin typeface="Consolas" panose="020B0609020204030204" pitchFamily="49" charset="0"/>
                          <a:ea typeface="+mn-ea"/>
                          <a:cs typeface="+mn-cs"/>
                        </a:rPr>
                        <a:t> = TRUE)</a:t>
                      </a:r>
                      <a:endParaRPr lang="en-US" sz="2400" dirty="0">
                        <a:latin typeface="Consolas" panose="020B0609020204030204" pitchFamily="49" charset="0"/>
                      </a:endParaRPr>
                    </a:p>
                  </a:txBody>
                  <a:tcPr/>
                </a:tc>
                <a:extLst>
                  <a:ext uri="{0D108BD9-81ED-4DB2-BD59-A6C34878D82A}">
                    <a16:rowId xmlns:a16="http://schemas.microsoft.com/office/drawing/2014/main" val="1274137613"/>
                  </a:ext>
                </a:extLst>
              </a:tr>
            </a:tbl>
          </a:graphicData>
        </a:graphic>
      </p:graphicFrame>
    </p:spTree>
    <p:extLst>
      <p:ext uri="{BB962C8B-B14F-4D97-AF65-F5344CB8AC3E}">
        <p14:creationId xmlns:p14="http://schemas.microsoft.com/office/powerpoint/2010/main" val="3224526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B3D2-A8FB-4AD7-A9DB-E5727707CABF}"/>
              </a:ext>
            </a:extLst>
          </p:cNvPr>
          <p:cNvSpPr>
            <a:spLocks noGrp="1"/>
          </p:cNvSpPr>
          <p:nvPr>
            <p:ph type="title"/>
          </p:nvPr>
        </p:nvSpPr>
        <p:spPr/>
        <p:txBody>
          <a:bodyPr/>
          <a:lstStyle/>
          <a:p>
            <a:r>
              <a:rPr lang="en-US" dirty="0"/>
              <a:t>Other implementations</a:t>
            </a:r>
          </a:p>
        </p:txBody>
      </p:sp>
      <p:sp>
        <p:nvSpPr>
          <p:cNvPr id="3" name="Content Placeholder 2">
            <a:extLst>
              <a:ext uri="{FF2B5EF4-FFF2-40B4-BE49-F238E27FC236}">
                <a16:creationId xmlns:a16="http://schemas.microsoft.com/office/drawing/2014/main" id="{EC06C630-C232-44E3-8E03-633B989D3E1C}"/>
              </a:ext>
            </a:extLst>
          </p:cNvPr>
          <p:cNvSpPr>
            <a:spLocks noGrp="1"/>
          </p:cNvSpPr>
          <p:nvPr>
            <p:ph idx="1"/>
          </p:nvPr>
        </p:nvSpPr>
        <p:spPr>
          <a:xfrm>
            <a:off x="1024128" y="2286000"/>
            <a:ext cx="9999472" cy="4023360"/>
          </a:xfrm>
        </p:spPr>
        <p:txBody>
          <a:bodyPr>
            <a:normAutofit/>
          </a:bodyPr>
          <a:lstStyle/>
          <a:p>
            <a:pPr marL="0" indent="0">
              <a:buNone/>
            </a:pPr>
            <a:r>
              <a:rPr lang="en-US" sz="2400" dirty="0"/>
              <a:t>SQL is the inspiration for </a:t>
            </a:r>
            <a:r>
              <a:rPr lang="en-US" sz="2400" dirty="0" err="1"/>
              <a:t>dplyr’s</a:t>
            </a:r>
            <a:r>
              <a:rPr lang="en-US" sz="2400" dirty="0"/>
              <a:t> conventions, so the translation is straightforward:</a:t>
            </a:r>
          </a:p>
        </p:txBody>
      </p:sp>
      <p:graphicFrame>
        <p:nvGraphicFramePr>
          <p:cNvPr id="4" name="Table 3">
            <a:extLst>
              <a:ext uri="{FF2B5EF4-FFF2-40B4-BE49-F238E27FC236}">
                <a16:creationId xmlns:a16="http://schemas.microsoft.com/office/drawing/2014/main" id="{420403F3-E091-43B7-8777-947457B91133}"/>
              </a:ext>
            </a:extLst>
          </p:cNvPr>
          <p:cNvGraphicFramePr>
            <a:graphicFrameLocks noGrp="1"/>
          </p:cNvGraphicFramePr>
          <p:nvPr>
            <p:extLst>
              <p:ext uri="{D42A27DB-BD31-4B8C-83A1-F6EECF244321}">
                <p14:modId xmlns:p14="http://schemas.microsoft.com/office/powerpoint/2010/main" val="2299925599"/>
              </p:ext>
            </p:extLst>
          </p:nvPr>
        </p:nvGraphicFramePr>
        <p:xfrm>
          <a:off x="747014" y="3249930"/>
          <a:ext cx="10553700" cy="2095500"/>
        </p:xfrm>
        <a:graphic>
          <a:graphicData uri="http://schemas.openxmlformats.org/drawingml/2006/table">
            <a:tbl>
              <a:tblPr>
                <a:tableStyleId>{3B4B98B0-60AC-42C2-AFA5-B58CD77FA1E5}</a:tableStyleId>
              </a:tblPr>
              <a:tblGrid>
                <a:gridCol w="4019550">
                  <a:extLst>
                    <a:ext uri="{9D8B030D-6E8A-4147-A177-3AD203B41FA5}">
                      <a16:colId xmlns:a16="http://schemas.microsoft.com/office/drawing/2014/main" val="580876335"/>
                    </a:ext>
                  </a:extLst>
                </a:gridCol>
                <a:gridCol w="6534150">
                  <a:extLst>
                    <a:ext uri="{9D8B030D-6E8A-4147-A177-3AD203B41FA5}">
                      <a16:colId xmlns:a16="http://schemas.microsoft.com/office/drawing/2014/main" val="4230148802"/>
                    </a:ext>
                  </a:extLst>
                </a:gridCol>
              </a:tblGrid>
              <a:tr h="0">
                <a:tc>
                  <a:txBody>
                    <a:bodyPr/>
                    <a:lstStyle/>
                    <a:p>
                      <a:r>
                        <a:rPr lang="en-US" sz="2000" b="1" dirty="0" err="1">
                          <a:effectLst/>
                          <a:latin typeface="Consolas" panose="020B0609020204030204" pitchFamily="49" charset="0"/>
                        </a:rPr>
                        <a:t>dplyr</a:t>
                      </a:r>
                      <a:endParaRPr lang="en-US" sz="2000" b="1" dirty="0">
                        <a:effectLst/>
                        <a:latin typeface="Consolas" panose="020B0609020204030204" pitchFamily="49" charset="0"/>
                      </a:endParaRPr>
                    </a:p>
                  </a:txBody>
                  <a:tcPr marL="123825" marR="123825" marT="57150" marB="57150" anchor="ctr"/>
                </a:tc>
                <a:tc>
                  <a:txBody>
                    <a:bodyPr/>
                    <a:lstStyle/>
                    <a:p>
                      <a:r>
                        <a:rPr lang="en-US" sz="2000" b="1" dirty="0">
                          <a:effectLst/>
                          <a:latin typeface="Consolas" panose="020B0609020204030204" pitchFamily="49" charset="0"/>
                        </a:rPr>
                        <a:t>SQL</a:t>
                      </a:r>
                    </a:p>
                  </a:txBody>
                  <a:tcPr marL="123825" marR="123825" marT="57150" marB="57150" anchor="ctr"/>
                </a:tc>
                <a:extLst>
                  <a:ext uri="{0D108BD9-81ED-4DB2-BD59-A6C34878D82A}">
                    <a16:rowId xmlns:a16="http://schemas.microsoft.com/office/drawing/2014/main" val="3599149151"/>
                  </a:ext>
                </a:extLst>
              </a:tr>
              <a:tr h="0">
                <a:tc>
                  <a:txBody>
                    <a:bodyPr/>
                    <a:lstStyle/>
                    <a:p>
                      <a:r>
                        <a:rPr lang="pl-PL" sz="2000" dirty="0">
                          <a:effectLst/>
                          <a:latin typeface="Consolas" panose="020B0609020204030204" pitchFamily="49" charset="0"/>
                        </a:rPr>
                        <a:t>inner_join(x, y, by = "z")</a:t>
                      </a:r>
                    </a:p>
                  </a:txBody>
                  <a:tcPr marL="123825" marR="123825" marT="57150" marB="57150" anchor="ctr">
                    <a:solidFill>
                      <a:srgbClr val="F7F7F7"/>
                    </a:solidFill>
                  </a:tcPr>
                </a:tc>
                <a:tc>
                  <a:txBody>
                    <a:bodyPr/>
                    <a:lstStyle/>
                    <a:p>
                      <a:r>
                        <a:rPr lang="en-US" sz="2000" dirty="0">
                          <a:effectLst/>
                          <a:latin typeface="Consolas" panose="020B0609020204030204" pitchFamily="49" charset="0"/>
                        </a:rPr>
                        <a:t>SELECT * FROM x INNER JOIN y USING (z)</a:t>
                      </a:r>
                    </a:p>
                  </a:txBody>
                  <a:tcPr marL="123825" marR="123825" marT="57150" marB="57150" anchor="ctr">
                    <a:solidFill>
                      <a:srgbClr val="F7F7F7"/>
                    </a:solidFill>
                  </a:tcPr>
                </a:tc>
                <a:extLst>
                  <a:ext uri="{0D108BD9-81ED-4DB2-BD59-A6C34878D82A}">
                    <a16:rowId xmlns:a16="http://schemas.microsoft.com/office/drawing/2014/main" val="2480623665"/>
                  </a:ext>
                </a:extLst>
              </a:tr>
              <a:tr h="0">
                <a:tc>
                  <a:txBody>
                    <a:bodyPr/>
                    <a:lstStyle/>
                    <a:p>
                      <a:r>
                        <a:rPr lang="en-US" sz="2000" dirty="0" err="1">
                          <a:effectLst/>
                          <a:latin typeface="Consolas" panose="020B0609020204030204" pitchFamily="49" charset="0"/>
                        </a:rPr>
                        <a:t>left_join</a:t>
                      </a:r>
                      <a:r>
                        <a:rPr lang="en-US" sz="2000" dirty="0">
                          <a:effectLst/>
                          <a:latin typeface="Consolas" panose="020B0609020204030204" pitchFamily="49" charset="0"/>
                        </a:rPr>
                        <a:t>(x, y, by = "z")</a:t>
                      </a:r>
                    </a:p>
                  </a:txBody>
                  <a:tcPr marL="123825" marR="123825" marT="57150" marB="57150" anchor="ctr">
                    <a:noFill/>
                  </a:tcPr>
                </a:tc>
                <a:tc>
                  <a:txBody>
                    <a:bodyPr/>
                    <a:lstStyle/>
                    <a:p>
                      <a:r>
                        <a:rPr lang="en-US" sz="2000" dirty="0">
                          <a:effectLst/>
                          <a:latin typeface="Consolas" panose="020B0609020204030204" pitchFamily="49" charset="0"/>
                        </a:rPr>
                        <a:t>SELECT * FROM x LEFT OUTER JOIN y USING (z)</a:t>
                      </a:r>
                    </a:p>
                  </a:txBody>
                  <a:tcPr marL="123825" marR="123825" marT="57150" marB="57150" anchor="ctr">
                    <a:noFill/>
                  </a:tcPr>
                </a:tc>
                <a:extLst>
                  <a:ext uri="{0D108BD9-81ED-4DB2-BD59-A6C34878D82A}">
                    <a16:rowId xmlns:a16="http://schemas.microsoft.com/office/drawing/2014/main" val="2472048758"/>
                  </a:ext>
                </a:extLst>
              </a:tr>
              <a:tr h="0">
                <a:tc>
                  <a:txBody>
                    <a:bodyPr/>
                    <a:lstStyle/>
                    <a:p>
                      <a:r>
                        <a:rPr lang="en-US" sz="2000" dirty="0" err="1">
                          <a:effectLst/>
                          <a:latin typeface="Consolas" panose="020B0609020204030204" pitchFamily="49" charset="0"/>
                        </a:rPr>
                        <a:t>right_join</a:t>
                      </a:r>
                      <a:r>
                        <a:rPr lang="en-US" sz="2000" dirty="0">
                          <a:effectLst/>
                          <a:latin typeface="Consolas" panose="020B0609020204030204" pitchFamily="49" charset="0"/>
                        </a:rPr>
                        <a:t>(x, y, by = "z")</a:t>
                      </a:r>
                    </a:p>
                  </a:txBody>
                  <a:tcPr marL="123825" marR="123825" marT="57150" marB="57150" anchor="ctr">
                    <a:solidFill>
                      <a:srgbClr val="F7F7F7"/>
                    </a:solidFill>
                  </a:tcPr>
                </a:tc>
                <a:tc>
                  <a:txBody>
                    <a:bodyPr/>
                    <a:lstStyle/>
                    <a:p>
                      <a:r>
                        <a:rPr lang="en-US" sz="2000" dirty="0">
                          <a:effectLst/>
                          <a:latin typeface="Consolas" panose="020B0609020204030204" pitchFamily="49" charset="0"/>
                        </a:rPr>
                        <a:t>SELECT * FROM x RIGHT OUTER JOIN y USING (z)</a:t>
                      </a:r>
                    </a:p>
                  </a:txBody>
                  <a:tcPr marL="123825" marR="123825" marT="57150" marB="57150" anchor="ctr">
                    <a:solidFill>
                      <a:srgbClr val="F7F7F7"/>
                    </a:solidFill>
                  </a:tcPr>
                </a:tc>
                <a:extLst>
                  <a:ext uri="{0D108BD9-81ED-4DB2-BD59-A6C34878D82A}">
                    <a16:rowId xmlns:a16="http://schemas.microsoft.com/office/drawing/2014/main" val="1025455775"/>
                  </a:ext>
                </a:extLst>
              </a:tr>
              <a:tr h="0">
                <a:tc>
                  <a:txBody>
                    <a:bodyPr/>
                    <a:lstStyle/>
                    <a:p>
                      <a:r>
                        <a:rPr lang="en-US" sz="2000" dirty="0" err="1">
                          <a:effectLst/>
                          <a:latin typeface="Consolas" panose="020B0609020204030204" pitchFamily="49" charset="0"/>
                        </a:rPr>
                        <a:t>full_join</a:t>
                      </a:r>
                      <a:r>
                        <a:rPr lang="en-US" sz="2000" dirty="0">
                          <a:effectLst/>
                          <a:latin typeface="Consolas" panose="020B0609020204030204" pitchFamily="49" charset="0"/>
                        </a:rPr>
                        <a:t>(x, y, by = "z")</a:t>
                      </a:r>
                    </a:p>
                  </a:txBody>
                  <a:tcPr marL="123825" marR="123825" marT="57150" marB="57150" anchor="ctr"/>
                </a:tc>
                <a:tc>
                  <a:txBody>
                    <a:bodyPr/>
                    <a:lstStyle/>
                    <a:p>
                      <a:r>
                        <a:rPr lang="en-US" sz="2000" dirty="0">
                          <a:effectLst/>
                          <a:latin typeface="Consolas" panose="020B0609020204030204" pitchFamily="49" charset="0"/>
                        </a:rPr>
                        <a:t>SELECT * FROM x FULL OUTER JOIN y USING (z)</a:t>
                      </a:r>
                    </a:p>
                  </a:txBody>
                  <a:tcPr marL="123825" marR="123825" marT="57150" marB="57150" anchor="ctr"/>
                </a:tc>
                <a:extLst>
                  <a:ext uri="{0D108BD9-81ED-4DB2-BD59-A6C34878D82A}">
                    <a16:rowId xmlns:a16="http://schemas.microsoft.com/office/drawing/2014/main" val="2066853526"/>
                  </a:ext>
                </a:extLst>
              </a:tr>
            </a:tbl>
          </a:graphicData>
        </a:graphic>
      </p:graphicFrame>
    </p:spTree>
    <p:extLst>
      <p:ext uri="{BB962C8B-B14F-4D97-AF65-F5344CB8AC3E}">
        <p14:creationId xmlns:p14="http://schemas.microsoft.com/office/powerpoint/2010/main" val="4144533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C1C1-A2C2-46E6-8891-DB0D2AAADE51}"/>
              </a:ext>
            </a:extLst>
          </p:cNvPr>
          <p:cNvSpPr>
            <a:spLocks noGrp="1"/>
          </p:cNvSpPr>
          <p:nvPr>
            <p:ph type="title"/>
          </p:nvPr>
        </p:nvSpPr>
        <p:spPr/>
        <p:txBody>
          <a:bodyPr/>
          <a:lstStyle/>
          <a:p>
            <a:r>
              <a:rPr lang="en-US" dirty="0"/>
              <a:t>nycflights13</a:t>
            </a:r>
          </a:p>
        </p:txBody>
      </p:sp>
      <p:sp>
        <p:nvSpPr>
          <p:cNvPr id="3" name="Content Placeholder 2">
            <a:extLst>
              <a:ext uri="{FF2B5EF4-FFF2-40B4-BE49-F238E27FC236}">
                <a16:creationId xmlns:a16="http://schemas.microsoft.com/office/drawing/2014/main" id="{8F41A19F-EB0C-4209-8CF8-68D8537AF5BA}"/>
              </a:ext>
            </a:extLst>
          </p:cNvPr>
          <p:cNvSpPr>
            <a:spLocks noGrp="1"/>
          </p:cNvSpPr>
          <p:nvPr>
            <p:ph idx="1"/>
          </p:nvPr>
        </p:nvSpPr>
        <p:spPr>
          <a:xfrm>
            <a:off x="395478" y="1877377"/>
            <a:ext cx="4718305" cy="4023360"/>
          </a:xfrm>
        </p:spPr>
        <p:txBody>
          <a:bodyPr/>
          <a:lstStyle/>
          <a:p>
            <a:pPr marL="349250" indent="-349250">
              <a:buFont typeface="Arial" panose="020B0604020202020204" pitchFamily="34" charset="0"/>
              <a:buChar char="•"/>
            </a:pPr>
            <a:r>
              <a:rPr lang="en-US" dirty="0">
                <a:solidFill>
                  <a:schemeClr val="accent2"/>
                </a:solidFill>
                <a:latin typeface="Consolas" panose="020B0609020204030204" pitchFamily="49" charset="0"/>
              </a:rPr>
              <a:t>airlines</a:t>
            </a:r>
            <a:r>
              <a:rPr lang="en-US" dirty="0"/>
              <a:t> lets you look up the full carrier name from its abbreviated code:</a:t>
            </a:r>
          </a:p>
          <a:p>
            <a:pPr marL="349250" indent="-349250">
              <a:buFont typeface="Arial" panose="020B0604020202020204" pitchFamily="34" charset="0"/>
              <a:buChar char="•"/>
            </a:pPr>
            <a:r>
              <a:rPr lang="en-US" dirty="0">
                <a:solidFill>
                  <a:schemeClr val="accent2"/>
                </a:solidFill>
                <a:latin typeface="Consolas" panose="020B0609020204030204" pitchFamily="49" charset="0"/>
              </a:rPr>
              <a:t>airports</a:t>
            </a:r>
            <a:r>
              <a:rPr lang="en-US" dirty="0"/>
              <a:t> gives information about each airport, identified by the </a:t>
            </a:r>
            <a:r>
              <a:rPr lang="en-US" dirty="0" err="1">
                <a:solidFill>
                  <a:schemeClr val="accent2"/>
                </a:solidFill>
                <a:latin typeface="Consolas" panose="020B0609020204030204" pitchFamily="49" charset="0"/>
              </a:rPr>
              <a:t>faa</a:t>
            </a:r>
            <a:r>
              <a:rPr lang="en-US" dirty="0"/>
              <a:t> airport code:</a:t>
            </a:r>
          </a:p>
          <a:p>
            <a:pPr marL="349250" indent="-349250">
              <a:buFont typeface="Arial" panose="020B0604020202020204" pitchFamily="34" charset="0"/>
              <a:buChar char="•"/>
            </a:pPr>
            <a:r>
              <a:rPr lang="en-US" dirty="0">
                <a:solidFill>
                  <a:schemeClr val="accent2"/>
                </a:solidFill>
                <a:latin typeface="Consolas" panose="020B0609020204030204" pitchFamily="49" charset="0"/>
              </a:rPr>
              <a:t>planes</a:t>
            </a:r>
            <a:r>
              <a:rPr lang="en-US" dirty="0"/>
              <a:t> gives information about each plane, identified by its </a:t>
            </a:r>
            <a:r>
              <a:rPr lang="en-US" dirty="0" err="1">
                <a:solidFill>
                  <a:schemeClr val="accent2"/>
                </a:solidFill>
                <a:latin typeface="Consolas" panose="020B0609020204030204" pitchFamily="49" charset="0"/>
              </a:rPr>
              <a:t>tailnum</a:t>
            </a:r>
            <a:r>
              <a:rPr lang="en-US" dirty="0"/>
              <a:t>:</a:t>
            </a:r>
          </a:p>
          <a:p>
            <a:pPr marL="349250" indent="-349250">
              <a:buFont typeface="Arial" panose="020B0604020202020204" pitchFamily="34" charset="0"/>
              <a:buChar char="•"/>
            </a:pPr>
            <a:r>
              <a:rPr lang="en-US" dirty="0">
                <a:solidFill>
                  <a:schemeClr val="accent2"/>
                </a:solidFill>
                <a:latin typeface="Consolas" panose="020B0609020204030204" pitchFamily="49" charset="0"/>
              </a:rPr>
              <a:t>weather</a:t>
            </a:r>
            <a:r>
              <a:rPr lang="en-US" dirty="0"/>
              <a:t> gives the weather at each NYC airport for each hour:</a:t>
            </a:r>
          </a:p>
        </p:txBody>
      </p:sp>
      <p:pic>
        <p:nvPicPr>
          <p:cNvPr id="32771" name="Picture 3">
            <a:extLst>
              <a:ext uri="{FF2B5EF4-FFF2-40B4-BE49-F238E27FC236}">
                <a16:creationId xmlns:a16="http://schemas.microsoft.com/office/drawing/2014/main" id="{60099498-CC02-46DC-854F-9EF74B5B1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5514" y="1877376"/>
            <a:ext cx="6385772" cy="40233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DBDA406-C57B-441B-B08F-1156BDD875A6}"/>
              </a:ext>
            </a:extLst>
          </p:cNvPr>
          <p:cNvSpPr/>
          <p:nvPr/>
        </p:nvSpPr>
        <p:spPr>
          <a:xfrm>
            <a:off x="7924800" y="1877376"/>
            <a:ext cx="1066800" cy="368522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397D7C-D268-4579-978A-4F843F0F6136}"/>
              </a:ext>
            </a:extLst>
          </p:cNvPr>
          <p:cNvSpPr/>
          <p:nvPr/>
        </p:nvSpPr>
        <p:spPr>
          <a:xfrm>
            <a:off x="5638800" y="2772726"/>
            <a:ext cx="1127760" cy="941832"/>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D93157-D23F-4311-BE8B-AF0FD77422EA}"/>
              </a:ext>
            </a:extLst>
          </p:cNvPr>
          <p:cNvSpPr/>
          <p:nvPr/>
        </p:nvSpPr>
        <p:spPr>
          <a:xfrm>
            <a:off x="5600700" y="4773168"/>
            <a:ext cx="1181100" cy="941832"/>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B083D30-0154-48AF-B8A4-F904B8E49C12}"/>
              </a:ext>
            </a:extLst>
          </p:cNvPr>
          <p:cNvSpPr/>
          <p:nvPr/>
        </p:nvSpPr>
        <p:spPr>
          <a:xfrm>
            <a:off x="10134600" y="4887467"/>
            <a:ext cx="1162050" cy="1013267"/>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B92C542-C31B-4B67-9F08-17010F65F231}"/>
              </a:ext>
            </a:extLst>
          </p:cNvPr>
          <p:cNvSpPr/>
          <p:nvPr/>
        </p:nvSpPr>
        <p:spPr>
          <a:xfrm>
            <a:off x="10458450" y="1934718"/>
            <a:ext cx="1162050" cy="233762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914470A3-B581-4C1F-98BE-97A8530DC2D7}"/>
              </a:ext>
            </a:extLst>
          </p:cNvPr>
          <p:cNvCxnSpPr>
            <a:cxnSpLocks/>
            <a:endCxn id="13" idx="1"/>
          </p:cNvCxnSpPr>
          <p:nvPr/>
        </p:nvCxnSpPr>
        <p:spPr>
          <a:xfrm flipV="1">
            <a:off x="6743700" y="4696396"/>
            <a:ext cx="1193583" cy="499298"/>
          </a:xfrm>
          <a:prstGeom prst="bentConnector3">
            <a:avLst>
              <a:gd name="adj1" fmla="val 52394"/>
            </a:avLst>
          </a:prstGeom>
          <a:ln w="762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E274EBE-31A1-44CB-B698-231C44129028}"/>
              </a:ext>
            </a:extLst>
          </p:cNvPr>
          <p:cNvSpPr/>
          <p:nvPr/>
        </p:nvSpPr>
        <p:spPr>
          <a:xfrm>
            <a:off x="7937283" y="4505324"/>
            <a:ext cx="1054317" cy="382143"/>
          </a:xfrm>
          <a:prstGeom prst="rect">
            <a:avLst/>
          </a:prstGeom>
          <a:solidFill>
            <a:srgbClr val="27CED7">
              <a:alpha val="50196"/>
            </a:srgbClr>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9643DC0-8155-4FF2-A56F-52410D8DB2BD}"/>
              </a:ext>
            </a:extLst>
          </p:cNvPr>
          <p:cNvSpPr/>
          <p:nvPr/>
        </p:nvSpPr>
        <p:spPr>
          <a:xfrm>
            <a:off x="7921241" y="4842890"/>
            <a:ext cx="1054317" cy="382143"/>
          </a:xfrm>
          <a:prstGeom prst="rect">
            <a:avLst/>
          </a:prstGeom>
          <a:solidFill>
            <a:schemeClr val="accent4">
              <a:alpha val="50196"/>
            </a:scheme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509161A1-D027-4FED-ABD3-B5E0D4986AE1}"/>
              </a:ext>
            </a:extLst>
          </p:cNvPr>
          <p:cNvCxnSpPr>
            <a:cxnSpLocks/>
            <a:endCxn id="17" idx="3"/>
          </p:cNvCxnSpPr>
          <p:nvPr/>
        </p:nvCxnSpPr>
        <p:spPr>
          <a:xfrm rot="10800000">
            <a:off x="8975558" y="5033962"/>
            <a:ext cx="1159042" cy="329086"/>
          </a:xfrm>
          <a:prstGeom prst="bentConnector3">
            <a:avLst>
              <a:gd name="adj1" fmla="val 59862"/>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26A43BA-95B0-4401-8D61-0B9EF519140D}"/>
              </a:ext>
            </a:extLst>
          </p:cNvPr>
          <p:cNvSpPr/>
          <p:nvPr/>
        </p:nvSpPr>
        <p:spPr>
          <a:xfrm>
            <a:off x="7886700" y="3836001"/>
            <a:ext cx="1054317" cy="722379"/>
          </a:xfrm>
          <a:prstGeom prst="rect">
            <a:avLst/>
          </a:prstGeom>
          <a:solidFill>
            <a:schemeClr val="accent5">
              <a:alpha val="50196"/>
            </a:scheme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A13B7B77-33BD-481D-A162-6B925E2AD9C7}"/>
              </a:ext>
            </a:extLst>
          </p:cNvPr>
          <p:cNvCxnSpPr/>
          <p:nvPr/>
        </p:nvCxnSpPr>
        <p:spPr>
          <a:xfrm>
            <a:off x="6781800" y="3213100"/>
            <a:ext cx="1104900" cy="825500"/>
          </a:xfrm>
          <a:prstGeom prst="bentConnector3">
            <a:avLst>
              <a:gd name="adj1" fmla="val 29310"/>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9F5460E-D39A-444D-A894-9E4C0518ACDF}"/>
              </a:ext>
            </a:extLst>
          </p:cNvPr>
          <p:cNvSpPr/>
          <p:nvPr/>
        </p:nvSpPr>
        <p:spPr>
          <a:xfrm>
            <a:off x="7937283" y="2195031"/>
            <a:ext cx="1054317" cy="1302835"/>
          </a:xfrm>
          <a:prstGeom prst="rect">
            <a:avLst/>
          </a:prstGeom>
          <a:solidFill>
            <a:srgbClr val="C00000">
              <a:alpha val="50196"/>
            </a:srgb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56F1868-BE00-4C7E-95D1-6D7A57258108}"/>
              </a:ext>
            </a:extLst>
          </p:cNvPr>
          <p:cNvSpPr/>
          <p:nvPr/>
        </p:nvSpPr>
        <p:spPr>
          <a:xfrm>
            <a:off x="7911991" y="3836001"/>
            <a:ext cx="1054317" cy="384813"/>
          </a:xfrm>
          <a:prstGeom prst="rect">
            <a:avLst/>
          </a:prstGeom>
          <a:solidFill>
            <a:srgbClr val="C00000">
              <a:alpha val="50196"/>
            </a:srgb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A8B87E42-55C6-4311-BE96-5208DA06F1BF}"/>
              </a:ext>
            </a:extLst>
          </p:cNvPr>
          <p:cNvSpPr/>
          <p:nvPr/>
        </p:nvSpPr>
        <p:spPr>
          <a:xfrm rot="10800000">
            <a:off x="9067800" y="2225164"/>
            <a:ext cx="1162050" cy="124256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30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9"/>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3"/>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7"/>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4"/>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P spid="8" grpId="1" animBg="1"/>
      <p:bldP spid="9" grpId="0" animBg="1"/>
      <p:bldP spid="9" grpId="1" animBg="1"/>
      <p:bldP spid="10" grpId="0" animBg="1"/>
      <p:bldP spid="13" grpId="0" animBg="1"/>
      <p:bldP spid="13" grpId="1" animBg="1"/>
      <p:bldP spid="17" grpId="0" animBg="1"/>
      <p:bldP spid="17" grpId="1" animBg="1"/>
      <p:bldP spid="23" grpId="0" animBg="1"/>
      <p:bldP spid="23" grpId="1" animBg="1"/>
      <p:bldP spid="27" grpId="0" animBg="1"/>
      <p:bldP spid="28"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3BA9-650C-4813-9369-5968CE6CD638}"/>
              </a:ext>
            </a:extLst>
          </p:cNvPr>
          <p:cNvSpPr>
            <a:spLocks noGrp="1"/>
          </p:cNvSpPr>
          <p:nvPr>
            <p:ph type="title"/>
          </p:nvPr>
        </p:nvSpPr>
        <p:spPr/>
        <p:txBody>
          <a:bodyPr/>
          <a:lstStyle/>
          <a:p>
            <a:r>
              <a:rPr lang="en-US" dirty="0"/>
              <a:t>Filtering joins</a:t>
            </a:r>
          </a:p>
        </p:txBody>
      </p:sp>
      <p:sp>
        <p:nvSpPr>
          <p:cNvPr id="3" name="Content Placeholder 2">
            <a:extLst>
              <a:ext uri="{FF2B5EF4-FFF2-40B4-BE49-F238E27FC236}">
                <a16:creationId xmlns:a16="http://schemas.microsoft.com/office/drawing/2014/main" id="{8DCA25ED-2712-4D2C-A6D0-6EF9EC7567E9}"/>
              </a:ext>
            </a:extLst>
          </p:cNvPr>
          <p:cNvSpPr>
            <a:spLocks noGrp="1"/>
          </p:cNvSpPr>
          <p:nvPr>
            <p:ph idx="1"/>
          </p:nvPr>
        </p:nvSpPr>
        <p:spPr/>
        <p:txBody>
          <a:bodyPr>
            <a:normAutofit/>
          </a:bodyPr>
          <a:lstStyle/>
          <a:p>
            <a:pPr marL="0" indent="0">
              <a:buNone/>
            </a:pPr>
            <a:r>
              <a:rPr lang="en-US" sz="2400" dirty="0"/>
              <a:t>Filtering joins match observations in the same way as mutating joins, </a:t>
            </a:r>
          </a:p>
          <a:p>
            <a:pPr marL="0" indent="0">
              <a:buNone/>
            </a:pPr>
            <a:r>
              <a:rPr lang="en-US" sz="2400" dirty="0"/>
              <a:t>Affect the observations, not the variables. </a:t>
            </a:r>
          </a:p>
          <a:p>
            <a:pPr marL="0" indent="0">
              <a:buNone/>
            </a:pPr>
            <a:r>
              <a:rPr lang="en-US" sz="2400" dirty="0"/>
              <a:t>There are two types:</a:t>
            </a:r>
          </a:p>
          <a:p>
            <a:pPr marL="457200" indent="-457200">
              <a:buFont typeface="+mj-lt"/>
              <a:buAutoNum type="arabicPeriod"/>
            </a:pPr>
            <a:r>
              <a:rPr lang="en-US" sz="2400" dirty="0" err="1">
                <a:solidFill>
                  <a:schemeClr val="tx1">
                    <a:lumMod val="50000"/>
                    <a:lumOff val="50000"/>
                  </a:schemeClr>
                </a:solidFill>
                <a:latin typeface="Consolas" panose="020B0609020204030204" pitchFamily="49" charset="0"/>
              </a:rPr>
              <a:t>semi_join</a:t>
            </a:r>
            <a:r>
              <a:rPr lang="en-US" sz="2400" dirty="0">
                <a:solidFill>
                  <a:schemeClr val="tx1">
                    <a:lumMod val="50000"/>
                    <a:lumOff val="50000"/>
                  </a:schemeClr>
                </a:solidFill>
                <a:latin typeface="Consolas" panose="020B0609020204030204" pitchFamily="49" charset="0"/>
              </a:rPr>
              <a:t>(x, y) </a:t>
            </a:r>
            <a:r>
              <a:rPr lang="en-US" sz="2400" b="1" i="1" dirty="0">
                <a:solidFill>
                  <a:schemeClr val="accent2"/>
                </a:solidFill>
              </a:rPr>
              <a:t>keeps</a:t>
            </a:r>
            <a:r>
              <a:rPr lang="en-US" sz="2400" dirty="0"/>
              <a:t> all observations in x that have a match in y.</a:t>
            </a:r>
          </a:p>
          <a:p>
            <a:pPr marL="457200" indent="-457200">
              <a:buFont typeface="+mj-lt"/>
              <a:buAutoNum type="arabicPeriod"/>
            </a:pPr>
            <a:r>
              <a:rPr lang="en-US" sz="2400" dirty="0" err="1">
                <a:solidFill>
                  <a:schemeClr val="tx1">
                    <a:lumMod val="50000"/>
                    <a:lumOff val="50000"/>
                  </a:schemeClr>
                </a:solidFill>
                <a:latin typeface="Consolas" panose="020B0609020204030204" pitchFamily="49" charset="0"/>
              </a:rPr>
              <a:t>anti_join</a:t>
            </a:r>
            <a:r>
              <a:rPr lang="en-US" sz="2400" dirty="0">
                <a:solidFill>
                  <a:schemeClr val="tx1">
                    <a:lumMod val="50000"/>
                    <a:lumOff val="50000"/>
                  </a:schemeClr>
                </a:solidFill>
                <a:latin typeface="Consolas" panose="020B0609020204030204" pitchFamily="49" charset="0"/>
              </a:rPr>
              <a:t>(x, y) </a:t>
            </a:r>
            <a:r>
              <a:rPr lang="en-US" sz="2400" b="1" i="1" dirty="0">
                <a:solidFill>
                  <a:schemeClr val="accent2"/>
                </a:solidFill>
              </a:rPr>
              <a:t>drops</a:t>
            </a:r>
            <a:r>
              <a:rPr lang="en-US" sz="2400" dirty="0"/>
              <a:t> all observations in x that have a match in y.</a:t>
            </a:r>
          </a:p>
        </p:txBody>
      </p:sp>
    </p:spTree>
    <p:extLst>
      <p:ext uri="{BB962C8B-B14F-4D97-AF65-F5344CB8AC3E}">
        <p14:creationId xmlns:p14="http://schemas.microsoft.com/office/powerpoint/2010/main" val="2681721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DA6F-C342-4A79-8F5B-9EBA822A275F}"/>
              </a:ext>
            </a:extLst>
          </p:cNvPr>
          <p:cNvSpPr>
            <a:spLocks noGrp="1"/>
          </p:cNvSpPr>
          <p:nvPr>
            <p:ph type="title"/>
          </p:nvPr>
        </p:nvSpPr>
        <p:spPr/>
        <p:txBody>
          <a:bodyPr/>
          <a:lstStyle/>
          <a:p>
            <a:r>
              <a:rPr lang="en-US" dirty="0"/>
              <a:t>Filtering joins</a:t>
            </a:r>
          </a:p>
        </p:txBody>
      </p:sp>
      <p:sp>
        <p:nvSpPr>
          <p:cNvPr id="5" name="Rectangle 4">
            <a:extLst>
              <a:ext uri="{FF2B5EF4-FFF2-40B4-BE49-F238E27FC236}">
                <a16:creationId xmlns:a16="http://schemas.microsoft.com/office/drawing/2014/main" id="{67A470E5-3A18-4DCB-8AED-9D97BC7A36E5}"/>
              </a:ext>
            </a:extLst>
          </p:cNvPr>
          <p:cNvSpPr/>
          <p:nvPr/>
        </p:nvSpPr>
        <p:spPr>
          <a:xfrm>
            <a:off x="1024128" y="1847765"/>
            <a:ext cx="9720072" cy="4832092"/>
          </a:xfrm>
          <a:prstGeom prst="rect">
            <a:avLst/>
          </a:prstGeom>
          <a:solidFill>
            <a:srgbClr val="F7F7F7"/>
          </a:solidFill>
        </p:spPr>
        <p:txBody>
          <a:bodyPr wrap="square">
            <a:spAutoFit/>
          </a:bodyPr>
          <a:lstStyle/>
          <a:p>
            <a:r>
              <a:rPr lang="en-US" altLang="en-US" sz="2200" dirty="0" err="1">
                <a:solidFill>
                  <a:srgbClr val="4183C4"/>
                </a:solidFill>
                <a:latin typeface="Consolas" panose="020B0609020204030204" pitchFamily="49" charset="0"/>
              </a:rPr>
              <a:t>top_dest</a:t>
            </a:r>
            <a:r>
              <a:rPr lang="en-US" altLang="en-US" sz="2200" dirty="0">
                <a:solidFill>
                  <a:srgbClr val="4183C4"/>
                </a:solidFill>
                <a:latin typeface="Consolas" panose="020B0609020204030204" pitchFamily="49" charset="0"/>
              </a:rPr>
              <a:t> &lt;-</a:t>
            </a:r>
            <a:r>
              <a:rPr lang="en-US" altLang="en-US" sz="2200" dirty="0">
                <a:solidFill>
                  <a:srgbClr val="4070A0"/>
                </a:solidFill>
                <a:latin typeface="Consolas" panose="020B0609020204030204" pitchFamily="49" charset="0"/>
              </a:rPr>
              <a:t> </a:t>
            </a:r>
            <a:r>
              <a:rPr lang="en-US" altLang="en-US" sz="2200" dirty="0">
                <a:solidFill>
                  <a:srgbClr val="4183C4"/>
                </a:solidFill>
                <a:latin typeface="Consolas" panose="020B0609020204030204" pitchFamily="49" charset="0"/>
              </a:rPr>
              <a:t>flights </a:t>
            </a:r>
            <a:r>
              <a:rPr lang="en-US" altLang="en-US" sz="2200" dirty="0">
                <a:solidFill>
                  <a:srgbClr val="666666"/>
                </a:solidFill>
                <a:latin typeface="Consolas" panose="020B0609020204030204" pitchFamily="49" charset="0"/>
              </a:rPr>
              <a:t>%&gt;%</a:t>
            </a:r>
            <a:r>
              <a:rPr lang="en-US" altLang="en-US" sz="2200" dirty="0">
                <a:solidFill>
                  <a:srgbClr val="333333"/>
                </a:solidFill>
                <a:latin typeface="Consolas" panose="020B0609020204030204" pitchFamily="49" charset="0"/>
              </a:rPr>
              <a:t> </a:t>
            </a:r>
          </a:p>
          <a:p>
            <a:r>
              <a:rPr lang="en-US" altLang="en-US" sz="2200" b="1" dirty="0">
                <a:solidFill>
                  <a:srgbClr val="333333"/>
                </a:solidFill>
                <a:latin typeface="Consolas" panose="020B0609020204030204" pitchFamily="49" charset="0"/>
              </a:rPr>
              <a:t>  </a:t>
            </a:r>
            <a:r>
              <a:rPr lang="en-US" altLang="en-US" sz="2200" b="1" dirty="0">
                <a:solidFill>
                  <a:srgbClr val="007020"/>
                </a:solidFill>
                <a:latin typeface="Consolas" panose="020B0609020204030204" pitchFamily="49" charset="0"/>
              </a:rPr>
              <a:t>count</a:t>
            </a:r>
            <a:r>
              <a:rPr lang="en-US" altLang="en-US" sz="2200" dirty="0">
                <a:solidFill>
                  <a:srgbClr val="4183C4"/>
                </a:solidFill>
                <a:latin typeface="Consolas" panose="020B0609020204030204" pitchFamily="49" charset="0"/>
              </a:rPr>
              <a:t>(</a:t>
            </a:r>
            <a:r>
              <a:rPr lang="en-US" altLang="en-US" sz="2200" dirty="0" err="1">
                <a:solidFill>
                  <a:srgbClr val="4183C4"/>
                </a:solidFill>
                <a:latin typeface="Consolas" panose="020B0609020204030204" pitchFamily="49" charset="0"/>
              </a:rPr>
              <a:t>dest</a:t>
            </a:r>
            <a:r>
              <a:rPr lang="en-US" altLang="en-US" sz="2200" dirty="0">
                <a:solidFill>
                  <a:srgbClr val="4183C4"/>
                </a:solidFill>
                <a:latin typeface="Consolas" panose="020B0609020204030204" pitchFamily="49" charset="0"/>
              </a:rPr>
              <a:t>, </a:t>
            </a:r>
            <a:r>
              <a:rPr lang="en-US" altLang="en-US" sz="2200" dirty="0">
                <a:solidFill>
                  <a:srgbClr val="902000"/>
                </a:solidFill>
                <a:latin typeface="Consolas" panose="020B0609020204030204" pitchFamily="49" charset="0"/>
              </a:rPr>
              <a:t>sort =</a:t>
            </a:r>
            <a:r>
              <a:rPr lang="en-US" altLang="en-US" sz="2200" dirty="0">
                <a:solidFill>
                  <a:srgbClr val="4183C4"/>
                </a:solidFill>
                <a:latin typeface="Consolas" panose="020B0609020204030204" pitchFamily="49" charset="0"/>
              </a:rPr>
              <a:t> </a:t>
            </a:r>
            <a:r>
              <a:rPr lang="en-US" altLang="en-US" sz="2200" dirty="0">
                <a:solidFill>
                  <a:srgbClr val="007020"/>
                </a:solidFill>
                <a:latin typeface="Consolas" panose="020B0609020204030204" pitchFamily="49" charset="0"/>
              </a:rPr>
              <a:t>TRUE</a:t>
            </a:r>
            <a:r>
              <a:rPr lang="en-US" altLang="en-US" sz="2200" dirty="0">
                <a:solidFill>
                  <a:srgbClr val="4183C4"/>
                </a:solidFill>
                <a:latin typeface="Consolas" panose="020B0609020204030204" pitchFamily="49" charset="0"/>
              </a:rPr>
              <a:t>) </a:t>
            </a:r>
            <a:r>
              <a:rPr lang="en-US" altLang="en-US" sz="2200" dirty="0">
                <a:solidFill>
                  <a:srgbClr val="666666"/>
                </a:solidFill>
                <a:latin typeface="Consolas" panose="020B0609020204030204" pitchFamily="49" charset="0"/>
              </a:rPr>
              <a:t>%&gt;%</a:t>
            </a:r>
            <a:r>
              <a:rPr lang="en-US" altLang="en-US" sz="2200" dirty="0">
                <a:solidFill>
                  <a:srgbClr val="333333"/>
                </a:solidFill>
                <a:latin typeface="Consolas" panose="020B0609020204030204" pitchFamily="49" charset="0"/>
              </a:rPr>
              <a:t> </a:t>
            </a:r>
          </a:p>
          <a:p>
            <a:r>
              <a:rPr lang="en-US" altLang="en-US" sz="2200" b="1" dirty="0">
                <a:solidFill>
                  <a:srgbClr val="333333"/>
                </a:solidFill>
                <a:latin typeface="Consolas" panose="020B0609020204030204" pitchFamily="49" charset="0"/>
              </a:rPr>
              <a:t>  </a:t>
            </a:r>
            <a:r>
              <a:rPr lang="en-US" altLang="en-US" sz="2200" b="1" dirty="0">
                <a:solidFill>
                  <a:srgbClr val="007020"/>
                </a:solidFill>
                <a:latin typeface="Consolas" panose="020B0609020204030204" pitchFamily="49" charset="0"/>
              </a:rPr>
              <a:t>head</a:t>
            </a:r>
            <a:r>
              <a:rPr lang="en-US" altLang="en-US" sz="2200" dirty="0">
                <a:solidFill>
                  <a:srgbClr val="4183C4"/>
                </a:solidFill>
                <a:latin typeface="Consolas" panose="020B0609020204030204" pitchFamily="49" charset="0"/>
              </a:rPr>
              <a:t>(</a:t>
            </a:r>
            <a:r>
              <a:rPr lang="en-US" altLang="en-US" sz="2200" dirty="0">
                <a:solidFill>
                  <a:srgbClr val="40A070"/>
                </a:solidFill>
                <a:latin typeface="Consolas" panose="020B0609020204030204" pitchFamily="49" charset="0"/>
              </a:rPr>
              <a:t>10</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altLang="en-US" sz="2200" dirty="0" err="1">
                <a:solidFill>
                  <a:srgbClr val="4183C4"/>
                </a:solidFill>
                <a:latin typeface="Consolas" panose="020B0609020204030204" pitchFamily="49" charset="0"/>
              </a:rPr>
              <a:t>top_dest</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10 x 2</a:t>
            </a:r>
          </a:p>
          <a:p>
            <a:r>
              <a:rPr lang="en-US" sz="2200" i="1" dirty="0">
                <a:solidFill>
                  <a:srgbClr val="60A0B0"/>
                </a:solidFill>
                <a:latin typeface="Consolas" panose="020B0609020204030204" pitchFamily="49" charset="0"/>
              </a:rPr>
              <a:t>#&gt;   </a:t>
            </a:r>
            <a:r>
              <a:rPr lang="en-US" sz="2200" i="1" dirty="0" err="1">
                <a:solidFill>
                  <a:srgbClr val="60A0B0"/>
                </a:solidFill>
                <a:latin typeface="Consolas" panose="020B0609020204030204" pitchFamily="49" charset="0"/>
              </a:rPr>
              <a:t>dest</a:t>
            </a:r>
            <a:r>
              <a:rPr lang="en-US" sz="2200" i="1" dirty="0">
                <a:solidFill>
                  <a:srgbClr val="60A0B0"/>
                </a:solidFill>
                <a:latin typeface="Consolas" panose="020B0609020204030204" pitchFamily="49" charset="0"/>
              </a:rPr>
              <a:t>      n</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&lt;int&gt;</a:t>
            </a:r>
          </a:p>
          <a:p>
            <a:r>
              <a:rPr lang="en-US" sz="2200" i="1" dirty="0">
                <a:solidFill>
                  <a:srgbClr val="60A0B0"/>
                </a:solidFill>
                <a:latin typeface="Consolas" panose="020B0609020204030204" pitchFamily="49" charset="0"/>
              </a:rPr>
              <a:t>#&gt; 1 ORD   17283</a:t>
            </a:r>
          </a:p>
          <a:p>
            <a:r>
              <a:rPr lang="en-US" sz="2200" i="1" dirty="0">
                <a:solidFill>
                  <a:srgbClr val="60A0B0"/>
                </a:solidFill>
                <a:latin typeface="Consolas" panose="020B0609020204030204" pitchFamily="49" charset="0"/>
              </a:rPr>
              <a:t>#&gt; 2 ATL   17215</a:t>
            </a:r>
          </a:p>
          <a:p>
            <a:r>
              <a:rPr lang="en-US" sz="2200" i="1" dirty="0">
                <a:solidFill>
                  <a:srgbClr val="60A0B0"/>
                </a:solidFill>
                <a:latin typeface="Consolas" panose="020B0609020204030204" pitchFamily="49" charset="0"/>
              </a:rPr>
              <a:t>#&gt; 3 LAX   16174</a:t>
            </a:r>
          </a:p>
          <a:p>
            <a:r>
              <a:rPr lang="en-US" sz="2200" i="1" dirty="0">
                <a:solidFill>
                  <a:srgbClr val="60A0B0"/>
                </a:solidFill>
                <a:latin typeface="Consolas" panose="020B0609020204030204" pitchFamily="49" charset="0"/>
              </a:rPr>
              <a:t>#&gt; 4 BOS   15508</a:t>
            </a:r>
          </a:p>
          <a:p>
            <a:r>
              <a:rPr lang="en-US" sz="2200" i="1" dirty="0">
                <a:solidFill>
                  <a:srgbClr val="60A0B0"/>
                </a:solidFill>
                <a:latin typeface="Consolas" panose="020B0609020204030204" pitchFamily="49" charset="0"/>
              </a:rPr>
              <a:t>#&gt; 5 MCO   14082</a:t>
            </a:r>
          </a:p>
          <a:p>
            <a:r>
              <a:rPr lang="en-US" sz="2200" i="1" dirty="0">
                <a:solidFill>
                  <a:srgbClr val="60A0B0"/>
                </a:solidFill>
                <a:latin typeface="Consolas" panose="020B0609020204030204" pitchFamily="49" charset="0"/>
              </a:rPr>
              <a:t>#&gt; 6 CLT   14064</a:t>
            </a:r>
          </a:p>
          <a:p>
            <a:r>
              <a:rPr lang="en-US" sz="2200" i="1" dirty="0">
                <a:solidFill>
                  <a:srgbClr val="60A0B0"/>
                </a:solidFill>
                <a:latin typeface="Consolas" panose="020B0609020204030204" pitchFamily="49" charset="0"/>
              </a:rPr>
              <a:t>#&gt; # … with 4 more rows</a:t>
            </a:r>
          </a:p>
        </p:txBody>
      </p:sp>
    </p:spTree>
    <p:extLst>
      <p:ext uri="{BB962C8B-B14F-4D97-AF65-F5344CB8AC3E}">
        <p14:creationId xmlns:p14="http://schemas.microsoft.com/office/powerpoint/2010/main" val="1568852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B7CA-715F-428A-8CC1-3AB236534409}"/>
              </a:ext>
            </a:extLst>
          </p:cNvPr>
          <p:cNvSpPr>
            <a:spLocks noGrp="1"/>
          </p:cNvSpPr>
          <p:nvPr>
            <p:ph type="title"/>
          </p:nvPr>
        </p:nvSpPr>
        <p:spPr/>
        <p:txBody>
          <a:bodyPr/>
          <a:lstStyle/>
          <a:p>
            <a:r>
              <a:rPr lang="en-US" dirty="0"/>
              <a:t>Construct your own filter?</a:t>
            </a:r>
          </a:p>
        </p:txBody>
      </p:sp>
      <p:sp>
        <p:nvSpPr>
          <p:cNvPr id="4" name="Rectangle 3">
            <a:extLst>
              <a:ext uri="{FF2B5EF4-FFF2-40B4-BE49-F238E27FC236}">
                <a16:creationId xmlns:a16="http://schemas.microsoft.com/office/drawing/2014/main" id="{4B391E82-5771-44A9-8F9E-A134C1EC1498}"/>
              </a:ext>
            </a:extLst>
          </p:cNvPr>
          <p:cNvSpPr/>
          <p:nvPr/>
        </p:nvSpPr>
        <p:spPr>
          <a:xfrm>
            <a:off x="287867" y="2084832"/>
            <a:ext cx="11430000" cy="4708981"/>
          </a:xfrm>
          <a:prstGeom prst="rect">
            <a:avLst/>
          </a:prstGeom>
          <a:solidFill>
            <a:srgbClr val="F7F7F7"/>
          </a:solidFill>
        </p:spPr>
        <p:txBody>
          <a:bodyPr wrap="square">
            <a:spAutoFit/>
          </a:bodyPr>
          <a:lstStyle/>
          <a:p>
            <a:r>
              <a:rPr lang="en-US" altLang="en-US" sz="2000" dirty="0">
                <a:solidFill>
                  <a:srgbClr val="4183C4"/>
                </a:solidFill>
                <a:latin typeface="Consolas" panose="020B0609020204030204" pitchFamily="49" charset="0"/>
              </a:rPr>
              <a:t>flights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filter</a:t>
            </a:r>
            <a:r>
              <a:rPr lang="en-US" altLang="en-US" sz="2000" dirty="0">
                <a:solidFill>
                  <a:srgbClr val="4183C4"/>
                </a:solidFill>
                <a:latin typeface="Consolas" panose="020B0609020204030204" pitchFamily="49" charset="0"/>
              </a:rPr>
              <a:t>(</a:t>
            </a:r>
            <a:r>
              <a:rPr lang="en-US" altLang="en-US" sz="2000" dirty="0" err="1">
                <a:solidFill>
                  <a:srgbClr val="4183C4"/>
                </a:solidFill>
                <a:latin typeface="Consolas" panose="020B0609020204030204" pitchFamily="49" charset="0"/>
              </a:rPr>
              <a:t>dest</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%in%</a:t>
            </a:r>
            <a:r>
              <a:rPr lang="en-US" altLang="en-US" sz="2000" dirty="0">
                <a:solidFill>
                  <a:srgbClr val="4070A0"/>
                </a:solidFill>
                <a:latin typeface="Consolas" panose="020B0609020204030204" pitchFamily="49" charset="0"/>
              </a:rPr>
              <a:t> </a:t>
            </a:r>
            <a:r>
              <a:rPr lang="en-US" altLang="en-US" sz="2000" dirty="0" err="1">
                <a:solidFill>
                  <a:srgbClr val="4183C4"/>
                </a:solidFill>
                <a:latin typeface="Consolas" panose="020B0609020204030204" pitchFamily="49" charset="0"/>
              </a:rPr>
              <a:t>top_dest</a:t>
            </a:r>
            <a:r>
              <a:rPr lang="en-US" altLang="en-US" sz="2000" dirty="0" err="1">
                <a:solidFill>
                  <a:srgbClr val="666666"/>
                </a:solidFill>
                <a:latin typeface="Consolas" panose="020B0609020204030204" pitchFamily="49" charset="0"/>
              </a:rPr>
              <a:t>$</a:t>
            </a:r>
            <a:r>
              <a:rPr lang="en-US" altLang="en-US" sz="2000" dirty="0" err="1">
                <a:solidFill>
                  <a:srgbClr val="4183C4"/>
                </a:solidFill>
                <a:latin typeface="Consolas" panose="020B0609020204030204" pitchFamily="49" charset="0"/>
              </a:rPr>
              <a:t>dest</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141,145 x 19</a:t>
            </a:r>
          </a:p>
          <a:p>
            <a:r>
              <a:rPr lang="en-US" sz="2000" i="1" dirty="0">
                <a:solidFill>
                  <a:srgbClr val="60A0B0"/>
                </a:solidFill>
                <a:latin typeface="Consolas" panose="020B0609020204030204" pitchFamily="49" charset="0"/>
              </a:rPr>
              <a:t>#&gt;    year month   day </a:t>
            </a:r>
            <a:r>
              <a:rPr lang="en-US" sz="2000" i="1" dirty="0" err="1">
                <a:solidFill>
                  <a:srgbClr val="60A0B0"/>
                </a:solidFill>
                <a:latin typeface="Consolas" panose="020B0609020204030204" pitchFamily="49" charset="0"/>
              </a:rPr>
              <a:t>dep_time</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sched_dep_time</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dep_delay</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arr_time</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sched_arr_time</a:t>
            </a:r>
            <a:endParaRPr lang="en-US" sz="2000" i="1" dirty="0">
              <a:solidFill>
                <a:srgbClr val="60A0B0"/>
              </a:solidFill>
              <a:latin typeface="Consolas" panose="020B0609020204030204" pitchFamily="49" charset="0"/>
            </a:endParaRPr>
          </a:p>
          <a:p>
            <a:r>
              <a:rPr lang="en-US" sz="2000" i="1" dirty="0">
                <a:solidFill>
                  <a:srgbClr val="60A0B0"/>
                </a:solidFill>
                <a:latin typeface="Consolas" panose="020B0609020204030204" pitchFamily="49" charset="0"/>
              </a:rPr>
              <a:t>#&gt;   &lt;int&gt; &lt;int&gt; &lt;int&gt;    &lt;int&gt;          &lt;int&gt;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&lt;int&gt;          &lt;int&gt;</a:t>
            </a:r>
          </a:p>
          <a:p>
            <a:r>
              <a:rPr lang="en-US" sz="2000" i="1" dirty="0">
                <a:solidFill>
                  <a:srgbClr val="60A0B0"/>
                </a:solidFill>
                <a:latin typeface="Consolas" panose="020B0609020204030204" pitchFamily="49" charset="0"/>
              </a:rPr>
              <a:t>#&gt; 1  2013     1     1      542            540         2      923            850</a:t>
            </a:r>
          </a:p>
          <a:p>
            <a:r>
              <a:rPr lang="en-US" sz="2000" i="1" dirty="0">
                <a:solidFill>
                  <a:srgbClr val="60A0B0"/>
                </a:solidFill>
                <a:latin typeface="Consolas" panose="020B0609020204030204" pitchFamily="49" charset="0"/>
              </a:rPr>
              <a:t>#&gt; 2  2013     1     1      554            600        -6      812            837</a:t>
            </a:r>
          </a:p>
          <a:p>
            <a:r>
              <a:rPr lang="en-US" sz="2000" i="1" dirty="0">
                <a:solidFill>
                  <a:srgbClr val="60A0B0"/>
                </a:solidFill>
                <a:latin typeface="Consolas" panose="020B0609020204030204" pitchFamily="49" charset="0"/>
              </a:rPr>
              <a:t>#&gt; 3  2013     1     1      554            558        -4      740            728</a:t>
            </a:r>
          </a:p>
          <a:p>
            <a:r>
              <a:rPr lang="en-US" sz="2000" i="1" dirty="0">
                <a:solidFill>
                  <a:srgbClr val="60A0B0"/>
                </a:solidFill>
                <a:latin typeface="Consolas" panose="020B0609020204030204" pitchFamily="49" charset="0"/>
              </a:rPr>
              <a:t>#&gt; 4  2013     1     1      555            600        -5      913            854</a:t>
            </a:r>
          </a:p>
          <a:p>
            <a:r>
              <a:rPr lang="en-US" sz="2000" i="1" dirty="0">
                <a:solidFill>
                  <a:srgbClr val="60A0B0"/>
                </a:solidFill>
                <a:latin typeface="Consolas" panose="020B0609020204030204" pitchFamily="49" charset="0"/>
              </a:rPr>
              <a:t>#&gt; 5  2013     1     1      557            600        -3      838            846</a:t>
            </a:r>
          </a:p>
          <a:p>
            <a:r>
              <a:rPr lang="en-US" sz="2000" i="1" dirty="0">
                <a:solidFill>
                  <a:srgbClr val="60A0B0"/>
                </a:solidFill>
                <a:latin typeface="Consolas" panose="020B0609020204030204" pitchFamily="49" charset="0"/>
              </a:rPr>
              <a:t>#&gt; 6  2013     1     1      558            600        -2      753            745</a:t>
            </a:r>
          </a:p>
          <a:p>
            <a:r>
              <a:rPr lang="en-US" sz="2000" i="1" dirty="0">
                <a:solidFill>
                  <a:srgbClr val="60A0B0"/>
                </a:solidFill>
                <a:latin typeface="Consolas" panose="020B0609020204030204" pitchFamily="49" charset="0"/>
              </a:rPr>
              <a:t>#&gt; # … with 1.411e+05 more rows, and 11 more variables: </a:t>
            </a:r>
            <a:r>
              <a:rPr lang="en-US" sz="2000" i="1" dirty="0" err="1">
                <a:solidFill>
                  <a:srgbClr val="60A0B0"/>
                </a:solidFill>
                <a:latin typeface="Consolas" panose="020B0609020204030204" pitchFamily="49" charset="0"/>
              </a:rPr>
              <a:t>arr_delay</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   carrier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flight &lt;int&gt;, </a:t>
            </a:r>
            <a:r>
              <a:rPr lang="en-US" sz="2000" i="1" dirty="0" err="1">
                <a:solidFill>
                  <a:srgbClr val="60A0B0"/>
                </a:solidFill>
                <a:latin typeface="Consolas" panose="020B0609020204030204" pitchFamily="49" charset="0"/>
              </a:rPr>
              <a:t>tailnum</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origin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a:t>
            </a:r>
            <a:r>
              <a:rPr lang="en-US" sz="2000" i="1" dirty="0" err="1">
                <a:solidFill>
                  <a:srgbClr val="60A0B0"/>
                </a:solidFill>
                <a:latin typeface="Consolas" panose="020B0609020204030204" pitchFamily="49" charset="0"/>
              </a:rPr>
              <a:t>dest</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a:t>
            </a:r>
          </a:p>
          <a:p>
            <a:r>
              <a:rPr lang="en-US" sz="2000" i="1" dirty="0">
                <a:solidFill>
                  <a:srgbClr val="60A0B0"/>
                </a:solidFill>
                <a:latin typeface="Consolas" panose="020B0609020204030204" pitchFamily="49" charset="0"/>
              </a:rPr>
              <a:t>#&gt; #   </a:t>
            </a:r>
            <a:r>
              <a:rPr lang="en-US" sz="2000" i="1" dirty="0" err="1">
                <a:solidFill>
                  <a:srgbClr val="60A0B0"/>
                </a:solidFill>
                <a:latin typeface="Consolas" panose="020B0609020204030204" pitchFamily="49" charset="0"/>
              </a:rPr>
              <a:t>air_time</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distance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hour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minute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a:t>
            </a:r>
            <a:r>
              <a:rPr lang="en-US" sz="2000" i="1" dirty="0" err="1">
                <a:solidFill>
                  <a:srgbClr val="60A0B0"/>
                </a:solidFill>
                <a:latin typeface="Consolas" panose="020B0609020204030204" pitchFamily="49" charset="0"/>
              </a:rPr>
              <a:t>time_hour</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dttm</a:t>
            </a:r>
            <a:r>
              <a:rPr lang="en-US" sz="2000" i="1" dirty="0">
                <a:solidFill>
                  <a:srgbClr val="60A0B0"/>
                </a:solidFill>
                <a:latin typeface="Consolas" panose="020B0609020204030204" pitchFamily="49" charset="0"/>
              </a:rPr>
              <a:t>&gt;</a:t>
            </a:r>
          </a:p>
        </p:txBody>
      </p:sp>
    </p:spTree>
    <p:extLst>
      <p:ext uri="{BB962C8B-B14F-4D97-AF65-F5344CB8AC3E}">
        <p14:creationId xmlns:p14="http://schemas.microsoft.com/office/powerpoint/2010/main" val="3464491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F87A-76AB-4177-9D66-94C41FC117D4}"/>
              </a:ext>
            </a:extLst>
          </p:cNvPr>
          <p:cNvSpPr>
            <a:spLocks noGrp="1"/>
          </p:cNvSpPr>
          <p:nvPr>
            <p:ph type="title"/>
          </p:nvPr>
        </p:nvSpPr>
        <p:spPr/>
        <p:txBody>
          <a:bodyPr/>
          <a:lstStyle/>
          <a:p>
            <a:r>
              <a:rPr lang="en-US" dirty="0" err="1"/>
              <a:t>Semi_join</a:t>
            </a:r>
            <a:r>
              <a:rPr lang="en-US" dirty="0"/>
              <a:t>()</a:t>
            </a:r>
          </a:p>
        </p:txBody>
      </p:sp>
      <p:sp>
        <p:nvSpPr>
          <p:cNvPr id="5" name="Rectangle 4">
            <a:extLst>
              <a:ext uri="{FF2B5EF4-FFF2-40B4-BE49-F238E27FC236}">
                <a16:creationId xmlns:a16="http://schemas.microsoft.com/office/drawing/2014/main" id="{12FA0A3A-BC93-4A3A-BF09-C791D89AFC09}"/>
              </a:ext>
            </a:extLst>
          </p:cNvPr>
          <p:cNvSpPr/>
          <p:nvPr/>
        </p:nvSpPr>
        <p:spPr>
          <a:xfrm>
            <a:off x="382897" y="1844007"/>
            <a:ext cx="11426205" cy="461664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flights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defTabSz="914400" eaLnBrk="0" fontAlgn="base" hangingPunct="0">
              <a:spcBef>
                <a:spcPct val="0"/>
              </a:spcBef>
              <a:spcAft>
                <a:spcPct val="0"/>
              </a:spcAft>
            </a:pPr>
            <a:r>
              <a:rPr lang="en-US" altLang="en-US" sz="2000" b="1" dirty="0">
                <a:solidFill>
                  <a:srgbClr val="4070A0"/>
                </a:solidFill>
                <a:latin typeface="Consolas" panose="020B0609020204030204" pitchFamily="49" charset="0"/>
              </a:rPr>
              <a:t>  </a:t>
            </a:r>
            <a:r>
              <a:rPr lang="en-US" altLang="en-US" sz="2000" b="1" dirty="0" err="1">
                <a:solidFill>
                  <a:srgbClr val="007020"/>
                </a:solidFill>
                <a:latin typeface="Consolas" panose="020B0609020204030204" pitchFamily="49" charset="0"/>
              </a:rPr>
              <a:t>semi_join</a:t>
            </a:r>
            <a:r>
              <a:rPr lang="en-US" altLang="en-US" sz="2000" dirty="0">
                <a:solidFill>
                  <a:srgbClr val="4183C4"/>
                </a:solidFill>
                <a:latin typeface="Consolas" panose="020B0609020204030204" pitchFamily="49" charset="0"/>
              </a:rPr>
              <a:t>(</a:t>
            </a:r>
            <a:r>
              <a:rPr lang="en-US" altLang="en-US" sz="2000" dirty="0" err="1">
                <a:solidFill>
                  <a:srgbClr val="4183C4"/>
                </a:solidFill>
                <a:latin typeface="Consolas" panose="020B0609020204030204" pitchFamily="49" charset="0"/>
              </a:rPr>
              <a:t>top_dest</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Joining, by = "</a:t>
            </a:r>
            <a:r>
              <a:rPr lang="en-US" sz="2000" i="1" dirty="0" err="1">
                <a:solidFill>
                  <a:srgbClr val="60A0B0"/>
                </a:solidFill>
                <a:latin typeface="Consolas" panose="020B0609020204030204" pitchFamily="49" charset="0"/>
              </a:rPr>
              <a:t>dest</a:t>
            </a:r>
            <a:r>
              <a:rPr lang="en-US" sz="2000" i="1" dirty="0">
                <a:solidFill>
                  <a:srgbClr val="60A0B0"/>
                </a:solidFill>
                <a:latin typeface="Consolas" panose="020B0609020204030204" pitchFamily="49" charset="0"/>
              </a:rPr>
              <a: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141,145 x 19</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year month   day </a:t>
            </a:r>
            <a:r>
              <a:rPr lang="en-US" sz="2000" i="1" dirty="0" err="1">
                <a:solidFill>
                  <a:srgbClr val="60A0B0"/>
                </a:solidFill>
                <a:latin typeface="Consolas" panose="020B0609020204030204" pitchFamily="49" charset="0"/>
              </a:rPr>
              <a:t>dep_time</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sched_dep_time</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dep_delay</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arr_time</a:t>
            </a:r>
            <a:r>
              <a:rPr lang="en-US" sz="2000" i="1" dirty="0">
                <a:solidFill>
                  <a:srgbClr val="60A0B0"/>
                </a:solidFill>
                <a:latin typeface="Consolas" panose="020B0609020204030204" pitchFamily="49" charset="0"/>
              </a:rPr>
              <a:t> </a:t>
            </a:r>
            <a:r>
              <a:rPr lang="en-US" sz="2000" i="1" dirty="0" err="1">
                <a:solidFill>
                  <a:srgbClr val="60A0B0"/>
                </a:solidFill>
                <a:latin typeface="Consolas" panose="020B0609020204030204" pitchFamily="49" charset="0"/>
              </a:rPr>
              <a:t>sched_arr_time</a:t>
            </a:r>
            <a:endParaRPr lang="en-US" sz="2000" i="1" dirty="0">
              <a:solidFill>
                <a:srgbClr val="60A0B0"/>
              </a:solidFill>
              <a:latin typeface="Consolas" panose="020B0609020204030204" pitchFamily="49" charset="0"/>
            </a:endParaRP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&lt;int&gt; &lt;int&gt; &lt;int&gt;    &lt;int&gt;          &lt;int&gt;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&lt;int&gt;          &lt;int&gt;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1  2013     1     1      542            540         2      923            850</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2  2013     1     1      554            600        -6      812            837</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3  2013     1     1      554            558        -4      740            728</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4  2013     1     1      555            600        -5      913            854</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5  2013     1     1      557            600        -3      838            846</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6  2013     1     1      558            600        -2      753            745</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 with 1.411e+05 more rows, and 11 more variables: </a:t>
            </a:r>
            <a:r>
              <a:rPr lang="en-US" sz="2000" i="1" dirty="0" err="1">
                <a:solidFill>
                  <a:srgbClr val="60A0B0"/>
                </a:solidFill>
                <a:latin typeface="Consolas" panose="020B0609020204030204" pitchFamily="49" charset="0"/>
              </a:rPr>
              <a:t>arr_delay</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carrier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flight &lt;int&gt;, </a:t>
            </a:r>
            <a:r>
              <a:rPr lang="en-US" sz="2000" i="1" dirty="0" err="1">
                <a:solidFill>
                  <a:srgbClr val="60A0B0"/>
                </a:solidFill>
                <a:latin typeface="Consolas" panose="020B0609020204030204" pitchFamily="49" charset="0"/>
              </a:rPr>
              <a:t>tailnum</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origin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a:t>
            </a:r>
            <a:r>
              <a:rPr lang="en-US" sz="2000" i="1" dirty="0" err="1">
                <a:solidFill>
                  <a:srgbClr val="60A0B0"/>
                </a:solidFill>
                <a:latin typeface="Consolas" panose="020B0609020204030204" pitchFamily="49" charset="0"/>
              </a:rPr>
              <a:t>dest</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000" i="1" dirty="0">
                <a:solidFill>
                  <a:srgbClr val="60A0B0"/>
                </a:solidFill>
                <a:latin typeface="Consolas" panose="020B0609020204030204" pitchFamily="49" charset="0"/>
              </a:rPr>
              <a:t>#&gt; #   </a:t>
            </a:r>
            <a:r>
              <a:rPr lang="en-US" sz="2000" i="1" dirty="0" err="1">
                <a:solidFill>
                  <a:srgbClr val="60A0B0"/>
                </a:solidFill>
                <a:latin typeface="Consolas" panose="020B0609020204030204" pitchFamily="49" charset="0"/>
              </a:rPr>
              <a:t>air_time</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distance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hour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minute &lt;</a:t>
            </a:r>
            <a:r>
              <a:rPr lang="en-US" sz="2000" i="1" dirty="0" err="1">
                <a:solidFill>
                  <a:srgbClr val="60A0B0"/>
                </a:solidFill>
                <a:latin typeface="Consolas" panose="020B0609020204030204" pitchFamily="49" charset="0"/>
              </a:rPr>
              <a:t>dbl</a:t>
            </a:r>
            <a:r>
              <a:rPr lang="en-US" sz="2000" i="1" dirty="0">
                <a:solidFill>
                  <a:srgbClr val="60A0B0"/>
                </a:solidFill>
                <a:latin typeface="Consolas" panose="020B0609020204030204" pitchFamily="49" charset="0"/>
              </a:rPr>
              <a:t>&gt;, </a:t>
            </a:r>
            <a:r>
              <a:rPr lang="en-US" sz="2000" i="1" dirty="0" err="1">
                <a:solidFill>
                  <a:srgbClr val="60A0B0"/>
                </a:solidFill>
                <a:latin typeface="Consolas" panose="020B0609020204030204" pitchFamily="49" charset="0"/>
              </a:rPr>
              <a:t>time_hour</a:t>
            </a:r>
            <a:r>
              <a:rPr lang="en-US" sz="2000" i="1" dirty="0">
                <a:solidFill>
                  <a:srgbClr val="60A0B0"/>
                </a:solidFill>
                <a:latin typeface="Consolas" panose="020B0609020204030204" pitchFamily="49" charset="0"/>
              </a:rPr>
              <a:t> &lt;</a:t>
            </a:r>
            <a:r>
              <a:rPr lang="en-US" sz="2000" i="1" dirty="0" err="1">
                <a:solidFill>
                  <a:srgbClr val="60A0B0"/>
                </a:solidFill>
                <a:latin typeface="Consolas" panose="020B0609020204030204" pitchFamily="49" charset="0"/>
              </a:rPr>
              <a:t>dttm</a:t>
            </a:r>
            <a:r>
              <a:rPr lang="en-US" sz="2000" i="1" dirty="0">
                <a:solidFill>
                  <a:srgbClr val="60A0B0"/>
                </a:solidFill>
                <a:latin typeface="Consolas" panose="020B0609020204030204" pitchFamily="49" charset="0"/>
              </a:rPr>
              <a:t>&gt;</a:t>
            </a:r>
          </a:p>
        </p:txBody>
      </p:sp>
    </p:spTree>
    <p:extLst>
      <p:ext uri="{BB962C8B-B14F-4D97-AF65-F5344CB8AC3E}">
        <p14:creationId xmlns:p14="http://schemas.microsoft.com/office/powerpoint/2010/main" val="2156495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1A19-6D2F-4255-A964-8C7296113096}"/>
              </a:ext>
            </a:extLst>
          </p:cNvPr>
          <p:cNvSpPr>
            <a:spLocks noGrp="1"/>
          </p:cNvSpPr>
          <p:nvPr>
            <p:ph type="title"/>
          </p:nvPr>
        </p:nvSpPr>
        <p:spPr/>
        <p:txBody>
          <a:bodyPr/>
          <a:lstStyle/>
          <a:p>
            <a:r>
              <a:rPr lang="en-US" dirty="0" err="1"/>
              <a:t>Semi_join</a:t>
            </a:r>
            <a:r>
              <a:rPr lang="en-US" dirty="0"/>
              <a:t>()</a:t>
            </a:r>
          </a:p>
        </p:txBody>
      </p:sp>
      <p:pic>
        <p:nvPicPr>
          <p:cNvPr id="62466" name="Picture 2">
            <a:extLst>
              <a:ext uri="{FF2B5EF4-FFF2-40B4-BE49-F238E27FC236}">
                <a16:creationId xmlns:a16="http://schemas.microsoft.com/office/drawing/2014/main" id="{99FBD52A-DFCF-4A11-AC21-3BF800FF2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825" y="2219325"/>
            <a:ext cx="5848350" cy="2419350"/>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a:extLst>
              <a:ext uri="{FF2B5EF4-FFF2-40B4-BE49-F238E27FC236}">
                <a16:creationId xmlns:a16="http://schemas.microsoft.com/office/drawing/2014/main" id="{4544710D-0E84-4411-988D-4711CCD9F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963" y="1938338"/>
            <a:ext cx="593407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41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DB42-BBB9-4CBA-97E8-6AB6FC01F641}"/>
              </a:ext>
            </a:extLst>
          </p:cNvPr>
          <p:cNvSpPr>
            <a:spLocks noGrp="1"/>
          </p:cNvSpPr>
          <p:nvPr>
            <p:ph type="title"/>
          </p:nvPr>
        </p:nvSpPr>
        <p:spPr/>
        <p:txBody>
          <a:bodyPr/>
          <a:lstStyle/>
          <a:p>
            <a:r>
              <a:rPr lang="en-US" dirty="0" err="1"/>
              <a:t>Anti_join</a:t>
            </a:r>
            <a:r>
              <a:rPr lang="en-US" dirty="0"/>
              <a:t>()</a:t>
            </a:r>
          </a:p>
        </p:txBody>
      </p:sp>
      <p:pic>
        <p:nvPicPr>
          <p:cNvPr id="63492" name="Picture 4">
            <a:extLst>
              <a:ext uri="{FF2B5EF4-FFF2-40B4-BE49-F238E27FC236}">
                <a16:creationId xmlns:a16="http://schemas.microsoft.com/office/drawing/2014/main" id="{72E81187-AD3D-4F9F-A2DE-0B0E81E87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989" y="2778125"/>
            <a:ext cx="584835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029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E589-8963-4731-B07C-3047D5575B52}"/>
              </a:ext>
            </a:extLst>
          </p:cNvPr>
          <p:cNvSpPr>
            <a:spLocks noGrp="1"/>
          </p:cNvSpPr>
          <p:nvPr>
            <p:ph type="title"/>
          </p:nvPr>
        </p:nvSpPr>
        <p:spPr/>
        <p:txBody>
          <a:bodyPr/>
          <a:lstStyle/>
          <a:p>
            <a:r>
              <a:rPr lang="en-US" dirty="0" err="1"/>
              <a:t>Anti_join</a:t>
            </a:r>
            <a:r>
              <a:rPr lang="en-US" dirty="0"/>
              <a:t>()</a:t>
            </a:r>
          </a:p>
        </p:txBody>
      </p:sp>
      <p:sp>
        <p:nvSpPr>
          <p:cNvPr id="5" name="Rectangle 4">
            <a:extLst>
              <a:ext uri="{FF2B5EF4-FFF2-40B4-BE49-F238E27FC236}">
                <a16:creationId xmlns:a16="http://schemas.microsoft.com/office/drawing/2014/main" id="{A055AF54-4C52-4C75-A06A-C90E1F8E5325}"/>
              </a:ext>
            </a:extLst>
          </p:cNvPr>
          <p:cNvSpPr/>
          <p:nvPr/>
        </p:nvSpPr>
        <p:spPr>
          <a:xfrm>
            <a:off x="1024128" y="1717864"/>
            <a:ext cx="9720072" cy="44012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200" dirty="0">
                <a:solidFill>
                  <a:srgbClr val="4183C4"/>
                </a:solidFill>
                <a:latin typeface="Consolas" panose="020B0609020204030204" pitchFamily="49" charset="0"/>
              </a:rPr>
              <a:t>flights </a:t>
            </a:r>
            <a:r>
              <a:rPr lang="en-US" altLang="en-US" sz="2200" dirty="0">
                <a:solidFill>
                  <a:srgbClr val="666666"/>
                </a:solidFill>
                <a:latin typeface="Consolas" panose="020B0609020204030204" pitchFamily="49" charset="0"/>
              </a:rPr>
              <a:t>%&gt;%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200" b="1" dirty="0">
                <a:solidFill>
                  <a:srgbClr val="333333"/>
                </a:solidFill>
                <a:latin typeface="Consolas" panose="020B0609020204030204" pitchFamily="49" charset="0"/>
              </a:rPr>
              <a:t>  </a:t>
            </a:r>
            <a:r>
              <a:rPr lang="en-US" altLang="en-US" sz="2200" b="1" dirty="0" err="1">
                <a:solidFill>
                  <a:srgbClr val="007020"/>
                </a:solidFill>
                <a:latin typeface="Consolas" panose="020B0609020204030204" pitchFamily="49" charset="0"/>
              </a:rPr>
              <a:t>anti_join</a:t>
            </a:r>
            <a:r>
              <a:rPr lang="en-US" altLang="en-US" sz="2200" dirty="0">
                <a:solidFill>
                  <a:srgbClr val="4183C4"/>
                </a:solidFill>
                <a:latin typeface="Consolas" panose="020B0609020204030204" pitchFamily="49" charset="0"/>
              </a:rPr>
              <a:t>(planes, </a:t>
            </a:r>
            <a:r>
              <a:rPr lang="en-US" altLang="en-US" sz="2200" dirty="0">
                <a:solidFill>
                  <a:srgbClr val="902000"/>
                </a:solidFill>
                <a:latin typeface="Consolas" panose="020B0609020204030204" pitchFamily="49" charset="0"/>
              </a:rPr>
              <a:t>by =</a:t>
            </a:r>
            <a:r>
              <a:rPr lang="en-US" altLang="en-US" sz="2200" dirty="0">
                <a:solidFill>
                  <a:srgbClr val="4183C4"/>
                </a:solidFill>
                <a:latin typeface="Consolas" panose="020B0609020204030204" pitchFamily="49" charset="0"/>
              </a:rPr>
              <a:t> </a:t>
            </a:r>
            <a:r>
              <a:rPr lang="en-US" altLang="en-US" sz="2200" dirty="0">
                <a:solidFill>
                  <a:srgbClr val="4070A0"/>
                </a:solidFill>
                <a:latin typeface="Consolas" panose="020B0609020204030204" pitchFamily="49" charset="0"/>
              </a:rPr>
              <a:t>"</a:t>
            </a:r>
            <a:r>
              <a:rPr lang="en-US" altLang="en-US" sz="2200" dirty="0" err="1">
                <a:solidFill>
                  <a:srgbClr val="4070A0"/>
                </a:solidFill>
                <a:latin typeface="Consolas" panose="020B0609020204030204" pitchFamily="49" charset="0"/>
              </a:rPr>
              <a:t>tailnum</a:t>
            </a:r>
            <a:r>
              <a:rPr lang="en-US" altLang="en-US" sz="2200" dirty="0">
                <a:solidFill>
                  <a:srgbClr val="4070A0"/>
                </a:solidFill>
                <a:latin typeface="Consolas" panose="020B0609020204030204" pitchFamily="49" charset="0"/>
              </a:rPr>
              <a:t>"</a:t>
            </a:r>
            <a:r>
              <a:rPr lang="en-US" altLang="en-US" sz="2200" dirty="0">
                <a:solidFill>
                  <a:srgbClr val="4183C4"/>
                </a:solidFill>
                <a:latin typeface="Consolas" panose="020B0609020204030204" pitchFamily="49" charset="0"/>
              </a:rPr>
              <a:t>) </a:t>
            </a:r>
            <a:r>
              <a:rPr lang="en-US" altLang="en-US" sz="2200" dirty="0">
                <a:solidFill>
                  <a:srgbClr val="666666"/>
                </a:solidFill>
                <a:latin typeface="Consolas" panose="020B0609020204030204" pitchFamily="49" charset="0"/>
              </a:rPr>
              <a:t>%&gt;%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altLang="en-US" sz="2200" b="1" dirty="0">
                <a:solidFill>
                  <a:srgbClr val="333333"/>
                </a:solidFill>
                <a:latin typeface="Consolas" panose="020B0609020204030204" pitchFamily="49" charset="0"/>
              </a:rPr>
              <a:t>  </a:t>
            </a:r>
            <a:r>
              <a:rPr lang="en-US" altLang="en-US" sz="2200" b="1" dirty="0">
                <a:solidFill>
                  <a:srgbClr val="007020"/>
                </a:solidFill>
                <a:latin typeface="Consolas" panose="020B0609020204030204" pitchFamily="49" charset="0"/>
              </a:rPr>
              <a:t>count</a:t>
            </a:r>
            <a:r>
              <a:rPr lang="en-US" altLang="en-US" sz="2200" dirty="0">
                <a:solidFill>
                  <a:srgbClr val="4183C4"/>
                </a:solidFill>
                <a:latin typeface="Consolas" panose="020B0609020204030204" pitchFamily="49" charset="0"/>
              </a:rPr>
              <a:t>(</a:t>
            </a:r>
            <a:r>
              <a:rPr lang="en-US" altLang="en-US" sz="2200" dirty="0" err="1">
                <a:solidFill>
                  <a:srgbClr val="4183C4"/>
                </a:solidFill>
                <a:latin typeface="Consolas" panose="020B0609020204030204" pitchFamily="49" charset="0"/>
              </a:rPr>
              <a:t>tailnum</a:t>
            </a:r>
            <a:r>
              <a:rPr lang="en-US" altLang="en-US" sz="2200" dirty="0">
                <a:solidFill>
                  <a:srgbClr val="4183C4"/>
                </a:solidFill>
                <a:latin typeface="Consolas" panose="020B0609020204030204" pitchFamily="49" charset="0"/>
              </a:rPr>
              <a:t>, </a:t>
            </a:r>
            <a:r>
              <a:rPr lang="en-US" altLang="en-US" sz="2200" dirty="0">
                <a:solidFill>
                  <a:srgbClr val="902000"/>
                </a:solidFill>
                <a:latin typeface="Consolas" panose="020B0609020204030204" pitchFamily="49" charset="0"/>
              </a:rPr>
              <a:t>sort =</a:t>
            </a:r>
            <a:r>
              <a:rPr lang="en-US" altLang="en-US" sz="2200" dirty="0">
                <a:solidFill>
                  <a:srgbClr val="4183C4"/>
                </a:solidFill>
                <a:latin typeface="Consolas" panose="020B0609020204030204" pitchFamily="49" charset="0"/>
              </a:rPr>
              <a:t> </a:t>
            </a:r>
            <a:r>
              <a:rPr lang="en-US" altLang="en-US" sz="2200" dirty="0">
                <a:solidFill>
                  <a:srgbClr val="007020"/>
                </a:solidFill>
                <a:latin typeface="Consolas" panose="020B0609020204030204" pitchFamily="49" charset="0"/>
              </a:rPr>
              <a:t>TRUE</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722 x 2</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a:t>
            </a:r>
            <a:r>
              <a:rPr lang="en-US" sz="2200" i="1" dirty="0" err="1">
                <a:solidFill>
                  <a:srgbClr val="60A0B0"/>
                </a:solidFill>
                <a:latin typeface="Consolas" panose="020B0609020204030204" pitchFamily="49" charset="0"/>
              </a:rPr>
              <a:t>tailnum</a:t>
            </a:r>
            <a:r>
              <a:rPr lang="en-US" sz="2200" i="1" dirty="0">
                <a:solidFill>
                  <a:srgbClr val="60A0B0"/>
                </a:solidFill>
                <a:latin typeface="Consolas" panose="020B0609020204030204" pitchFamily="49" charset="0"/>
              </a:rPr>
              <a:t>     n</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&lt;int&gt;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&lt;NA&gt;     2512</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2 N725MQ    575</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3 N722MQ    513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4 N723MQ    507</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5 N713MQ    483</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6 N735MQ    396</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 with 716 more rows</a:t>
            </a:r>
          </a:p>
        </p:txBody>
      </p:sp>
    </p:spTree>
    <p:extLst>
      <p:ext uri="{BB962C8B-B14F-4D97-AF65-F5344CB8AC3E}">
        <p14:creationId xmlns:p14="http://schemas.microsoft.com/office/powerpoint/2010/main" val="273982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D3455E-DCC2-41E2-A25C-B32846ABAAA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7CF4ACEA-CF0F-45B0-B240-49FBD7305459}"/>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745A7FE-D5AC-4B8D-93CB-9C1CEFC99122}"/>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filtering joins</a:t>
            </a:r>
          </a:p>
        </p:txBody>
      </p:sp>
    </p:spTree>
    <p:extLst>
      <p:ext uri="{BB962C8B-B14F-4D97-AF65-F5344CB8AC3E}">
        <p14:creationId xmlns:p14="http://schemas.microsoft.com/office/powerpoint/2010/main" val="291388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BF62-35B4-4A80-9341-E016A2ED5DE0}"/>
              </a:ext>
            </a:extLst>
          </p:cNvPr>
          <p:cNvSpPr>
            <a:spLocks noGrp="1"/>
          </p:cNvSpPr>
          <p:nvPr>
            <p:ph type="title"/>
          </p:nvPr>
        </p:nvSpPr>
        <p:spPr/>
        <p:txBody>
          <a:bodyPr/>
          <a:lstStyle/>
          <a:p>
            <a:r>
              <a:rPr lang="en-US" dirty="0"/>
              <a:t>Join problems</a:t>
            </a:r>
          </a:p>
        </p:txBody>
      </p:sp>
      <p:sp>
        <p:nvSpPr>
          <p:cNvPr id="3" name="Content Placeholder 2">
            <a:extLst>
              <a:ext uri="{FF2B5EF4-FFF2-40B4-BE49-F238E27FC236}">
                <a16:creationId xmlns:a16="http://schemas.microsoft.com/office/drawing/2014/main" id="{85509EF8-CB2B-4E8C-9B3F-3E63AF874041}"/>
              </a:ext>
            </a:extLst>
          </p:cNvPr>
          <p:cNvSpPr>
            <a:spLocks noGrp="1"/>
          </p:cNvSpPr>
          <p:nvPr>
            <p:ph idx="1"/>
          </p:nvPr>
        </p:nvSpPr>
        <p:spPr/>
        <p:txBody>
          <a:bodyPr/>
          <a:lstStyle/>
          <a:p>
            <a:pPr marL="457200" indent="-457200">
              <a:buFont typeface="+mj-lt"/>
              <a:buAutoNum type="arabicPeriod"/>
            </a:pPr>
            <a:r>
              <a:rPr lang="en-US" sz="2400" dirty="0"/>
              <a:t>Identifying the primary key in each table</a:t>
            </a:r>
          </a:p>
          <a:p>
            <a:pPr marL="457200" indent="-457200">
              <a:buFont typeface="+mj-lt"/>
              <a:buAutoNum type="arabicPeriod"/>
            </a:pPr>
            <a:r>
              <a:rPr lang="en-US" sz="2400" dirty="0"/>
              <a:t>Check that none of the variables in the primary key are missing</a:t>
            </a:r>
          </a:p>
          <a:p>
            <a:pPr marL="457200" indent="-457200">
              <a:buFont typeface="+mj-lt"/>
              <a:buAutoNum type="arabicPeriod"/>
            </a:pPr>
            <a:r>
              <a:rPr lang="en-US" sz="2400" dirty="0"/>
              <a:t>Check that your foreign keys match primary keys in another table</a:t>
            </a:r>
          </a:p>
          <a:p>
            <a:pPr marL="457200" indent="-457200">
              <a:buFont typeface="+mj-lt"/>
              <a:buAutoNum type="arabicPeriod"/>
            </a:pPr>
            <a:r>
              <a:rPr lang="en-US" sz="2400" dirty="0"/>
              <a:t>Be thoughtful about your use joins if you do have missing keys</a:t>
            </a:r>
            <a:endParaRPr lang="en-US" dirty="0"/>
          </a:p>
        </p:txBody>
      </p:sp>
    </p:spTree>
    <p:extLst>
      <p:ext uri="{BB962C8B-B14F-4D97-AF65-F5344CB8AC3E}">
        <p14:creationId xmlns:p14="http://schemas.microsoft.com/office/powerpoint/2010/main" val="300940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AB8E-0559-424A-B6E2-FA796A92CD86}"/>
              </a:ext>
            </a:extLst>
          </p:cNvPr>
          <p:cNvSpPr>
            <a:spLocks noGrp="1"/>
          </p:cNvSpPr>
          <p:nvPr>
            <p:ph type="title"/>
          </p:nvPr>
        </p:nvSpPr>
        <p:spPr/>
        <p:txBody>
          <a:bodyPr/>
          <a:lstStyle/>
          <a:p>
            <a:r>
              <a:rPr lang="en-US" dirty="0"/>
              <a:t>Set operations</a:t>
            </a:r>
          </a:p>
        </p:txBody>
      </p:sp>
      <p:sp>
        <p:nvSpPr>
          <p:cNvPr id="3" name="Content Placeholder 2">
            <a:extLst>
              <a:ext uri="{FF2B5EF4-FFF2-40B4-BE49-F238E27FC236}">
                <a16:creationId xmlns:a16="http://schemas.microsoft.com/office/drawing/2014/main" id="{360C6468-4D2B-4837-A54E-774BEC2A8126}"/>
              </a:ext>
            </a:extLst>
          </p:cNvPr>
          <p:cNvSpPr>
            <a:spLocks noGrp="1"/>
          </p:cNvSpPr>
          <p:nvPr>
            <p:ph idx="1"/>
          </p:nvPr>
        </p:nvSpPr>
        <p:spPr>
          <a:xfrm>
            <a:off x="1024128" y="2286000"/>
            <a:ext cx="9720073" cy="1499616"/>
          </a:xfrm>
        </p:spPr>
        <p:txBody>
          <a:bodyPr/>
          <a:lstStyle/>
          <a:p>
            <a:pPr marL="338138" indent="-338138">
              <a:buFont typeface="Arial" panose="020B0604020202020204" pitchFamily="34" charset="0"/>
              <a:buChar char="•"/>
            </a:pPr>
            <a:r>
              <a:rPr lang="en-US" sz="2400" dirty="0">
                <a:solidFill>
                  <a:schemeClr val="accent2"/>
                </a:solidFill>
                <a:latin typeface="Consolas" panose="020B0609020204030204" pitchFamily="49" charset="0"/>
              </a:rPr>
              <a:t>intersect(x, y)</a:t>
            </a:r>
            <a:r>
              <a:rPr lang="en-US" sz="2400" dirty="0"/>
              <a:t>: return only observations in both x and y.</a:t>
            </a:r>
          </a:p>
          <a:p>
            <a:pPr marL="338138" indent="-338138">
              <a:buFont typeface="Arial" panose="020B0604020202020204" pitchFamily="34" charset="0"/>
              <a:buChar char="•"/>
            </a:pPr>
            <a:r>
              <a:rPr lang="en-US" sz="2400" dirty="0">
                <a:solidFill>
                  <a:schemeClr val="accent2"/>
                </a:solidFill>
                <a:latin typeface="Consolas" panose="020B0609020204030204" pitchFamily="49" charset="0"/>
              </a:rPr>
              <a:t>union(x, y)</a:t>
            </a:r>
            <a:r>
              <a:rPr lang="en-US" sz="2400" dirty="0"/>
              <a:t>: return unique observations in x and y.</a:t>
            </a:r>
          </a:p>
          <a:p>
            <a:pPr marL="338138" indent="-338138">
              <a:buFont typeface="Arial" panose="020B0604020202020204" pitchFamily="34" charset="0"/>
              <a:buChar char="•"/>
            </a:pPr>
            <a:r>
              <a:rPr lang="en-US" sz="2400" dirty="0" err="1">
                <a:solidFill>
                  <a:schemeClr val="accent2"/>
                </a:solidFill>
                <a:latin typeface="Consolas" panose="020B0609020204030204" pitchFamily="49" charset="0"/>
              </a:rPr>
              <a:t>setdiff</a:t>
            </a:r>
            <a:r>
              <a:rPr lang="en-US" sz="2400" dirty="0">
                <a:solidFill>
                  <a:schemeClr val="accent2"/>
                </a:solidFill>
                <a:latin typeface="Consolas" panose="020B0609020204030204" pitchFamily="49" charset="0"/>
              </a:rPr>
              <a:t>(x, y)</a:t>
            </a:r>
            <a:r>
              <a:rPr lang="en-US" sz="2400" dirty="0"/>
              <a:t>: return observations in x, but not in y.</a:t>
            </a:r>
          </a:p>
        </p:txBody>
      </p:sp>
      <p:sp>
        <p:nvSpPr>
          <p:cNvPr id="4" name="Rectangle 1">
            <a:extLst>
              <a:ext uri="{FF2B5EF4-FFF2-40B4-BE49-F238E27FC236}">
                <a16:creationId xmlns:a16="http://schemas.microsoft.com/office/drawing/2014/main" id="{0DF817C2-982C-468F-B373-9CB0ECFB417E}"/>
              </a:ext>
            </a:extLst>
          </p:cNvPr>
          <p:cNvSpPr>
            <a:spLocks noChangeArrowheads="1"/>
          </p:cNvSpPr>
          <p:nvPr/>
        </p:nvSpPr>
        <p:spPr bwMode="auto">
          <a:xfrm>
            <a:off x="2573867" y="4265137"/>
            <a:ext cx="2718693"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df1 &lt;-</a:t>
            </a:r>
            <a:r>
              <a:rPr kumimoji="0" lang="en-US" altLang="en-US" sz="2400" b="0" i="0" u="none" strike="noStrike" cap="none" normalizeH="0" baseline="0" dirty="0">
                <a:ln>
                  <a:noFill/>
                </a:ln>
                <a:solidFill>
                  <a:srgbClr val="4070A0"/>
                </a:solidFill>
                <a:effectLst/>
                <a:latin typeface="Consolas" panose="020B0609020204030204" pitchFamily="49" charset="0"/>
              </a:rPr>
              <a:t> </a:t>
            </a:r>
            <a:r>
              <a:rPr kumimoji="0" lang="en-US" altLang="en-US" sz="2400" b="1" i="0" u="none" strike="noStrike" cap="none" normalizeH="0" baseline="0" dirty="0">
                <a:ln>
                  <a:noFill/>
                </a:ln>
                <a:solidFill>
                  <a:srgbClr val="007020"/>
                </a:solidFill>
                <a:effectLst/>
                <a:latin typeface="Consolas" panose="020B0609020204030204" pitchFamily="49" charset="0"/>
              </a:rPr>
              <a:t>tribble</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x, </a:t>
            </a:r>
            <a:r>
              <a:rPr kumimoji="0" lang="en-US" altLang="en-US" sz="2400" b="0" i="0" u="none" strike="noStrike" cap="none" normalizeH="0" baseline="0" dirty="0">
                <a:ln>
                  <a:noFill/>
                </a:ln>
                <a:solidFill>
                  <a:srgbClr val="666666"/>
                </a:solidFill>
                <a:effectLst/>
                <a:latin typeface="Consolas" panose="020B0609020204030204" pitchFamily="49" charset="0"/>
              </a:rPr>
              <a:t>~</a:t>
            </a:r>
            <a:r>
              <a:rPr kumimoji="0" lang="en-US" altLang="en-US" sz="2400" b="0" i="0" u="none" strike="noStrike" cap="none" normalizeH="0" baseline="0" dirty="0">
                <a:ln>
                  <a:noFill/>
                </a:ln>
                <a:solidFill>
                  <a:srgbClr val="4183C4"/>
                </a:solidFill>
                <a:effectLst/>
                <a:latin typeface="Consolas" panose="020B0609020204030204" pitchFamily="49" charset="0"/>
              </a:rPr>
              <a:t>y,</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4183C4"/>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333333"/>
                </a:solidFill>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2</a:t>
            </a:r>
            <a:r>
              <a:rPr kumimoji="0" lang="en-US" altLang="en-US" sz="2400" b="0" i="0" u="none" strike="noStrike" cap="none" normalizeH="0" baseline="0" dirty="0">
                <a:ln>
                  <a:noFill/>
                </a:ln>
                <a:solidFill>
                  <a:srgbClr val="4183C4"/>
                </a:solidFill>
                <a:effectLst/>
                <a:latin typeface="Consolas" panose="020B0609020204030204" pitchFamily="49" charset="0"/>
              </a:rPr>
              <a:t>, </a:t>
            </a:r>
            <a:r>
              <a:rPr kumimoji="0" lang="en-US" altLang="en-US" sz="2400" b="0" i="0" u="none" strike="noStrike" cap="none" normalizeH="0" baseline="0" dirty="0">
                <a:ln>
                  <a:noFill/>
                </a:ln>
                <a:solidFill>
                  <a:srgbClr val="40A070"/>
                </a:solidFill>
                <a:effectLst/>
                <a:latin typeface="Consolas" panose="020B0609020204030204" pitchFamily="49" charset="0"/>
              </a:rPr>
              <a:t>1</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183C4"/>
                </a:solidFill>
                <a:effectLst/>
                <a:latin typeface="Consolas" panose="020B0609020204030204" pitchFamily="49" charset="0"/>
              </a:rPr>
              <a:t>)</a:t>
            </a:r>
            <a:endParaRPr kumimoji="0" lang="en-US" altLang="en-US" sz="2400" b="0" i="0" u="none" strike="noStrike" cap="none" normalizeH="0" baseline="0" dirty="0">
              <a:ln>
                <a:noFill/>
              </a:ln>
              <a:solidFill>
                <a:srgbClr val="333333"/>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2C2A295F-5200-4063-880F-A86CC514D405}"/>
              </a:ext>
            </a:extLst>
          </p:cNvPr>
          <p:cNvSpPr/>
          <p:nvPr/>
        </p:nvSpPr>
        <p:spPr>
          <a:xfrm>
            <a:off x="5672666" y="4265137"/>
            <a:ext cx="2861733" cy="1938992"/>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df2 &lt;-</a:t>
            </a:r>
            <a:r>
              <a:rPr lang="en-US" altLang="en-US" sz="2400" dirty="0">
                <a:solidFill>
                  <a:srgbClr val="4070A0"/>
                </a:solidFill>
                <a:latin typeface="Consolas" panose="020B0609020204030204" pitchFamily="49" charset="0"/>
              </a:rPr>
              <a:t> </a:t>
            </a:r>
            <a:r>
              <a:rPr lang="en-US" altLang="en-US" sz="2400" b="1" dirty="0">
                <a:solidFill>
                  <a:srgbClr val="007020"/>
                </a:solidFill>
                <a:latin typeface="Consolas" panose="020B0609020204030204" pitchFamily="49" charset="0"/>
              </a:rPr>
              <a:t>tribble</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666666"/>
                </a:solidFill>
                <a:latin typeface="Consolas" panose="020B0609020204030204" pitchFamily="49" charset="0"/>
              </a:rPr>
              <a:t>~</a:t>
            </a:r>
            <a:r>
              <a:rPr lang="en-US" altLang="en-US" sz="2400" dirty="0">
                <a:solidFill>
                  <a:srgbClr val="4183C4"/>
                </a:solidFill>
                <a:latin typeface="Consolas" panose="020B0609020204030204" pitchFamily="49" charset="0"/>
              </a:rPr>
              <a:t>x, </a:t>
            </a:r>
            <a:r>
              <a:rPr lang="en-US" altLang="en-US" sz="2400" dirty="0">
                <a:solidFill>
                  <a:srgbClr val="666666"/>
                </a:solidFill>
                <a:latin typeface="Consolas" panose="020B0609020204030204" pitchFamily="49" charset="0"/>
              </a:rPr>
              <a:t>~</a:t>
            </a:r>
            <a:r>
              <a:rPr lang="en-US" altLang="en-US" sz="2400" dirty="0">
                <a:solidFill>
                  <a:srgbClr val="4183C4"/>
                </a:solidFill>
                <a:latin typeface="Consolas" panose="020B0609020204030204" pitchFamily="49" charset="0"/>
              </a:rPr>
              <a:t>y,</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40A070"/>
                </a:solidFill>
                <a:latin typeface="Consolas" panose="020B0609020204030204" pitchFamily="49" charset="0"/>
              </a:rPr>
              <a:t>1</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1</a:t>
            </a:r>
            <a:r>
              <a:rPr lang="en-US" altLang="en-US" sz="2400" dirty="0">
                <a:solidFill>
                  <a:srgbClr val="4183C4"/>
                </a:solidFill>
                <a:latin typeface="Consolas" panose="020B0609020204030204" pitchFamily="49" charset="0"/>
              </a:rPr>
              <a:t>,</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333333"/>
                </a:solidFill>
                <a:latin typeface="Consolas" panose="020B0609020204030204" pitchFamily="49" charset="0"/>
              </a:rPr>
              <a:t>     </a:t>
            </a:r>
            <a:r>
              <a:rPr lang="en-US" altLang="en-US" sz="2400" dirty="0">
                <a:solidFill>
                  <a:srgbClr val="40A070"/>
                </a:solidFill>
                <a:latin typeface="Consolas" panose="020B0609020204030204" pitchFamily="49" charset="0"/>
              </a:rPr>
              <a:t>1</a:t>
            </a:r>
            <a:r>
              <a:rPr lang="en-US" altLang="en-US" sz="2400" dirty="0">
                <a:solidFill>
                  <a:srgbClr val="4183C4"/>
                </a:solidFill>
                <a:latin typeface="Consolas" panose="020B0609020204030204" pitchFamily="49" charset="0"/>
              </a:rPr>
              <a:t>, </a:t>
            </a:r>
            <a:r>
              <a:rPr lang="en-US" altLang="en-US" sz="2400" dirty="0">
                <a:solidFill>
                  <a:srgbClr val="40A070"/>
                </a:solidFill>
                <a:latin typeface="Consolas" panose="020B0609020204030204" pitchFamily="49" charset="0"/>
              </a:rPr>
              <a:t>2</a:t>
            </a:r>
            <a:r>
              <a:rPr lang="en-US" altLang="en-US" sz="2400" dirty="0">
                <a:solidFill>
                  <a:srgbClr val="333333"/>
                </a:solidFill>
                <a:latin typeface="Consolas" panose="020B0609020204030204" pitchFamily="49" charset="0"/>
              </a:rPr>
              <a:t> </a:t>
            </a:r>
          </a:p>
          <a:p>
            <a:pPr lvl="0" defTabSz="914400" eaLnBrk="0" fontAlgn="base" hangingPunct="0">
              <a:spcBef>
                <a:spcPct val="0"/>
              </a:spcBef>
              <a:spcAft>
                <a:spcPct val="0"/>
              </a:spcAft>
            </a:pPr>
            <a:r>
              <a:rPr lang="en-US" altLang="en-US" sz="2400" dirty="0">
                <a:solidFill>
                  <a:srgbClr val="4183C4"/>
                </a:solidFill>
                <a:latin typeface="Consolas" panose="020B0609020204030204" pitchFamily="49" charset="0"/>
              </a:rPr>
              <a:t>)</a:t>
            </a:r>
            <a:r>
              <a:rPr lang="en-US" altLang="en-US" sz="2400" dirty="0">
                <a:latin typeface="Consolas" panose="020B0609020204030204" pitchFamily="49" charset="0"/>
              </a:rPr>
              <a:t> </a:t>
            </a:r>
          </a:p>
        </p:txBody>
      </p:sp>
    </p:spTree>
    <p:extLst>
      <p:ext uri="{BB962C8B-B14F-4D97-AF65-F5344CB8AC3E}">
        <p14:creationId xmlns:p14="http://schemas.microsoft.com/office/powerpoint/2010/main" val="260914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5A21EE-7602-4508-BA67-4ABFEC64A4F2}"/>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BD18EE8-3E6B-4601-BD24-B8223CD0007F}"/>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74DD9AE-6CE2-4CAB-8A61-0807E7158CB7}"/>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nycflights13</a:t>
            </a:r>
          </a:p>
        </p:txBody>
      </p:sp>
    </p:spTree>
    <p:extLst>
      <p:ext uri="{BB962C8B-B14F-4D97-AF65-F5344CB8AC3E}">
        <p14:creationId xmlns:p14="http://schemas.microsoft.com/office/powerpoint/2010/main" val="817931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19D106-4866-42AE-AC8D-A24D2AFF8033}"/>
              </a:ext>
            </a:extLst>
          </p:cNvPr>
          <p:cNvSpPr/>
          <p:nvPr/>
        </p:nvSpPr>
        <p:spPr>
          <a:xfrm>
            <a:off x="937241" y="2084832"/>
            <a:ext cx="3109826" cy="16927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altLang="en-US" sz="2200" b="1" dirty="0">
                <a:solidFill>
                  <a:srgbClr val="007020"/>
                </a:solidFill>
                <a:latin typeface="Consolas" panose="020B0609020204030204" pitchFamily="49" charset="0"/>
              </a:rPr>
              <a:t>intersect</a:t>
            </a:r>
            <a:r>
              <a:rPr lang="en-US" altLang="en-US" sz="2200" dirty="0">
                <a:solidFill>
                  <a:srgbClr val="4183C4"/>
                </a:solidFill>
                <a:latin typeface="Consolas" panose="020B0609020204030204" pitchFamily="49" charset="0"/>
              </a:rPr>
              <a:t>(df1, df2)</a:t>
            </a:r>
            <a:r>
              <a:rPr lang="en-US" altLang="en-US" sz="2200" dirty="0">
                <a:solidFill>
                  <a:srgbClr val="333333"/>
                </a:solidFill>
                <a:latin typeface="Consolas" panose="020B0609020204030204" pitchFamily="49" charset="0"/>
              </a:rPr>
              <a:t> </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 x 2</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x     y</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pPr defTabSz="914400" eaLnBrk="0" fontAlgn="base" hangingPunct="0">
              <a:spcBef>
                <a:spcPct val="0"/>
              </a:spcBef>
              <a:spcAft>
                <a:spcPct val="0"/>
              </a:spcAft>
            </a:pPr>
            <a:r>
              <a:rPr lang="en-US" sz="2200" i="1" dirty="0">
                <a:solidFill>
                  <a:srgbClr val="60A0B0"/>
                </a:solidFill>
                <a:latin typeface="Consolas" panose="020B0609020204030204" pitchFamily="49" charset="0"/>
              </a:rPr>
              <a:t>#&gt; 1     1     1</a:t>
            </a:r>
          </a:p>
        </p:txBody>
      </p:sp>
      <p:sp>
        <p:nvSpPr>
          <p:cNvPr id="6" name="Rectangle 5">
            <a:extLst>
              <a:ext uri="{FF2B5EF4-FFF2-40B4-BE49-F238E27FC236}">
                <a16:creationId xmlns:a16="http://schemas.microsoft.com/office/drawing/2014/main" id="{821BCC40-FEE5-43C4-98ED-D08714F77FC5}"/>
              </a:ext>
            </a:extLst>
          </p:cNvPr>
          <p:cNvSpPr/>
          <p:nvPr/>
        </p:nvSpPr>
        <p:spPr>
          <a:xfrm>
            <a:off x="5283200" y="976836"/>
            <a:ext cx="5283200" cy="2800767"/>
          </a:xfrm>
          <a:prstGeom prst="rect">
            <a:avLst/>
          </a:prstGeom>
          <a:solidFill>
            <a:srgbClr val="F7F7F7"/>
          </a:solidFill>
        </p:spPr>
        <p:txBody>
          <a:bodyPr wrap="square">
            <a:spAutoFit/>
          </a:bodyPr>
          <a:lstStyle/>
          <a:p>
            <a:r>
              <a:rPr lang="en-US" sz="2200" i="1" dirty="0">
                <a:solidFill>
                  <a:srgbClr val="60A0B0"/>
                </a:solidFill>
                <a:latin typeface="Consolas" panose="020B0609020204030204" pitchFamily="49" charset="0"/>
              </a:rPr>
              <a:t># Note that we get 3 rows, not 4</a:t>
            </a:r>
          </a:p>
          <a:p>
            <a:r>
              <a:rPr lang="en-US" altLang="en-US" sz="2200" b="1" dirty="0">
                <a:solidFill>
                  <a:srgbClr val="007020"/>
                </a:solidFill>
                <a:latin typeface="Consolas" panose="020B0609020204030204" pitchFamily="49" charset="0"/>
              </a:rPr>
              <a:t>union</a:t>
            </a:r>
            <a:r>
              <a:rPr lang="en-US" altLang="en-US" sz="2200" dirty="0">
                <a:solidFill>
                  <a:srgbClr val="4183C4"/>
                </a:solidFill>
                <a:latin typeface="Consolas" panose="020B0609020204030204" pitchFamily="49" charset="0"/>
              </a:rPr>
              <a:t>(df1, df2)</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 x 2</a:t>
            </a:r>
          </a:p>
          <a:p>
            <a:r>
              <a:rPr lang="en-US" sz="2200" i="1" dirty="0">
                <a:solidFill>
                  <a:srgbClr val="60A0B0"/>
                </a:solidFill>
                <a:latin typeface="Consolas" panose="020B0609020204030204" pitchFamily="49" charset="0"/>
              </a:rPr>
              <a:t>#&gt;       x     y</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1     1</a:t>
            </a:r>
          </a:p>
          <a:p>
            <a:r>
              <a:rPr lang="en-US" sz="2200" i="1" dirty="0">
                <a:solidFill>
                  <a:srgbClr val="60A0B0"/>
                </a:solidFill>
                <a:latin typeface="Consolas" panose="020B0609020204030204" pitchFamily="49" charset="0"/>
              </a:rPr>
              <a:t>#&gt; 2     2     1</a:t>
            </a:r>
          </a:p>
          <a:p>
            <a:r>
              <a:rPr lang="en-US" sz="2200" i="1" dirty="0">
                <a:solidFill>
                  <a:srgbClr val="60A0B0"/>
                </a:solidFill>
                <a:latin typeface="Consolas" panose="020B0609020204030204" pitchFamily="49" charset="0"/>
              </a:rPr>
              <a:t>#&gt; 3     1     2</a:t>
            </a:r>
          </a:p>
        </p:txBody>
      </p:sp>
      <p:sp>
        <p:nvSpPr>
          <p:cNvPr id="7" name="Rectangle 6">
            <a:extLst>
              <a:ext uri="{FF2B5EF4-FFF2-40B4-BE49-F238E27FC236}">
                <a16:creationId xmlns:a16="http://schemas.microsoft.com/office/drawing/2014/main" id="{3B824253-5C23-4B3D-92E9-E4C38EEFED9E}"/>
              </a:ext>
            </a:extLst>
          </p:cNvPr>
          <p:cNvSpPr/>
          <p:nvPr/>
        </p:nvSpPr>
        <p:spPr>
          <a:xfrm>
            <a:off x="937241" y="4413828"/>
            <a:ext cx="3589867" cy="1815882"/>
          </a:xfrm>
          <a:prstGeom prst="rect">
            <a:avLst/>
          </a:prstGeom>
          <a:solidFill>
            <a:srgbClr val="F7F7F7"/>
          </a:solidFill>
        </p:spPr>
        <p:txBody>
          <a:bodyPr wrap="square">
            <a:spAutoFit/>
          </a:bodyPr>
          <a:lstStyle/>
          <a:p>
            <a:r>
              <a:rPr lang="en-US" altLang="en-US" sz="2200" b="1" dirty="0" err="1">
                <a:solidFill>
                  <a:srgbClr val="007020"/>
                </a:solidFill>
                <a:latin typeface="Consolas" panose="020B0609020204030204" pitchFamily="49" charset="0"/>
              </a:rPr>
              <a:t>setdiff</a:t>
            </a:r>
            <a:r>
              <a:rPr lang="en-US" altLang="en-US" sz="2200" dirty="0">
                <a:solidFill>
                  <a:srgbClr val="4183C4"/>
                </a:solidFill>
                <a:latin typeface="Consolas" panose="020B0609020204030204" pitchFamily="49" charset="0"/>
              </a:rPr>
              <a:t>(df1, df2)</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 x 2</a:t>
            </a:r>
          </a:p>
          <a:p>
            <a:r>
              <a:rPr lang="en-US" sz="2200" i="1" dirty="0">
                <a:solidFill>
                  <a:srgbClr val="60A0B0"/>
                </a:solidFill>
                <a:latin typeface="Consolas" panose="020B0609020204030204" pitchFamily="49" charset="0"/>
              </a:rPr>
              <a:t>#&gt;       x     y</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2     1</a:t>
            </a:r>
          </a:p>
        </p:txBody>
      </p:sp>
      <p:sp>
        <p:nvSpPr>
          <p:cNvPr id="8" name="Rectangle 7">
            <a:extLst>
              <a:ext uri="{FF2B5EF4-FFF2-40B4-BE49-F238E27FC236}">
                <a16:creationId xmlns:a16="http://schemas.microsoft.com/office/drawing/2014/main" id="{D546FCB6-C9EA-452F-8FC5-E4ACA3BE9F29}"/>
              </a:ext>
            </a:extLst>
          </p:cNvPr>
          <p:cNvSpPr/>
          <p:nvPr/>
        </p:nvSpPr>
        <p:spPr>
          <a:xfrm>
            <a:off x="5283200" y="4413828"/>
            <a:ext cx="3589867" cy="1815882"/>
          </a:xfrm>
          <a:prstGeom prst="rect">
            <a:avLst/>
          </a:prstGeom>
          <a:solidFill>
            <a:srgbClr val="F7F7F7"/>
          </a:solidFill>
        </p:spPr>
        <p:txBody>
          <a:bodyPr wrap="square">
            <a:spAutoFit/>
          </a:bodyPr>
          <a:lstStyle/>
          <a:p>
            <a:r>
              <a:rPr lang="en-US" altLang="en-US" sz="2400" b="1" dirty="0" err="1">
                <a:solidFill>
                  <a:srgbClr val="007020"/>
                </a:solidFill>
                <a:latin typeface="Consolas" panose="020B0609020204030204" pitchFamily="49" charset="0"/>
              </a:rPr>
              <a:t>setdiff</a:t>
            </a:r>
            <a:r>
              <a:rPr lang="en-US" altLang="en-US" sz="2400" dirty="0">
                <a:solidFill>
                  <a:srgbClr val="4183C4"/>
                </a:solidFill>
                <a:latin typeface="Consolas" panose="020B0609020204030204" pitchFamily="49" charset="0"/>
              </a:rPr>
              <a:t>(df2, df1)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1 x 2</a:t>
            </a:r>
          </a:p>
          <a:p>
            <a:r>
              <a:rPr lang="en-US" sz="2200" i="1" dirty="0">
                <a:solidFill>
                  <a:srgbClr val="60A0B0"/>
                </a:solidFill>
                <a:latin typeface="Consolas" panose="020B0609020204030204" pitchFamily="49" charset="0"/>
              </a:rPr>
              <a:t>#&gt;       x     y</a:t>
            </a:r>
          </a:p>
          <a:p>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 &lt;</a:t>
            </a:r>
            <a:r>
              <a:rPr lang="en-US" sz="2200" i="1" dirty="0" err="1">
                <a:solidFill>
                  <a:srgbClr val="60A0B0"/>
                </a:solidFill>
                <a:latin typeface="Consolas" panose="020B0609020204030204" pitchFamily="49" charset="0"/>
              </a:rPr>
              <a:t>dbl</a:t>
            </a:r>
            <a:r>
              <a:rPr lang="en-US" sz="2200" i="1" dirty="0">
                <a:solidFill>
                  <a:srgbClr val="60A0B0"/>
                </a:solidFill>
                <a:latin typeface="Consolas" panose="020B0609020204030204" pitchFamily="49" charset="0"/>
              </a:rPr>
              <a:t>&gt;</a:t>
            </a:r>
          </a:p>
          <a:p>
            <a:r>
              <a:rPr lang="en-US" sz="2200" i="1" dirty="0">
                <a:solidFill>
                  <a:srgbClr val="60A0B0"/>
                </a:solidFill>
                <a:latin typeface="Consolas" panose="020B0609020204030204" pitchFamily="49" charset="0"/>
              </a:rPr>
              <a:t>#&gt; 1     1     2</a:t>
            </a:r>
          </a:p>
        </p:txBody>
      </p:sp>
      <p:sp>
        <p:nvSpPr>
          <p:cNvPr id="9" name="Title 8">
            <a:extLst>
              <a:ext uri="{FF2B5EF4-FFF2-40B4-BE49-F238E27FC236}">
                <a16:creationId xmlns:a16="http://schemas.microsoft.com/office/drawing/2014/main" id="{87818101-90C7-40FD-A276-4797C73FB8C3}"/>
              </a:ext>
            </a:extLst>
          </p:cNvPr>
          <p:cNvSpPr>
            <a:spLocks noGrp="1"/>
          </p:cNvSpPr>
          <p:nvPr>
            <p:ph type="title"/>
          </p:nvPr>
        </p:nvSpPr>
        <p:spPr/>
        <p:txBody>
          <a:bodyPr/>
          <a:lstStyle/>
          <a:p>
            <a:r>
              <a:rPr lang="en-US" dirty="0"/>
              <a:t>Set operations</a:t>
            </a:r>
          </a:p>
        </p:txBody>
      </p:sp>
    </p:spTree>
    <p:extLst>
      <p:ext uri="{BB962C8B-B14F-4D97-AF65-F5344CB8AC3E}">
        <p14:creationId xmlns:p14="http://schemas.microsoft.com/office/powerpoint/2010/main" val="89855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04A8-B225-4B83-A002-0E6FD323D43E}"/>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C1345652-FDFC-4903-AFFA-2811C75546F0}"/>
              </a:ext>
            </a:extLst>
          </p:cNvPr>
          <p:cNvSpPr>
            <a:spLocks noGrp="1"/>
          </p:cNvSpPr>
          <p:nvPr>
            <p:ph idx="1"/>
          </p:nvPr>
        </p:nvSpPr>
        <p:spPr/>
        <p:txBody>
          <a:bodyPr/>
          <a:lstStyle/>
          <a:p>
            <a:pPr marL="0" indent="0">
              <a:buNone/>
            </a:pPr>
            <a:r>
              <a:rPr lang="en-US" sz="2400" dirty="0"/>
              <a:t>There are two types of keys:</a:t>
            </a:r>
          </a:p>
          <a:p>
            <a:pPr marL="747712" indent="-342900">
              <a:buSzPct val="120000"/>
              <a:buFont typeface="Arial" panose="020B0604020202020204" pitchFamily="34" charset="0"/>
              <a:buChar char="•"/>
            </a:pPr>
            <a:r>
              <a:rPr lang="en-US" sz="2400" dirty="0"/>
              <a:t>A </a:t>
            </a:r>
            <a:r>
              <a:rPr lang="en-US" sz="2400" b="1" dirty="0">
                <a:solidFill>
                  <a:schemeClr val="accent2"/>
                </a:solidFill>
              </a:rPr>
              <a:t>primary key</a:t>
            </a:r>
            <a:r>
              <a:rPr lang="en-US" sz="2400" dirty="0">
                <a:solidFill>
                  <a:schemeClr val="accent2"/>
                </a:solidFill>
              </a:rPr>
              <a:t> </a:t>
            </a:r>
            <a:r>
              <a:rPr lang="en-US" sz="2400" dirty="0"/>
              <a:t>uniquely identifies an observation in its own table.</a:t>
            </a:r>
          </a:p>
          <a:p>
            <a:pPr marL="1143000" lvl="1" indent="-404813">
              <a:buSzPct val="80000"/>
              <a:buFont typeface="Courier New" panose="02070309020205020404" pitchFamily="49" charset="0"/>
              <a:buChar char="o"/>
            </a:pPr>
            <a:r>
              <a:rPr lang="en-US" sz="2000" dirty="0" err="1">
                <a:latin typeface="Consolas" panose="020B0609020204030204" pitchFamily="49" charset="0"/>
              </a:rPr>
              <a:t>planes$tailnum</a:t>
            </a:r>
            <a:r>
              <a:rPr lang="en-US" sz="2000" dirty="0"/>
              <a:t> is a primary key because it uniquely identifies each plane in the planes table.</a:t>
            </a:r>
          </a:p>
          <a:p>
            <a:pPr marL="747712" indent="-342900">
              <a:buSzPct val="120000"/>
              <a:buFont typeface="Arial" panose="020B0604020202020204" pitchFamily="34" charset="0"/>
              <a:buChar char="•"/>
            </a:pPr>
            <a:r>
              <a:rPr lang="en-US" sz="2400" dirty="0"/>
              <a:t>A </a:t>
            </a:r>
            <a:r>
              <a:rPr lang="en-US" sz="2400" b="1" dirty="0">
                <a:solidFill>
                  <a:schemeClr val="accent2"/>
                </a:solidFill>
              </a:rPr>
              <a:t>foreign key</a:t>
            </a:r>
            <a:r>
              <a:rPr lang="en-US" sz="2400" dirty="0">
                <a:solidFill>
                  <a:schemeClr val="accent2"/>
                </a:solidFill>
              </a:rPr>
              <a:t> </a:t>
            </a:r>
            <a:r>
              <a:rPr lang="en-US" sz="2400" dirty="0"/>
              <a:t>uniquely identifies an observation in another table. </a:t>
            </a:r>
          </a:p>
          <a:p>
            <a:pPr marL="1143000" lvl="1" indent="-404813">
              <a:buSzPct val="80000"/>
              <a:buFont typeface="Courier New" panose="02070309020205020404" pitchFamily="49" charset="0"/>
              <a:buChar char="o"/>
            </a:pPr>
            <a:r>
              <a:rPr lang="en-US" sz="2000" dirty="0" err="1">
                <a:latin typeface="Consolas" panose="020B0609020204030204" pitchFamily="49" charset="0"/>
              </a:rPr>
              <a:t>flights$tailnum</a:t>
            </a:r>
            <a:r>
              <a:rPr lang="en-US" sz="2000" dirty="0"/>
              <a:t> is a foreign key because it appears in the flights table where it matches each flight to a unique plane.</a:t>
            </a:r>
          </a:p>
          <a:p>
            <a:pPr marL="0" indent="0">
              <a:buNone/>
            </a:pPr>
            <a:r>
              <a:rPr lang="en-US" sz="2400" dirty="0"/>
              <a:t>A variable can be both a primary key </a:t>
            </a:r>
            <a:r>
              <a:rPr lang="en-US" sz="2400" i="1" dirty="0"/>
              <a:t>and</a:t>
            </a:r>
            <a:r>
              <a:rPr lang="en-US" sz="2400" dirty="0"/>
              <a:t> a foreign key. </a:t>
            </a:r>
          </a:p>
          <a:p>
            <a:pPr marL="0" indent="0">
              <a:buNone/>
            </a:pPr>
            <a:endParaRPr lang="en-US" dirty="0"/>
          </a:p>
        </p:txBody>
      </p:sp>
    </p:spTree>
    <p:extLst>
      <p:ext uri="{BB962C8B-B14F-4D97-AF65-F5344CB8AC3E}">
        <p14:creationId xmlns:p14="http://schemas.microsoft.com/office/powerpoint/2010/main" val="8551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9BB5-7D42-406A-9A58-A95426C6F39F}"/>
              </a:ext>
            </a:extLst>
          </p:cNvPr>
          <p:cNvSpPr>
            <a:spLocks noGrp="1"/>
          </p:cNvSpPr>
          <p:nvPr>
            <p:ph type="title"/>
          </p:nvPr>
        </p:nvSpPr>
        <p:spPr/>
        <p:txBody>
          <a:bodyPr/>
          <a:lstStyle/>
          <a:p>
            <a:r>
              <a:rPr lang="en-US" dirty="0"/>
              <a:t>Checking keys</a:t>
            </a:r>
          </a:p>
        </p:txBody>
      </p:sp>
      <p:sp>
        <p:nvSpPr>
          <p:cNvPr id="5" name="Rectangle 4">
            <a:extLst>
              <a:ext uri="{FF2B5EF4-FFF2-40B4-BE49-F238E27FC236}">
                <a16:creationId xmlns:a16="http://schemas.microsoft.com/office/drawing/2014/main" id="{13E6564A-4A69-4F1C-BA88-8EB845F34624}"/>
              </a:ext>
            </a:extLst>
          </p:cNvPr>
          <p:cNvSpPr/>
          <p:nvPr/>
        </p:nvSpPr>
        <p:spPr>
          <a:xfrm>
            <a:off x="1024128" y="1860875"/>
            <a:ext cx="9720072" cy="4832092"/>
          </a:xfrm>
          <a:prstGeom prst="rect">
            <a:avLst/>
          </a:prstGeom>
          <a:solidFill>
            <a:srgbClr val="F7F7F7"/>
          </a:solidFill>
        </p:spPr>
        <p:txBody>
          <a:bodyPr wrap="square">
            <a:spAutoFit/>
          </a:bodyPr>
          <a:lstStyle/>
          <a:p>
            <a:r>
              <a:rPr lang="en-US" altLang="en-US" sz="2200" dirty="0">
                <a:solidFill>
                  <a:srgbClr val="4183C4"/>
                </a:solidFill>
                <a:latin typeface="Consolas" panose="020B0609020204030204" pitchFamily="49" charset="0"/>
              </a:rPr>
              <a:t>planes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count</a:t>
            </a:r>
            <a:r>
              <a:rPr lang="en-US" altLang="en-US" sz="2200" dirty="0">
                <a:solidFill>
                  <a:srgbClr val="4183C4"/>
                </a:solidFill>
                <a:latin typeface="Consolas" panose="020B0609020204030204" pitchFamily="49" charset="0"/>
              </a:rPr>
              <a:t>(</a:t>
            </a:r>
            <a:r>
              <a:rPr lang="en-US" altLang="en-US" sz="2200" dirty="0" err="1">
                <a:solidFill>
                  <a:srgbClr val="4183C4"/>
                </a:solidFill>
                <a:latin typeface="Consolas" panose="020B0609020204030204" pitchFamily="49" charset="0"/>
              </a:rPr>
              <a:t>tailnum</a:t>
            </a:r>
            <a:r>
              <a:rPr lang="en-US" altLang="en-US" sz="2200" dirty="0">
                <a:solidFill>
                  <a:srgbClr val="4183C4"/>
                </a:solidFill>
                <a:latin typeface="Consolas" panose="020B0609020204030204" pitchFamily="49" charset="0"/>
              </a:rPr>
              <a:t>)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filter</a:t>
            </a:r>
            <a:r>
              <a:rPr lang="en-US" altLang="en-US" sz="2200" dirty="0">
                <a:solidFill>
                  <a:srgbClr val="4183C4"/>
                </a:solidFill>
                <a:latin typeface="Consolas" panose="020B0609020204030204" pitchFamily="49" charset="0"/>
              </a:rPr>
              <a:t>(n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r>
              <a:rPr lang="en-US" altLang="en-US" sz="2200" dirty="0">
                <a:solidFill>
                  <a:srgbClr val="40A070"/>
                </a:solidFill>
                <a:latin typeface="Consolas" panose="020B0609020204030204" pitchFamily="49" charset="0"/>
              </a:rPr>
              <a:t>1</a:t>
            </a:r>
            <a:r>
              <a:rPr lang="en-US" altLang="en-US" sz="2200" dirty="0">
                <a:solidFill>
                  <a:srgbClr val="4183C4"/>
                </a:solidFill>
                <a:latin typeface="Consolas" panose="020B0609020204030204" pitchFamily="49" charset="0"/>
              </a:rPr>
              <a:t>)</a:t>
            </a:r>
            <a:r>
              <a:rPr lang="en-US" altLang="en-US" sz="2200" dirty="0">
                <a:solidFill>
                  <a:srgbClr val="333333"/>
                </a:solidFill>
                <a:latin typeface="Consolas" panose="020B0609020204030204" pitchFamily="49" charset="0"/>
              </a:rPr>
              <a:t> </a:t>
            </a:r>
          </a:p>
          <a:p>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0 x 2</a:t>
            </a:r>
          </a:p>
          <a:p>
            <a:r>
              <a:rPr lang="en-US" sz="2200" i="1" dirty="0">
                <a:solidFill>
                  <a:srgbClr val="60A0B0"/>
                </a:solidFill>
                <a:latin typeface="Consolas" panose="020B0609020204030204" pitchFamily="49" charset="0"/>
              </a:rPr>
              <a:t>#&gt; # … with 2 variables: </a:t>
            </a:r>
            <a:r>
              <a:rPr lang="en-US" sz="2200" i="1" dirty="0" err="1">
                <a:solidFill>
                  <a:srgbClr val="60A0B0"/>
                </a:solidFill>
                <a:latin typeface="Consolas" panose="020B0609020204030204" pitchFamily="49" charset="0"/>
              </a:rPr>
              <a:t>tailnum</a:t>
            </a:r>
            <a:r>
              <a:rPr lang="en-US" sz="2200" i="1" dirty="0">
                <a:solidFill>
                  <a:srgbClr val="60A0B0"/>
                </a:solidFill>
                <a:latin typeface="Consolas" panose="020B0609020204030204" pitchFamily="49" charset="0"/>
              </a:rPr>
              <a: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n &lt;int&gt;</a:t>
            </a:r>
          </a:p>
          <a:p>
            <a:endParaRPr lang="en-US" sz="2200" dirty="0"/>
          </a:p>
          <a:p>
            <a:r>
              <a:rPr lang="en-US" altLang="en-US" sz="2200" dirty="0">
                <a:solidFill>
                  <a:srgbClr val="4183C4"/>
                </a:solidFill>
                <a:latin typeface="Consolas" panose="020B0609020204030204" pitchFamily="49" charset="0"/>
              </a:rPr>
              <a:t>weather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count</a:t>
            </a:r>
            <a:r>
              <a:rPr lang="en-US" altLang="en-US" sz="2200" dirty="0">
                <a:solidFill>
                  <a:srgbClr val="4183C4"/>
                </a:solidFill>
                <a:latin typeface="Consolas" panose="020B0609020204030204" pitchFamily="49" charset="0"/>
              </a:rPr>
              <a:t>(year, month, day, hour, origin)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p>
          <a:p>
            <a:r>
              <a:rPr lang="en-US" altLang="en-US" sz="2200" b="1" dirty="0">
                <a:solidFill>
                  <a:srgbClr val="4070A0"/>
                </a:solidFill>
                <a:latin typeface="Consolas" panose="020B0609020204030204" pitchFamily="49" charset="0"/>
              </a:rPr>
              <a:t>  </a:t>
            </a:r>
            <a:r>
              <a:rPr lang="en-US" altLang="en-US" sz="2200" b="1" dirty="0">
                <a:solidFill>
                  <a:srgbClr val="007020"/>
                </a:solidFill>
                <a:latin typeface="Consolas" panose="020B0609020204030204" pitchFamily="49" charset="0"/>
              </a:rPr>
              <a:t>filter</a:t>
            </a:r>
            <a:r>
              <a:rPr lang="en-US" altLang="en-US" sz="2200" dirty="0">
                <a:solidFill>
                  <a:srgbClr val="4183C4"/>
                </a:solidFill>
                <a:latin typeface="Consolas" panose="020B0609020204030204" pitchFamily="49" charset="0"/>
              </a:rPr>
              <a:t>(n </a:t>
            </a:r>
            <a:r>
              <a:rPr lang="en-US" altLang="en-US" sz="2200" dirty="0">
                <a:solidFill>
                  <a:srgbClr val="666666"/>
                </a:solidFill>
                <a:latin typeface="Consolas" panose="020B0609020204030204" pitchFamily="49" charset="0"/>
              </a:rPr>
              <a:t>&gt;</a:t>
            </a:r>
            <a:r>
              <a:rPr lang="en-US" altLang="en-US" sz="2200" dirty="0">
                <a:solidFill>
                  <a:srgbClr val="4070A0"/>
                </a:solidFill>
                <a:latin typeface="Consolas" panose="020B0609020204030204" pitchFamily="49" charset="0"/>
              </a:rPr>
              <a:t> </a:t>
            </a:r>
            <a:r>
              <a:rPr lang="en-US" altLang="en-US" sz="2200" dirty="0">
                <a:solidFill>
                  <a:srgbClr val="40A070"/>
                </a:solidFill>
                <a:latin typeface="Consolas" panose="020B0609020204030204" pitchFamily="49" charset="0"/>
              </a:rPr>
              <a:t>1</a:t>
            </a:r>
            <a:r>
              <a:rPr lang="en-US" altLang="en-US" sz="2200" dirty="0">
                <a:solidFill>
                  <a:srgbClr val="4183C4"/>
                </a:solidFill>
                <a:latin typeface="Consolas" panose="020B0609020204030204" pitchFamily="49" charset="0"/>
              </a:rPr>
              <a:t>) </a:t>
            </a:r>
            <a:r>
              <a:rPr lang="en-US" sz="2200" i="1" dirty="0">
                <a:solidFill>
                  <a:srgbClr val="60A0B0"/>
                </a:solidFill>
                <a:latin typeface="Consolas" panose="020B0609020204030204" pitchFamily="49" charset="0"/>
              </a:rPr>
              <a:t>#&gt; # A </a:t>
            </a:r>
            <a:r>
              <a:rPr lang="en-US" sz="2200" i="1" dirty="0" err="1">
                <a:solidFill>
                  <a:srgbClr val="60A0B0"/>
                </a:solidFill>
                <a:latin typeface="Consolas" panose="020B0609020204030204" pitchFamily="49" charset="0"/>
              </a:rPr>
              <a:t>tibble</a:t>
            </a:r>
            <a:r>
              <a:rPr lang="en-US" sz="2200" i="1" dirty="0">
                <a:solidFill>
                  <a:srgbClr val="60A0B0"/>
                </a:solidFill>
                <a:latin typeface="Consolas" panose="020B0609020204030204" pitchFamily="49" charset="0"/>
              </a:rPr>
              <a:t>: 3 x 6</a:t>
            </a:r>
          </a:p>
          <a:p>
            <a:r>
              <a:rPr lang="en-US" sz="2200" i="1" dirty="0">
                <a:solidFill>
                  <a:srgbClr val="60A0B0"/>
                </a:solidFill>
                <a:latin typeface="Consolas" panose="020B0609020204030204" pitchFamily="49" charset="0"/>
              </a:rPr>
              <a:t>#&gt;    year month   day  hour origin     n</a:t>
            </a:r>
          </a:p>
          <a:p>
            <a:r>
              <a:rPr lang="en-US" sz="2200" i="1" dirty="0">
                <a:solidFill>
                  <a:srgbClr val="60A0B0"/>
                </a:solidFill>
                <a:latin typeface="Consolas" panose="020B0609020204030204" pitchFamily="49" charset="0"/>
              </a:rPr>
              <a:t>#&gt;   &lt;int&gt; &lt;int&gt; &lt;int&gt; &lt;int&gt; &lt;</a:t>
            </a:r>
            <a:r>
              <a:rPr lang="en-US" sz="2200" i="1" dirty="0" err="1">
                <a:solidFill>
                  <a:srgbClr val="60A0B0"/>
                </a:solidFill>
                <a:latin typeface="Consolas" panose="020B0609020204030204" pitchFamily="49" charset="0"/>
              </a:rPr>
              <a:t>chr</a:t>
            </a:r>
            <a:r>
              <a:rPr lang="en-US" sz="2200" i="1" dirty="0">
                <a:solidFill>
                  <a:srgbClr val="60A0B0"/>
                </a:solidFill>
                <a:latin typeface="Consolas" panose="020B0609020204030204" pitchFamily="49" charset="0"/>
              </a:rPr>
              <a:t>&gt;  &lt;int&gt;</a:t>
            </a:r>
          </a:p>
          <a:p>
            <a:r>
              <a:rPr lang="en-US" sz="2200" i="1" dirty="0">
                <a:solidFill>
                  <a:srgbClr val="60A0B0"/>
                </a:solidFill>
                <a:latin typeface="Consolas" panose="020B0609020204030204" pitchFamily="49" charset="0"/>
              </a:rPr>
              <a:t>#&gt; 1  2013    11     3     1 EWR        2</a:t>
            </a:r>
          </a:p>
          <a:p>
            <a:r>
              <a:rPr lang="en-US" sz="2200" i="1" dirty="0">
                <a:solidFill>
                  <a:srgbClr val="60A0B0"/>
                </a:solidFill>
                <a:latin typeface="Consolas" panose="020B0609020204030204" pitchFamily="49" charset="0"/>
              </a:rPr>
              <a:t>#&gt; 2  2013    11     3     1 JFK        2</a:t>
            </a:r>
          </a:p>
          <a:p>
            <a:r>
              <a:rPr lang="en-US" sz="2200" i="1" dirty="0">
                <a:solidFill>
                  <a:srgbClr val="60A0B0"/>
                </a:solidFill>
                <a:latin typeface="Consolas" panose="020B0609020204030204" pitchFamily="49" charset="0"/>
              </a:rPr>
              <a:t>#&gt; 3  2013    11     3     1 LGA        2</a:t>
            </a:r>
          </a:p>
        </p:txBody>
      </p:sp>
    </p:spTree>
    <p:extLst>
      <p:ext uri="{BB962C8B-B14F-4D97-AF65-F5344CB8AC3E}">
        <p14:creationId xmlns:p14="http://schemas.microsoft.com/office/powerpoint/2010/main" val="1755391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EA24-6A44-4AF1-B63B-7AC036FC8257}"/>
              </a:ext>
            </a:extLst>
          </p:cNvPr>
          <p:cNvSpPr>
            <a:spLocks noGrp="1"/>
          </p:cNvSpPr>
          <p:nvPr>
            <p:ph type="title"/>
          </p:nvPr>
        </p:nvSpPr>
        <p:spPr/>
        <p:txBody>
          <a:bodyPr/>
          <a:lstStyle/>
          <a:p>
            <a:r>
              <a:rPr lang="en-US" dirty="0"/>
              <a:t>Checking keys</a:t>
            </a:r>
          </a:p>
        </p:txBody>
      </p:sp>
      <p:sp>
        <p:nvSpPr>
          <p:cNvPr id="5" name="Rectangle 4">
            <a:extLst>
              <a:ext uri="{FF2B5EF4-FFF2-40B4-BE49-F238E27FC236}">
                <a16:creationId xmlns:a16="http://schemas.microsoft.com/office/drawing/2014/main" id="{008A026C-EB06-4C9E-92BF-BCC70BA501F6}"/>
              </a:ext>
            </a:extLst>
          </p:cNvPr>
          <p:cNvSpPr/>
          <p:nvPr/>
        </p:nvSpPr>
        <p:spPr>
          <a:xfrm>
            <a:off x="591312" y="2272171"/>
            <a:ext cx="5504688" cy="4093428"/>
          </a:xfrm>
          <a:prstGeom prst="rect">
            <a:avLst/>
          </a:prstGeom>
          <a:solidFill>
            <a:srgbClr val="F7F7F7"/>
          </a:solidFill>
        </p:spPr>
        <p:txBody>
          <a:bodyPr wrap="square">
            <a:spAutoFit/>
          </a:bodyPr>
          <a:lstStyle/>
          <a:p>
            <a:r>
              <a:rPr lang="en-US" altLang="en-US" sz="2000" dirty="0">
                <a:solidFill>
                  <a:srgbClr val="4183C4"/>
                </a:solidFill>
                <a:latin typeface="Consolas" panose="020B0609020204030204" pitchFamily="49" charset="0"/>
              </a:rPr>
              <a:t>flights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count</a:t>
            </a:r>
            <a:r>
              <a:rPr lang="en-US" altLang="en-US" sz="2000" dirty="0">
                <a:solidFill>
                  <a:srgbClr val="4183C4"/>
                </a:solidFill>
                <a:latin typeface="Consolas" panose="020B0609020204030204" pitchFamily="49" charset="0"/>
              </a:rPr>
              <a:t>(year, month, day, flight)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r>
              <a:rPr lang="en-US" altLang="en-US" sz="2000" b="1"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filter</a:t>
            </a:r>
            <a:r>
              <a:rPr lang="en-US" altLang="en-US" sz="2000" dirty="0">
                <a:solidFill>
                  <a:srgbClr val="4183C4"/>
                </a:solidFill>
                <a:latin typeface="Consolas" panose="020B0609020204030204" pitchFamily="49" charset="0"/>
              </a:rPr>
              <a:t>(n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r>
              <a:rPr lang="en-US" altLang="en-US" sz="2000" dirty="0">
                <a:solidFill>
                  <a:srgbClr val="40A070"/>
                </a:solidFill>
                <a:latin typeface="Consolas" panose="020B0609020204030204" pitchFamily="49" charset="0"/>
              </a:rPr>
              <a:t>1</a:t>
            </a:r>
            <a:r>
              <a:rPr lang="en-US" altLang="en-US" sz="2000" dirty="0">
                <a:solidFill>
                  <a:srgbClr val="4183C4"/>
                </a:solidFill>
                <a:latin typeface="Consolas" panose="020B0609020204030204" pitchFamily="49" charset="0"/>
              </a:rPr>
              <a:t>)</a:t>
            </a:r>
            <a:r>
              <a:rPr lang="en-US" altLang="en-US" sz="2000" dirty="0">
                <a:solidFill>
                  <a:srgbClr val="333333"/>
                </a:solidFill>
                <a:latin typeface="Consolas" panose="020B0609020204030204" pitchFamily="49" charset="0"/>
              </a:rPr>
              <a:t> </a:t>
            </a: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29,768 x 5</a:t>
            </a:r>
          </a:p>
          <a:p>
            <a:r>
              <a:rPr lang="en-US" sz="2000" i="1" dirty="0">
                <a:solidFill>
                  <a:srgbClr val="60A0B0"/>
                </a:solidFill>
                <a:latin typeface="Consolas" panose="020B0609020204030204" pitchFamily="49" charset="0"/>
              </a:rPr>
              <a:t>#&gt;    year month   day flight     n</a:t>
            </a:r>
          </a:p>
          <a:p>
            <a:r>
              <a:rPr lang="en-US" sz="2000" i="1" dirty="0">
                <a:solidFill>
                  <a:srgbClr val="60A0B0"/>
                </a:solidFill>
                <a:latin typeface="Consolas" panose="020B0609020204030204" pitchFamily="49" charset="0"/>
              </a:rPr>
              <a:t>#&gt;   &lt;int&gt; &lt;int&gt; &lt;int&gt;  &lt;int&gt; &lt;int&gt;</a:t>
            </a:r>
          </a:p>
          <a:p>
            <a:r>
              <a:rPr lang="en-US" sz="2000" i="1" dirty="0">
                <a:solidFill>
                  <a:srgbClr val="60A0B0"/>
                </a:solidFill>
                <a:latin typeface="Consolas" panose="020B0609020204030204" pitchFamily="49" charset="0"/>
              </a:rPr>
              <a:t>#&gt; 1  2013     1     1      1     2</a:t>
            </a:r>
          </a:p>
          <a:p>
            <a:r>
              <a:rPr lang="en-US" sz="2000" i="1" dirty="0">
                <a:solidFill>
                  <a:srgbClr val="60A0B0"/>
                </a:solidFill>
                <a:latin typeface="Consolas" panose="020B0609020204030204" pitchFamily="49" charset="0"/>
              </a:rPr>
              <a:t>#&gt; 2  2013     1     1      3     2</a:t>
            </a:r>
          </a:p>
          <a:p>
            <a:r>
              <a:rPr lang="en-US" sz="2000" i="1" dirty="0">
                <a:solidFill>
                  <a:srgbClr val="60A0B0"/>
                </a:solidFill>
                <a:latin typeface="Consolas" panose="020B0609020204030204" pitchFamily="49" charset="0"/>
              </a:rPr>
              <a:t>#&gt; 3  2013     1     1      4     2</a:t>
            </a:r>
          </a:p>
          <a:p>
            <a:r>
              <a:rPr lang="en-US" sz="2000" i="1" dirty="0">
                <a:solidFill>
                  <a:srgbClr val="60A0B0"/>
                </a:solidFill>
                <a:latin typeface="Consolas" panose="020B0609020204030204" pitchFamily="49" charset="0"/>
              </a:rPr>
              <a:t>#&gt; 4  2013     1     1     11     3</a:t>
            </a:r>
          </a:p>
          <a:p>
            <a:r>
              <a:rPr lang="en-US" sz="2000" i="1" dirty="0">
                <a:solidFill>
                  <a:srgbClr val="60A0B0"/>
                </a:solidFill>
                <a:latin typeface="Consolas" panose="020B0609020204030204" pitchFamily="49" charset="0"/>
              </a:rPr>
              <a:t>#&gt; 5  2013     1     1     15     2</a:t>
            </a:r>
          </a:p>
          <a:p>
            <a:r>
              <a:rPr lang="en-US" sz="2000" i="1" dirty="0">
                <a:solidFill>
                  <a:srgbClr val="60A0B0"/>
                </a:solidFill>
                <a:latin typeface="Consolas" panose="020B0609020204030204" pitchFamily="49" charset="0"/>
              </a:rPr>
              <a:t>#&gt; 6  2013     1     1     21     2</a:t>
            </a:r>
          </a:p>
          <a:p>
            <a:r>
              <a:rPr lang="en-US" sz="2000" i="1" dirty="0">
                <a:solidFill>
                  <a:srgbClr val="60A0B0"/>
                </a:solidFill>
                <a:latin typeface="Consolas" panose="020B0609020204030204" pitchFamily="49" charset="0"/>
              </a:rPr>
              <a:t>#&gt; # … with 2.976e+04 more rows</a:t>
            </a:r>
          </a:p>
        </p:txBody>
      </p:sp>
      <p:sp>
        <p:nvSpPr>
          <p:cNvPr id="6" name="Rectangle 5">
            <a:extLst>
              <a:ext uri="{FF2B5EF4-FFF2-40B4-BE49-F238E27FC236}">
                <a16:creationId xmlns:a16="http://schemas.microsoft.com/office/drawing/2014/main" id="{3FFB4EBF-0B92-4736-A536-1273F9BBCD20}"/>
              </a:ext>
            </a:extLst>
          </p:cNvPr>
          <p:cNvSpPr/>
          <p:nvPr/>
        </p:nvSpPr>
        <p:spPr>
          <a:xfrm>
            <a:off x="6300216" y="2271035"/>
            <a:ext cx="5663184" cy="4093428"/>
          </a:xfrm>
          <a:prstGeom prst="rect">
            <a:avLst/>
          </a:prstGeom>
          <a:solidFill>
            <a:srgbClr val="F7F7F7"/>
          </a:solidFill>
        </p:spPr>
        <p:txBody>
          <a:bodyPr wrap="square">
            <a:spAutoFit/>
          </a:bodyPr>
          <a:lstStyle/>
          <a:p>
            <a:pPr lvl="0" defTabSz="914400" eaLnBrk="0" fontAlgn="base" hangingPunct="0">
              <a:spcBef>
                <a:spcPct val="0"/>
              </a:spcBef>
              <a:spcAft>
                <a:spcPct val="0"/>
              </a:spcAft>
            </a:pPr>
            <a:r>
              <a:rPr lang="en-US" altLang="en-US" sz="2000" dirty="0">
                <a:solidFill>
                  <a:srgbClr val="4183C4"/>
                </a:solidFill>
                <a:latin typeface="Consolas" panose="020B0609020204030204" pitchFamily="49" charset="0"/>
              </a:rPr>
              <a:t>flights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000" b="1"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count</a:t>
            </a:r>
            <a:r>
              <a:rPr lang="en-US" altLang="en-US" sz="2000" dirty="0">
                <a:solidFill>
                  <a:srgbClr val="4183C4"/>
                </a:solidFill>
                <a:latin typeface="Consolas" panose="020B0609020204030204" pitchFamily="49" charset="0"/>
              </a:rPr>
              <a:t>(year, month, day, </a:t>
            </a:r>
            <a:r>
              <a:rPr lang="en-US" altLang="en-US" sz="2000" dirty="0" err="1">
                <a:solidFill>
                  <a:srgbClr val="4183C4"/>
                </a:solidFill>
                <a:latin typeface="Consolas" panose="020B0609020204030204" pitchFamily="49" charset="0"/>
              </a:rPr>
              <a:t>tailnum</a:t>
            </a:r>
            <a:r>
              <a:rPr lang="en-US" altLang="en-US" sz="2000" dirty="0">
                <a:solidFill>
                  <a:srgbClr val="4183C4"/>
                </a:solidFill>
                <a:latin typeface="Consolas" panose="020B0609020204030204" pitchFamily="49" charset="0"/>
              </a:rPr>
              <a:t>)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p>
          <a:p>
            <a:pPr lvl="0" defTabSz="914400" eaLnBrk="0" fontAlgn="base" hangingPunct="0">
              <a:spcBef>
                <a:spcPct val="0"/>
              </a:spcBef>
              <a:spcAft>
                <a:spcPct val="0"/>
              </a:spcAft>
            </a:pPr>
            <a:r>
              <a:rPr lang="en-US" altLang="en-US" sz="2000" b="1" dirty="0">
                <a:solidFill>
                  <a:srgbClr val="4070A0"/>
                </a:solidFill>
                <a:latin typeface="Consolas" panose="020B0609020204030204" pitchFamily="49" charset="0"/>
              </a:rPr>
              <a:t>  </a:t>
            </a:r>
            <a:r>
              <a:rPr lang="en-US" altLang="en-US" sz="2000" b="1" dirty="0">
                <a:solidFill>
                  <a:srgbClr val="007020"/>
                </a:solidFill>
                <a:latin typeface="Consolas" panose="020B0609020204030204" pitchFamily="49" charset="0"/>
              </a:rPr>
              <a:t>filter</a:t>
            </a:r>
            <a:r>
              <a:rPr lang="en-US" altLang="en-US" sz="2000" dirty="0">
                <a:solidFill>
                  <a:srgbClr val="4183C4"/>
                </a:solidFill>
                <a:latin typeface="Consolas" panose="020B0609020204030204" pitchFamily="49" charset="0"/>
              </a:rPr>
              <a:t>(n </a:t>
            </a:r>
            <a:r>
              <a:rPr lang="en-US" altLang="en-US" sz="2000" dirty="0">
                <a:solidFill>
                  <a:srgbClr val="666666"/>
                </a:solidFill>
                <a:latin typeface="Consolas" panose="020B0609020204030204" pitchFamily="49" charset="0"/>
              </a:rPr>
              <a:t>&gt;</a:t>
            </a:r>
            <a:r>
              <a:rPr lang="en-US" altLang="en-US" sz="2000" dirty="0">
                <a:solidFill>
                  <a:srgbClr val="4070A0"/>
                </a:solidFill>
                <a:latin typeface="Consolas" panose="020B0609020204030204" pitchFamily="49" charset="0"/>
              </a:rPr>
              <a:t> </a:t>
            </a:r>
            <a:r>
              <a:rPr lang="en-US" altLang="en-US" sz="2000" dirty="0">
                <a:solidFill>
                  <a:srgbClr val="40A070"/>
                </a:solidFill>
                <a:latin typeface="Consolas" panose="020B0609020204030204" pitchFamily="49" charset="0"/>
              </a:rPr>
              <a:t>1</a:t>
            </a:r>
            <a:r>
              <a:rPr lang="en-US" altLang="en-US" sz="2000" dirty="0">
                <a:solidFill>
                  <a:srgbClr val="4183C4"/>
                </a:solidFill>
                <a:latin typeface="Consolas" panose="020B0609020204030204" pitchFamily="49" charset="0"/>
              </a:rPr>
              <a:t>)</a:t>
            </a:r>
            <a:r>
              <a:rPr lang="en-US" altLang="en-US" sz="2000" dirty="0"/>
              <a:t> </a:t>
            </a:r>
            <a:endParaRPr lang="en-US" altLang="en-US" sz="2000" dirty="0">
              <a:latin typeface="Arial" panose="020B0604020202020204" pitchFamily="34" charset="0"/>
            </a:endParaRPr>
          </a:p>
          <a:p>
            <a:r>
              <a:rPr lang="en-US" sz="2000" i="1" dirty="0">
                <a:solidFill>
                  <a:srgbClr val="60A0B0"/>
                </a:solidFill>
                <a:latin typeface="Consolas" panose="020B0609020204030204" pitchFamily="49" charset="0"/>
              </a:rPr>
              <a:t>#&gt; # A </a:t>
            </a:r>
            <a:r>
              <a:rPr lang="en-US" sz="2000" i="1" dirty="0" err="1">
                <a:solidFill>
                  <a:srgbClr val="60A0B0"/>
                </a:solidFill>
                <a:latin typeface="Consolas" panose="020B0609020204030204" pitchFamily="49" charset="0"/>
              </a:rPr>
              <a:t>tibble</a:t>
            </a:r>
            <a:r>
              <a:rPr lang="en-US" sz="2000" i="1" dirty="0">
                <a:solidFill>
                  <a:srgbClr val="60A0B0"/>
                </a:solidFill>
                <a:latin typeface="Consolas" panose="020B0609020204030204" pitchFamily="49" charset="0"/>
              </a:rPr>
              <a:t>: 64,928 x 5</a:t>
            </a:r>
          </a:p>
          <a:p>
            <a:r>
              <a:rPr lang="en-US" sz="2000" i="1" dirty="0">
                <a:solidFill>
                  <a:srgbClr val="60A0B0"/>
                </a:solidFill>
                <a:latin typeface="Consolas" panose="020B0609020204030204" pitchFamily="49" charset="0"/>
              </a:rPr>
              <a:t>#&gt;    year month   day </a:t>
            </a:r>
            <a:r>
              <a:rPr lang="en-US" sz="2000" i="1" dirty="0" err="1">
                <a:solidFill>
                  <a:srgbClr val="60A0B0"/>
                </a:solidFill>
                <a:latin typeface="Consolas" panose="020B0609020204030204" pitchFamily="49" charset="0"/>
              </a:rPr>
              <a:t>tailnum</a:t>
            </a:r>
            <a:r>
              <a:rPr lang="en-US" sz="2000" i="1" dirty="0">
                <a:solidFill>
                  <a:srgbClr val="60A0B0"/>
                </a:solidFill>
                <a:latin typeface="Consolas" panose="020B0609020204030204" pitchFamily="49" charset="0"/>
              </a:rPr>
              <a:t>     n</a:t>
            </a:r>
          </a:p>
          <a:p>
            <a:r>
              <a:rPr lang="en-US" sz="2000" i="1" dirty="0">
                <a:solidFill>
                  <a:srgbClr val="60A0B0"/>
                </a:solidFill>
                <a:latin typeface="Consolas" panose="020B0609020204030204" pitchFamily="49" charset="0"/>
              </a:rPr>
              <a:t>#&gt;   &lt;int&gt; &lt;int&gt; &lt;int&gt; &lt;</a:t>
            </a:r>
            <a:r>
              <a:rPr lang="en-US" sz="2000" i="1" dirty="0" err="1">
                <a:solidFill>
                  <a:srgbClr val="60A0B0"/>
                </a:solidFill>
                <a:latin typeface="Consolas" panose="020B0609020204030204" pitchFamily="49" charset="0"/>
              </a:rPr>
              <a:t>chr</a:t>
            </a:r>
            <a:r>
              <a:rPr lang="en-US" sz="2000" i="1" dirty="0">
                <a:solidFill>
                  <a:srgbClr val="60A0B0"/>
                </a:solidFill>
                <a:latin typeface="Consolas" panose="020B0609020204030204" pitchFamily="49" charset="0"/>
              </a:rPr>
              <a:t>&gt;   &lt;int&gt;</a:t>
            </a:r>
          </a:p>
          <a:p>
            <a:r>
              <a:rPr lang="en-US" sz="2000" i="1" dirty="0">
                <a:solidFill>
                  <a:srgbClr val="60A0B0"/>
                </a:solidFill>
                <a:latin typeface="Consolas" panose="020B0609020204030204" pitchFamily="49" charset="0"/>
              </a:rPr>
              <a:t>#&gt; 1  2013     1     1 N0EGMQ      2</a:t>
            </a:r>
          </a:p>
          <a:p>
            <a:r>
              <a:rPr lang="en-US" sz="2000" i="1" dirty="0">
                <a:solidFill>
                  <a:srgbClr val="60A0B0"/>
                </a:solidFill>
                <a:latin typeface="Consolas" panose="020B0609020204030204" pitchFamily="49" charset="0"/>
              </a:rPr>
              <a:t>#&gt; 2  2013     1     1 N11189      2</a:t>
            </a:r>
          </a:p>
          <a:p>
            <a:r>
              <a:rPr lang="en-US" sz="2000" i="1" dirty="0">
                <a:solidFill>
                  <a:srgbClr val="60A0B0"/>
                </a:solidFill>
                <a:latin typeface="Consolas" panose="020B0609020204030204" pitchFamily="49" charset="0"/>
              </a:rPr>
              <a:t>#&gt; 3  2013     1     1 N11536      2</a:t>
            </a:r>
          </a:p>
          <a:p>
            <a:r>
              <a:rPr lang="en-US" sz="2000" i="1" dirty="0">
                <a:solidFill>
                  <a:srgbClr val="60A0B0"/>
                </a:solidFill>
                <a:latin typeface="Consolas" panose="020B0609020204030204" pitchFamily="49" charset="0"/>
              </a:rPr>
              <a:t>#&gt; 4  2013     1     1 N11544      3</a:t>
            </a:r>
          </a:p>
          <a:p>
            <a:r>
              <a:rPr lang="en-US" sz="2000" i="1" dirty="0">
                <a:solidFill>
                  <a:srgbClr val="60A0B0"/>
                </a:solidFill>
                <a:latin typeface="Consolas" panose="020B0609020204030204" pitchFamily="49" charset="0"/>
              </a:rPr>
              <a:t>#&gt; 5  2013     1     1 N11551      2</a:t>
            </a:r>
          </a:p>
          <a:p>
            <a:r>
              <a:rPr lang="en-US" sz="2000" i="1" dirty="0">
                <a:solidFill>
                  <a:srgbClr val="60A0B0"/>
                </a:solidFill>
                <a:latin typeface="Consolas" panose="020B0609020204030204" pitchFamily="49" charset="0"/>
              </a:rPr>
              <a:t>#&gt; 6  2013     1     1 N12540      2</a:t>
            </a:r>
          </a:p>
          <a:p>
            <a:r>
              <a:rPr lang="en-US" sz="2000" i="1" dirty="0">
                <a:solidFill>
                  <a:srgbClr val="60A0B0"/>
                </a:solidFill>
                <a:latin typeface="Consolas" panose="020B0609020204030204" pitchFamily="49" charset="0"/>
              </a:rPr>
              <a:t>#&gt; # … with 6.492e+04 more rows</a:t>
            </a:r>
          </a:p>
        </p:txBody>
      </p:sp>
    </p:spTree>
    <p:extLst>
      <p:ext uri="{BB962C8B-B14F-4D97-AF65-F5344CB8AC3E}">
        <p14:creationId xmlns:p14="http://schemas.microsoft.com/office/powerpoint/2010/main" val="412261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C11D-4D6C-4E32-B859-D01FA190929F}"/>
              </a:ext>
            </a:extLst>
          </p:cNvPr>
          <p:cNvSpPr>
            <a:spLocks noGrp="1"/>
          </p:cNvSpPr>
          <p:nvPr>
            <p:ph type="title"/>
          </p:nvPr>
        </p:nvSpPr>
        <p:spPr/>
        <p:txBody>
          <a:bodyPr/>
          <a:lstStyle/>
          <a:p>
            <a:r>
              <a:rPr lang="en-US" dirty="0"/>
              <a:t>Keys</a:t>
            </a:r>
          </a:p>
        </p:txBody>
      </p:sp>
      <p:pic>
        <p:nvPicPr>
          <p:cNvPr id="4" name="Picture 3">
            <a:extLst>
              <a:ext uri="{FF2B5EF4-FFF2-40B4-BE49-F238E27FC236}">
                <a16:creationId xmlns:a16="http://schemas.microsoft.com/office/drawing/2014/main" id="{AF92C0F7-5567-4F2A-9A1F-45FB9838B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793" y="1581208"/>
            <a:ext cx="7142742" cy="450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0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FC06AF-0864-4823-9C19-653DC32E3CE0}"/>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5EAD2F3-482B-49AE-BE16-7717AD07FECE}"/>
              </a:ext>
            </a:extLst>
          </p:cNvPr>
          <p:cNvSpPr/>
          <p:nvPr/>
        </p:nvSpPr>
        <p:spPr>
          <a:xfrm>
            <a:off x="0" y="0"/>
            <a:ext cx="12192000" cy="6858000"/>
          </a:xfrm>
          <a:prstGeom prst="rect">
            <a:avLst/>
          </a:prstGeom>
          <a:solidFill>
            <a:srgbClr val="1CADE4">
              <a:alpha val="6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E6396C7-75A9-47DE-B8DA-EDCBD815EBD5}"/>
              </a:ext>
            </a:extLst>
          </p:cNvPr>
          <p:cNvSpPr txBox="1">
            <a:spLocks/>
          </p:cNvSpPr>
          <p:nvPr/>
        </p:nvSpPr>
        <p:spPr>
          <a:xfrm>
            <a:off x="591866" y="4990960"/>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solidFill>
                  <a:schemeClr val="bg1"/>
                </a:solidFill>
              </a:rPr>
              <a:t>Demo keys</a:t>
            </a:r>
          </a:p>
        </p:txBody>
      </p:sp>
    </p:spTree>
    <p:extLst>
      <p:ext uri="{BB962C8B-B14F-4D97-AF65-F5344CB8AC3E}">
        <p14:creationId xmlns:p14="http://schemas.microsoft.com/office/powerpoint/2010/main" val="3626829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868</TotalTime>
  <Words>7427</Words>
  <Application>Microsoft Office PowerPoint</Application>
  <PresentationFormat>Widescreen</PresentationFormat>
  <Paragraphs>577</Paragraphs>
  <Slides>40</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Consolas</vt:lpstr>
      <vt:lpstr>Courier New</vt:lpstr>
      <vt:lpstr>Tw Cen MT</vt:lpstr>
      <vt:lpstr>Tw Cen MT Condensed</vt:lpstr>
      <vt:lpstr>Wingdings 3</vt:lpstr>
      <vt:lpstr>Integral</vt:lpstr>
      <vt:lpstr>Relational data</vt:lpstr>
      <vt:lpstr>Relational data</vt:lpstr>
      <vt:lpstr>nycflights13</vt:lpstr>
      <vt:lpstr>PowerPoint Presentation</vt:lpstr>
      <vt:lpstr>Keys</vt:lpstr>
      <vt:lpstr>Checking keys</vt:lpstr>
      <vt:lpstr>Checking keys</vt:lpstr>
      <vt:lpstr>Keys</vt:lpstr>
      <vt:lpstr>PowerPoint Presentation</vt:lpstr>
      <vt:lpstr>Mutating joins</vt:lpstr>
      <vt:lpstr>Mutating joins</vt:lpstr>
      <vt:lpstr>Mutating joins</vt:lpstr>
      <vt:lpstr>Understanding joins </vt:lpstr>
      <vt:lpstr>Understanding joins </vt:lpstr>
      <vt:lpstr>Understanding Joins</vt:lpstr>
      <vt:lpstr>Inner join</vt:lpstr>
      <vt:lpstr>Inner join</vt:lpstr>
      <vt:lpstr>Outer joins</vt:lpstr>
      <vt:lpstr>Understanding Joins</vt:lpstr>
      <vt:lpstr>Duplicate keys</vt:lpstr>
      <vt:lpstr>One table has duplicate keys</vt:lpstr>
      <vt:lpstr>Duplicate keys</vt:lpstr>
      <vt:lpstr>Both tables have duplicate keys</vt:lpstr>
      <vt:lpstr>Defining the key columns</vt:lpstr>
      <vt:lpstr>Defining the key columns</vt:lpstr>
      <vt:lpstr>Defining the key columns</vt:lpstr>
      <vt:lpstr>PowerPoint Presentation</vt:lpstr>
      <vt:lpstr>Other implementations</vt:lpstr>
      <vt:lpstr>Other implementations</vt:lpstr>
      <vt:lpstr>Filtering joins</vt:lpstr>
      <vt:lpstr>Filtering joins</vt:lpstr>
      <vt:lpstr>Construct your own filter?</vt:lpstr>
      <vt:lpstr>Semi_join()</vt:lpstr>
      <vt:lpstr>Semi_join()</vt:lpstr>
      <vt:lpstr>Anti_join()</vt:lpstr>
      <vt:lpstr>Anti_join()</vt:lpstr>
      <vt:lpstr>PowerPoint Presentation</vt:lpstr>
      <vt:lpstr>Join problems</vt:lpstr>
      <vt:lpstr>Set operations</vt:lpstr>
      <vt:lpstr>Set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Tidy data</dc:title>
  <dc:creator>Joey Campbell</dc:creator>
  <cp:lastModifiedBy>Joey Campbell</cp:lastModifiedBy>
  <cp:revision>55</cp:revision>
  <dcterms:created xsi:type="dcterms:W3CDTF">2020-03-13T13:53:12Z</dcterms:created>
  <dcterms:modified xsi:type="dcterms:W3CDTF">2020-04-07T14:41:29Z</dcterms:modified>
</cp:coreProperties>
</file>