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292"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3" r:id="rId73"/>
    <p:sldId id="364" r:id="rId74"/>
    <p:sldId id="365" r:id="rId75"/>
    <p:sldId id="366" r:id="rId76"/>
    <p:sldId id="367" r:id="rId77"/>
    <p:sldId id="368" r:id="rId78"/>
    <p:sldId id="369" r:id="rId79"/>
    <p:sldId id="370" r:id="rId80"/>
    <p:sldId id="371" r:id="rId81"/>
    <p:sldId id="372" r:id="rId82"/>
    <p:sldId id="373" r:id="rId83"/>
    <p:sldId id="362" r:id="rId84"/>
    <p:sldId id="374" r:id="rId85"/>
    <p:sldId id="375" r:id="rId86"/>
    <p:sldId id="376" r:id="rId87"/>
    <p:sldId id="377" r:id="rId88"/>
    <p:sldId id="378"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DFE3E5"/>
    <a:srgbClr val="E5E7DD"/>
    <a:srgbClr val="27CE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6975" autoAdjust="0"/>
  </p:normalViewPr>
  <p:slideViewPr>
    <p:cSldViewPr snapToGrid="0">
      <p:cViewPr varScale="1">
        <p:scale>
          <a:sx n="61" d="100"/>
          <a:sy n="61" d="100"/>
        </p:scale>
        <p:origin x="154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3565C-FD45-43BB-9FEB-E56F5D490558}"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32579-6FD5-40F1-9B13-47E7C53FA9BB}" type="slidenum">
              <a:rPr lang="en-US" smtClean="0"/>
              <a:t>‹#›</a:t>
            </a:fld>
            <a:endParaRPr lang="en-US"/>
          </a:p>
        </p:txBody>
      </p:sp>
    </p:spTree>
    <p:extLst>
      <p:ext uri="{BB962C8B-B14F-4D97-AF65-F5344CB8AC3E}">
        <p14:creationId xmlns:p14="http://schemas.microsoft.com/office/powerpoint/2010/main" val="116554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List_of_ISO_639-1_cod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pubs.com/uky994/58480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pubs.com/uky994/584806"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twitter.com/emisshula/status/323863393167613953"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rpubs.com/uky994/58481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rpubs.com/uky994/584816"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rpubs.com/uky994/584819"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regexcrossword.com/challenges/beginner"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rpubs.com/uky994/584820"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ackoverflow.com/a/201378"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rpubs.com/uky994/584876"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en.wikipedia.org/wiki/Harvard_sentence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rpubs.com/uky994/584882"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rpubs.com/uky994/584887"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rpubs.com/uky994/584892"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rpubs.com/uky994/584900"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rpubs.com/uky994/584910"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s://rpubs.com/uky994/584920"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lecture introduces you to string manipulation in R. You’ll learn the basics of how strings work and how to create them by hand, but the focus of this chapter will be on regular expressions, or </a:t>
            </a:r>
            <a:r>
              <a:rPr lang="en-US" sz="1200" b="0" i="0" kern="1200" dirty="0" err="1">
                <a:solidFill>
                  <a:schemeClr val="tx1"/>
                </a:solidFill>
                <a:effectLst/>
                <a:latin typeface="+mn-lt"/>
                <a:ea typeface="+mn-ea"/>
                <a:cs typeface="+mn-cs"/>
              </a:rPr>
              <a:t>regexps</a:t>
            </a:r>
            <a:r>
              <a:rPr lang="en-US" sz="1200" b="0" i="0" kern="1200" dirty="0">
                <a:solidFill>
                  <a:schemeClr val="tx1"/>
                </a:solidFill>
                <a:effectLst/>
                <a:latin typeface="+mn-lt"/>
                <a:ea typeface="+mn-ea"/>
                <a:cs typeface="+mn-cs"/>
              </a:rPr>
              <a:t> for short. Regular expressions are useful because strings usually contain unstructured or semi-structured data, and </a:t>
            </a:r>
            <a:r>
              <a:rPr lang="en-US" sz="1200" b="0" i="0" kern="1200" dirty="0" err="1">
                <a:solidFill>
                  <a:schemeClr val="tx1"/>
                </a:solidFill>
                <a:effectLst/>
                <a:latin typeface="+mn-lt"/>
                <a:ea typeface="+mn-ea"/>
                <a:cs typeface="+mn-cs"/>
              </a:rPr>
              <a:t>regexps</a:t>
            </a:r>
            <a:r>
              <a:rPr lang="en-US" sz="1200" b="0" i="0" kern="1200" dirty="0">
                <a:solidFill>
                  <a:schemeClr val="tx1"/>
                </a:solidFill>
                <a:effectLst/>
                <a:latin typeface="+mn-lt"/>
                <a:ea typeface="+mn-ea"/>
                <a:cs typeface="+mn-cs"/>
              </a:rPr>
              <a:t> are a concise language for describing patterns in strings. When you first look at a </a:t>
            </a:r>
            <a:r>
              <a:rPr lang="en-US" sz="1200" b="0" i="0" kern="1200" dirty="0" err="1">
                <a:solidFill>
                  <a:schemeClr val="tx1"/>
                </a:solidFill>
                <a:effectLst/>
                <a:latin typeface="+mn-lt"/>
                <a:ea typeface="+mn-ea"/>
                <a:cs typeface="+mn-cs"/>
              </a:rPr>
              <a:t>regexp</a:t>
            </a:r>
            <a:r>
              <a:rPr lang="en-US" sz="1200" b="0" i="0" kern="1200" dirty="0">
                <a:solidFill>
                  <a:schemeClr val="tx1"/>
                </a:solidFill>
                <a:effectLst/>
                <a:latin typeface="+mn-lt"/>
                <a:ea typeface="+mn-ea"/>
                <a:cs typeface="+mn-cs"/>
              </a:rPr>
              <a:t>, you’ll think a cat walked across your keyboard, but as your understanding improves they will soon start to make sense.</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a:t>
            </a:fld>
            <a:endParaRPr lang="en-US"/>
          </a:p>
        </p:txBody>
      </p:sp>
    </p:spTree>
    <p:extLst>
      <p:ext uri="{BB962C8B-B14F-4D97-AF65-F5344CB8AC3E}">
        <p14:creationId xmlns:p14="http://schemas.microsoft.com/office/powerpoint/2010/main" val="125559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most other functions in R, missing values are contagious. If you want them to print as </a:t>
            </a:r>
            <a:r>
              <a:rPr lang="en-US" dirty="0"/>
              <a:t>"NA"</a:t>
            </a:r>
            <a:r>
              <a:rPr lang="en-US" sz="1200" b="0" i="0" kern="1200" dirty="0">
                <a:solidFill>
                  <a:schemeClr val="tx1"/>
                </a:solidFill>
                <a:effectLst/>
                <a:latin typeface="+mn-lt"/>
                <a:ea typeface="+mn-ea"/>
                <a:cs typeface="+mn-cs"/>
              </a:rPr>
              <a:t>, use </a:t>
            </a:r>
            <a:r>
              <a:rPr lang="en-US" dirty="0" err="1"/>
              <a:t>str_replace_na</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10</a:t>
            </a:fld>
            <a:endParaRPr lang="en-US"/>
          </a:p>
        </p:txBody>
      </p:sp>
    </p:spTree>
    <p:extLst>
      <p:ext uri="{BB962C8B-B14F-4D97-AF65-F5344CB8AC3E}">
        <p14:creationId xmlns:p14="http://schemas.microsoft.com/office/powerpoint/2010/main" val="289437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shown above, </a:t>
            </a:r>
            <a:r>
              <a:rPr lang="en-US" dirty="0" err="1"/>
              <a:t>str_c</a:t>
            </a:r>
            <a:r>
              <a:rPr lang="en-US" dirty="0"/>
              <a:t>()</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and it automatically recycles shorter vectors to the same length as the longest: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11</a:t>
            </a:fld>
            <a:endParaRPr lang="en-US"/>
          </a:p>
        </p:txBody>
      </p:sp>
    </p:spTree>
    <p:extLst>
      <p:ext uri="{BB962C8B-B14F-4D97-AF65-F5344CB8AC3E}">
        <p14:creationId xmlns:p14="http://schemas.microsoft.com/office/powerpoint/2010/main" val="41315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Objects of length 0 are silently dropped. This is particularly useful in conjunction with </a:t>
            </a:r>
            <a:r>
              <a:rPr lang="en-US" dirty="0"/>
              <a:t>if</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12</a:t>
            </a:fld>
            <a:endParaRPr lang="en-US"/>
          </a:p>
        </p:txBody>
      </p:sp>
    </p:spTree>
    <p:extLst>
      <p:ext uri="{BB962C8B-B14F-4D97-AF65-F5344CB8AC3E}">
        <p14:creationId xmlns:p14="http://schemas.microsoft.com/office/powerpoint/2010/main" val="165824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collapse a vector of strings into a single string, use </a:t>
            </a:r>
            <a:r>
              <a:rPr lang="en-US" dirty="0"/>
              <a:t>collapse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13</a:t>
            </a:fld>
            <a:endParaRPr lang="en-US"/>
          </a:p>
        </p:txBody>
      </p:sp>
    </p:spTree>
    <p:extLst>
      <p:ext uri="{BB962C8B-B14F-4D97-AF65-F5344CB8AC3E}">
        <p14:creationId xmlns:p14="http://schemas.microsoft.com/office/powerpoint/2010/main" val="316853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extract parts of a string using </a:t>
            </a:r>
            <a:r>
              <a:rPr lang="en-US" dirty="0" err="1"/>
              <a:t>str_sub</a:t>
            </a:r>
            <a:r>
              <a:rPr lang="en-US" dirty="0"/>
              <a:t>()</a:t>
            </a:r>
            <a:r>
              <a:rPr lang="en-US" sz="1200" b="0" i="0" kern="1200" dirty="0">
                <a:solidFill>
                  <a:schemeClr val="tx1"/>
                </a:solidFill>
                <a:effectLst/>
                <a:latin typeface="+mn-lt"/>
                <a:ea typeface="+mn-ea"/>
                <a:cs typeface="+mn-cs"/>
              </a:rPr>
              <a:t>. As well as the string, </a:t>
            </a:r>
            <a:r>
              <a:rPr lang="en-US" dirty="0" err="1"/>
              <a:t>str_sub</a:t>
            </a:r>
            <a:r>
              <a:rPr lang="en-US" dirty="0"/>
              <a:t>()</a:t>
            </a:r>
            <a:r>
              <a:rPr lang="en-US" sz="1200" b="0" i="0" kern="1200" dirty="0">
                <a:solidFill>
                  <a:schemeClr val="tx1"/>
                </a:solidFill>
                <a:effectLst/>
                <a:latin typeface="+mn-lt"/>
                <a:ea typeface="+mn-ea"/>
                <a:cs typeface="+mn-cs"/>
              </a:rPr>
              <a:t> takes </a:t>
            </a:r>
            <a:r>
              <a:rPr lang="en-US" b="1" dirty="0"/>
              <a:t>start</a:t>
            </a:r>
            <a:r>
              <a:rPr lang="en-US" sz="1200" b="0" i="0" kern="1200" dirty="0">
                <a:solidFill>
                  <a:schemeClr val="tx1"/>
                </a:solidFill>
                <a:effectLst/>
                <a:latin typeface="+mn-lt"/>
                <a:ea typeface="+mn-ea"/>
                <a:cs typeface="+mn-cs"/>
              </a:rPr>
              <a:t> and </a:t>
            </a:r>
            <a:r>
              <a:rPr lang="en-US" b="1" dirty="0"/>
              <a:t>end</a:t>
            </a:r>
            <a:r>
              <a:rPr lang="en-US" sz="1200" b="0" i="0" kern="1200" dirty="0">
                <a:solidFill>
                  <a:schemeClr val="tx1"/>
                </a:solidFill>
                <a:effectLst/>
                <a:latin typeface="+mn-lt"/>
                <a:ea typeface="+mn-ea"/>
                <a:cs typeface="+mn-cs"/>
              </a:rPr>
              <a:t> arguments which give the (inclusive) position of the substring: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that </a:t>
            </a:r>
            <a:r>
              <a:rPr lang="en-US" dirty="0" err="1"/>
              <a:t>str_sub</a:t>
            </a:r>
            <a:r>
              <a:rPr lang="en-US" dirty="0"/>
              <a:t>()</a:t>
            </a:r>
            <a:r>
              <a:rPr lang="en-US" sz="1200" b="0" i="0" kern="1200" dirty="0">
                <a:solidFill>
                  <a:schemeClr val="tx1"/>
                </a:solidFill>
                <a:effectLst/>
                <a:latin typeface="+mn-lt"/>
                <a:ea typeface="+mn-ea"/>
                <a:cs typeface="+mn-cs"/>
              </a:rPr>
              <a:t> won’t fail if the string is too short: it will just return as much as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use the </a:t>
            </a:r>
            <a:r>
              <a:rPr lang="en-US" sz="1200" b="1" i="0" kern="1200" dirty="0">
                <a:solidFill>
                  <a:schemeClr val="tx1"/>
                </a:solidFill>
                <a:effectLst/>
                <a:latin typeface="+mn-lt"/>
                <a:ea typeface="+mn-ea"/>
                <a:cs typeface="+mn-cs"/>
              </a:rPr>
              <a:t>assignment</a:t>
            </a:r>
            <a:r>
              <a:rPr lang="en-US" sz="1200" b="0" i="0" kern="1200" dirty="0">
                <a:solidFill>
                  <a:schemeClr val="tx1"/>
                </a:solidFill>
                <a:effectLst/>
                <a:latin typeface="+mn-lt"/>
                <a:ea typeface="+mn-ea"/>
                <a:cs typeface="+mn-cs"/>
              </a:rPr>
              <a:t> form of </a:t>
            </a:r>
            <a:r>
              <a:rPr lang="en-US" dirty="0" err="1"/>
              <a:t>str_sub</a:t>
            </a:r>
            <a:r>
              <a:rPr lang="en-US" dirty="0"/>
              <a:t>()</a:t>
            </a:r>
            <a:r>
              <a:rPr lang="en-US" sz="1200" b="0" i="0" kern="1200" dirty="0">
                <a:solidFill>
                  <a:schemeClr val="tx1"/>
                </a:solidFill>
                <a:effectLst/>
                <a:latin typeface="+mn-lt"/>
                <a:ea typeface="+mn-ea"/>
                <a:cs typeface="+mn-cs"/>
              </a:rPr>
              <a:t> to modify strings: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14</a:t>
            </a:fld>
            <a:endParaRPr lang="en-US"/>
          </a:p>
        </p:txBody>
      </p:sp>
    </p:spTree>
    <p:extLst>
      <p:ext uri="{BB962C8B-B14F-4D97-AF65-F5344CB8AC3E}">
        <p14:creationId xmlns:p14="http://schemas.microsoft.com/office/powerpoint/2010/main" val="157879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Above I used </a:t>
            </a:r>
            <a:r>
              <a:rPr lang="en-US" dirty="0" err="1"/>
              <a:t>str_to_lower</a:t>
            </a:r>
            <a:r>
              <a:rPr lang="en-US" dirty="0"/>
              <a:t>()</a:t>
            </a:r>
            <a:r>
              <a:rPr lang="en-US" sz="1200" b="0" i="0" kern="1200" dirty="0">
                <a:solidFill>
                  <a:schemeClr val="tx1"/>
                </a:solidFill>
                <a:effectLst/>
                <a:latin typeface="+mn-lt"/>
                <a:ea typeface="+mn-ea"/>
                <a:cs typeface="+mn-cs"/>
              </a:rPr>
              <a:t> to change the text to lower case. You can also use </a:t>
            </a:r>
            <a:r>
              <a:rPr lang="en-US" dirty="0" err="1"/>
              <a:t>str_to_upper</a:t>
            </a:r>
            <a:r>
              <a:rPr lang="en-US" dirty="0"/>
              <a:t>()</a:t>
            </a:r>
            <a:r>
              <a:rPr lang="en-US" sz="1200" b="0" i="0" kern="1200" dirty="0">
                <a:solidFill>
                  <a:schemeClr val="tx1"/>
                </a:solidFill>
                <a:effectLst/>
                <a:latin typeface="+mn-lt"/>
                <a:ea typeface="+mn-ea"/>
                <a:cs typeface="+mn-cs"/>
              </a:rPr>
              <a:t> or </a:t>
            </a:r>
            <a:r>
              <a:rPr lang="en-US" dirty="0" err="1"/>
              <a:t>str_to_title</a:t>
            </a:r>
            <a:r>
              <a:rPr lang="en-US" dirty="0"/>
              <a:t>()</a:t>
            </a:r>
            <a:r>
              <a:rPr lang="en-US" sz="1200" b="0" i="0" kern="1200" dirty="0">
                <a:solidFill>
                  <a:schemeClr val="tx1"/>
                </a:solidFill>
                <a:effectLst/>
                <a:latin typeface="+mn-lt"/>
                <a:ea typeface="+mn-ea"/>
                <a:cs typeface="+mn-cs"/>
              </a:rPr>
              <a:t>. However, changing case is more complicated than it might at first appear because different languages have different rules for changing case. You can pick which set of rules to use by specifying a locale: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locale is specified as a ISO 639 language code, which is a two or three letter abbreviation. If you don’t already know the code for your language, </a:t>
            </a:r>
            <a:r>
              <a:rPr lang="en-US" sz="1200" b="0" i="0" u="none" strike="noStrike" kern="1200" dirty="0">
                <a:solidFill>
                  <a:schemeClr val="tx1"/>
                </a:solidFill>
                <a:effectLst/>
                <a:latin typeface="+mn-lt"/>
                <a:ea typeface="+mn-ea"/>
                <a:cs typeface="+mn-cs"/>
                <a:hlinkClick r:id="rId3"/>
              </a:rPr>
              <a:t>Wikipedia</a:t>
            </a:r>
            <a:r>
              <a:rPr lang="en-US" sz="1200" b="0" i="0" kern="1200" dirty="0">
                <a:solidFill>
                  <a:schemeClr val="tx1"/>
                </a:solidFill>
                <a:effectLst/>
                <a:latin typeface="+mn-lt"/>
                <a:ea typeface="+mn-ea"/>
                <a:cs typeface="+mn-cs"/>
              </a:rPr>
              <a:t> has a good list. If you leave the locale blank, it will use the current locale, as provided by your operating system.</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15</a:t>
            </a:fld>
            <a:endParaRPr lang="en-US"/>
          </a:p>
        </p:txBody>
      </p:sp>
    </p:spTree>
    <p:extLst>
      <p:ext uri="{BB962C8B-B14F-4D97-AF65-F5344CB8AC3E}">
        <p14:creationId xmlns:p14="http://schemas.microsoft.com/office/powerpoint/2010/main" val="1345655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important operation that’s affected by the locale is sorting. The base R </a:t>
            </a:r>
            <a:r>
              <a:rPr lang="en-US" dirty="0"/>
              <a:t>order()</a:t>
            </a:r>
            <a:r>
              <a:rPr lang="en-US" sz="1200" b="0" i="0" kern="1200" dirty="0">
                <a:solidFill>
                  <a:schemeClr val="tx1"/>
                </a:solidFill>
                <a:effectLst/>
                <a:latin typeface="+mn-lt"/>
                <a:ea typeface="+mn-ea"/>
                <a:cs typeface="+mn-cs"/>
              </a:rPr>
              <a:t> and </a:t>
            </a:r>
            <a:r>
              <a:rPr lang="en-US" dirty="0"/>
              <a:t>sort()</a:t>
            </a:r>
            <a:r>
              <a:rPr lang="en-US" sz="1200" b="0" i="0" kern="1200" dirty="0">
                <a:solidFill>
                  <a:schemeClr val="tx1"/>
                </a:solidFill>
                <a:effectLst/>
                <a:latin typeface="+mn-lt"/>
                <a:ea typeface="+mn-ea"/>
                <a:cs typeface="+mn-cs"/>
              </a:rPr>
              <a:t> functions sort strings using the current locale. If you want robust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across different computers, you may want to use </a:t>
            </a:r>
            <a:r>
              <a:rPr lang="en-US" dirty="0" err="1"/>
              <a:t>str_sort</a:t>
            </a:r>
            <a:r>
              <a:rPr lang="en-US" dirty="0"/>
              <a:t>()</a:t>
            </a:r>
            <a:r>
              <a:rPr lang="en-US" sz="1200" b="0" i="0" kern="1200" dirty="0">
                <a:solidFill>
                  <a:schemeClr val="tx1"/>
                </a:solidFill>
                <a:effectLst/>
                <a:latin typeface="+mn-lt"/>
                <a:ea typeface="+mn-ea"/>
                <a:cs typeface="+mn-cs"/>
              </a:rPr>
              <a:t> and </a:t>
            </a:r>
            <a:r>
              <a:rPr lang="en-US" dirty="0" err="1"/>
              <a:t>str_order</a:t>
            </a:r>
            <a:r>
              <a:rPr lang="en-US" dirty="0"/>
              <a:t>()</a:t>
            </a:r>
            <a:r>
              <a:rPr lang="en-US" sz="1200" b="0" i="0" kern="1200" dirty="0">
                <a:solidFill>
                  <a:schemeClr val="tx1"/>
                </a:solidFill>
                <a:effectLst/>
                <a:latin typeface="+mn-lt"/>
                <a:ea typeface="+mn-ea"/>
                <a:cs typeface="+mn-cs"/>
              </a:rPr>
              <a:t> which take an additional </a:t>
            </a:r>
            <a:r>
              <a:rPr lang="en-US" dirty="0"/>
              <a:t>locale</a:t>
            </a:r>
            <a:r>
              <a:rPr lang="en-US" sz="1200" b="0" i="0" kern="1200" dirty="0">
                <a:solidFill>
                  <a:schemeClr val="tx1"/>
                </a:solidFill>
                <a:effectLst/>
                <a:latin typeface="+mn-lt"/>
                <a:ea typeface="+mn-ea"/>
                <a:cs typeface="+mn-cs"/>
              </a:rPr>
              <a:t> argument: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16</a:t>
            </a:fld>
            <a:endParaRPr lang="en-US"/>
          </a:p>
        </p:txBody>
      </p:sp>
    </p:spTree>
    <p:extLst>
      <p:ext uri="{BB962C8B-B14F-4D97-AF65-F5344CB8AC3E}">
        <p14:creationId xmlns:p14="http://schemas.microsoft.com/office/powerpoint/2010/main" val="615773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https://rpubs.com/uky994/584806</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In code that doesn’t use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you’ll often see paste() and paste0(). What’s the difference between the two functions? What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 are they equivalent to? How do the functions differ in their handling of NA?</a:t>
            </a:r>
          </a:p>
          <a:p>
            <a:pPr marL="228600" indent="-228600">
              <a:buFont typeface="+mj-lt"/>
              <a:buAutoNum type="arabicPeriod"/>
            </a:pPr>
            <a:r>
              <a:rPr lang="en-US" sz="1200" b="0" i="0" kern="1200" dirty="0">
                <a:solidFill>
                  <a:schemeClr val="tx1"/>
                </a:solidFill>
                <a:effectLst/>
                <a:latin typeface="+mn-lt"/>
                <a:ea typeface="+mn-ea"/>
                <a:cs typeface="+mn-cs"/>
              </a:rPr>
              <a:t>In your own words, describe the difference between the </a:t>
            </a:r>
            <a:r>
              <a:rPr lang="en-US" sz="1200" b="0" i="0" kern="1200" dirty="0" err="1">
                <a:solidFill>
                  <a:schemeClr val="tx1"/>
                </a:solidFill>
                <a:effectLst/>
                <a:latin typeface="+mn-lt"/>
                <a:ea typeface="+mn-ea"/>
                <a:cs typeface="+mn-cs"/>
              </a:rPr>
              <a:t>sep</a:t>
            </a:r>
            <a:r>
              <a:rPr lang="en-US" sz="1200" b="0" i="0" kern="1200" dirty="0">
                <a:solidFill>
                  <a:schemeClr val="tx1"/>
                </a:solidFill>
                <a:effectLst/>
                <a:latin typeface="+mn-lt"/>
                <a:ea typeface="+mn-ea"/>
                <a:cs typeface="+mn-cs"/>
              </a:rPr>
              <a:t> and collapse arguments to </a:t>
            </a:r>
            <a:r>
              <a:rPr lang="en-US" sz="1200" b="0" i="0" kern="1200" dirty="0" err="1">
                <a:solidFill>
                  <a:schemeClr val="tx1"/>
                </a:solidFill>
                <a:effectLst/>
                <a:latin typeface="+mn-lt"/>
                <a:ea typeface="+mn-ea"/>
                <a:cs typeface="+mn-cs"/>
              </a:rPr>
              <a:t>str_c</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str_length</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str_sub</a:t>
            </a:r>
            <a:r>
              <a:rPr lang="en-US" sz="1200" b="0" i="0" kern="1200" dirty="0">
                <a:solidFill>
                  <a:schemeClr val="tx1"/>
                </a:solidFill>
                <a:effectLst/>
                <a:latin typeface="+mn-lt"/>
                <a:ea typeface="+mn-ea"/>
                <a:cs typeface="+mn-cs"/>
              </a:rPr>
              <a:t>() to extract the middle character from a string. What will you do if the string has an even number of characters?</a:t>
            </a:r>
          </a:p>
          <a:p>
            <a:pPr marL="228600" indent="-228600">
              <a:buFont typeface="+mj-lt"/>
              <a:buAutoNum type="arabicPeriod"/>
            </a:pPr>
            <a:r>
              <a:rPr lang="en-US" sz="1200" b="0" i="0" kern="1200" dirty="0">
                <a:solidFill>
                  <a:schemeClr val="tx1"/>
                </a:solidFill>
                <a:effectLst/>
                <a:latin typeface="+mn-lt"/>
                <a:ea typeface="+mn-ea"/>
                <a:cs typeface="+mn-cs"/>
              </a:rPr>
              <a:t>What does </a:t>
            </a:r>
            <a:r>
              <a:rPr lang="en-US" sz="1200" b="0" i="0" kern="1200" dirty="0" err="1">
                <a:solidFill>
                  <a:schemeClr val="tx1"/>
                </a:solidFill>
                <a:effectLst/>
                <a:latin typeface="+mn-lt"/>
                <a:ea typeface="+mn-ea"/>
                <a:cs typeface="+mn-cs"/>
              </a:rPr>
              <a:t>str_wrap</a:t>
            </a:r>
            <a:r>
              <a:rPr lang="en-US" sz="1200" b="0" i="0" kern="1200" dirty="0">
                <a:solidFill>
                  <a:schemeClr val="tx1"/>
                </a:solidFill>
                <a:effectLst/>
                <a:latin typeface="+mn-lt"/>
                <a:ea typeface="+mn-ea"/>
                <a:cs typeface="+mn-cs"/>
              </a:rPr>
              <a:t>() do? When might you want to use it?</a:t>
            </a:r>
          </a:p>
          <a:p>
            <a:pPr marL="228600" indent="-228600">
              <a:buFont typeface="+mj-lt"/>
              <a:buAutoNum type="arabicPeriod"/>
            </a:pPr>
            <a:r>
              <a:rPr lang="en-US" sz="1200" b="0" i="0" kern="1200" dirty="0">
                <a:solidFill>
                  <a:schemeClr val="tx1"/>
                </a:solidFill>
                <a:effectLst/>
                <a:latin typeface="+mn-lt"/>
                <a:ea typeface="+mn-ea"/>
                <a:cs typeface="+mn-cs"/>
              </a:rPr>
              <a:t>What does </a:t>
            </a:r>
            <a:r>
              <a:rPr lang="en-US" sz="1200" b="0" i="0" kern="1200" dirty="0" err="1">
                <a:solidFill>
                  <a:schemeClr val="tx1"/>
                </a:solidFill>
                <a:effectLst/>
                <a:latin typeface="+mn-lt"/>
                <a:ea typeface="+mn-ea"/>
                <a:cs typeface="+mn-cs"/>
              </a:rPr>
              <a:t>str_trim</a:t>
            </a:r>
            <a:r>
              <a:rPr lang="en-US" sz="1200" b="0" i="0" kern="1200" dirty="0">
                <a:solidFill>
                  <a:schemeClr val="tx1"/>
                </a:solidFill>
                <a:effectLst/>
                <a:latin typeface="+mn-lt"/>
                <a:ea typeface="+mn-ea"/>
                <a:cs typeface="+mn-cs"/>
              </a:rPr>
              <a:t>() do? What’s the opposite of </a:t>
            </a:r>
            <a:r>
              <a:rPr lang="en-US" sz="1200" b="0" i="0" kern="1200" dirty="0" err="1">
                <a:solidFill>
                  <a:schemeClr val="tx1"/>
                </a:solidFill>
                <a:effectLst/>
                <a:latin typeface="+mn-lt"/>
                <a:ea typeface="+mn-ea"/>
                <a:cs typeface="+mn-cs"/>
              </a:rPr>
              <a:t>str_trim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Write a function that turns (e.g.) a vector c("a", "b", "c") into the string a, b, and c. Think carefully about what it should do if given a vector of length 0, 1, or 2.</a:t>
            </a:r>
          </a:p>
          <a:p>
            <a:pPr marL="228600" indent="-228600">
              <a:buFont typeface="+mj-lt"/>
              <a:buAutoNum type="arabicPeriod"/>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A5F626E-7FC3-431E-95E9-77B22669FD98}" type="slidenum">
              <a:rPr lang="en-US" smtClean="0"/>
              <a:t>17</a:t>
            </a:fld>
            <a:endParaRPr lang="en-US"/>
          </a:p>
        </p:txBody>
      </p:sp>
    </p:spTree>
    <p:extLst>
      <p:ext uri="{BB962C8B-B14F-4D97-AF65-F5344CB8AC3E}">
        <p14:creationId xmlns:p14="http://schemas.microsoft.com/office/powerpoint/2010/main" val="2342264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Regexps</a:t>
            </a:r>
            <a:r>
              <a:rPr lang="en-US" sz="1200" b="0" i="0" kern="1200" dirty="0">
                <a:solidFill>
                  <a:schemeClr val="tx1"/>
                </a:solidFill>
                <a:effectLst/>
                <a:latin typeface="+mn-lt"/>
                <a:ea typeface="+mn-ea"/>
                <a:cs typeface="+mn-cs"/>
              </a:rPr>
              <a:t> are a very terse language that allow you to describe patterns in strings. They take a little while to get your head around, but once you understand them, you’ll find them extremely useful.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learn regular expressions, we’ll use </a:t>
            </a:r>
            <a:r>
              <a:rPr lang="en-US" sz="1200" b="0" i="0" kern="1200" dirty="0" err="1">
                <a:solidFill>
                  <a:schemeClr val="tx1"/>
                </a:solidFill>
                <a:effectLst/>
                <a:latin typeface="+mn-lt"/>
                <a:ea typeface="+mn-ea"/>
                <a:cs typeface="+mn-cs"/>
              </a:rPr>
              <a:t>str_view</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str_view_all</a:t>
            </a:r>
            <a:r>
              <a:rPr lang="en-US" sz="1200" b="0" i="0" kern="1200" dirty="0">
                <a:solidFill>
                  <a:schemeClr val="tx1"/>
                </a:solidFill>
                <a:effectLst/>
                <a:latin typeface="+mn-lt"/>
                <a:ea typeface="+mn-ea"/>
                <a:cs typeface="+mn-cs"/>
              </a:rPr>
              <a:t>(). These functions take a character vector and a regular expression, and show you how they match. We’ll start with very simple regular expressions and then gradually get more and more complicated. Once you’ve mastered pattern matching, you’ll learn how to apply those ideas with various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functions.</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18</a:t>
            </a:fld>
            <a:endParaRPr lang="en-US"/>
          </a:p>
        </p:txBody>
      </p:sp>
    </p:spTree>
    <p:extLst>
      <p:ext uri="{BB962C8B-B14F-4D97-AF65-F5344CB8AC3E}">
        <p14:creationId xmlns:p14="http://schemas.microsoft.com/office/powerpoint/2010/main" val="1328350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simplest patterns match exact strings:</a:t>
            </a:r>
          </a:p>
          <a:p>
            <a:r>
              <a:rPr lang="en-US" sz="1200" b="0" i="0" u="none" strike="noStrike" kern="1200" dirty="0">
                <a:solidFill>
                  <a:schemeClr val="tx1"/>
                </a:solidFill>
                <a:effectLst/>
                <a:latin typeface="+mn-lt"/>
                <a:ea typeface="+mn-ea"/>
                <a:cs typeface="+mn-cs"/>
              </a:rPr>
              <a:t>x &lt;-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("apple", "banana", "pear")</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str</a:t>
            </a:r>
            <a:r>
              <a:rPr lang="en-US" sz="1200" b="1" i="0" u="none" strike="noStrike" kern="1200" dirty="0" err="1">
                <a:solidFill>
                  <a:schemeClr val="tx1"/>
                </a:solidFill>
                <a:effectLst/>
                <a:latin typeface="+mn-lt"/>
                <a:ea typeface="+mn-ea"/>
                <a:cs typeface="+mn-cs"/>
              </a:rPr>
              <a:t>_</a:t>
            </a:r>
            <a:r>
              <a:rPr lang="en-US" sz="1200" b="0" i="0" u="none" strike="noStrike" kern="1200" dirty="0" err="1">
                <a:solidFill>
                  <a:schemeClr val="tx1"/>
                </a:solidFill>
                <a:effectLst/>
                <a:latin typeface="+mn-lt"/>
                <a:ea typeface="+mn-ea"/>
                <a:cs typeface="+mn-cs"/>
              </a:rPr>
              <a:t>view</a:t>
            </a:r>
            <a:r>
              <a:rPr lang="en-US" sz="1200" b="0" i="0" u="none" strike="noStrike" kern="1200" dirty="0">
                <a:solidFill>
                  <a:schemeClr val="tx1"/>
                </a:solidFill>
                <a:effectLst/>
                <a:latin typeface="+mn-lt"/>
                <a:ea typeface="+mn-ea"/>
                <a:cs typeface="+mn-cs"/>
              </a:rPr>
              <a:t>(x, "an")</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apple</a:t>
            </a:r>
          </a:p>
          <a:p>
            <a:r>
              <a:rPr lang="en-US" sz="1200" b="0" i="0" kern="1200" dirty="0">
                <a:solidFill>
                  <a:schemeClr val="tx1"/>
                </a:solidFill>
                <a:effectLst/>
                <a:latin typeface="+mn-lt"/>
                <a:ea typeface="+mn-ea"/>
                <a:cs typeface="+mn-cs"/>
              </a:rPr>
              <a:t>banana</a:t>
            </a:r>
          </a:p>
          <a:p>
            <a:r>
              <a:rPr lang="en-US" sz="1200" b="0" i="0" kern="1200" dirty="0">
                <a:solidFill>
                  <a:schemeClr val="tx1"/>
                </a:solidFill>
                <a:effectLst/>
                <a:latin typeface="+mn-lt"/>
                <a:ea typeface="+mn-ea"/>
                <a:cs typeface="+mn-cs"/>
              </a:rPr>
              <a:t>pear</a:t>
            </a:r>
          </a:p>
          <a:p>
            <a:r>
              <a:rPr lang="en-US" sz="1200" b="1" i="0" kern="1200" dirty="0">
                <a:solidFill>
                  <a:schemeClr val="tx1"/>
                </a:solidFill>
                <a:effectLst/>
                <a:latin typeface="+mn-lt"/>
                <a:ea typeface="+mn-ea"/>
                <a:cs typeface="+mn-cs"/>
              </a:rPr>
              <a:t>The next step </a:t>
            </a:r>
            <a:r>
              <a:rPr lang="en-US" sz="1200" b="0" i="0" kern="1200" dirty="0">
                <a:solidFill>
                  <a:schemeClr val="tx1"/>
                </a:solidFill>
                <a:effectLst/>
                <a:latin typeface="+mn-lt"/>
                <a:ea typeface="+mn-ea"/>
                <a:cs typeface="+mn-cs"/>
              </a:rPr>
              <a:t>up in complexity is ., which matches any character (except a newline):</a:t>
            </a:r>
          </a:p>
          <a:p>
            <a:r>
              <a:rPr lang="en-US" sz="1200" b="0" i="0" u="none" strike="noStrike" kern="1200" dirty="0" err="1">
                <a:solidFill>
                  <a:schemeClr val="tx1"/>
                </a:solidFill>
                <a:effectLst/>
                <a:latin typeface="+mn-lt"/>
                <a:ea typeface="+mn-ea"/>
                <a:cs typeface="+mn-cs"/>
              </a:rPr>
              <a:t>str_view</a:t>
            </a:r>
            <a:r>
              <a:rPr lang="en-US" sz="1200" b="0" i="0" u="none" strike="noStrike" kern="1200" dirty="0">
                <a:solidFill>
                  <a:schemeClr val="tx1"/>
                </a:solidFill>
                <a:effectLst/>
                <a:latin typeface="+mn-lt"/>
                <a:ea typeface="+mn-ea"/>
                <a:cs typeface="+mn-cs"/>
              </a:rPr>
              <a:t>(x, ".a.")</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apple</a:t>
            </a:r>
          </a:p>
          <a:p>
            <a:r>
              <a:rPr lang="en-US" sz="1200" b="0" i="0" kern="1200" dirty="0">
                <a:solidFill>
                  <a:schemeClr val="tx1"/>
                </a:solidFill>
                <a:effectLst/>
                <a:latin typeface="+mn-lt"/>
                <a:ea typeface="+mn-ea"/>
                <a:cs typeface="+mn-cs"/>
              </a:rPr>
              <a:t>banana</a:t>
            </a:r>
          </a:p>
          <a:p>
            <a:r>
              <a:rPr lang="en-US" sz="1200" b="0" i="0" kern="1200" dirty="0">
                <a:solidFill>
                  <a:schemeClr val="tx1"/>
                </a:solidFill>
                <a:effectLst/>
                <a:latin typeface="+mn-lt"/>
                <a:ea typeface="+mn-ea"/>
                <a:cs typeface="+mn-cs"/>
              </a:rPr>
              <a:t>pear</a:t>
            </a:r>
          </a:p>
        </p:txBody>
      </p:sp>
      <p:sp>
        <p:nvSpPr>
          <p:cNvPr id="4" name="Slide Number Placeholder 3"/>
          <p:cNvSpPr>
            <a:spLocks noGrp="1"/>
          </p:cNvSpPr>
          <p:nvPr>
            <p:ph type="sldNum" sz="quarter" idx="5"/>
          </p:nvPr>
        </p:nvSpPr>
        <p:spPr/>
        <p:txBody>
          <a:bodyPr/>
          <a:lstStyle/>
          <a:p>
            <a:fld id="{38432579-6FD5-40F1-9B13-47E7C53FA9BB}" type="slidenum">
              <a:rPr lang="en-US" smtClean="0"/>
              <a:t>19</a:t>
            </a:fld>
            <a:endParaRPr lang="en-US"/>
          </a:p>
        </p:txBody>
      </p:sp>
    </p:spTree>
    <p:extLst>
      <p:ext uri="{BB962C8B-B14F-4D97-AF65-F5344CB8AC3E}">
        <p14:creationId xmlns:p14="http://schemas.microsoft.com/office/powerpoint/2010/main" val="111134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You can create </a:t>
            </a:r>
            <a:r>
              <a:rPr lang="en-US" sz="1200" b="0" i="0" kern="1200" dirty="0">
                <a:solidFill>
                  <a:schemeClr val="tx1"/>
                </a:solidFill>
                <a:effectLst/>
                <a:latin typeface="+mn-lt"/>
                <a:ea typeface="+mn-ea"/>
                <a:cs typeface="+mn-cs"/>
              </a:rPr>
              <a:t>strings with either single quotes or double quotes. </a:t>
            </a:r>
            <a:r>
              <a:rPr lang="en-US" sz="1200" b="1" i="0" kern="1200" dirty="0">
                <a:solidFill>
                  <a:schemeClr val="tx1"/>
                </a:solidFill>
                <a:effectLst/>
                <a:latin typeface="+mn-lt"/>
                <a:ea typeface="+mn-ea"/>
                <a:cs typeface="+mn-cs"/>
              </a:rPr>
              <a:t>Unlike other languages</a:t>
            </a:r>
            <a:r>
              <a:rPr lang="en-US" sz="1200" b="0" i="0" kern="1200" dirty="0">
                <a:solidFill>
                  <a:schemeClr val="tx1"/>
                </a:solidFill>
                <a:effectLst/>
                <a:latin typeface="+mn-lt"/>
                <a:ea typeface="+mn-ea"/>
                <a:cs typeface="+mn-cs"/>
              </a:rPr>
              <a:t>, there is no difference in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 recommend always using </a:t>
            </a:r>
            <a:r>
              <a:rPr lang="en-US" dirty="0"/>
              <a:t>"</a:t>
            </a:r>
            <a:r>
              <a:rPr lang="en-US" sz="1200" b="0" i="0" kern="1200" dirty="0">
                <a:solidFill>
                  <a:schemeClr val="tx1"/>
                </a:solidFill>
                <a:effectLst/>
                <a:latin typeface="+mn-lt"/>
                <a:ea typeface="+mn-ea"/>
                <a:cs typeface="+mn-cs"/>
              </a:rPr>
              <a:t>, unless you want to create a string that contains multiple </a:t>
            </a:r>
            <a:r>
              <a:rPr lang="en-US" b="0"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If you forget </a:t>
            </a:r>
            <a:r>
              <a:rPr lang="en-US" sz="1200" b="0" i="0" kern="1200" dirty="0">
                <a:solidFill>
                  <a:schemeClr val="tx1"/>
                </a:solidFill>
                <a:effectLst/>
                <a:latin typeface="+mn-lt"/>
                <a:ea typeface="+mn-ea"/>
                <a:cs typeface="+mn-cs"/>
              </a:rPr>
              <a:t>to close a quote, you’ll </a:t>
            </a:r>
            <a:r>
              <a:rPr lang="en-US" sz="1200" b="1" i="0" kern="1200" dirty="0">
                <a:solidFill>
                  <a:schemeClr val="tx1"/>
                </a:solidFill>
                <a:effectLst/>
                <a:latin typeface="+mn-lt"/>
                <a:ea typeface="+mn-ea"/>
                <a:cs typeface="+mn-cs"/>
              </a:rPr>
              <a:t>see </a:t>
            </a:r>
            <a:r>
              <a:rPr lang="en-US" b="1" dirty="0"/>
              <a:t>+</a:t>
            </a:r>
            <a:r>
              <a:rPr lang="en-US" sz="1200" b="1" i="0" kern="1200" dirty="0">
                <a:solidFill>
                  <a:schemeClr val="tx1"/>
                </a:solidFill>
                <a:effectLst/>
                <a:latin typeface="+mn-lt"/>
                <a:ea typeface="+mn-ea"/>
                <a:cs typeface="+mn-cs"/>
              </a:rPr>
              <a:t>, the </a:t>
            </a:r>
            <a:r>
              <a:rPr lang="en-US" sz="1200" b="0" i="0" kern="1200" dirty="0">
                <a:solidFill>
                  <a:schemeClr val="tx1"/>
                </a:solidFill>
                <a:effectLst/>
                <a:latin typeface="+mn-lt"/>
                <a:ea typeface="+mn-ea"/>
                <a:cs typeface="+mn-cs"/>
              </a:rPr>
              <a:t>continuation character: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t>
            </a:r>
            <a:r>
              <a:rPr lang="en-US" sz="1200" b="1" i="0" kern="1200" dirty="0">
                <a:solidFill>
                  <a:schemeClr val="tx1"/>
                </a:solidFill>
                <a:effectLst/>
                <a:latin typeface="+mn-lt"/>
                <a:ea typeface="+mn-ea"/>
                <a:cs typeface="+mn-cs"/>
              </a:rPr>
              <a:t>this happen to </a:t>
            </a:r>
            <a:r>
              <a:rPr lang="en-US" sz="1200" b="0" i="0" kern="1200" dirty="0">
                <a:solidFill>
                  <a:schemeClr val="tx1"/>
                </a:solidFill>
                <a:effectLst/>
                <a:latin typeface="+mn-lt"/>
                <a:ea typeface="+mn-ea"/>
                <a:cs typeface="+mn-cs"/>
              </a:rPr>
              <a:t>you, press Escape and try again!</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a:t>
            </a:fld>
            <a:endParaRPr lang="en-US"/>
          </a:p>
        </p:txBody>
      </p:sp>
    </p:spTree>
    <p:extLst>
      <p:ext uri="{BB962C8B-B14F-4D97-AF65-F5344CB8AC3E}">
        <p14:creationId xmlns:p14="http://schemas.microsoft.com/office/powerpoint/2010/main" val="214609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if “</a:t>
            </a:r>
            <a:r>
              <a:rPr lang="en-US" dirty="0"/>
              <a:t>.</a:t>
            </a:r>
            <a:r>
              <a:rPr lang="en-US" sz="1200" b="0" i="0" kern="1200" dirty="0">
                <a:solidFill>
                  <a:schemeClr val="tx1"/>
                </a:solidFill>
                <a:effectLst/>
                <a:latin typeface="+mn-lt"/>
                <a:ea typeface="+mn-ea"/>
                <a:cs typeface="+mn-cs"/>
              </a:rPr>
              <a:t>” matches any character, how do you match the character “</a:t>
            </a:r>
            <a:r>
              <a:rPr lang="en-US" dirty="0"/>
              <a:t>.</a:t>
            </a:r>
            <a:r>
              <a:rPr lang="en-US" sz="1200" b="0" i="0" kern="1200" dirty="0">
                <a:solidFill>
                  <a:schemeClr val="tx1"/>
                </a:solidFill>
                <a:effectLst/>
                <a:latin typeface="+mn-lt"/>
                <a:ea typeface="+mn-ea"/>
                <a:cs typeface="+mn-cs"/>
              </a:rPr>
              <a:t>”? You need to use an “escape” to tell the regular expression you want to match it exactly, not use its special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Like strings, </a:t>
            </a:r>
            <a:r>
              <a:rPr lang="en-US" sz="1200" b="0" i="0" kern="1200" dirty="0" err="1">
                <a:solidFill>
                  <a:schemeClr val="tx1"/>
                </a:solidFill>
                <a:effectLst/>
                <a:latin typeface="+mn-lt"/>
                <a:ea typeface="+mn-ea"/>
                <a:cs typeface="+mn-cs"/>
              </a:rPr>
              <a:t>regexps</a:t>
            </a:r>
            <a:r>
              <a:rPr lang="en-US" sz="1200" b="0" i="0" kern="1200" dirty="0">
                <a:solidFill>
                  <a:schemeClr val="tx1"/>
                </a:solidFill>
                <a:effectLst/>
                <a:latin typeface="+mn-lt"/>
                <a:ea typeface="+mn-ea"/>
                <a:cs typeface="+mn-cs"/>
              </a:rPr>
              <a:t> use the backslash, </a:t>
            </a:r>
            <a:r>
              <a:rPr lang="en-US" dirty="0"/>
              <a:t>\</a:t>
            </a:r>
            <a:r>
              <a:rPr lang="en-US" sz="1200" b="0" i="0" kern="1200" dirty="0">
                <a:solidFill>
                  <a:schemeClr val="tx1"/>
                </a:solidFill>
                <a:effectLst/>
                <a:latin typeface="+mn-lt"/>
                <a:ea typeface="+mn-ea"/>
                <a:cs typeface="+mn-cs"/>
              </a:rPr>
              <a:t>, to escape special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So to match an </a:t>
            </a:r>
            <a:r>
              <a:rPr lang="en-US" dirty="0"/>
              <a:t>.</a:t>
            </a:r>
            <a:r>
              <a:rPr lang="en-US" sz="1200" b="0" i="0" kern="1200" dirty="0">
                <a:solidFill>
                  <a:schemeClr val="tx1"/>
                </a:solidFill>
                <a:effectLst/>
                <a:latin typeface="+mn-lt"/>
                <a:ea typeface="+mn-ea"/>
                <a:cs typeface="+mn-cs"/>
              </a:rPr>
              <a:t>, you need the </a:t>
            </a:r>
            <a:r>
              <a:rPr lang="en-US" sz="1200" b="0" i="0" kern="1200" dirty="0" err="1">
                <a:solidFill>
                  <a:schemeClr val="tx1"/>
                </a:solidFill>
                <a:effectLst/>
                <a:latin typeface="+mn-lt"/>
                <a:ea typeface="+mn-ea"/>
                <a:cs typeface="+mn-cs"/>
              </a:rPr>
              <a:t>regexp</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Unfortunately this creates a problem. We use strings to represent regular expressions, and </a:t>
            </a:r>
            <a:r>
              <a:rPr lang="en-US" dirty="0"/>
              <a:t>\</a:t>
            </a:r>
            <a:r>
              <a:rPr lang="en-US" sz="1200" b="0" i="0" kern="1200" dirty="0">
                <a:solidFill>
                  <a:schemeClr val="tx1"/>
                </a:solidFill>
                <a:effectLst/>
                <a:latin typeface="+mn-lt"/>
                <a:ea typeface="+mn-ea"/>
                <a:cs typeface="+mn-cs"/>
              </a:rPr>
              <a:t> is also used as an escape symbol in strings. So to create the regular expression </a:t>
            </a:r>
            <a:r>
              <a:rPr lang="en-US" dirty="0"/>
              <a:t>\.</a:t>
            </a:r>
            <a:r>
              <a:rPr lang="en-US" sz="1200" b="0" i="0" kern="1200" dirty="0">
                <a:solidFill>
                  <a:schemeClr val="tx1"/>
                </a:solidFill>
                <a:effectLst/>
                <a:latin typeface="+mn-lt"/>
                <a:ea typeface="+mn-ea"/>
                <a:cs typeface="+mn-cs"/>
              </a:rPr>
              <a:t> we need the string </a:t>
            </a:r>
            <a:r>
              <a:rPr lang="en-US" b="1" dirty="0"/>
              <a:t>"\\."</a:t>
            </a:r>
            <a:r>
              <a:rPr lang="en-US" sz="1200" b="1" i="0" kern="1200" dirty="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5"/>
          </p:nvPr>
        </p:nvSpPr>
        <p:spPr/>
        <p:txBody>
          <a:bodyPr/>
          <a:lstStyle/>
          <a:p>
            <a:fld id="{38432579-6FD5-40F1-9B13-47E7C53FA9BB}" type="slidenum">
              <a:rPr lang="en-US" smtClean="0"/>
              <a:t>20</a:t>
            </a:fld>
            <a:endParaRPr lang="en-US"/>
          </a:p>
        </p:txBody>
      </p:sp>
    </p:spTree>
    <p:extLst>
      <p:ext uri="{BB962C8B-B14F-4D97-AF65-F5344CB8AC3E}">
        <p14:creationId xmlns:p14="http://schemas.microsoft.com/office/powerpoint/2010/main" val="206552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t>
            </a:r>
            <a:r>
              <a:rPr lang="en-US" dirty="0"/>
              <a:t>\</a:t>
            </a:r>
            <a:r>
              <a:rPr lang="en-US" sz="1200" b="0" i="0" kern="1200" dirty="0">
                <a:solidFill>
                  <a:schemeClr val="tx1"/>
                </a:solidFill>
                <a:effectLst/>
                <a:latin typeface="+mn-lt"/>
                <a:ea typeface="+mn-ea"/>
                <a:cs typeface="+mn-cs"/>
              </a:rPr>
              <a:t> is used as an escape character in regular expressions, how do you match a literal </a:t>
            </a:r>
            <a:r>
              <a:rPr lang="en-US" dirty="0"/>
              <a:t>\</a:t>
            </a:r>
            <a:r>
              <a:rPr lang="en-US" sz="1200" b="0" i="0" kern="1200" dirty="0">
                <a:solidFill>
                  <a:schemeClr val="tx1"/>
                </a:solidFill>
                <a:effectLst/>
                <a:latin typeface="+mn-lt"/>
                <a:ea typeface="+mn-ea"/>
                <a:cs typeface="+mn-cs"/>
              </a:rPr>
              <a:t>? Well you need to escape it, creating the regular expression </a:t>
            </a:r>
            <a:r>
              <a:rPr lang="en-US" dirty="0"/>
              <a:t>\\</a:t>
            </a:r>
            <a:r>
              <a:rPr lang="en-US" sz="1200" b="0" i="0" kern="1200" dirty="0">
                <a:solidFill>
                  <a:schemeClr val="tx1"/>
                </a:solidFill>
                <a:effectLst/>
                <a:latin typeface="+mn-lt"/>
                <a:ea typeface="+mn-ea"/>
                <a:cs typeface="+mn-cs"/>
              </a:rPr>
              <a:t>. To create that regular expression, you need to use a string, which also needs to escape </a:t>
            </a:r>
            <a:r>
              <a:rPr lang="en-US" dirty="0"/>
              <a:t>\</a:t>
            </a:r>
            <a:r>
              <a:rPr lang="en-US" sz="1200" b="0" i="0" kern="1200" dirty="0">
                <a:solidFill>
                  <a:schemeClr val="tx1"/>
                </a:solidFill>
                <a:effectLst/>
                <a:latin typeface="+mn-lt"/>
                <a:ea typeface="+mn-ea"/>
                <a:cs typeface="+mn-cs"/>
              </a:rPr>
              <a:t>. That means to match a literal </a:t>
            </a:r>
            <a:r>
              <a:rPr lang="en-US" dirty="0"/>
              <a:t>\</a:t>
            </a:r>
            <a:r>
              <a:rPr lang="en-US" sz="1200" b="0" i="0" kern="1200" dirty="0">
                <a:solidFill>
                  <a:schemeClr val="tx1"/>
                </a:solidFill>
                <a:effectLst/>
                <a:latin typeface="+mn-lt"/>
                <a:ea typeface="+mn-ea"/>
                <a:cs typeface="+mn-cs"/>
              </a:rPr>
              <a:t> you need to write </a:t>
            </a:r>
            <a:r>
              <a:rPr lang="en-US" dirty="0"/>
              <a:t>"\\\\"</a:t>
            </a:r>
            <a:r>
              <a:rPr lang="en-US" sz="1200" b="0" i="0" kern="1200" dirty="0">
                <a:solidFill>
                  <a:schemeClr val="tx1"/>
                </a:solidFill>
                <a:effectLst/>
                <a:latin typeface="+mn-lt"/>
                <a:ea typeface="+mn-ea"/>
                <a:cs typeface="+mn-cs"/>
              </a:rPr>
              <a:t> — you need four backslashes to match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course, I’ll </a:t>
            </a:r>
            <a:r>
              <a:rPr lang="en-US" sz="1200" b="1" i="0" kern="1200" dirty="0">
                <a:solidFill>
                  <a:schemeClr val="tx1"/>
                </a:solidFill>
                <a:effectLst/>
                <a:latin typeface="+mn-lt"/>
                <a:ea typeface="+mn-ea"/>
                <a:cs typeface="+mn-cs"/>
              </a:rPr>
              <a:t>write regular expression as </a:t>
            </a:r>
            <a:r>
              <a:rPr lang="en-US" b="1" dirty="0"/>
              <a:t>\.</a:t>
            </a:r>
            <a:r>
              <a:rPr lang="en-US" sz="1200" b="1" i="0" kern="1200" dirty="0">
                <a:solidFill>
                  <a:schemeClr val="tx1"/>
                </a:solidFill>
                <a:effectLst/>
                <a:latin typeface="+mn-lt"/>
                <a:ea typeface="+mn-ea"/>
                <a:cs typeface="+mn-cs"/>
              </a:rPr>
              <a:t> and strings that represent </a:t>
            </a:r>
            <a:r>
              <a:rPr lang="en-US" sz="1200" b="0" i="0" kern="1200" dirty="0">
                <a:solidFill>
                  <a:schemeClr val="tx1"/>
                </a:solidFill>
                <a:effectLst/>
                <a:latin typeface="+mn-lt"/>
                <a:ea typeface="+mn-ea"/>
                <a:cs typeface="+mn-cs"/>
              </a:rPr>
              <a:t>the regular expression as </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21</a:t>
            </a:fld>
            <a:endParaRPr lang="en-US"/>
          </a:p>
        </p:txBody>
      </p:sp>
    </p:spTree>
    <p:extLst>
      <p:ext uri="{BB962C8B-B14F-4D97-AF65-F5344CB8AC3E}">
        <p14:creationId xmlns:p14="http://schemas.microsoft.com/office/powerpoint/2010/main" val="407354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https://rpubs.com/uky994/584806</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Explain why each of these strings don’t match a \: "\", "\\", "\\\".</a:t>
            </a:r>
          </a:p>
          <a:p>
            <a:pPr marL="228600" indent="-228600">
              <a:buFont typeface="+mj-lt"/>
              <a:buAutoNum type="arabicPeriod"/>
            </a:pPr>
            <a:r>
              <a:rPr lang="en-US" sz="1200" b="0" i="0" kern="1200" dirty="0">
                <a:solidFill>
                  <a:schemeClr val="tx1"/>
                </a:solidFill>
                <a:effectLst/>
                <a:latin typeface="+mn-lt"/>
                <a:ea typeface="+mn-ea"/>
                <a:cs typeface="+mn-cs"/>
              </a:rPr>
              <a:t>How would you match the sequence "'\?</a:t>
            </a:r>
          </a:p>
          <a:p>
            <a:pPr marL="228600" indent="-228600">
              <a:buFont typeface="+mj-lt"/>
              <a:buAutoNum type="arabicPeriod"/>
            </a:pPr>
            <a:r>
              <a:rPr lang="en-US" sz="1200" b="0" i="0" kern="1200" dirty="0">
                <a:solidFill>
                  <a:schemeClr val="tx1"/>
                </a:solidFill>
                <a:effectLst/>
                <a:latin typeface="+mn-lt"/>
                <a:ea typeface="+mn-ea"/>
                <a:cs typeface="+mn-cs"/>
              </a:rPr>
              <a:t>What patterns will the regular expression \..\..\.. match? How would you represent it as a string?</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22</a:t>
            </a:fld>
            <a:endParaRPr lang="en-US"/>
          </a:p>
        </p:txBody>
      </p:sp>
    </p:spTree>
    <p:extLst>
      <p:ext uri="{BB962C8B-B14F-4D97-AF65-F5344CB8AC3E}">
        <p14:creationId xmlns:p14="http://schemas.microsoft.com/office/powerpoint/2010/main" val="150797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regular expressions will match any part of a string. It’s often useful to </a:t>
            </a:r>
            <a:r>
              <a:rPr lang="en-US" sz="1200" b="0" i="1" kern="1200" dirty="0">
                <a:solidFill>
                  <a:schemeClr val="tx1"/>
                </a:solidFill>
                <a:effectLst/>
                <a:latin typeface="+mn-lt"/>
                <a:ea typeface="+mn-ea"/>
                <a:cs typeface="+mn-cs"/>
              </a:rPr>
              <a:t>anchor</a:t>
            </a:r>
            <a:r>
              <a:rPr lang="en-US" sz="1200" b="0" i="0" kern="1200" dirty="0">
                <a:solidFill>
                  <a:schemeClr val="tx1"/>
                </a:solidFill>
                <a:effectLst/>
                <a:latin typeface="+mn-lt"/>
                <a:ea typeface="+mn-ea"/>
                <a:cs typeface="+mn-cs"/>
              </a:rPr>
              <a:t> the regular expression so that it matches from the start or end of the string. You can use:</a:t>
            </a:r>
          </a:p>
          <a:p>
            <a:r>
              <a:rPr lang="en-US" sz="1200" b="0" i="0" kern="1200" dirty="0">
                <a:solidFill>
                  <a:schemeClr val="tx1"/>
                </a:solidFill>
                <a:effectLst/>
                <a:latin typeface="+mn-lt"/>
                <a:ea typeface="+mn-ea"/>
                <a:cs typeface="+mn-cs"/>
              </a:rPr>
              <a:t>^ to match the start of the string.</a:t>
            </a:r>
          </a:p>
          <a:p>
            <a:r>
              <a:rPr lang="en-US" sz="1200" b="1" i="0" kern="1200" dirty="0">
                <a:solidFill>
                  <a:schemeClr val="tx1"/>
                </a:solidFill>
                <a:effectLst/>
                <a:latin typeface="+mn-lt"/>
                <a:ea typeface="+mn-ea"/>
                <a:cs typeface="+mn-cs"/>
              </a:rPr>
              <a:t>$ to match the end </a:t>
            </a:r>
            <a:r>
              <a:rPr lang="en-US" sz="1200" b="0" i="0" kern="1200" dirty="0">
                <a:solidFill>
                  <a:schemeClr val="tx1"/>
                </a:solidFill>
                <a:effectLst/>
                <a:latin typeface="+mn-lt"/>
                <a:ea typeface="+mn-ea"/>
                <a:cs typeface="+mn-cs"/>
              </a:rPr>
              <a:t>of the string.</a:t>
            </a:r>
          </a:p>
          <a:p>
            <a:endParaRPr lang="en-US" dirty="0"/>
          </a:p>
          <a:p>
            <a:r>
              <a:rPr lang="en-US" sz="1200" b="0" i="0" kern="1200" dirty="0">
                <a:solidFill>
                  <a:schemeClr val="tx1"/>
                </a:solidFill>
                <a:effectLst/>
                <a:latin typeface="+mn-lt"/>
                <a:ea typeface="+mn-ea"/>
                <a:cs typeface="+mn-cs"/>
              </a:rPr>
              <a:t>To remember which is which, try this mnemonic which I learned from </a:t>
            </a:r>
            <a:r>
              <a:rPr lang="en-US" sz="1200" b="0" i="0" u="none" strike="noStrike" kern="1200" dirty="0">
                <a:solidFill>
                  <a:schemeClr val="tx1"/>
                </a:solidFill>
                <a:effectLst/>
                <a:latin typeface="+mn-lt"/>
                <a:ea typeface="+mn-ea"/>
                <a:cs typeface="+mn-cs"/>
                <a:hlinkClick r:id="rId3"/>
              </a:rPr>
              <a:t>Evan </a:t>
            </a:r>
            <a:r>
              <a:rPr lang="en-US" sz="1200" b="0" i="0" u="none" strike="noStrike" kern="1200" dirty="0" err="1">
                <a:solidFill>
                  <a:schemeClr val="tx1"/>
                </a:solidFill>
                <a:effectLst/>
                <a:latin typeface="+mn-lt"/>
                <a:ea typeface="+mn-ea"/>
                <a:cs typeface="+mn-cs"/>
                <a:hlinkClick r:id="rId3"/>
              </a:rPr>
              <a:t>Misshula</a:t>
            </a:r>
            <a:r>
              <a:rPr lang="en-US" sz="1200" b="0" i="0" kern="1200" dirty="0">
                <a:solidFill>
                  <a:schemeClr val="tx1"/>
                </a:solidFill>
                <a:effectLst/>
                <a:latin typeface="+mn-lt"/>
                <a:ea typeface="+mn-ea"/>
                <a:cs typeface="+mn-cs"/>
              </a:rPr>
              <a:t>: if you begin with power (</a:t>
            </a:r>
            <a:r>
              <a:rPr lang="en-US" dirty="0"/>
              <a:t>^</a:t>
            </a:r>
            <a:r>
              <a:rPr lang="en-US" sz="1200" b="0" i="0" kern="1200" dirty="0">
                <a:solidFill>
                  <a:schemeClr val="tx1"/>
                </a:solidFill>
                <a:effectLst/>
                <a:latin typeface="+mn-lt"/>
                <a:ea typeface="+mn-ea"/>
                <a:cs typeface="+mn-cs"/>
              </a:rPr>
              <a:t>), you end up with money (</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23</a:t>
            </a:fld>
            <a:endParaRPr lang="en-US"/>
          </a:p>
        </p:txBody>
      </p:sp>
    </p:spTree>
    <p:extLst>
      <p:ext uri="{BB962C8B-B14F-4D97-AF65-F5344CB8AC3E}">
        <p14:creationId xmlns:p14="http://schemas.microsoft.com/office/powerpoint/2010/main" val="301074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force a regular expression to only match a complete string, anchor it with both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match the boundary between words with </a:t>
            </a:r>
            <a:r>
              <a:rPr lang="en-US" dirty="0"/>
              <a:t>\b</a:t>
            </a:r>
            <a:r>
              <a:rPr lang="en-US" sz="1200" b="0" i="0" kern="1200" dirty="0">
                <a:solidFill>
                  <a:schemeClr val="tx1"/>
                </a:solidFill>
                <a:effectLst/>
                <a:latin typeface="+mn-lt"/>
                <a:ea typeface="+mn-ea"/>
                <a:cs typeface="+mn-cs"/>
              </a:rPr>
              <a:t>. I don’t often use this in R, but I will sometimes use it when I’m doing a search in RStudio when I want to find the name of a function that’s a component of other functions. For example, I’ll search for </a:t>
            </a:r>
            <a:r>
              <a:rPr lang="en-US" dirty="0"/>
              <a:t>\</a:t>
            </a:r>
            <a:r>
              <a:rPr lang="en-US" dirty="0" err="1"/>
              <a:t>bsum</a:t>
            </a:r>
            <a:r>
              <a:rPr lang="en-US" dirty="0"/>
              <a:t>\b</a:t>
            </a:r>
            <a:r>
              <a:rPr lang="en-US" sz="1200" b="0" i="0" kern="1200" dirty="0">
                <a:solidFill>
                  <a:schemeClr val="tx1"/>
                </a:solidFill>
                <a:effectLst/>
                <a:latin typeface="+mn-lt"/>
                <a:ea typeface="+mn-ea"/>
                <a:cs typeface="+mn-cs"/>
              </a:rPr>
              <a:t> to avoid matching </a:t>
            </a:r>
            <a:r>
              <a:rPr lang="en-US" dirty="0" err="1"/>
              <a:t>summarise</a:t>
            </a:r>
            <a:r>
              <a:rPr lang="en-US" sz="1200" b="0" i="0" kern="1200" dirty="0">
                <a:solidFill>
                  <a:schemeClr val="tx1"/>
                </a:solidFill>
                <a:effectLst/>
                <a:latin typeface="+mn-lt"/>
                <a:ea typeface="+mn-ea"/>
                <a:cs typeface="+mn-cs"/>
              </a:rPr>
              <a:t>, </a:t>
            </a:r>
            <a:r>
              <a:rPr lang="en-US" dirty="0"/>
              <a:t>summary</a:t>
            </a:r>
            <a:r>
              <a:rPr lang="en-US" sz="1200" b="0" i="0" kern="1200" dirty="0">
                <a:solidFill>
                  <a:schemeClr val="tx1"/>
                </a:solidFill>
                <a:effectLst/>
                <a:latin typeface="+mn-lt"/>
                <a:ea typeface="+mn-ea"/>
                <a:cs typeface="+mn-cs"/>
              </a:rPr>
              <a:t>, </a:t>
            </a:r>
            <a:r>
              <a:rPr lang="en-US" dirty="0" err="1"/>
              <a:t>rowsum</a:t>
            </a:r>
            <a:r>
              <a:rPr lang="en-US" sz="1200" b="0" i="0" kern="1200" dirty="0">
                <a:solidFill>
                  <a:schemeClr val="tx1"/>
                </a:solidFill>
                <a:effectLst/>
                <a:latin typeface="+mn-lt"/>
                <a:ea typeface="+mn-ea"/>
                <a:cs typeface="+mn-cs"/>
              </a:rPr>
              <a:t> and so on.</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24</a:t>
            </a:fld>
            <a:endParaRPr lang="en-US"/>
          </a:p>
        </p:txBody>
      </p:sp>
    </p:spTree>
    <p:extLst>
      <p:ext uri="{BB962C8B-B14F-4D97-AF65-F5344CB8AC3E}">
        <p14:creationId xmlns:p14="http://schemas.microsoft.com/office/powerpoint/2010/main" val="491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https://rpubs.com/uky994/584811</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would you match the literal string "$^$"?</a:t>
            </a:r>
          </a:p>
          <a:p>
            <a:pPr marL="228600" indent="-228600">
              <a:buFont typeface="+mj-lt"/>
              <a:buAutoNum type="arabicPeriod"/>
            </a:pPr>
            <a:r>
              <a:rPr lang="en-US" sz="1200" b="0" i="0" kern="1200" dirty="0">
                <a:solidFill>
                  <a:schemeClr val="tx1"/>
                </a:solidFill>
                <a:effectLst/>
                <a:latin typeface="+mn-lt"/>
                <a:ea typeface="+mn-ea"/>
                <a:cs typeface="+mn-cs"/>
              </a:rPr>
              <a:t>Given the corpus of common words in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::words, create regular expressions that find all words that:</a:t>
            </a:r>
          </a:p>
          <a:p>
            <a:pPr marL="685800" lvl="1" indent="-228600">
              <a:buFont typeface="+mj-lt"/>
              <a:buAutoNum type="arabicPeriod"/>
            </a:pPr>
            <a:r>
              <a:rPr lang="en-US" sz="1200" b="0" i="0" kern="1200" dirty="0">
                <a:solidFill>
                  <a:schemeClr val="tx1"/>
                </a:solidFill>
                <a:effectLst/>
                <a:latin typeface="+mn-lt"/>
                <a:ea typeface="+mn-ea"/>
                <a:cs typeface="+mn-cs"/>
              </a:rPr>
              <a:t>Start with “y”.</a:t>
            </a:r>
          </a:p>
          <a:p>
            <a:pPr marL="685800" lvl="1" indent="-228600">
              <a:buFont typeface="+mj-lt"/>
              <a:buAutoNum type="arabicPeriod"/>
            </a:pPr>
            <a:r>
              <a:rPr lang="en-US" sz="1200" b="0" i="0" kern="1200" dirty="0">
                <a:solidFill>
                  <a:schemeClr val="tx1"/>
                </a:solidFill>
                <a:effectLst/>
                <a:latin typeface="+mn-lt"/>
                <a:ea typeface="+mn-ea"/>
                <a:cs typeface="+mn-cs"/>
              </a:rPr>
              <a:t>End with “x”</a:t>
            </a:r>
          </a:p>
          <a:p>
            <a:pPr marL="685800" lvl="1" indent="-228600">
              <a:buFont typeface="+mj-lt"/>
              <a:buAutoNum type="arabicPeriod"/>
            </a:pPr>
            <a:r>
              <a:rPr lang="en-US" sz="1200" b="0" i="0" kern="1200" dirty="0">
                <a:solidFill>
                  <a:schemeClr val="tx1"/>
                </a:solidFill>
                <a:effectLst/>
                <a:latin typeface="+mn-lt"/>
                <a:ea typeface="+mn-ea"/>
                <a:cs typeface="+mn-cs"/>
              </a:rPr>
              <a:t>Are exactly three letters long. (Don’t cheat by using </a:t>
            </a:r>
            <a:r>
              <a:rPr lang="en-US" sz="1200" b="0" i="0" kern="1200" dirty="0" err="1">
                <a:solidFill>
                  <a:schemeClr val="tx1"/>
                </a:solidFill>
                <a:effectLst/>
                <a:latin typeface="+mn-lt"/>
                <a:ea typeface="+mn-ea"/>
                <a:cs typeface="+mn-cs"/>
              </a:rPr>
              <a:t>str_length</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Have seven letters or more.</a:t>
            </a:r>
          </a:p>
          <a:p>
            <a:pPr marL="228600" indent="-228600">
              <a:buFont typeface="+mj-lt"/>
              <a:buAutoNum type="arabicPeriod"/>
            </a:pPr>
            <a:r>
              <a:rPr lang="en-US" sz="1200" b="0" i="0" kern="1200" dirty="0">
                <a:solidFill>
                  <a:schemeClr val="tx1"/>
                </a:solidFill>
                <a:effectLst/>
                <a:latin typeface="+mn-lt"/>
                <a:ea typeface="+mn-ea"/>
                <a:cs typeface="+mn-cs"/>
              </a:rPr>
              <a:t>Since this list is long, you might want to use the match argument to </a:t>
            </a:r>
            <a:r>
              <a:rPr lang="en-US" sz="1200" b="0" i="0" kern="1200" dirty="0" err="1">
                <a:solidFill>
                  <a:schemeClr val="tx1"/>
                </a:solidFill>
                <a:effectLst/>
                <a:latin typeface="+mn-lt"/>
                <a:ea typeface="+mn-ea"/>
                <a:cs typeface="+mn-cs"/>
              </a:rPr>
              <a:t>str_view</a:t>
            </a:r>
            <a:r>
              <a:rPr lang="en-US" sz="1200" b="0" i="0" kern="1200" dirty="0">
                <a:solidFill>
                  <a:schemeClr val="tx1"/>
                </a:solidFill>
                <a:effectLst/>
                <a:latin typeface="+mn-lt"/>
                <a:ea typeface="+mn-ea"/>
                <a:cs typeface="+mn-cs"/>
              </a:rPr>
              <a:t>() to show only the matching or non-matching words.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25</a:t>
            </a:fld>
            <a:endParaRPr lang="en-US"/>
          </a:p>
        </p:txBody>
      </p:sp>
    </p:spTree>
    <p:extLst>
      <p:ext uri="{BB962C8B-B14F-4D97-AF65-F5344CB8AC3E}">
        <p14:creationId xmlns:p14="http://schemas.microsoft.com/office/powerpoint/2010/main" val="1172771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number of special patterns that match more than one character. You’ve already seen </a:t>
            </a:r>
            <a:r>
              <a:rPr lang="en-US" dirty="0"/>
              <a:t>.</a:t>
            </a:r>
            <a:r>
              <a:rPr lang="en-US" sz="1200" b="0" i="0" kern="1200" dirty="0">
                <a:solidFill>
                  <a:schemeClr val="tx1"/>
                </a:solidFill>
                <a:effectLst/>
                <a:latin typeface="+mn-lt"/>
                <a:ea typeface="+mn-ea"/>
                <a:cs typeface="+mn-cs"/>
              </a:rPr>
              <a:t>, which matches any character apart from a newline. There are four other useful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 matches any digit.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 matches any whitespace (e.g. space, tab, newline).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matches a, b, or 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matches anything except a, b, or c.</a:t>
            </a:r>
          </a:p>
          <a:p>
            <a:r>
              <a:rPr lang="en-US" sz="1200" b="0" i="0" kern="1200" dirty="0">
                <a:solidFill>
                  <a:schemeClr val="tx1"/>
                </a:solidFill>
                <a:effectLst/>
                <a:latin typeface="+mn-lt"/>
                <a:ea typeface="+mn-ea"/>
                <a:cs typeface="+mn-cs"/>
              </a:rPr>
              <a:t>Remember, to create a regular expression containing </a:t>
            </a:r>
            <a:r>
              <a:rPr lang="en-US" dirty="0"/>
              <a:t>\d</a:t>
            </a:r>
            <a:r>
              <a:rPr lang="en-US" sz="1200" b="0" i="0" kern="1200" dirty="0">
                <a:solidFill>
                  <a:schemeClr val="tx1"/>
                </a:solidFill>
                <a:effectLst/>
                <a:latin typeface="+mn-lt"/>
                <a:ea typeface="+mn-ea"/>
                <a:cs typeface="+mn-cs"/>
              </a:rPr>
              <a:t> or </a:t>
            </a:r>
            <a:r>
              <a:rPr lang="en-US" dirty="0"/>
              <a:t>\s</a:t>
            </a:r>
            <a:r>
              <a:rPr lang="en-US" sz="1200" b="0" i="0" kern="1200" dirty="0">
                <a:solidFill>
                  <a:schemeClr val="tx1"/>
                </a:solidFill>
                <a:effectLst/>
                <a:latin typeface="+mn-lt"/>
                <a:ea typeface="+mn-ea"/>
                <a:cs typeface="+mn-cs"/>
              </a:rPr>
              <a:t>, you’ll need to escape the </a:t>
            </a:r>
            <a:r>
              <a:rPr lang="en-US" dirty="0"/>
              <a:t>\</a:t>
            </a:r>
            <a:r>
              <a:rPr lang="en-US" sz="1200" b="0" i="0" kern="1200" dirty="0">
                <a:solidFill>
                  <a:schemeClr val="tx1"/>
                </a:solidFill>
                <a:effectLst/>
                <a:latin typeface="+mn-lt"/>
                <a:ea typeface="+mn-ea"/>
                <a:cs typeface="+mn-cs"/>
              </a:rPr>
              <a:t> for the string, so you’ll type </a:t>
            </a:r>
            <a:r>
              <a:rPr lang="en-US" dirty="0"/>
              <a:t>"\\d"</a:t>
            </a:r>
            <a:r>
              <a:rPr lang="en-US" sz="1200" b="0" i="0" kern="1200" dirty="0">
                <a:solidFill>
                  <a:schemeClr val="tx1"/>
                </a:solidFill>
                <a:effectLst/>
                <a:latin typeface="+mn-lt"/>
                <a:ea typeface="+mn-ea"/>
                <a:cs typeface="+mn-cs"/>
              </a:rPr>
              <a:t> or </a:t>
            </a:r>
            <a:r>
              <a:rPr lang="en-US" dirty="0"/>
              <a:t>"\\s"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26</a:t>
            </a:fld>
            <a:endParaRPr lang="en-US"/>
          </a:p>
        </p:txBody>
      </p:sp>
    </p:spTree>
    <p:extLst>
      <p:ext uri="{BB962C8B-B14F-4D97-AF65-F5344CB8AC3E}">
        <p14:creationId xmlns:p14="http://schemas.microsoft.com/office/powerpoint/2010/main" val="1935427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character class containing a single character is a nice alternative to backslash escapes when you want to include a single metacharacter in a regex. Many people find this more readable.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works for most (but not all) regex metacharacters: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Unfortunately, a few characters have special meaning even inside a character class and must be handled with backslash escapes: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and </a:t>
            </a:r>
            <a:r>
              <a:rPr lang="en-US" dirty="0"/>
              <a:t>-</a:t>
            </a:r>
          </a:p>
        </p:txBody>
      </p:sp>
      <p:sp>
        <p:nvSpPr>
          <p:cNvPr id="4" name="Slide Number Placeholder 3"/>
          <p:cNvSpPr>
            <a:spLocks noGrp="1"/>
          </p:cNvSpPr>
          <p:nvPr>
            <p:ph type="sldNum" sz="quarter" idx="5"/>
          </p:nvPr>
        </p:nvSpPr>
        <p:spPr/>
        <p:txBody>
          <a:bodyPr/>
          <a:lstStyle/>
          <a:p>
            <a:fld id="{38432579-6FD5-40F1-9B13-47E7C53FA9BB}" type="slidenum">
              <a:rPr lang="en-US" smtClean="0"/>
              <a:t>27</a:t>
            </a:fld>
            <a:endParaRPr lang="en-US"/>
          </a:p>
        </p:txBody>
      </p:sp>
    </p:spTree>
    <p:extLst>
      <p:ext uri="{BB962C8B-B14F-4D97-AF65-F5344CB8AC3E}">
        <p14:creationId xmlns:p14="http://schemas.microsoft.com/office/powerpoint/2010/main" val="2754264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a:t>
            </a:r>
            <a:r>
              <a:rPr lang="en-US" sz="1200" b="0" i="1" kern="1200" dirty="0">
                <a:solidFill>
                  <a:schemeClr val="tx1"/>
                </a:solidFill>
                <a:effectLst/>
                <a:latin typeface="+mn-lt"/>
                <a:ea typeface="+mn-ea"/>
                <a:cs typeface="+mn-cs"/>
              </a:rPr>
              <a:t>alternation</a:t>
            </a:r>
            <a:r>
              <a:rPr lang="en-US" sz="1200" b="0" i="0" kern="1200" dirty="0">
                <a:solidFill>
                  <a:schemeClr val="tx1"/>
                </a:solidFill>
                <a:effectLst/>
                <a:latin typeface="+mn-lt"/>
                <a:ea typeface="+mn-ea"/>
                <a:cs typeface="+mn-cs"/>
              </a:rPr>
              <a:t> to pick between one or more alternative patterns. For example, </a:t>
            </a:r>
            <a:r>
              <a:rPr lang="en-US" dirty="0" err="1"/>
              <a:t>abc|d</a:t>
            </a:r>
            <a:r>
              <a:rPr lang="en-US" dirty="0"/>
              <a:t>..f</a:t>
            </a:r>
            <a:r>
              <a:rPr lang="en-US" sz="1200" b="0" i="0" kern="1200" dirty="0">
                <a:solidFill>
                  <a:schemeClr val="tx1"/>
                </a:solidFill>
                <a:effectLst/>
                <a:latin typeface="+mn-lt"/>
                <a:ea typeface="+mn-ea"/>
                <a:cs typeface="+mn-cs"/>
              </a:rPr>
              <a:t> will match either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or </a:t>
            </a:r>
            <a:r>
              <a:rPr lang="en-US" dirty="0"/>
              <a:t>"deaf"</a:t>
            </a:r>
            <a:r>
              <a:rPr lang="en-US" sz="1200" b="0" i="0" kern="1200" dirty="0">
                <a:solidFill>
                  <a:schemeClr val="tx1"/>
                </a:solidFill>
                <a:effectLst/>
                <a:latin typeface="+mn-lt"/>
                <a:ea typeface="+mn-ea"/>
                <a:cs typeface="+mn-cs"/>
              </a:rPr>
              <a:t>. Note that the precedence for </a:t>
            </a:r>
            <a:r>
              <a:rPr lang="en-US" dirty="0"/>
              <a:t>|</a:t>
            </a:r>
            <a:r>
              <a:rPr lang="en-US" sz="1200" b="0" i="0" kern="1200" dirty="0">
                <a:solidFill>
                  <a:schemeClr val="tx1"/>
                </a:solidFill>
                <a:effectLst/>
                <a:latin typeface="+mn-lt"/>
                <a:ea typeface="+mn-ea"/>
                <a:cs typeface="+mn-cs"/>
              </a:rPr>
              <a:t> is low, so that </a:t>
            </a:r>
            <a:r>
              <a:rPr lang="en-US" dirty="0" err="1"/>
              <a:t>abc|xyz</a:t>
            </a:r>
            <a:r>
              <a:rPr lang="en-US" sz="1200" b="0" i="0" kern="1200" dirty="0">
                <a:solidFill>
                  <a:schemeClr val="tx1"/>
                </a:solidFill>
                <a:effectLst/>
                <a:latin typeface="+mn-lt"/>
                <a:ea typeface="+mn-ea"/>
                <a:cs typeface="+mn-cs"/>
              </a:rPr>
              <a:t> matches </a:t>
            </a:r>
            <a:r>
              <a:rPr lang="en-US" dirty="0" err="1"/>
              <a:t>abc</a:t>
            </a:r>
            <a:r>
              <a:rPr lang="en-US" sz="1200" b="0" i="0" kern="1200" dirty="0">
                <a:solidFill>
                  <a:schemeClr val="tx1"/>
                </a:solidFill>
                <a:effectLst/>
                <a:latin typeface="+mn-lt"/>
                <a:ea typeface="+mn-ea"/>
                <a:cs typeface="+mn-cs"/>
              </a:rPr>
              <a:t> or </a:t>
            </a:r>
            <a:r>
              <a:rPr lang="en-US" dirty="0" err="1"/>
              <a:t>xyz</a:t>
            </a:r>
            <a:r>
              <a:rPr lang="en-US" sz="1200" b="0" i="0" kern="1200" dirty="0">
                <a:solidFill>
                  <a:schemeClr val="tx1"/>
                </a:solidFill>
                <a:effectLst/>
                <a:latin typeface="+mn-lt"/>
                <a:ea typeface="+mn-ea"/>
                <a:cs typeface="+mn-cs"/>
              </a:rPr>
              <a:t> not </a:t>
            </a:r>
            <a:r>
              <a:rPr lang="en-US" dirty="0" err="1"/>
              <a:t>abcyz</a:t>
            </a:r>
            <a:r>
              <a:rPr lang="en-US" sz="1200" b="0" i="0" kern="1200" dirty="0">
                <a:solidFill>
                  <a:schemeClr val="tx1"/>
                </a:solidFill>
                <a:effectLst/>
                <a:latin typeface="+mn-lt"/>
                <a:ea typeface="+mn-ea"/>
                <a:cs typeface="+mn-cs"/>
              </a:rPr>
              <a:t> or </a:t>
            </a:r>
            <a:r>
              <a:rPr lang="en-US" dirty="0" err="1"/>
              <a:t>abxyz</a:t>
            </a:r>
            <a:r>
              <a:rPr lang="en-US" sz="1200" b="0" i="0" kern="1200" dirty="0">
                <a:solidFill>
                  <a:schemeClr val="tx1"/>
                </a:solidFill>
                <a:effectLst/>
                <a:latin typeface="+mn-lt"/>
                <a:ea typeface="+mn-ea"/>
                <a:cs typeface="+mn-cs"/>
              </a:rPr>
              <a:t>. Like with mathematical expressions, if precedence ever gets confusing, use parentheses to make it clear what you want: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28</a:t>
            </a:fld>
            <a:endParaRPr lang="en-US"/>
          </a:p>
        </p:txBody>
      </p:sp>
    </p:spTree>
    <p:extLst>
      <p:ext uri="{BB962C8B-B14F-4D97-AF65-F5344CB8AC3E}">
        <p14:creationId xmlns:p14="http://schemas.microsoft.com/office/powerpoint/2010/main" val="2502998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https://rpubs.com/uky994/584816</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regular expressions to find all words that:</a:t>
            </a:r>
          </a:p>
          <a:p>
            <a:pPr marL="685800" lvl="1" indent="-228600">
              <a:buFont typeface="+mj-lt"/>
              <a:buAutoNum type="arabicPeriod"/>
            </a:pPr>
            <a:r>
              <a:rPr lang="en-US" sz="1200" b="0" i="0" kern="1200" dirty="0">
                <a:solidFill>
                  <a:schemeClr val="tx1"/>
                </a:solidFill>
                <a:effectLst/>
                <a:latin typeface="+mn-lt"/>
                <a:ea typeface="+mn-ea"/>
                <a:cs typeface="+mn-cs"/>
              </a:rPr>
              <a:t>Start with a vowel.</a:t>
            </a:r>
          </a:p>
          <a:p>
            <a:pPr marL="685800" lvl="1" indent="-228600">
              <a:buFont typeface="+mj-lt"/>
              <a:buAutoNum type="arabicPeriod"/>
            </a:pPr>
            <a:r>
              <a:rPr lang="en-US" sz="1200" b="0" i="0" kern="1200" dirty="0">
                <a:solidFill>
                  <a:schemeClr val="tx1"/>
                </a:solidFill>
                <a:effectLst/>
                <a:latin typeface="+mn-lt"/>
                <a:ea typeface="+mn-ea"/>
                <a:cs typeface="+mn-cs"/>
              </a:rPr>
              <a:t>That only contain consonants. (Hint: thinking about matching “not”-vowels.)</a:t>
            </a:r>
          </a:p>
          <a:p>
            <a:pPr marL="685800" lvl="1" indent="-228600">
              <a:buFont typeface="+mj-lt"/>
              <a:buAutoNum type="arabicPeriod"/>
            </a:pPr>
            <a:r>
              <a:rPr lang="en-US" sz="1200" b="0" i="0" kern="1200" dirty="0">
                <a:solidFill>
                  <a:schemeClr val="tx1"/>
                </a:solidFill>
                <a:effectLst/>
                <a:latin typeface="+mn-lt"/>
                <a:ea typeface="+mn-ea"/>
                <a:cs typeface="+mn-cs"/>
              </a:rPr>
              <a:t>End with ed, but not with </a:t>
            </a:r>
            <a:r>
              <a:rPr lang="en-US" sz="1200" b="0" i="0" kern="1200" dirty="0" err="1">
                <a:solidFill>
                  <a:schemeClr val="tx1"/>
                </a:solidFill>
                <a:effectLst/>
                <a:latin typeface="+mn-lt"/>
                <a:ea typeface="+mn-ea"/>
                <a:cs typeface="+mn-cs"/>
              </a:rPr>
              <a:t>eed</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End with </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ise</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Empirically verify the rule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before e except after c”.</a:t>
            </a:r>
          </a:p>
          <a:p>
            <a:pPr marL="228600" indent="-228600">
              <a:buFont typeface="+mj-lt"/>
              <a:buAutoNum type="arabicPeriod"/>
            </a:pPr>
            <a:r>
              <a:rPr lang="en-US" sz="1200" b="0" i="0" kern="1200" dirty="0">
                <a:solidFill>
                  <a:schemeClr val="tx1"/>
                </a:solidFill>
                <a:effectLst/>
                <a:latin typeface="+mn-lt"/>
                <a:ea typeface="+mn-ea"/>
                <a:cs typeface="+mn-cs"/>
              </a:rPr>
              <a:t>Is “q” always followed by a “u”?</a:t>
            </a:r>
          </a:p>
          <a:p>
            <a:pPr marL="228600" indent="-228600">
              <a:buFont typeface="+mj-lt"/>
              <a:buAutoNum type="arabicPeriod"/>
            </a:pPr>
            <a:r>
              <a:rPr lang="en-US" sz="1200" b="0" i="0" kern="1200" dirty="0">
                <a:solidFill>
                  <a:schemeClr val="tx1"/>
                </a:solidFill>
                <a:effectLst/>
                <a:latin typeface="+mn-lt"/>
                <a:ea typeface="+mn-ea"/>
                <a:cs typeface="+mn-cs"/>
              </a:rPr>
              <a:t>Write a regular expression that matches a word if it’s probably written in British English, not American English.</a:t>
            </a:r>
          </a:p>
          <a:p>
            <a:pPr marL="228600" indent="-228600">
              <a:buFont typeface="+mj-lt"/>
              <a:buAutoNum type="arabicPeriod"/>
            </a:pPr>
            <a:r>
              <a:rPr lang="en-US" sz="1200" b="0" i="0" kern="1200" dirty="0">
                <a:solidFill>
                  <a:schemeClr val="tx1"/>
                </a:solidFill>
                <a:effectLst/>
                <a:latin typeface="+mn-lt"/>
                <a:ea typeface="+mn-ea"/>
                <a:cs typeface="+mn-cs"/>
              </a:rPr>
              <a:t>Create a regular expression that will match telephone numbers as commonly written in your country.</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29</a:t>
            </a:fld>
            <a:endParaRPr lang="en-US"/>
          </a:p>
        </p:txBody>
      </p:sp>
    </p:spTree>
    <p:extLst>
      <p:ext uri="{BB962C8B-B14F-4D97-AF65-F5344CB8AC3E}">
        <p14:creationId xmlns:p14="http://schemas.microsoft.com/office/powerpoint/2010/main" val="38692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include a literal single or double quote in a string you </a:t>
            </a:r>
            <a:r>
              <a:rPr lang="en-US" sz="1200" b="1" i="0" kern="1200" dirty="0">
                <a:solidFill>
                  <a:schemeClr val="tx1"/>
                </a:solidFill>
                <a:effectLst/>
                <a:latin typeface="+mn-lt"/>
                <a:ea typeface="+mn-ea"/>
                <a:cs typeface="+mn-cs"/>
              </a:rPr>
              <a:t>can use </a:t>
            </a:r>
            <a:r>
              <a:rPr lang="en-US" b="1" dirty="0"/>
              <a: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“escape” it: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That means </a:t>
            </a:r>
            <a:r>
              <a:rPr lang="en-US" sz="1200" b="0" i="0" kern="1200" dirty="0">
                <a:solidFill>
                  <a:schemeClr val="tx1"/>
                </a:solidFill>
                <a:effectLst/>
                <a:latin typeface="+mn-lt"/>
                <a:ea typeface="+mn-ea"/>
                <a:cs typeface="+mn-cs"/>
              </a:rPr>
              <a:t>if you want to include a literal backslash, you’ll need to double it up: </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a:t>
            </a:fld>
            <a:endParaRPr lang="en-US"/>
          </a:p>
        </p:txBody>
      </p:sp>
    </p:spTree>
    <p:extLst>
      <p:ext uri="{BB962C8B-B14F-4D97-AF65-F5344CB8AC3E}">
        <p14:creationId xmlns:p14="http://schemas.microsoft.com/office/powerpoint/2010/main" val="80037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next step up in power involves controlling how many times a pattern matches: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0 or 1</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1 or more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0 or more</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30</a:t>
            </a:fld>
            <a:endParaRPr lang="en-US"/>
          </a:p>
        </p:txBody>
      </p:sp>
    </p:spTree>
    <p:extLst>
      <p:ext uri="{BB962C8B-B14F-4D97-AF65-F5344CB8AC3E}">
        <p14:creationId xmlns:p14="http://schemas.microsoft.com/office/powerpoint/2010/main" val="1763081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the precedence of these operators is high, so you can write: </a:t>
            </a:r>
            <a:r>
              <a:rPr lang="en-US" dirty="0" err="1"/>
              <a:t>colou?r</a:t>
            </a:r>
            <a:r>
              <a:rPr lang="en-US" sz="1200" b="0" i="0" kern="1200" dirty="0">
                <a:solidFill>
                  <a:schemeClr val="tx1"/>
                </a:solidFill>
                <a:effectLst/>
                <a:latin typeface="+mn-lt"/>
                <a:ea typeface="+mn-ea"/>
                <a:cs typeface="+mn-cs"/>
              </a:rPr>
              <a:t> to match either American or British spellings. That means most uses will need parentheses, like </a:t>
            </a:r>
            <a:r>
              <a:rPr lang="en-US" dirty="0" err="1"/>
              <a:t>bana</a:t>
            </a:r>
            <a:r>
              <a:rPr lang="en-US" dirty="0"/>
              <a:t>(</a:t>
            </a:r>
            <a:r>
              <a:rPr lang="en-US" dirty="0" err="1"/>
              <a:t>na</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31</a:t>
            </a:fld>
            <a:endParaRPr lang="en-US"/>
          </a:p>
        </p:txBody>
      </p:sp>
    </p:spTree>
    <p:extLst>
      <p:ext uri="{BB962C8B-B14F-4D97-AF65-F5344CB8AC3E}">
        <p14:creationId xmlns:p14="http://schemas.microsoft.com/office/powerpoint/2010/main" val="413722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specify the number of matches precisely: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 exactly 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 n or more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 at most 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n,m</a:t>
            </a:r>
            <a:r>
              <a:rPr lang="en-US" sz="1200" b="0" i="0" kern="1200" dirty="0">
                <a:solidFill>
                  <a:schemeClr val="tx1"/>
                </a:solidFill>
                <a:effectLst/>
                <a:latin typeface="+mn-lt"/>
                <a:ea typeface="+mn-ea"/>
                <a:cs typeface="+mn-cs"/>
              </a:rPr>
              <a:t>}: between n and m</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32</a:t>
            </a:fld>
            <a:endParaRPr lang="en-US"/>
          </a:p>
        </p:txBody>
      </p:sp>
    </p:spTree>
    <p:extLst>
      <p:ext uri="{BB962C8B-B14F-4D97-AF65-F5344CB8AC3E}">
        <p14:creationId xmlns:p14="http://schemas.microsoft.com/office/powerpoint/2010/main" val="1171484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these matches are “greedy”: they will match the longest string possible. </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33</a:t>
            </a:fld>
            <a:endParaRPr lang="en-US"/>
          </a:p>
        </p:txBody>
      </p:sp>
    </p:spTree>
    <p:extLst>
      <p:ext uri="{BB962C8B-B14F-4D97-AF65-F5344CB8AC3E}">
        <p14:creationId xmlns:p14="http://schemas.microsoft.com/office/powerpoint/2010/main" val="2924114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make them “lazy”, matching the shortest string possible by putting a </a:t>
            </a:r>
            <a:r>
              <a:rPr lang="en-US" dirty="0"/>
              <a:t>?</a:t>
            </a:r>
            <a:r>
              <a:rPr lang="en-US" sz="1200" b="0" i="0" kern="1200" dirty="0">
                <a:solidFill>
                  <a:schemeClr val="tx1"/>
                </a:solidFill>
                <a:effectLst/>
                <a:latin typeface="+mn-lt"/>
                <a:ea typeface="+mn-ea"/>
                <a:cs typeface="+mn-cs"/>
              </a:rPr>
              <a:t> after them. This is an advanced feature of regular expressions, but it’s useful to know that it exists: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34</a:t>
            </a:fld>
            <a:endParaRPr lang="en-US"/>
          </a:p>
        </p:txBody>
      </p:sp>
    </p:spTree>
    <p:extLst>
      <p:ext uri="{BB962C8B-B14F-4D97-AF65-F5344CB8AC3E}">
        <p14:creationId xmlns:p14="http://schemas.microsoft.com/office/powerpoint/2010/main" val="3894327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https://rpubs.com/uky994/584819</a:t>
            </a:r>
            <a:endParaRPr lang="en-US" dirty="0"/>
          </a:p>
          <a:p>
            <a:endParaRPr lang="en-US" dirty="0"/>
          </a:p>
          <a:p>
            <a:pPr marL="228600" indent="-228600">
              <a:buFont typeface="+mj-lt"/>
              <a:buAutoNum type="arabicPeriod"/>
            </a:pPr>
            <a:r>
              <a:rPr lang="en-US" sz="1200" b="0" i="0" kern="1200" dirty="0">
                <a:solidFill>
                  <a:schemeClr val="tx1"/>
                </a:solidFill>
                <a:effectLst/>
                <a:latin typeface="+mn-lt"/>
                <a:ea typeface="+mn-ea"/>
                <a:cs typeface="+mn-cs"/>
              </a:rPr>
              <a:t>Describe the equivalents of ?, +, * in {</a:t>
            </a:r>
            <a:r>
              <a:rPr lang="en-US" sz="1200" b="0" i="0" kern="1200" dirty="0" err="1">
                <a:solidFill>
                  <a:schemeClr val="tx1"/>
                </a:solidFill>
                <a:effectLst/>
                <a:latin typeface="+mn-lt"/>
                <a:ea typeface="+mn-ea"/>
                <a:cs typeface="+mn-cs"/>
              </a:rPr>
              <a:t>m,n</a:t>
            </a:r>
            <a:r>
              <a:rPr lang="en-US" sz="1200" b="0" i="0" kern="1200" dirty="0">
                <a:solidFill>
                  <a:schemeClr val="tx1"/>
                </a:solidFill>
                <a:effectLst/>
                <a:latin typeface="+mn-lt"/>
                <a:ea typeface="+mn-ea"/>
                <a:cs typeface="+mn-cs"/>
              </a:rPr>
              <a:t>} form.</a:t>
            </a:r>
          </a:p>
          <a:p>
            <a:pPr marL="228600" indent="-228600">
              <a:buFont typeface="+mj-lt"/>
              <a:buAutoNum type="arabicPeriod"/>
            </a:pPr>
            <a:r>
              <a:rPr lang="en-US" sz="1200" b="0" i="0" kern="1200" dirty="0">
                <a:solidFill>
                  <a:schemeClr val="tx1"/>
                </a:solidFill>
                <a:effectLst/>
                <a:latin typeface="+mn-lt"/>
                <a:ea typeface="+mn-ea"/>
                <a:cs typeface="+mn-cs"/>
              </a:rPr>
              <a:t>Describe in words what these regular expressions match: (read carefully to see if I’m using a regular expression or a string that defines a regular expression.)</a:t>
            </a:r>
          </a:p>
          <a:p>
            <a:pPr marL="685800" lvl="1" indent="-228600">
              <a:buFont typeface="+mj-lt"/>
              <a:buAutoNum type="arabicPeriod"/>
            </a:pP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\d{4}-\d{2}-\d{2}</a:t>
            </a:r>
          </a:p>
          <a:p>
            <a:pPr marL="685800" lvl="1" indent="-228600">
              <a:buFont typeface="+mj-lt"/>
              <a:buAutoNum type="arabicPeriod"/>
            </a:pPr>
            <a:r>
              <a:rPr lang="en-US" sz="1200" b="0" i="0" kern="1200" dirty="0">
                <a:solidFill>
                  <a:schemeClr val="tx1"/>
                </a:solidFill>
                <a:effectLst/>
                <a:latin typeface="+mn-lt"/>
                <a:ea typeface="+mn-ea"/>
                <a:cs typeface="+mn-cs"/>
              </a:rPr>
              <a:t>"\\\\{4}"</a:t>
            </a:r>
          </a:p>
          <a:p>
            <a:pPr marL="228600" indent="-228600">
              <a:buFont typeface="+mj-lt"/>
              <a:buAutoNum type="arabicPeriod"/>
            </a:pPr>
            <a:r>
              <a:rPr lang="en-US" sz="1200" b="0" i="0" kern="1200" dirty="0">
                <a:solidFill>
                  <a:schemeClr val="tx1"/>
                </a:solidFill>
                <a:effectLst/>
                <a:latin typeface="+mn-lt"/>
                <a:ea typeface="+mn-ea"/>
                <a:cs typeface="+mn-cs"/>
              </a:rPr>
              <a:t>Create regular expressions to find all words that:</a:t>
            </a:r>
          </a:p>
          <a:p>
            <a:pPr marL="685800" lvl="1" indent="-228600">
              <a:buFont typeface="+mj-lt"/>
              <a:buAutoNum type="arabicPeriod"/>
            </a:pPr>
            <a:r>
              <a:rPr lang="en-US" sz="1200" b="0" i="0" kern="1200" dirty="0">
                <a:solidFill>
                  <a:schemeClr val="tx1"/>
                </a:solidFill>
                <a:effectLst/>
                <a:latin typeface="+mn-lt"/>
                <a:ea typeface="+mn-ea"/>
                <a:cs typeface="+mn-cs"/>
              </a:rPr>
              <a:t>Start with three consonants.</a:t>
            </a:r>
          </a:p>
          <a:p>
            <a:pPr marL="685800" lvl="1" indent="-228600">
              <a:buFont typeface="+mj-lt"/>
              <a:buAutoNum type="arabicPeriod"/>
            </a:pPr>
            <a:r>
              <a:rPr lang="en-US" sz="1200" b="0" i="0" kern="1200" dirty="0">
                <a:solidFill>
                  <a:schemeClr val="tx1"/>
                </a:solidFill>
                <a:effectLst/>
                <a:latin typeface="+mn-lt"/>
                <a:ea typeface="+mn-ea"/>
                <a:cs typeface="+mn-cs"/>
              </a:rPr>
              <a:t>Have three or more vowels in a row.</a:t>
            </a:r>
          </a:p>
          <a:p>
            <a:pPr marL="685800" lvl="1" indent="-228600">
              <a:buFont typeface="+mj-lt"/>
              <a:buAutoNum type="arabicPeriod"/>
            </a:pPr>
            <a:r>
              <a:rPr lang="en-US" sz="1200" b="0" i="0" kern="1200" dirty="0">
                <a:solidFill>
                  <a:schemeClr val="tx1"/>
                </a:solidFill>
                <a:effectLst/>
                <a:latin typeface="+mn-lt"/>
                <a:ea typeface="+mn-ea"/>
                <a:cs typeface="+mn-cs"/>
              </a:rPr>
              <a:t>Have two or more vowel-consonant pairs in a row.</a:t>
            </a:r>
          </a:p>
          <a:p>
            <a:pPr marL="228600" indent="-228600">
              <a:buFont typeface="+mj-lt"/>
              <a:buAutoNum type="arabicPeriod"/>
            </a:pPr>
            <a:r>
              <a:rPr lang="en-US" sz="1200" b="0" i="0" kern="1200" dirty="0">
                <a:solidFill>
                  <a:schemeClr val="tx1"/>
                </a:solidFill>
                <a:effectLst/>
                <a:latin typeface="+mn-lt"/>
                <a:ea typeface="+mn-ea"/>
                <a:cs typeface="+mn-cs"/>
              </a:rPr>
              <a:t>Solve the beginner </a:t>
            </a:r>
            <a:r>
              <a:rPr lang="en-US" sz="1200" b="0" i="0" kern="1200" dirty="0" err="1">
                <a:solidFill>
                  <a:schemeClr val="tx1"/>
                </a:solidFill>
                <a:effectLst/>
                <a:latin typeface="+mn-lt"/>
                <a:ea typeface="+mn-ea"/>
                <a:cs typeface="+mn-cs"/>
              </a:rPr>
              <a:t>regexp</a:t>
            </a:r>
            <a:r>
              <a:rPr lang="en-US" sz="1200" b="0" i="0" kern="1200" dirty="0">
                <a:solidFill>
                  <a:schemeClr val="tx1"/>
                </a:solidFill>
                <a:effectLst/>
                <a:latin typeface="+mn-lt"/>
                <a:ea typeface="+mn-ea"/>
                <a:cs typeface="+mn-cs"/>
              </a:rPr>
              <a:t> crosswords at </a:t>
            </a:r>
            <a:r>
              <a:rPr lang="en-US" sz="1200" b="0" i="0" u="none" strike="noStrike" kern="1200" dirty="0">
                <a:solidFill>
                  <a:schemeClr val="tx1"/>
                </a:solidFill>
                <a:effectLst/>
                <a:latin typeface="+mn-lt"/>
                <a:ea typeface="+mn-ea"/>
                <a:cs typeface="+mn-cs"/>
                <a:hlinkClick r:id="rId4"/>
              </a:rPr>
              <a:t>https://regexcrossword.com/challenges/beginner</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35</a:t>
            </a:fld>
            <a:endParaRPr lang="en-US"/>
          </a:p>
        </p:txBody>
      </p:sp>
    </p:spTree>
    <p:extLst>
      <p:ext uri="{BB962C8B-B14F-4D97-AF65-F5344CB8AC3E}">
        <p14:creationId xmlns:p14="http://schemas.microsoft.com/office/powerpoint/2010/main" val="3439487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you learned about parentheses as a way to disambiguate complex expressions. Parentheses also create a </a:t>
            </a:r>
            <a:r>
              <a:rPr lang="en-US" sz="1200" b="0" i="1" kern="1200" dirty="0">
                <a:solidFill>
                  <a:schemeClr val="tx1"/>
                </a:solidFill>
                <a:effectLst/>
                <a:latin typeface="+mn-lt"/>
                <a:ea typeface="+mn-ea"/>
                <a:cs typeface="+mn-cs"/>
              </a:rPr>
              <a:t>numbered</a:t>
            </a:r>
            <a:r>
              <a:rPr lang="en-US" sz="1200" b="0" i="0" kern="1200" dirty="0">
                <a:solidFill>
                  <a:schemeClr val="tx1"/>
                </a:solidFill>
                <a:effectLst/>
                <a:latin typeface="+mn-lt"/>
                <a:ea typeface="+mn-ea"/>
                <a:cs typeface="+mn-cs"/>
              </a:rPr>
              <a:t> capturing group (number 1, 2 etc.). A capturing group stores </a:t>
            </a:r>
            <a:r>
              <a:rPr lang="en-US" sz="1200" b="0" i="1" kern="1200" dirty="0">
                <a:solidFill>
                  <a:schemeClr val="tx1"/>
                </a:solidFill>
                <a:effectLst/>
                <a:latin typeface="+mn-lt"/>
                <a:ea typeface="+mn-ea"/>
                <a:cs typeface="+mn-cs"/>
              </a:rPr>
              <a:t>the part of the string</a:t>
            </a:r>
            <a:r>
              <a:rPr lang="en-US" sz="1200" b="0" i="0" kern="1200" dirty="0">
                <a:solidFill>
                  <a:schemeClr val="tx1"/>
                </a:solidFill>
                <a:effectLst/>
                <a:latin typeface="+mn-lt"/>
                <a:ea typeface="+mn-ea"/>
                <a:cs typeface="+mn-cs"/>
              </a:rPr>
              <a:t> matched by the part of the regular expression inside the parentheses. You can refer to the same text as previously matched by a capturing group with </a:t>
            </a:r>
            <a:r>
              <a:rPr lang="en-US" sz="1200" b="0" i="1" kern="1200" dirty="0">
                <a:solidFill>
                  <a:schemeClr val="tx1"/>
                </a:solidFill>
                <a:effectLst/>
                <a:latin typeface="+mn-lt"/>
                <a:ea typeface="+mn-ea"/>
                <a:cs typeface="+mn-cs"/>
              </a:rPr>
              <a:t>backreferences</a:t>
            </a:r>
            <a:r>
              <a:rPr lang="en-US" sz="1200" b="0" i="0" kern="1200" dirty="0">
                <a:solidFill>
                  <a:schemeClr val="tx1"/>
                </a:solidFill>
                <a:effectLst/>
                <a:latin typeface="+mn-lt"/>
                <a:ea typeface="+mn-ea"/>
                <a:cs typeface="+mn-cs"/>
              </a:rPr>
              <a:t>, like </a:t>
            </a:r>
            <a:r>
              <a:rPr lang="en-US" dirty="0"/>
              <a:t>\1</a:t>
            </a:r>
            <a:r>
              <a:rPr lang="en-US" sz="1200" b="0" i="0" kern="1200" dirty="0">
                <a:solidFill>
                  <a:schemeClr val="tx1"/>
                </a:solidFill>
                <a:effectLst/>
                <a:latin typeface="+mn-lt"/>
                <a:ea typeface="+mn-ea"/>
                <a:cs typeface="+mn-cs"/>
              </a:rPr>
              <a:t>, </a:t>
            </a:r>
            <a:r>
              <a:rPr lang="en-US" dirty="0"/>
              <a:t>\2</a:t>
            </a:r>
            <a:r>
              <a:rPr lang="en-US" sz="1200" b="0" i="0" kern="1200" dirty="0">
                <a:solidFill>
                  <a:schemeClr val="tx1"/>
                </a:solidFill>
                <a:effectLst/>
                <a:latin typeface="+mn-lt"/>
                <a:ea typeface="+mn-ea"/>
                <a:cs typeface="+mn-cs"/>
              </a:rPr>
              <a:t> etc. For example, the following regular expression finds all fruits that have a repeated pair of letters.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(Shortly, you’ll also see how they’re useful in conjunction with </a:t>
            </a:r>
            <a:r>
              <a:rPr lang="en-US" dirty="0" err="1"/>
              <a:t>str_match</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36</a:t>
            </a:fld>
            <a:endParaRPr lang="en-US"/>
          </a:p>
        </p:txBody>
      </p:sp>
    </p:spTree>
    <p:extLst>
      <p:ext uri="{BB962C8B-B14F-4D97-AF65-F5344CB8AC3E}">
        <p14:creationId xmlns:p14="http://schemas.microsoft.com/office/powerpoint/2010/main" val="37348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https://rpubs.com/uky994/584820</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Describe, in words, what these expressions will match:</a:t>
            </a:r>
          </a:p>
          <a:p>
            <a:pPr marL="685800" lvl="1" indent="-228600">
              <a:buFont typeface="+mj-lt"/>
              <a:buAutoNum type="arabicPeriod"/>
            </a:pPr>
            <a:r>
              <a:rPr lang="en-US" sz="1200" b="0" i="0" kern="1200" dirty="0">
                <a:solidFill>
                  <a:schemeClr val="tx1"/>
                </a:solidFill>
                <a:effectLst/>
                <a:latin typeface="+mn-lt"/>
                <a:ea typeface="+mn-ea"/>
                <a:cs typeface="+mn-cs"/>
              </a:rPr>
              <a:t>(.)\1\1</a:t>
            </a:r>
          </a:p>
          <a:p>
            <a:pPr marL="685800" lvl="1" indent="-228600">
              <a:buFont typeface="+mj-lt"/>
              <a:buAutoNum type="arabicPeriod"/>
            </a:pPr>
            <a:r>
              <a:rPr lang="en-US" sz="1200" b="0" i="0" kern="1200" dirty="0">
                <a:solidFill>
                  <a:schemeClr val="tx1"/>
                </a:solidFill>
                <a:effectLst/>
                <a:latin typeface="+mn-lt"/>
                <a:ea typeface="+mn-ea"/>
                <a:cs typeface="+mn-cs"/>
              </a:rPr>
              <a:t>"(.)(.)\\2\\1"</a:t>
            </a:r>
          </a:p>
          <a:p>
            <a:pPr marL="685800" lvl="1" indent="-228600">
              <a:buFont typeface="+mj-lt"/>
              <a:buAutoNum type="arabicPeriod"/>
            </a:pPr>
            <a:r>
              <a:rPr lang="en-US" sz="1200" b="0" i="0" kern="1200" dirty="0">
                <a:solidFill>
                  <a:schemeClr val="tx1"/>
                </a:solidFill>
                <a:effectLst/>
                <a:latin typeface="+mn-lt"/>
                <a:ea typeface="+mn-ea"/>
                <a:cs typeface="+mn-cs"/>
              </a:rPr>
              <a:t>(..)\1</a:t>
            </a:r>
          </a:p>
          <a:p>
            <a:pPr marL="685800" lvl="1" indent="-228600">
              <a:buFont typeface="+mj-lt"/>
              <a:buAutoNum type="arabicPeriod"/>
            </a:pPr>
            <a:r>
              <a:rPr lang="en-US" sz="1200" b="0" i="0" kern="1200" dirty="0">
                <a:solidFill>
                  <a:schemeClr val="tx1"/>
                </a:solidFill>
                <a:effectLst/>
                <a:latin typeface="+mn-lt"/>
                <a:ea typeface="+mn-ea"/>
                <a:cs typeface="+mn-cs"/>
              </a:rPr>
              <a:t>"(.).\\1.\\1"</a:t>
            </a:r>
          </a:p>
          <a:p>
            <a:pPr marL="685800" lvl="1" indent="-228600">
              <a:buFont typeface="+mj-lt"/>
              <a:buAutoNum type="arabicPeriod"/>
            </a:pPr>
            <a:r>
              <a:rPr lang="en-US" sz="1200" b="0" i="0" kern="1200" dirty="0">
                <a:solidFill>
                  <a:schemeClr val="tx1"/>
                </a:solidFill>
                <a:effectLst/>
                <a:latin typeface="+mn-lt"/>
                <a:ea typeface="+mn-ea"/>
                <a:cs typeface="+mn-cs"/>
              </a:rPr>
              <a:t>"(.)(.)(.).*\\3\\2\\1"</a:t>
            </a:r>
          </a:p>
          <a:p>
            <a:pPr marL="228600" indent="-228600">
              <a:buFont typeface="+mj-lt"/>
              <a:buAutoNum type="arabicPeriod"/>
            </a:pPr>
            <a:r>
              <a:rPr lang="en-US" sz="1200" b="0" i="0" kern="1200" dirty="0">
                <a:solidFill>
                  <a:schemeClr val="tx1"/>
                </a:solidFill>
                <a:effectLst/>
                <a:latin typeface="+mn-lt"/>
                <a:ea typeface="+mn-ea"/>
                <a:cs typeface="+mn-cs"/>
              </a:rPr>
              <a:t>Construct regular expressions to match words that:</a:t>
            </a:r>
          </a:p>
          <a:p>
            <a:pPr marL="685800" lvl="1" indent="-228600">
              <a:buFont typeface="+mj-lt"/>
              <a:buAutoNum type="arabicPeriod"/>
            </a:pPr>
            <a:r>
              <a:rPr lang="en-US" sz="1200" b="0" i="0" kern="1200" dirty="0">
                <a:solidFill>
                  <a:schemeClr val="tx1"/>
                </a:solidFill>
                <a:effectLst/>
                <a:latin typeface="+mn-lt"/>
                <a:ea typeface="+mn-ea"/>
                <a:cs typeface="+mn-cs"/>
              </a:rPr>
              <a:t>Start and end with the same character.</a:t>
            </a:r>
          </a:p>
          <a:p>
            <a:pPr marL="685800" lvl="1" indent="-228600">
              <a:buFont typeface="+mj-lt"/>
              <a:buAutoNum type="arabicPeriod"/>
            </a:pPr>
            <a:r>
              <a:rPr lang="en-US" sz="1200" b="0" i="0" kern="1200" dirty="0">
                <a:solidFill>
                  <a:schemeClr val="tx1"/>
                </a:solidFill>
                <a:effectLst/>
                <a:latin typeface="+mn-lt"/>
                <a:ea typeface="+mn-ea"/>
                <a:cs typeface="+mn-cs"/>
              </a:rPr>
              <a:t>Contain a repeated pair of letters (e.g. “church” contains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repeated twice.)</a:t>
            </a:r>
          </a:p>
          <a:p>
            <a:pPr marL="685800" lvl="1" indent="-228600">
              <a:buFont typeface="+mj-lt"/>
              <a:buAutoNum type="arabicPeriod"/>
            </a:pPr>
            <a:r>
              <a:rPr lang="en-US" sz="1200" b="0" i="0" kern="1200" dirty="0">
                <a:solidFill>
                  <a:schemeClr val="tx1"/>
                </a:solidFill>
                <a:effectLst/>
                <a:latin typeface="+mn-lt"/>
                <a:ea typeface="+mn-ea"/>
                <a:cs typeface="+mn-cs"/>
              </a:rPr>
              <a:t>Contain one letter repeated in at least three places (e.g. “eleven” contains three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37</a:t>
            </a:fld>
            <a:endParaRPr lang="en-US"/>
          </a:p>
        </p:txBody>
      </p:sp>
    </p:spTree>
    <p:extLst>
      <p:ext uri="{BB962C8B-B14F-4D97-AF65-F5344CB8AC3E}">
        <p14:creationId xmlns:p14="http://schemas.microsoft.com/office/powerpoint/2010/main" val="1669493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you’ve learned the basics of regular expressions, it’s time to learn how to apply them to real problems. In this section you’ll learn a wide array of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functions that let you:</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word of caution before we continue: because regular expressions are so powerful, it’s easy to try and solve every problem with a single regular expression. In the words of Jamie </a:t>
            </a:r>
            <a:r>
              <a:rPr lang="en-US" sz="1200" b="0" i="0" kern="1200" dirty="0" err="1">
                <a:solidFill>
                  <a:schemeClr val="tx1"/>
                </a:solidFill>
                <a:effectLst/>
                <a:latin typeface="+mn-lt"/>
                <a:ea typeface="+mn-ea"/>
                <a:cs typeface="+mn-cs"/>
              </a:rPr>
              <a:t>Zawinski</a:t>
            </a:r>
            <a:r>
              <a:rPr lang="en-US" sz="1200" b="0" i="0" kern="1200" dirty="0">
                <a:solidFill>
                  <a:schemeClr val="tx1"/>
                </a:solidFill>
                <a:effectLst/>
                <a:latin typeface="+mn-lt"/>
                <a:ea typeface="+mn-ea"/>
                <a:cs typeface="+mn-cs"/>
              </a:rPr>
              <a:t>:</a:t>
            </a:r>
          </a:p>
          <a:p>
            <a:r>
              <a:rPr lang="en-US" dirty="0">
                <a:effectLst/>
              </a:rPr>
              <a:t>Some people, when confronted with a problem, think “I know, I’ll use regular expressions.” Now they have two problems.</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38</a:t>
            </a:fld>
            <a:endParaRPr lang="en-US"/>
          </a:p>
        </p:txBody>
      </p:sp>
    </p:spTree>
    <p:extLst>
      <p:ext uri="{BB962C8B-B14F-4D97-AF65-F5344CB8AC3E}">
        <p14:creationId xmlns:p14="http://schemas.microsoft.com/office/powerpoint/2010/main" val="574806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cautionary tale, check out this regular expression that checks if a email address is valid: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This is a somewhat </a:t>
            </a:r>
            <a:r>
              <a:rPr lang="en-US" sz="1200" b="0" i="0" kern="1200" dirty="0">
                <a:solidFill>
                  <a:schemeClr val="tx1"/>
                </a:solidFill>
                <a:effectLst/>
                <a:latin typeface="+mn-lt"/>
                <a:ea typeface="+mn-ea"/>
                <a:cs typeface="+mn-cs"/>
              </a:rPr>
              <a:t>pathological example (because email addresses are actually surprisingly complex), but is used in real code. See the </a:t>
            </a:r>
            <a:r>
              <a:rPr lang="en-US" sz="1200" b="0" i="0" kern="1200" dirty="0" err="1">
                <a:solidFill>
                  <a:schemeClr val="tx1"/>
                </a:solidFill>
                <a:effectLst/>
                <a:latin typeface="+mn-lt"/>
                <a:ea typeface="+mn-ea"/>
                <a:cs typeface="+mn-cs"/>
              </a:rPr>
              <a:t>stackoverflow</a:t>
            </a:r>
            <a:r>
              <a:rPr lang="en-US" sz="1200" b="0" i="0" kern="1200" dirty="0">
                <a:solidFill>
                  <a:schemeClr val="tx1"/>
                </a:solidFill>
                <a:effectLst/>
                <a:latin typeface="+mn-lt"/>
                <a:ea typeface="+mn-ea"/>
                <a:cs typeface="+mn-cs"/>
              </a:rPr>
              <a:t> discussion at </a:t>
            </a:r>
            <a:r>
              <a:rPr lang="en-US" sz="1200" b="0" i="0" u="none" strike="noStrike" kern="1200" dirty="0">
                <a:solidFill>
                  <a:schemeClr val="tx1"/>
                </a:solidFill>
                <a:effectLst/>
                <a:latin typeface="+mn-lt"/>
                <a:ea typeface="+mn-ea"/>
                <a:cs typeface="+mn-cs"/>
                <a:hlinkClick r:id="rId3"/>
              </a:rPr>
              <a:t>http://stackoverflow.com/a/201378</a:t>
            </a:r>
            <a:r>
              <a:rPr lang="en-US" sz="1200" b="0" i="0" kern="1200" dirty="0">
                <a:solidFill>
                  <a:schemeClr val="tx1"/>
                </a:solidFill>
                <a:effectLst/>
                <a:latin typeface="+mn-lt"/>
                <a:ea typeface="+mn-ea"/>
                <a:cs typeface="+mn-cs"/>
              </a:rPr>
              <a:t> for more details.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Don’t forget that you’re in a programming language and you have other tools at your disposal. Instead of creating one complex regular expression, it’s often easier to write a series of simpler </a:t>
            </a:r>
            <a:r>
              <a:rPr lang="en-US" sz="1200" b="0" i="0" kern="1200" dirty="0" err="1">
                <a:solidFill>
                  <a:schemeClr val="tx1"/>
                </a:solidFill>
                <a:effectLst/>
                <a:latin typeface="+mn-lt"/>
                <a:ea typeface="+mn-ea"/>
                <a:cs typeface="+mn-cs"/>
              </a:rPr>
              <a:t>regexps</a:t>
            </a:r>
            <a:r>
              <a:rPr lang="en-US" sz="1200" b="0" i="0" kern="1200" dirty="0">
                <a:solidFill>
                  <a:schemeClr val="tx1"/>
                </a:solidFill>
                <a:effectLst/>
                <a:latin typeface="+mn-lt"/>
                <a:ea typeface="+mn-ea"/>
                <a:cs typeface="+mn-cs"/>
              </a:rPr>
              <a:t>. If you get stuck trying to create a single </a:t>
            </a:r>
            <a:r>
              <a:rPr lang="en-US" sz="1200" b="0" i="0" kern="1200" dirty="0" err="1">
                <a:solidFill>
                  <a:schemeClr val="tx1"/>
                </a:solidFill>
                <a:effectLst/>
                <a:latin typeface="+mn-lt"/>
                <a:ea typeface="+mn-ea"/>
                <a:cs typeface="+mn-cs"/>
              </a:rPr>
              <a:t>regexp</a:t>
            </a:r>
            <a:r>
              <a:rPr lang="en-US" sz="1200" b="0" i="0" kern="1200" dirty="0">
                <a:solidFill>
                  <a:schemeClr val="tx1"/>
                </a:solidFill>
                <a:effectLst/>
                <a:latin typeface="+mn-lt"/>
                <a:ea typeface="+mn-ea"/>
                <a:cs typeface="+mn-cs"/>
              </a:rPr>
              <a:t> that solves your problem, take a step back and think if you could break the problem down into smaller pieces, solving each challenge before moving onto the next one.</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39</a:t>
            </a:fld>
            <a:endParaRPr lang="en-US"/>
          </a:p>
        </p:txBody>
      </p:sp>
    </p:spTree>
    <p:extLst>
      <p:ext uri="{BB962C8B-B14F-4D97-AF65-F5344CB8AC3E}">
        <p14:creationId xmlns:p14="http://schemas.microsoft.com/office/powerpoint/2010/main" val="246105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Beware that the printed representation of a string is not the same as string itself, because the printed representation shows the escapes. To see the raw contents of the string, use </a:t>
            </a:r>
            <a:r>
              <a:rPr lang="en-US" dirty="0" err="1"/>
              <a:t>writeLines</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a:t>
            </a:fld>
            <a:endParaRPr lang="en-US"/>
          </a:p>
        </p:txBody>
      </p:sp>
    </p:spTree>
    <p:extLst>
      <p:ext uri="{BB962C8B-B14F-4D97-AF65-F5344CB8AC3E}">
        <p14:creationId xmlns:p14="http://schemas.microsoft.com/office/powerpoint/2010/main" val="30877563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determine if a character vector matches a pattern, use </a:t>
            </a:r>
            <a:r>
              <a:rPr lang="en-US" dirty="0" err="1"/>
              <a:t>str_detect</a:t>
            </a:r>
            <a:r>
              <a:rPr lang="en-US" dirty="0"/>
              <a:t>()</a:t>
            </a:r>
            <a:r>
              <a:rPr lang="en-US" sz="1200" b="0" i="0" kern="1200" dirty="0">
                <a:solidFill>
                  <a:schemeClr val="tx1"/>
                </a:solidFill>
                <a:effectLst/>
                <a:latin typeface="+mn-lt"/>
                <a:ea typeface="+mn-ea"/>
                <a:cs typeface="+mn-cs"/>
              </a:rPr>
              <a:t>. It returns a logical vector the same length as the input: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40</a:t>
            </a:fld>
            <a:endParaRPr lang="en-US"/>
          </a:p>
        </p:txBody>
      </p:sp>
    </p:spTree>
    <p:extLst>
      <p:ext uri="{BB962C8B-B14F-4D97-AF65-F5344CB8AC3E}">
        <p14:creationId xmlns:p14="http://schemas.microsoft.com/office/powerpoint/2010/main" val="3127441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Remember that when you use a logical vector in a numeric context, </a:t>
            </a:r>
            <a:r>
              <a:rPr lang="en-US" dirty="0"/>
              <a:t>FALSE</a:t>
            </a:r>
            <a:r>
              <a:rPr lang="en-US" sz="1200" b="0" i="0" kern="1200" dirty="0">
                <a:solidFill>
                  <a:schemeClr val="tx1"/>
                </a:solidFill>
                <a:effectLst/>
                <a:latin typeface="+mn-lt"/>
                <a:ea typeface="+mn-ea"/>
                <a:cs typeface="+mn-cs"/>
              </a:rPr>
              <a:t> becomes 0 and </a:t>
            </a:r>
            <a:r>
              <a:rPr lang="en-US" dirty="0"/>
              <a:t>TRUE</a:t>
            </a:r>
            <a:r>
              <a:rPr lang="en-US" sz="1200" b="0" i="0" kern="1200" dirty="0">
                <a:solidFill>
                  <a:schemeClr val="tx1"/>
                </a:solidFill>
                <a:effectLst/>
                <a:latin typeface="+mn-lt"/>
                <a:ea typeface="+mn-ea"/>
                <a:cs typeface="+mn-cs"/>
              </a:rPr>
              <a:t> becomes 1. That makes </a:t>
            </a:r>
            <a:r>
              <a:rPr lang="en-US" dirty="0"/>
              <a:t>sum()</a:t>
            </a:r>
            <a:r>
              <a:rPr lang="en-US" sz="1200" b="0" i="0" kern="1200" dirty="0">
                <a:solidFill>
                  <a:schemeClr val="tx1"/>
                </a:solidFill>
                <a:effectLst/>
                <a:latin typeface="+mn-lt"/>
                <a:ea typeface="+mn-ea"/>
                <a:cs typeface="+mn-cs"/>
              </a:rPr>
              <a:t> and </a:t>
            </a:r>
            <a:r>
              <a:rPr lang="en-US" dirty="0"/>
              <a:t>mean()</a:t>
            </a:r>
            <a:r>
              <a:rPr lang="en-US" sz="1200" b="0" i="0" kern="1200" dirty="0">
                <a:solidFill>
                  <a:schemeClr val="tx1"/>
                </a:solidFill>
                <a:effectLst/>
                <a:latin typeface="+mn-lt"/>
                <a:ea typeface="+mn-ea"/>
                <a:cs typeface="+mn-cs"/>
              </a:rPr>
              <a:t> useful if you want to answer questions about matches across a larger vector:</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41</a:t>
            </a:fld>
            <a:endParaRPr lang="en-US"/>
          </a:p>
        </p:txBody>
      </p:sp>
    </p:spTree>
    <p:extLst>
      <p:ext uri="{BB962C8B-B14F-4D97-AF65-F5344CB8AC3E}">
        <p14:creationId xmlns:p14="http://schemas.microsoft.com/office/powerpoint/2010/main" val="2003190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have complex logical conditions (e.g. match a or b but not c unless d) it’s often easier to combine multiple </a:t>
            </a:r>
            <a:r>
              <a:rPr lang="en-US" dirty="0" err="1"/>
              <a:t>str_detect</a:t>
            </a:r>
            <a:r>
              <a:rPr lang="en-US" dirty="0"/>
              <a:t>()</a:t>
            </a:r>
            <a:r>
              <a:rPr lang="en-US" sz="1200" b="0" i="0" kern="1200" dirty="0">
                <a:solidFill>
                  <a:schemeClr val="tx1"/>
                </a:solidFill>
                <a:effectLst/>
                <a:latin typeface="+mn-lt"/>
                <a:ea typeface="+mn-ea"/>
                <a:cs typeface="+mn-cs"/>
              </a:rPr>
              <a:t> calls with logical operators, rather than trying to create a single regular expression. For example, here are two ways to find all words that don’t contain any vowels: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results are identical, but I think the first approach is significantly easier to understand. If your regular expression gets overly complicated, try breaking it up into smaller pieces, giving each piece a name, and then combining the pieces with logical operations.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42</a:t>
            </a:fld>
            <a:endParaRPr lang="en-US"/>
          </a:p>
        </p:txBody>
      </p:sp>
    </p:spTree>
    <p:extLst>
      <p:ext uri="{BB962C8B-B14F-4D97-AF65-F5344CB8AC3E}">
        <p14:creationId xmlns:p14="http://schemas.microsoft.com/office/powerpoint/2010/main" val="106929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common use of </a:t>
            </a:r>
            <a:r>
              <a:rPr lang="en-US" dirty="0" err="1"/>
              <a:t>str_detect</a:t>
            </a:r>
            <a:r>
              <a:rPr lang="en-US" dirty="0"/>
              <a:t>()</a:t>
            </a:r>
            <a:r>
              <a:rPr lang="en-US" sz="1200" b="0" i="0" kern="1200" dirty="0">
                <a:solidFill>
                  <a:schemeClr val="tx1"/>
                </a:solidFill>
                <a:effectLst/>
                <a:latin typeface="+mn-lt"/>
                <a:ea typeface="+mn-ea"/>
                <a:cs typeface="+mn-cs"/>
              </a:rPr>
              <a:t> is to select the elements that match a pattern. You can do this with logical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or the convenient </a:t>
            </a:r>
            <a:r>
              <a:rPr lang="en-US" dirty="0" err="1"/>
              <a:t>str_subset</a:t>
            </a:r>
            <a:r>
              <a:rPr lang="en-US" dirty="0"/>
              <a:t>()</a:t>
            </a:r>
            <a:r>
              <a:rPr lang="en-US" sz="1200" b="0" i="0" kern="1200" dirty="0">
                <a:solidFill>
                  <a:schemeClr val="tx1"/>
                </a:solidFill>
                <a:effectLst/>
                <a:latin typeface="+mn-lt"/>
                <a:ea typeface="+mn-ea"/>
                <a:cs typeface="+mn-cs"/>
              </a:rPr>
              <a:t> wrapper</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43</a:t>
            </a:fld>
            <a:endParaRPr lang="en-US"/>
          </a:p>
        </p:txBody>
      </p:sp>
    </p:spTree>
    <p:extLst>
      <p:ext uri="{BB962C8B-B14F-4D97-AF65-F5344CB8AC3E}">
        <p14:creationId xmlns:p14="http://schemas.microsoft.com/office/powerpoint/2010/main" val="836076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Typically, however, your strings will be one column of a data frame, and you’ll want to use filter instead:</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44</a:t>
            </a:fld>
            <a:endParaRPr lang="en-US"/>
          </a:p>
        </p:txBody>
      </p:sp>
    </p:spTree>
    <p:extLst>
      <p:ext uri="{BB962C8B-B14F-4D97-AF65-F5344CB8AC3E}">
        <p14:creationId xmlns:p14="http://schemas.microsoft.com/office/powerpoint/2010/main" val="1142573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variation on </a:t>
            </a:r>
            <a:r>
              <a:rPr lang="en-US" dirty="0" err="1"/>
              <a:t>str_detect</a:t>
            </a:r>
            <a:r>
              <a:rPr lang="en-US" dirty="0"/>
              <a:t>()</a:t>
            </a:r>
            <a:r>
              <a:rPr lang="en-US" sz="1200" b="0" i="0" kern="1200" dirty="0">
                <a:solidFill>
                  <a:schemeClr val="tx1"/>
                </a:solidFill>
                <a:effectLst/>
                <a:latin typeface="+mn-lt"/>
                <a:ea typeface="+mn-ea"/>
                <a:cs typeface="+mn-cs"/>
              </a:rPr>
              <a:t> is </a:t>
            </a:r>
            <a:r>
              <a:rPr lang="en-US" dirty="0" err="1"/>
              <a:t>str_count</a:t>
            </a:r>
            <a:r>
              <a:rPr lang="en-US" dirty="0"/>
              <a:t>()</a:t>
            </a:r>
            <a:r>
              <a:rPr lang="en-US" sz="1200" b="0" i="0" kern="1200" dirty="0">
                <a:solidFill>
                  <a:schemeClr val="tx1"/>
                </a:solidFill>
                <a:effectLst/>
                <a:latin typeface="+mn-lt"/>
                <a:ea typeface="+mn-ea"/>
                <a:cs typeface="+mn-cs"/>
              </a:rPr>
              <a:t>: rather than a simple yes or no, it tells you how many matches there are in a string:</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45</a:t>
            </a:fld>
            <a:endParaRPr lang="en-US"/>
          </a:p>
        </p:txBody>
      </p:sp>
    </p:spTree>
    <p:extLst>
      <p:ext uri="{BB962C8B-B14F-4D97-AF65-F5344CB8AC3E}">
        <p14:creationId xmlns:p14="http://schemas.microsoft.com/office/powerpoint/2010/main" val="528536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natural to use </a:t>
            </a:r>
            <a:r>
              <a:rPr lang="en-US" dirty="0" err="1"/>
              <a:t>str_count</a:t>
            </a:r>
            <a:r>
              <a:rPr lang="en-US" dirty="0"/>
              <a:t>()</a:t>
            </a:r>
            <a:r>
              <a:rPr lang="en-US" sz="1200" b="0" i="0" kern="1200" dirty="0">
                <a:solidFill>
                  <a:schemeClr val="tx1"/>
                </a:solidFill>
                <a:effectLst/>
                <a:latin typeface="+mn-lt"/>
                <a:ea typeface="+mn-ea"/>
                <a:cs typeface="+mn-cs"/>
              </a:rPr>
              <a:t> with </a:t>
            </a:r>
            <a:r>
              <a:rPr lang="en-US" dirty="0"/>
              <a:t>mutate()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46</a:t>
            </a:fld>
            <a:endParaRPr lang="en-US"/>
          </a:p>
        </p:txBody>
      </p:sp>
    </p:spTree>
    <p:extLst>
      <p:ext uri="{BB962C8B-B14F-4D97-AF65-F5344CB8AC3E}">
        <p14:creationId xmlns:p14="http://schemas.microsoft.com/office/powerpoint/2010/main" val="32197677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matches never overlap. For example, in </a:t>
            </a:r>
            <a:r>
              <a:rPr lang="en-US" dirty="0"/>
              <a:t>"</a:t>
            </a:r>
            <a:r>
              <a:rPr lang="en-US" dirty="0" err="1"/>
              <a:t>abababa</a:t>
            </a:r>
            <a:r>
              <a:rPr lang="en-US" dirty="0"/>
              <a:t>"</a:t>
            </a:r>
            <a:r>
              <a:rPr lang="en-US" sz="1200" b="0" i="0" kern="1200" dirty="0">
                <a:solidFill>
                  <a:schemeClr val="tx1"/>
                </a:solidFill>
                <a:effectLst/>
                <a:latin typeface="+mn-lt"/>
                <a:ea typeface="+mn-ea"/>
                <a:cs typeface="+mn-cs"/>
              </a:rPr>
              <a:t>, how many times will the pattern </a:t>
            </a:r>
            <a:r>
              <a:rPr lang="en-US" dirty="0"/>
              <a:t>"aba"</a:t>
            </a:r>
            <a:r>
              <a:rPr lang="en-US" sz="1200" b="0" i="0" kern="1200" dirty="0">
                <a:solidFill>
                  <a:schemeClr val="tx1"/>
                </a:solidFill>
                <a:effectLst/>
                <a:latin typeface="+mn-lt"/>
                <a:ea typeface="+mn-ea"/>
                <a:cs typeface="+mn-cs"/>
              </a:rPr>
              <a:t> match? Regular expressions say two, not three: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use of </a:t>
            </a:r>
            <a:r>
              <a:rPr lang="en-US" dirty="0" err="1"/>
              <a:t>str_</a:t>
            </a:r>
            <a:r>
              <a:rPr lang="en-US" b="1" dirty="0" err="1"/>
              <a:t>view</a:t>
            </a:r>
            <a:r>
              <a:rPr lang="en-US" dirty="0" err="1"/>
              <a:t>_all</a:t>
            </a:r>
            <a:r>
              <a:rPr lang="en-US" dirty="0"/>
              <a:t>()</a:t>
            </a:r>
            <a:r>
              <a:rPr lang="en-US" sz="1200" b="0" i="0" kern="1200" dirty="0">
                <a:solidFill>
                  <a:schemeClr val="tx1"/>
                </a:solidFill>
                <a:effectLst/>
                <a:latin typeface="+mn-lt"/>
                <a:ea typeface="+mn-ea"/>
                <a:cs typeface="+mn-cs"/>
              </a:rPr>
              <a:t>. As you’ll shortly learn, many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functions come in </a:t>
            </a:r>
            <a:r>
              <a:rPr lang="en-US" sz="1200" b="1" i="0" kern="1200" dirty="0">
                <a:solidFill>
                  <a:schemeClr val="tx1"/>
                </a:solidFill>
                <a:effectLst/>
                <a:latin typeface="+mn-lt"/>
                <a:ea typeface="+mn-ea"/>
                <a:cs typeface="+mn-cs"/>
              </a:rPr>
              <a:t>pairs</a:t>
            </a:r>
            <a:r>
              <a:rPr lang="en-US" sz="1200" b="0" i="0" kern="1200" dirty="0">
                <a:solidFill>
                  <a:schemeClr val="tx1"/>
                </a:solidFill>
                <a:effectLst/>
                <a:latin typeface="+mn-lt"/>
                <a:ea typeface="+mn-ea"/>
                <a:cs typeface="+mn-cs"/>
              </a:rPr>
              <a:t>: one function works with a single match, and the other works with all matches. The second function will have the </a:t>
            </a:r>
            <a:r>
              <a:rPr lang="en-US" sz="1200" b="1" i="0" kern="1200" dirty="0">
                <a:solidFill>
                  <a:schemeClr val="tx1"/>
                </a:solidFill>
                <a:effectLst/>
                <a:latin typeface="+mn-lt"/>
                <a:ea typeface="+mn-ea"/>
                <a:cs typeface="+mn-cs"/>
              </a:rPr>
              <a:t>suffix </a:t>
            </a:r>
            <a:r>
              <a:rPr lang="en-US" b="1" dirty="0"/>
              <a:t>_all</a:t>
            </a:r>
            <a:r>
              <a:rPr lang="en-US" sz="1200" b="1" i="0" kern="1200" dirty="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5"/>
          </p:nvPr>
        </p:nvSpPr>
        <p:spPr/>
        <p:txBody>
          <a:bodyPr/>
          <a:lstStyle/>
          <a:p>
            <a:fld id="{38432579-6FD5-40F1-9B13-47E7C53FA9BB}" type="slidenum">
              <a:rPr lang="en-US" smtClean="0"/>
              <a:t>47</a:t>
            </a:fld>
            <a:endParaRPr lang="en-US"/>
          </a:p>
        </p:txBody>
      </p:sp>
    </p:spTree>
    <p:extLst>
      <p:ext uri="{BB962C8B-B14F-4D97-AF65-F5344CB8AC3E}">
        <p14:creationId xmlns:p14="http://schemas.microsoft.com/office/powerpoint/2010/main" val="3265756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https://rpubs.com/uky994/584876</a:t>
            </a:r>
            <a:endParaRPr lang="en-US" sz="1200" b="1" i="0" kern="1200" dirty="0">
              <a:solidFill>
                <a:schemeClr val="tx1"/>
              </a:solidFill>
              <a:effectLst/>
              <a:latin typeface="+mn-lt"/>
              <a:ea typeface="+mn-ea"/>
              <a:cs typeface="+mn-cs"/>
            </a:endParaRPr>
          </a:p>
          <a:p>
            <a:pPr marL="0" indent="0">
              <a:buFont typeface="+mj-lt"/>
              <a:buNone/>
            </a:pPr>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For each of the following challenges, try solving it by using both a single regular expression, and a combination of multiple </a:t>
            </a:r>
            <a:r>
              <a:rPr lang="en-US" sz="1200" b="0" i="0" kern="1200" dirty="0" err="1">
                <a:solidFill>
                  <a:schemeClr val="tx1"/>
                </a:solidFill>
                <a:effectLst/>
                <a:latin typeface="+mn-lt"/>
                <a:ea typeface="+mn-ea"/>
                <a:cs typeface="+mn-cs"/>
              </a:rPr>
              <a:t>str_detect</a:t>
            </a:r>
            <a:r>
              <a:rPr lang="en-US" sz="1200" b="0" i="0" kern="1200" dirty="0">
                <a:solidFill>
                  <a:schemeClr val="tx1"/>
                </a:solidFill>
                <a:effectLst/>
                <a:latin typeface="+mn-lt"/>
                <a:ea typeface="+mn-ea"/>
                <a:cs typeface="+mn-cs"/>
              </a:rPr>
              <a:t>() calls.</a:t>
            </a:r>
          </a:p>
          <a:p>
            <a:pPr marL="685800" lvl="1" indent="-228600">
              <a:buFont typeface="+mj-lt"/>
              <a:buAutoNum type="arabicPeriod"/>
            </a:pPr>
            <a:r>
              <a:rPr lang="en-US" sz="1200" b="0" i="0" kern="1200" dirty="0">
                <a:solidFill>
                  <a:schemeClr val="tx1"/>
                </a:solidFill>
                <a:effectLst/>
                <a:latin typeface="+mn-lt"/>
                <a:ea typeface="+mn-ea"/>
                <a:cs typeface="+mn-cs"/>
              </a:rPr>
              <a:t>Find all words that start or end with x.</a:t>
            </a:r>
          </a:p>
          <a:p>
            <a:pPr marL="685800" lvl="1" indent="-228600">
              <a:buFont typeface="+mj-lt"/>
              <a:buAutoNum type="arabicPeriod"/>
            </a:pPr>
            <a:r>
              <a:rPr lang="en-US" sz="1200" b="0" i="0" kern="1200" dirty="0">
                <a:solidFill>
                  <a:schemeClr val="tx1"/>
                </a:solidFill>
                <a:effectLst/>
                <a:latin typeface="+mn-lt"/>
                <a:ea typeface="+mn-ea"/>
                <a:cs typeface="+mn-cs"/>
              </a:rPr>
              <a:t>Find all words that start with a vowel and end with a consonant.</a:t>
            </a:r>
          </a:p>
          <a:p>
            <a:pPr marL="685800" lvl="1" indent="-228600">
              <a:buFont typeface="+mj-lt"/>
              <a:buAutoNum type="arabicPeriod"/>
            </a:pPr>
            <a:r>
              <a:rPr lang="en-US" sz="1200" b="0" i="0" kern="1200" dirty="0">
                <a:solidFill>
                  <a:schemeClr val="tx1"/>
                </a:solidFill>
                <a:effectLst/>
                <a:latin typeface="+mn-lt"/>
                <a:ea typeface="+mn-ea"/>
                <a:cs typeface="+mn-cs"/>
              </a:rPr>
              <a:t>Are there any words that contain at least one of each different vowel?</a:t>
            </a:r>
          </a:p>
          <a:p>
            <a:pPr marL="228600" indent="-228600">
              <a:buFont typeface="+mj-lt"/>
              <a:buAutoNum type="arabicPeriod"/>
            </a:pPr>
            <a:r>
              <a:rPr lang="en-US" sz="1200" b="0" i="0" kern="1200" dirty="0">
                <a:solidFill>
                  <a:schemeClr val="tx1"/>
                </a:solidFill>
                <a:effectLst/>
                <a:latin typeface="+mn-lt"/>
                <a:ea typeface="+mn-ea"/>
                <a:cs typeface="+mn-cs"/>
              </a:rPr>
              <a:t>What word has the highest number of vowels? What word has the highest proportion of vowels? (Hint: what is the denominator?)</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48</a:t>
            </a:fld>
            <a:endParaRPr lang="en-US"/>
          </a:p>
        </p:txBody>
      </p:sp>
    </p:spTree>
    <p:extLst>
      <p:ext uri="{BB962C8B-B14F-4D97-AF65-F5344CB8AC3E}">
        <p14:creationId xmlns:p14="http://schemas.microsoft.com/office/powerpoint/2010/main" val="39904893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extract the actual text of a match, use </a:t>
            </a:r>
            <a:r>
              <a:rPr lang="en-US" dirty="0" err="1"/>
              <a:t>str_extract</a:t>
            </a:r>
            <a:r>
              <a:rPr lang="en-US" dirty="0"/>
              <a:t>()</a:t>
            </a:r>
            <a:r>
              <a:rPr lang="en-US" sz="1200" b="0" i="0" kern="1200" dirty="0">
                <a:solidFill>
                  <a:schemeClr val="tx1"/>
                </a:solidFill>
                <a:effectLst/>
                <a:latin typeface="+mn-lt"/>
                <a:ea typeface="+mn-ea"/>
                <a:cs typeface="+mn-cs"/>
              </a:rPr>
              <a:t>. To show that off, we’re going to need a more complicated example. I’m going to use the </a:t>
            </a:r>
            <a:r>
              <a:rPr lang="en-US" sz="1200" b="0" i="0" u="none" strike="noStrike" kern="1200" dirty="0">
                <a:solidFill>
                  <a:schemeClr val="tx1"/>
                </a:solidFill>
                <a:effectLst/>
                <a:latin typeface="+mn-lt"/>
                <a:ea typeface="+mn-ea"/>
                <a:cs typeface="+mn-cs"/>
                <a:hlinkClick r:id="rId3"/>
              </a:rPr>
              <a:t>Harvard sentences</a:t>
            </a:r>
            <a:r>
              <a:rPr lang="en-US" sz="1200" b="0" i="0" kern="1200" dirty="0">
                <a:solidFill>
                  <a:schemeClr val="tx1"/>
                </a:solidFill>
                <a:effectLst/>
                <a:latin typeface="+mn-lt"/>
                <a:ea typeface="+mn-ea"/>
                <a:cs typeface="+mn-cs"/>
              </a:rPr>
              <a:t>, which were designed to test VOIP systems, but are also useful for practicing </a:t>
            </a:r>
            <a:r>
              <a:rPr lang="en-US" sz="1200" b="0" i="0" kern="1200" dirty="0" err="1">
                <a:solidFill>
                  <a:schemeClr val="tx1"/>
                </a:solidFill>
                <a:effectLst/>
                <a:latin typeface="+mn-lt"/>
                <a:ea typeface="+mn-ea"/>
                <a:cs typeface="+mn-cs"/>
              </a:rPr>
              <a:t>regexps</a:t>
            </a:r>
            <a:r>
              <a:rPr lang="en-US" sz="1200" b="0" i="0" kern="1200" dirty="0">
                <a:solidFill>
                  <a:schemeClr val="tx1"/>
                </a:solidFill>
                <a:effectLst/>
                <a:latin typeface="+mn-lt"/>
                <a:ea typeface="+mn-ea"/>
                <a:cs typeface="+mn-cs"/>
              </a:rPr>
              <a:t>. These are provided in </a:t>
            </a:r>
            <a:r>
              <a:rPr lang="en-US" dirty="0" err="1"/>
              <a:t>stringr</a:t>
            </a:r>
            <a:r>
              <a:rPr lang="en-US" dirty="0"/>
              <a:t>::sentences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49</a:t>
            </a:fld>
            <a:endParaRPr lang="en-US"/>
          </a:p>
        </p:txBody>
      </p:sp>
    </p:spTree>
    <p:extLst>
      <p:ext uri="{BB962C8B-B14F-4D97-AF65-F5344CB8AC3E}">
        <p14:creationId xmlns:p14="http://schemas.microsoft.com/office/powerpoint/2010/main" val="192641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handful of other special characters. The most common are </a:t>
            </a:r>
            <a:r>
              <a:rPr lang="en-US" dirty="0"/>
              <a:t>"\n"</a:t>
            </a:r>
            <a:r>
              <a:rPr lang="en-US" sz="1200" b="0" i="0" kern="1200" dirty="0">
                <a:solidFill>
                  <a:schemeClr val="tx1"/>
                </a:solidFill>
                <a:effectLst/>
                <a:latin typeface="+mn-lt"/>
                <a:ea typeface="+mn-ea"/>
                <a:cs typeface="+mn-cs"/>
              </a:rPr>
              <a:t>, newline, and </a:t>
            </a:r>
            <a:r>
              <a:rPr lang="en-US" dirty="0"/>
              <a:t>"\t"</a:t>
            </a:r>
            <a:r>
              <a:rPr lang="en-US" sz="1200" b="0" i="0" kern="1200" dirty="0">
                <a:solidFill>
                  <a:schemeClr val="tx1"/>
                </a:solidFill>
                <a:effectLst/>
                <a:latin typeface="+mn-lt"/>
                <a:ea typeface="+mn-ea"/>
                <a:cs typeface="+mn-cs"/>
              </a:rPr>
              <a:t>, tab, but you can see the complete list by requesting help on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or </a:t>
            </a:r>
            <a:r>
              <a:rPr lang="en-US" dirty="0"/>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You’ll a</a:t>
            </a:r>
            <a:r>
              <a:rPr lang="en-US" sz="1200" b="0" i="0" kern="1200" dirty="0">
                <a:solidFill>
                  <a:schemeClr val="tx1"/>
                </a:solidFill>
                <a:effectLst/>
                <a:latin typeface="+mn-lt"/>
                <a:ea typeface="+mn-ea"/>
                <a:cs typeface="+mn-cs"/>
              </a:rPr>
              <a:t>lso sometimes see strings like </a:t>
            </a:r>
            <a:r>
              <a:rPr lang="en-US" dirty="0"/>
              <a:t>"\u00b5"</a:t>
            </a:r>
            <a:r>
              <a:rPr lang="en-US" sz="1200" b="0" i="0" kern="1200" dirty="0">
                <a:solidFill>
                  <a:schemeClr val="tx1"/>
                </a:solidFill>
                <a:effectLst/>
                <a:latin typeface="+mn-lt"/>
                <a:ea typeface="+mn-ea"/>
                <a:cs typeface="+mn-cs"/>
              </a:rPr>
              <a:t>, this is a way of writing non-English characters that works on all platforms: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a:t>
            </a:fld>
            <a:endParaRPr lang="en-US"/>
          </a:p>
        </p:txBody>
      </p:sp>
    </p:spTree>
    <p:extLst>
      <p:ext uri="{BB962C8B-B14F-4D97-AF65-F5344CB8AC3E}">
        <p14:creationId xmlns:p14="http://schemas.microsoft.com/office/powerpoint/2010/main" val="4521166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we want to find all sentences that contain a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We first create a vector of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names, and then turn it into a single regular expression:</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50</a:t>
            </a:fld>
            <a:endParaRPr lang="en-US"/>
          </a:p>
        </p:txBody>
      </p:sp>
    </p:spTree>
    <p:extLst>
      <p:ext uri="{BB962C8B-B14F-4D97-AF65-F5344CB8AC3E}">
        <p14:creationId xmlns:p14="http://schemas.microsoft.com/office/powerpoint/2010/main" val="1525564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we can select the sentences that contain a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and then extract the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to figure out which one it is: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51</a:t>
            </a:fld>
            <a:endParaRPr lang="en-US"/>
          </a:p>
        </p:txBody>
      </p:sp>
    </p:spTree>
    <p:extLst>
      <p:ext uri="{BB962C8B-B14F-4D97-AF65-F5344CB8AC3E}">
        <p14:creationId xmlns:p14="http://schemas.microsoft.com/office/powerpoint/2010/main" val="3374741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a:t>
            </a:r>
            <a:r>
              <a:rPr lang="en-US" dirty="0" err="1"/>
              <a:t>str_extract</a:t>
            </a:r>
            <a:r>
              <a:rPr lang="en-US" dirty="0"/>
              <a:t>()</a:t>
            </a:r>
            <a:r>
              <a:rPr lang="en-US" sz="1200" b="0" i="0" kern="1200" dirty="0">
                <a:solidFill>
                  <a:schemeClr val="tx1"/>
                </a:solidFill>
                <a:effectLst/>
                <a:latin typeface="+mn-lt"/>
                <a:ea typeface="+mn-ea"/>
                <a:cs typeface="+mn-cs"/>
              </a:rPr>
              <a:t> only extracts the first match. We can see that most easily by first selecting all the sentences that have more than 1 match:</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52</a:t>
            </a:fld>
            <a:endParaRPr lang="en-US"/>
          </a:p>
        </p:txBody>
      </p:sp>
    </p:spTree>
    <p:extLst>
      <p:ext uri="{BB962C8B-B14F-4D97-AF65-F5344CB8AC3E}">
        <p14:creationId xmlns:p14="http://schemas.microsoft.com/office/powerpoint/2010/main" val="1885866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common pattern for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functions, because working with a single match allows you to use much simpler data structures. To get all matches, use </a:t>
            </a:r>
            <a:r>
              <a:rPr lang="en-US" dirty="0" err="1"/>
              <a:t>str_extract_all</a:t>
            </a:r>
            <a:r>
              <a:rPr lang="en-US" dirty="0"/>
              <a:t>()</a:t>
            </a:r>
            <a:r>
              <a:rPr lang="en-US" sz="1200" b="0" i="0" kern="1200" dirty="0">
                <a:solidFill>
                  <a:schemeClr val="tx1"/>
                </a:solidFill>
                <a:effectLst/>
                <a:latin typeface="+mn-lt"/>
                <a:ea typeface="+mn-ea"/>
                <a:cs typeface="+mn-cs"/>
              </a:rPr>
              <a:t>. It returns a 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You’ll learn more about lists in </a:t>
            </a:r>
            <a:r>
              <a:rPr lang="en-US" sz="1200" b="0" i="0" u="none" strike="noStrike" kern="1200" dirty="0">
                <a:solidFill>
                  <a:schemeClr val="tx1"/>
                </a:solidFill>
                <a:effectLst/>
                <a:latin typeface="+mn-lt"/>
                <a:ea typeface="+mn-ea"/>
                <a:cs typeface="+mn-cs"/>
              </a:rPr>
              <a:t>lists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iteration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53</a:t>
            </a:fld>
            <a:endParaRPr lang="en-US"/>
          </a:p>
        </p:txBody>
      </p:sp>
    </p:spTree>
    <p:extLst>
      <p:ext uri="{BB962C8B-B14F-4D97-AF65-F5344CB8AC3E}">
        <p14:creationId xmlns:p14="http://schemas.microsoft.com/office/powerpoint/2010/main" val="22992115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use </a:t>
            </a:r>
            <a:r>
              <a:rPr lang="en-US" dirty="0"/>
              <a:t>simplify = TRUE</a:t>
            </a:r>
            <a:r>
              <a:rPr lang="en-US" sz="1200" b="0" i="0" kern="1200" dirty="0">
                <a:solidFill>
                  <a:schemeClr val="tx1"/>
                </a:solidFill>
                <a:effectLst/>
                <a:latin typeface="+mn-lt"/>
                <a:ea typeface="+mn-ea"/>
                <a:cs typeface="+mn-cs"/>
              </a:rPr>
              <a:t>, </a:t>
            </a:r>
            <a:r>
              <a:rPr lang="en-US" dirty="0" err="1"/>
              <a:t>str_extract_all</a:t>
            </a:r>
            <a:r>
              <a:rPr lang="en-US" dirty="0"/>
              <a:t>()</a:t>
            </a:r>
            <a:r>
              <a:rPr lang="en-US" sz="1200" b="0" i="0" kern="1200" dirty="0">
                <a:solidFill>
                  <a:schemeClr val="tx1"/>
                </a:solidFill>
                <a:effectLst/>
                <a:latin typeface="+mn-lt"/>
                <a:ea typeface="+mn-ea"/>
                <a:cs typeface="+mn-cs"/>
              </a:rPr>
              <a:t> will return a matrix with short matches expanded to the same length as the longest: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54</a:t>
            </a:fld>
            <a:endParaRPr lang="en-US"/>
          </a:p>
        </p:txBody>
      </p:sp>
    </p:spTree>
    <p:extLst>
      <p:ext uri="{BB962C8B-B14F-4D97-AF65-F5344CB8AC3E}">
        <p14:creationId xmlns:p14="http://schemas.microsoft.com/office/powerpoint/2010/main" val="2963801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https://rpubs.com/uky994/584882</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In the previous example, you might have noticed that the regular expression matched “flickered”, which is not a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Modify the regex to fix the problem.</a:t>
            </a:r>
          </a:p>
          <a:p>
            <a:pPr marL="228600" indent="-228600">
              <a:buFont typeface="+mj-lt"/>
              <a:buAutoNum type="arabicPeriod"/>
            </a:pPr>
            <a:r>
              <a:rPr lang="en-US" sz="1200" b="0" i="0" kern="1200" dirty="0">
                <a:solidFill>
                  <a:schemeClr val="tx1"/>
                </a:solidFill>
                <a:effectLst/>
                <a:latin typeface="+mn-lt"/>
                <a:ea typeface="+mn-ea"/>
                <a:cs typeface="+mn-cs"/>
              </a:rPr>
              <a:t>From the Harvard sentences data, extract:</a:t>
            </a:r>
          </a:p>
          <a:p>
            <a:pPr marL="685800" lvl="1" indent="-228600">
              <a:buFont typeface="+mj-lt"/>
              <a:buAutoNum type="arabicPeriod"/>
            </a:pPr>
            <a:r>
              <a:rPr lang="en-US" sz="1200" b="0" i="0" kern="1200" dirty="0">
                <a:solidFill>
                  <a:schemeClr val="tx1"/>
                </a:solidFill>
                <a:effectLst/>
                <a:latin typeface="+mn-lt"/>
                <a:ea typeface="+mn-ea"/>
                <a:cs typeface="+mn-cs"/>
              </a:rPr>
              <a:t>The first word from each sentence.</a:t>
            </a:r>
          </a:p>
          <a:p>
            <a:pPr marL="685800" lvl="1" indent="-228600">
              <a:buFont typeface="+mj-lt"/>
              <a:buAutoNum type="arabicPeriod"/>
            </a:pPr>
            <a:r>
              <a:rPr lang="en-US" sz="1200" b="0" i="0" kern="1200" dirty="0">
                <a:solidFill>
                  <a:schemeClr val="tx1"/>
                </a:solidFill>
                <a:effectLst/>
                <a:latin typeface="+mn-lt"/>
                <a:ea typeface="+mn-ea"/>
                <a:cs typeface="+mn-cs"/>
              </a:rPr>
              <a:t>All words ending in </a:t>
            </a:r>
            <a:r>
              <a:rPr lang="en-US" sz="1200" b="0" i="0" kern="1200" dirty="0" err="1">
                <a:solidFill>
                  <a:schemeClr val="tx1"/>
                </a:solidFill>
                <a:effectLst/>
                <a:latin typeface="+mn-lt"/>
                <a:ea typeface="+mn-ea"/>
                <a:cs typeface="+mn-cs"/>
              </a:rPr>
              <a:t>ing</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sz="1200" b="0" i="0" kern="1200" dirty="0">
                <a:solidFill>
                  <a:schemeClr val="tx1"/>
                </a:solidFill>
                <a:effectLst/>
                <a:latin typeface="+mn-lt"/>
                <a:ea typeface="+mn-ea"/>
                <a:cs typeface="+mn-cs"/>
              </a:rPr>
              <a:t>All plurals.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55</a:t>
            </a:fld>
            <a:endParaRPr lang="en-US"/>
          </a:p>
        </p:txBody>
      </p:sp>
    </p:spTree>
    <p:extLst>
      <p:ext uri="{BB962C8B-B14F-4D97-AF65-F5344CB8AC3E}">
        <p14:creationId xmlns:p14="http://schemas.microsoft.com/office/powerpoint/2010/main" val="271585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in this chapter we talked about the use of parentheses for clarifying precedence and for backreferences when matching. You can also use parentheses to extract parts of a complex match. For example, imagine we want to extract nouns from the sentences. As a heuristic, we’ll look for any word that comes after “a” or “the”. Defining a “word” in a regular expression is a little tricky, so here I use a simple approximation: a sequence of at least one character that isn’t a space.</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56</a:t>
            </a:fld>
            <a:endParaRPr lang="en-US"/>
          </a:p>
        </p:txBody>
      </p:sp>
    </p:spTree>
    <p:extLst>
      <p:ext uri="{BB962C8B-B14F-4D97-AF65-F5344CB8AC3E}">
        <p14:creationId xmlns:p14="http://schemas.microsoft.com/office/powerpoint/2010/main" val="19013196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str_extract</a:t>
            </a:r>
            <a:r>
              <a:rPr lang="en-US" dirty="0"/>
              <a:t>()</a:t>
            </a:r>
            <a:r>
              <a:rPr lang="en-US" sz="1200" b="0" i="0" kern="1200" dirty="0">
                <a:solidFill>
                  <a:schemeClr val="tx1"/>
                </a:solidFill>
                <a:effectLst/>
                <a:latin typeface="+mn-lt"/>
                <a:ea typeface="+mn-ea"/>
                <a:cs typeface="+mn-cs"/>
              </a:rPr>
              <a:t> gives us the complete match; </a:t>
            </a:r>
            <a:r>
              <a:rPr lang="en-US" dirty="0" err="1"/>
              <a:t>str_match</a:t>
            </a:r>
            <a:r>
              <a:rPr lang="en-US" dirty="0"/>
              <a:t>()</a:t>
            </a:r>
            <a:r>
              <a:rPr lang="en-US" sz="1200" b="0" i="0" kern="1200" dirty="0">
                <a:solidFill>
                  <a:schemeClr val="tx1"/>
                </a:solidFill>
                <a:effectLst/>
                <a:latin typeface="+mn-lt"/>
                <a:ea typeface="+mn-ea"/>
                <a:cs typeface="+mn-cs"/>
              </a:rPr>
              <a:t> gives each individual component. Instead of a character vector, it returns a matrix, with one column for the complete match followed by one column for each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(Unsurprisingly, our heuristic for detecting nouns is poor, and also picks up adjectives like smooth and parked.)</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57</a:t>
            </a:fld>
            <a:endParaRPr lang="en-US"/>
          </a:p>
        </p:txBody>
      </p:sp>
    </p:spTree>
    <p:extLst>
      <p:ext uri="{BB962C8B-B14F-4D97-AF65-F5344CB8AC3E}">
        <p14:creationId xmlns:p14="http://schemas.microsoft.com/office/powerpoint/2010/main" val="24169158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data is in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it’s often easier to use </a:t>
            </a:r>
            <a:r>
              <a:rPr lang="en-US" dirty="0" err="1"/>
              <a:t>tidyr</a:t>
            </a:r>
            <a:r>
              <a:rPr lang="en-US" dirty="0"/>
              <a:t>::extract()</a:t>
            </a:r>
            <a:r>
              <a:rPr lang="en-US" sz="1200" b="0" i="0" kern="1200" dirty="0">
                <a:solidFill>
                  <a:schemeClr val="tx1"/>
                </a:solidFill>
                <a:effectLst/>
                <a:latin typeface="+mn-lt"/>
                <a:ea typeface="+mn-ea"/>
                <a:cs typeface="+mn-cs"/>
              </a:rPr>
              <a:t>. It works like </a:t>
            </a:r>
            <a:r>
              <a:rPr lang="en-US" dirty="0" err="1"/>
              <a:t>str_match</a:t>
            </a:r>
            <a:r>
              <a:rPr lang="en-US" dirty="0"/>
              <a:t>()</a:t>
            </a:r>
            <a:r>
              <a:rPr lang="en-US" sz="1200" b="0" i="0" kern="1200" dirty="0">
                <a:solidFill>
                  <a:schemeClr val="tx1"/>
                </a:solidFill>
                <a:effectLst/>
                <a:latin typeface="+mn-lt"/>
                <a:ea typeface="+mn-ea"/>
                <a:cs typeface="+mn-cs"/>
              </a:rPr>
              <a:t> but requires you to name the matches, which are then placed in new columns: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a:t>
            </a:r>
            <a:r>
              <a:rPr lang="en-US" dirty="0" err="1"/>
              <a:t>str_extract</a:t>
            </a:r>
            <a:r>
              <a:rPr lang="en-US" dirty="0"/>
              <a:t>()</a:t>
            </a:r>
            <a:r>
              <a:rPr lang="en-US" sz="1200" b="0" i="0" kern="1200" dirty="0">
                <a:solidFill>
                  <a:schemeClr val="tx1"/>
                </a:solidFill>
                <a:effectLst/>
                <a:latin typeface="+mn-lt"/>
                <a:ea typeface="+mn-ea"/>
                <a:cs typeface="+mn-cs"/>
              </a:rPr>
              <a:t>, if you want all matches for each string, you’ll need </a:t>
            </a:r>
            <a:r>
              <a:rPr lang="en-US" dirty="0" err="1"/>
              <a:t>str_match_all</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58</a:t>
            </a:fld>
            <a:endParaRPr lang="en-US"/>
          </a:p>
        </p:txBody>
      </p:sp>
    </p:spTree>
    <p:extLst>
      <p:ext uri="{BB962C8B-B14F-4D97-AF65-F5344CB8AC3E}">
        <p14:creationId xmlns:p14="http://schemas.microsoft.com/office/powerpoint/2010/main" val="11362672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https://rpubs.com/uky994/584887</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all words that come after a “number” like “one”, “two”, “three” etc. Pull out both the number and the word.</a:t>
            </a:r>
          </a:p>
          <a:p>
            <a:pPr marL="228600" indent="-228600">
              <a:buFont typeface="+mj-lt"/>
              <a:buAutoNum type="arabicPeriod"/>
            </a:pPr>
            <a:r>
              <a:rPr lang="en-US" sz="1200" b="0" i="0" kern="1200" dirty="0">
                <a:solidFill>
                  <a:schemeClr val="tx1"/>
                </a:solidFill>
                <a:effectLst/>
                <a:latin typeface="+mn-lt"/>
                <a:ea typeface="+mn-ea"/>
                <a:cs typeface="+mn-cs"/>
              </a:rPr>
              <a:t>Find all contractions. Separate out the pieces before and after the apostrophe.</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59</a:t>
            </a:fld>
            <a:endParaRPr lang="en-US"/>
          </a:p>
        </p:txBody>
      </p:sp>
    </p:spTree>
    <p:extLst>
      <p:ext uri="{BB962C8B-B14F-4D97-AF65-F5344CB8AC3E}">
        <p14:creationId xmlns:p14="http://schemas.microsoft.com/office/powerpoint/2010/main" val="368335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Multiple strings are often stored in a character vector, which you can create with </a:t>
            </a:r>
            <a:r>
              <a:rPr lang="en-US" dirty="0"/>
              <a:t>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a:t>
            </a:fld>
            <a:endParaRPr lang="en-US"/>
          </a:p>
        </p:txBody>
      </p:sp>
    </p:spTree>
    <p:extLst>
      <p:ext uri="{BB962C8B-B14F-4D97-AF65-F5344CB8AC3E}">
        <p14:creationId xmlns:p14="http://schemas.microsoft.com/office/powerpoint/2010/main" val="35437371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str_replace</a:t>
            </a:r>
            <a:r>
              <a:rPr lang="en-US" dirty="0"/>
              <a:t>()</a:t>
            </a:r>
            <a:r>
              <a:rPr lang="en-US" sz="1200" b="0" i="0" kern="1200" dirty="0">
                <a:solidFill>
                  <a:schemeClr val="tx1"/>
                </a:solidFill>
                <a:effectLst/>
                <a:latin typeface="+mn-lt"/>
                <a:ea typeface="+mn-ea"/>
                <a:cs typeface="+mn-cs"/>
              </a:rPr>
              <a:t> and </a:t>
            </a:r>
            <a:r>
              <a:rPr lang="en-US" dirty="0" err="1"/>
              <a:t>str_replace_all</a:t>
            </a:r>
            <a:r>
              <a:rPr lang="en-US" dirty="0"/>
              <a:t>()</a:t>
            </a:r>
            <a:r>
              <a:rPr lang="en-US" sz="1200" b="0" i="0" kern="1200" dirty="0">
                <a:solidFill>
                  <a:schemeClr val="tx1"/>
                </a:solidFill>
                <a:effectLst/>
                <a:latin typeface="+mn-lt"/>
                <a:ea typeface="+mn-ea"/>
                <a:cs typeface="+mn-cs"/>
              </a:rPr>
              <a:t> allow you to replace matches with new strings. The simplest use is to replace a pattern with a fixed string:</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60</a:t>
            </a:fld>
            <a:endParaRPr lang="en-US"/>
          </a:p>
        </p:txBody>
      </p:sp>
    </p:spTree>
    <p:extLst>
      <p:ext uri="{BB962C8B-B14F-4D97-AF65-F5344CB8AC3E}">
        <p14:creationId xmlns:p14="http://schemas.microsoft.com/office/powerpoint/2010/main" val="2015120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a:t>
            </a:r>
            <a:r>
              <a:rPr lang="en-US" dirty="0" err="1"/>
              <a:t>str_replace_all</a:t>
            </a:r>
            <a:r>
              <a:rPr lang="en-US" dirty="0"/>
              <a:t>()</a:t>
            </a:r>
            <a:r>
              <a:rPr lang="en-US" sz="1200" b="0" i="0" kern="1200" dirty="0">
                <a:solidFill>
                  <a:schemeClr val="tx1"/>
                </a:solidFill>
                <a:effectLst/>
                <a:latin typeface="+mn-lt"/>
                <a:ea typeface="+mn-ea"/>
                <a:cs typeface="+mn-cs"/>
              </a:rPr>
              <a:t> you can perform multiple replacements by supplying a named vector:</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61</a:t>
            </a:fld>
            <a:endParaRPr lang="en-US"/>
          </a:p>
        </p:txBody>
      </p:sp>
    </p:spTree>
    <p:extLst>
      <p:ext uri="{BB962C8B-B14F-4D97-AF65-F5344CB8AC3E}">
        <p14:creationId xmlns:p14="http://schemas.microsoft.com/office/powerpoint/2010/main" val="22403554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replacing with a fixed string you can use backreferences to insert components of the match. In the following code, I flip the order of the second and third words.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62</a:t>
            </a:fld>
            <a:endParaRPr lang="en-US"/>
          </a:p>
        </p:txBody>
      </p:sp>
    </p:spTree>
    <p:extLst>
      <p:ext uri="{BB962C8B-B14F-4D97-AF65-F5344CB8AC3E}">
        <p14:creationId xmlns:p14="http://schemas.microsoft.com/office/powerpoint/2010/main" val="11433091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https://rpubs.com/uky994/584892</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Replace all forward slashes in a string with backslashes.</a:t>
            </a:r>
          </a:p>
          <a:p>
            <a:pPr marL="228600" indent="-228600">
              <a:buFont typeface="+mj-lt"/>
              <a:buAutoNum type="arabicPeriod"/>
            </a:pPr>
            <a:r>
              <a:rPr lang="en-US" sz="1200" b="0" i="0" kern="1200" dirty="0">
                <a:solidFill>
                  <a:schemeClr val="tx1"/>
                </a:solidFill>
                <a:effectLst/>
                <a:latin typeface="+mn-lt"/>
                <a:ea typeface="+mn-ea"/>
                <a:cs typeface="+mn-cs"/>
              </a:rPr>
              <a:t>Implement a simple version of </a:t>
            </a:r>
            <a:r>
              <a:rPr lang="en-US" sz="1200" b="0" i="0" kern="1200" dirty="0" err="1">
                <a:solidFill>
                  <a:schemeClr val="tx1"/>
                </a:solidFill>
                <a:effectLst/>
                <a:latin typeface="+mn-lt"/>
                <a:ea typeface="+mn-ea"/>
                <a:cs typeface="+mn-cs"/>
              </a:rPr>
              <a:t>str_to_lower</a:t>
            </a:r>
            <a:r>
              <a:rPr lang="en-US" sz="1200" b="0" i="0" kern="1200" dirty="0">
                <a:solidFill>
                  <a:schemeClr val="tx1"/>
                </a:solidFill>
                <a:effectLst/>
                <a:latin typeface="+mn-lt"/>
                <a:ea typeface="+mn-ea"/>
                <a:cs typeface="+mn-cs"/>
              </a:rPr>
              <a:t>() using </a:t>
            </a:r>
            <a:r>
              <a:rPr lang="en-US" sz="1200" b="0" i="0" kern="1200" dirty="0" err="1">
                <a:solidFill>
                  <a:schemeClr val="tx1"/>
                </a:solidFill>
                <a:effectLst/>
                <a:latin typeface="+mn-lt"/>
                <a:ea typeface="+mn-ea"/>
                <a:cs typeface="+mn-cs"/>
              </a:rPr>
              <a:t>replace_all</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Switch the first and last letters in words. Which of those strings are still words?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63</a:t>
            </a:fld>
            <a:endParaRPr lang="en-US"/>
          </a:p>
        </p:txBody>
      </p:sp>
    </p:spTree>
    <p:extLst>
      <p:ext uri="{BB962C8B-B14F-4D97-AF65-F5344CB8AC3E}">
        <p14:creationId xmlns:p14="http://schemas.microsoft.com/office/powerpoint/2010/main" val="37236913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a:t>
            </a:r>
            <a:r>
              <a:rPr lang="en-US" dirty="0" err="1"/>
              <a:t>str_split</a:t>
            </a:r>
            <a:r>
              <a:rPr lang="en-US" dirty="0"/>
              <a:t>()</a:t>
            </a:r>
            <a:r>
              <a:rPr lang="en-US" sz="1200" b="0" i="0" kern="1200" dirty="0">
                <a:solidFill>
                  <a:schemeClr val="tx1"/>
                </a:solidFill>
                <a:effectLst/>
                <a:latin typeface="+mn-lt"/>
                <a:ea typeface="+mn-ea"/>
                <a:cs typeface="+mn-cs"/>
              </a:rPr>
              <a:t> to split a string up into pieces. For example, we could split sentences into words: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64</a:t>
            </a:fld>
            <a:endParaRPr lang="en-US"/>
          </a:p>
        </p:txBody>
      </p:sp>
    </p:spTree>
    <p:extLst>
      <p:ext uri="{BB962C8B-B14F-4D97-AF65-F5344CB8AC3E}">
        <p14:creationId xmlns:p14="http://schemas.microsoft.com/office/powerpoint/2010/main" val="2499581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each component might contain a different number of pieces, this returns a list. If you’re working with a length-1 vector, the easiest thing is to just </a:t>
            </a:r>
            <a:r>
              <a:rPr lang="en-US" sz="1200" b="1" i="0" kern="1200" dirty="0">
                <a:solidFill>
                  <a:schemeClr val="tx1"/>
                </a:solidFill>
                <a:effectLst/>
                <a:latin typeface="+mn-lt"/>
                <a:ea typeface="+mn-ea"/>
                <a:cs typeface="+mn-cs"/>
              </a:rPr>
              <a:t>extract the first </a:t>
            </a:r>
            <a:r>
              <a:rPr lang="en-US" sz="1200" b="0" i="0" kern="1200" dirty="0">
                <a:solidFill>
                  <a:schemeClr val="tx1"/>
                </a:solidFill>
                <a:effectLst/>
                <a:latin typeface="+mn-lt"/>
                <a:ea typeface="+mn-ea"/>
                <a:cs typeface="+mn-cs"/>
              </a:rPr>
              <a:t>element of the list: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65</a:t>
            </a:fld>
            <a:endParaRPr lang="en-US"/>
          </a:p>
        </p:txBody>
      </p:sp>
    </p:spTree>
    <p:extLst>
      <p:ext uri="{BB962C8B-B14F-4D97-AF65-F5344CB8AC3E}">
        <p14:creationId xmlns:p14="http://schemas.microsoft.com/office/powerpoint/2010/main" val="15354675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Otherwise, like the other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functions that return a list, you can use </a:t>
            </a:r>
            <a:r>
              <a:rPr lang="en-US" dirty="0"/>
              <a:t>simplify = TRUE</a:t>
            </a:r>
            <a:r>
              <a:rPr lang="en-US" sz="1200" b="0" i="0" kern="1200" dirty="0">
                <a:solidFill>
                  <a:schemeClr val="tx1"/>
                </a:solidFill>
                <a:effectLst/>
                <a:latin typeface="+mn-lt"/>
                <a:ea typeface="+mn-ea"/>
                <a:cs typeface="+mn-cs"/>
              </a:rPr>
              <a:t> to return a matrix:</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66</a:t>
            </a:fld>
            <a:endParaRPr lang="en-US"/>
          </a:p>
        </p:txBody>
      </p:sp>
    </p:spTree>
    <p:extLst>
      <p:ext uri="{BB962C8B-B14F-4D97-AF65-F5344CB8AC3E}">
        <p14:creationId xmlns:p14="http://schemas.microsoft.com/office/powerpoint/2010/main" val="7611380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request a maximum number of pieces: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67</a:t>
            </a:fld>
            <a:endParaRPr lang="en-US"/>
          </a:p>
        </p:txBody>
      </p:sp>
    </p:spTree>
    <p:extLst>
      <p:ext uri="{BB962C8B-B14F-4D97-AF65-F5344CB8AC3E}">
        <p14:creationId xmlns:p14="http://schemas.microsoft.com/office/powerpoint/2010/main" val="33073480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splitting up strings by patterns, you can also split up by character, line, sentence and word </a:t>
            </a:r>
            <a:r>
              <a:rPr lang="en-US" dirty="0"/>
              <a:t>boundary()</a:t>
            </a:r>
            <a:r>
              <a:rPr lang="en-US" sz="1200" b="0" i="0" kern="1200" dirty="0">
                <a:solidFill>
                  <a:schemeClr val="tx1"/>
                </a:solidFill>
                <a:effectLst/>
                <a:latin typeface="+mn-lt"/>
                <a:ea typeface="+mn-ea"/>
                <a:cs typeface="+mn-cs"/>
              </a:rPr>
              <a:t>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68</a:t>
            </a:fld>
            <a:endParaRPr lang="en-US"/>
          </a:p>
        </p:txBody>
      </p:sp>
    </p:spTree>
    <p:extLst>
      <p:ext uri="{BB962C8B-B14F-4D97-AF65-F5344CB8AC3E}">
        <p14:creationId xmlns:p14="http://schemas.microsoft.com/office/powerpoint/2010/main" val="2244079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https://rpubs.com/uky994/584900</a:t>
            </a:r>
            <a:endParaRPr lang="en-US" sz="1200" b="1" i="0" kern="1200" dirty="0">
              <a:solidFill>
                <a:schemeClr val="tx1"/>
              </a:solidFill>
              <a:effectLst/>
              <a:latin typeface="+mn-lt"/>
              <a:ea typeface="+mn-ea"/>
              <a:cs typeface="+mn-cs"/>
            </a:endParaRPr>
          </a:p>
          <a:p>
            <a:pPr marL="0" indent="0">
              <a:buFont typeface="+mj-lt"/>
              <a:buNone/>
            </a:pPr>
            <a:endParaRPr lang="en-US" sz="1200" b="1" i="0" kern="1200" dirty="0">
              <a:solidFill>
                <a:schemeClr val="tx1"/>
              </a:solidFill>
              <a:effectLst/>
              <a:latin typeface="+mn-lt"/>
              <a:ea typeface="+mn-ea"/>
              <a:cs typeface="+mn-cs"/>
            </a:endParaRPr>
          </a:p>
          <a:p>
            <a:pPr marL="0" indent="0">
              <a:buFont typeface="+mj-lt"/>
              <a:buNone/>
            </a:pPr>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Split up a string like "apples, pears, and bananas" into individual components.</a:t>
            </a:r>
          </a:p>
          <a:p>
            <a:pPr marL="228600" indent="-228600">
              <a:buFont typeface="+mj-lt"/>
              <a:buAutoNum type="arabicPeriod"/>
            </a:pPr>
            <a:r>
              <a:rPr lang="en-US" sz="1200" b="0" i="0" kern="1200" dirty="0">
                <a:solidFill>
                  <a:schemeClr val="tx1"/>
                </a:solidFill>
                <a:effectLst/>
                <a:latin typeface="+mn-lt"/>
                <a:ea typeface="+mn-ea"/>
                <a:cs typeface="+mn-cs"/>
              </a:rPr>
              <a:t>Why is it better to split up by boundary("word") than " "?</a:t>
            </a:r>
          </a:p>
          <a:p>
            <a:pPr marL="228600" indent="-228600">
              <a:buFont typeface="+mj-lt"/>
              <a:buAutoNum type="arabicPeriod"/>
            </a:pPr>
            <a:r>
              <a:rPr lang="en-US" sz="1200" b="0" i="0" kern="1200" dirty="0">
                <a:solidFill>
                  <a:schemeClr val="tx1"/>
                </a:solidFill>
                <a:effectLst/>
                <a:latin typeface="+mn-lt"/>
                <a:ea typeface="+mn-ea"/>
                <a:cs typeface="+mn-cs"/>
              </a:rPr>
              <a:t>What does splitting with an empty string ("") do? Experiment, and then read the documentation.</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69</a:t>
            </a:fld>
            <a:endParaRPr lang="en-US"/>
          </a:p>
        </p:txBody>
      </p:sp>
    </p:spTree>
    <p:extLst>
      <p:ext uri="{BB962C8B-B14F-4D97-AF65-F5344CB8AC3E}">
        <p14:creationId xmlns:p14="http://schemas.microsoft.com/office/powerpoint/2010/main" val="309345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 R contains many functions to work with strings but we’ll avoid them because they can be inconsistent, which makes them hard to remember. Instead we’ll use functions from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These have more intuitive names, and all start with </a:t>
            </a:r>
            <a:r>
              <a:rPr lang="en-US" dirty="0"/>
              <a:t>str_</a:t>
            </a:r>
            <a:r>
              <a:rPr lang="en-US" sz="1200" b="0" i="0" kern="1200" dirty="0">
                <a:solidFill>
                  <a:schemeClr val="tx1"/>
                </a:solidFill>
                <a:effectLst/>
                <a:latin typeface="+mn-lt"/>
                <a:ea typeface="+mn-ea"/>
                <a:cs typeface="+mn-cs"/>
              </a:rPr>
              <a:t>. For example, </a:t>
            </a:r>
            <a:r>
              <a:rPr lang="en-US" dirty="0" err="1"/>
              <a:t>str_length</a:t>
            </a:r>
            <a:r>
              <a:rPr lang="en-US" dirty="0"/>
              <a:t>()</a:t>
            </a:r>
            <a:r>
              <a:rPr lang="en-US" sz="1200" b="0" i="0" kern="1200" dirty="0">
                <a:solidFill>
                  <a:schemeClr val="tx1"/>
                </a:solidFill>
                <a:effectLst/>
                <a:latin typeface="+mn-lt"/>
                <a:ea typeface="+mn-ea"/>
                <a:cs typeface="+mn-cs"/>
              </a:rPr>
              <a:t> tells you the number of characters in a string:</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a:t>
            </a:fld>
            <a:endParaRPr lang="en-US"/>
          </a:p>
        </p:txBody>
      </p:sp>
    </p:spTree>
    <p:extLst>
      <p:ext uri="{BB962C8B-B14F-4D97-AF65-F5344CB8AC3E}">
        <p14:creationId xmlns:p14="http://schemas.microsoft.com/office/powerpoint/2010/main" val="28540818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str_locate</a:t>
            </a:r>
            <a:r>
              <a:rPr lang="en-US" dirty="0"/>
              <a:t>()</a:t>
            </a:r>
            <a:r>
              <a:rPr lang="en-US" sz="1200" b="0" i="0" kern="1200" dirty="0">
                <a:solidFill>
                  <a:schemeClr val="tx1"/>
                </a:solidFill>
                <a:effectLst/>
                <a:latin typeface="+mn-lt"/>
                <a:ea typeface="+mn-ea"/>
                <a:cs typeface="+mn-cs"/>
              </a:rPr>
              <a:t> and </a:t>
            </a:r>
            <a:r>
              <a:rPr lang="en-US" dirty="0" err="1"/>
              <a:t>str_locate_all</a:t>
            </a:r>
            <a:r>
              <a:rPr lang="en-US" dirty="0"/>
              <a:t>()</a:t>
            </a:r>
            <a:r>
              <a:rPr lang="en-US" sz="1200" b="0" i="0" kern="1200" dirty="0">
                <a:solidFill>
                  <a:schemeClr val="tx1"/>
                </a:solidFill>
                <a:effectLst/>
                <a:latin typeface="+mn-lt"/>
                <a:ea typeface="+mn-ea"/>
                <a:cs typeface="+mn-cs"/>
              </a:rPr>
              <a:t> give you the starting and ending positions of each match. These are particularly useful when none of the other functions does exactly what you want. You can use </a:t>
            </a:r>
            <a:r>
              <a:rPr lang="en-US" dirty="0" err="1"/>
              <a:t>str_locate</a:t>
            </a:r>
            <a:r>
              <a:rPr lang="en-US" dirty="0"/>
              <a:t>()</a:t>
            </a:r>
            <a:r>
              <a:rPr lang="en-US" sz="1200" b="0" i="0" kern="1200" dirty="0">
                <a:solidFill>
                  <a:schemeClr val="tx1"/>
                </a:solidFill>
                <a:effectLst/>
                <a:latin typeface="+mn-lt"/>
                <a:ea typeface="+mn-ea"/>
                <a:cs typeface="+mn-cs"/>
              </a:rPr>
              <a:t> to find the matching pattern, </a:t>
            </a:r>
            <a:r>
              <a:rPr lang="en-US" dirty="0" err="1"/>
              <a:t>str_sub</a:t>
            </a:r>
            <a:r>
              <a:rPr lang="en-US" dirty="0"/>
              <a:t>()</a:t>
            </a:r>
            <a:r>
              <a:rPr lang="en-US" sz="1200" b="0" i="0" kern="1200" dirty="0">
                <a:solidFill>
                  <a:schemeClr val="tx1"/>
                </a:solidFill>
                <a:effectLst/>
                <a:latin typeface="+mn-lt"/>
                <a:ea typeface="+mn-ea"/>
                <a:cs typeface="+mn-cs"/>
              </a:rPr>
              <a:t> to extract and/or modify them.</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70</a:t>
            </a:fld>
            <a:endParaRPr lang="en-US"/>
          </a:p>
        </p:txBody>
      </p:sp>
    </p:spTree>
    <p:extLst>
      <p:ext uri="{BB962C8B-B14F-4D97-AF65-F5344CB8AC3E}">
        <p14:creationId xmlns:p14="http://schemas.microsoft.com/office/powerpoint/2010/main" val="39485985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use a pattern that’s a string, it’s automatically wrapped into a call to </a:t>
            </a:r>
            <a:r>
              <a:rPr lang="en-US" dirty="0"/>
              <a:t>regex()</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can use the other arguments of </a:t>
            </a:r>
            <a:r>
              <a:rPr lang="en-US" dirty="0"/>
              <a:t>regex()</a:t>
            </a:r>
            <a:r>
              <a:rPr lang="en-US" sz="1200" b="0" i="0" kern="1200" dirty="0">
                <a:solidFill>
                  <a:schemeClr val="tx1"/>
                </a:solidFill>
                <a:effectLst/>
                <a:latin typeface="+mn-lt"/>
                <a:ea typeface="+mn-ea"/>
                <a:cs typeface="+mn-cs"/>
              </a:rPr>
              <a:t> to control details of the match:</a:t>
            </a:r>
            <a:endParaRPr lang="en-US" dirty="0"/>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71</a:t>
            </a:fld>
            <a:endParaRPr lang="en-US"/>
          </a:p>
        </p:txBody>
      </p:sp>
    </p:spTree>
    <p:extLst>
      <p:ext uri="{BB962C8B-B14F-4D97-AF65-F5344CB8AC3E}">
        <p14:creationId xmlns:p14="http://schemas.microsoft.com/office/powerpoint/2010/main" val="28084643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ignore_case</a:t>
            </a:r>
            <a:r>
              <a:rPr lang="en-US" sz="1200" b="0" i="0" kern="1200" dirty="0">
                <a:solidFill>
                  <a:schemeClr val="tx1"/>
                </a:solidFill>
                <a:effectLst/>
                <a:latin typeface="+mn-lt"/>
                <a:ea typeface="+mn-ea"/>
                <a:cs typeface="+mn-cs"/>
              </a:rPr>
              <a:t> = TRUE allows characters to match either their uppercase or lowercase forms. This always uses the current locale.</a:t>
            </a:r>
          </a:p>
          <a:p>
            <a:r>
              <a:rPr lang="en-US" sz="1200" b="0" i="0" u="none" strike="noStrike" kern="1200" dirty="0">
                <a:solidFill>
                  <a:schemeClr val="tx1"/>
                </a:solidFill>
                <a:effectLst/>
                <a:latin typeface="+mn-lt"/>
                <a:ea typeface="+mn-ea"/>
                <a:cs typeface="+mn-cs"/>
              </a:rPr>
              <a:t>bananas &lt;-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("banana", "Banana", "BANANA")</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str_view</a:t>
            </a:r>
            <a:r>
              <a:rPr lang="en-US" sz="1200" b="0" i="0" u="none" strike="noStrike" kern="1200" dirty="0">
                <a:solidFill>
                  <a:schemeClr val="tx1"/>
                </a:solidFill>
                <a:effectLst/>
                <a:latin typeface="+mn-lt"/>
                <a:ea typeface="+mn-ea"/>
                <a:cs typeface="+mn-cs"/>
              </a:rPr>
              <a:t>(bananas, "banana")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banana</a:t>
            </a:r>
          </a:p>
          <a:p>
            <a:r>
              <a:rPr lang="en-US" sz="1200" b="0" i="0" kern="1200" dirty="0">
                <a:solidFill>
                  <a:schemeClr val="tx1"/>
                </a:solidFill>
                <a:effectLst/>
                <a:latin typeface="+mn-lt"/>
                <a:ea typeface="+mn-ea"/>
                <a:cs typeface="+mn-cs"/>
              </a:rPr>
              <a:t>Banana</a:t>
            </a:r>
          </a:p>
          <a:p>
            <a:r>
              <a:rPr lang="en-US" sz="1200" b="0" i="0" kern="1200" dirty="0">
                <a:solidFill>
                  <a:schemeClr val="tx1"/>
                </a:solidFill>
                <a:effectLst/>
                <a:latin typeface="+mn-lt"/>
                <a:ea typeface="+mn-ea"/>
                <a:cs typeface="+mn-cs"/>
              </a:rPr>
              <a:t>BANANA</a:t>
            </a:r>
          </a:p>
          <a:p>
            <a:r>
              <a:rPr lang="en-US" sz="1200" b="1" i="0" u="none" strike="noStrike" kern="1200" dirty="0" err="1">
                <a:solidFill>
                  <a:schemeClr val="tx1"/>
                </a:solidFill>
                <a:effectLst/>
                <a:latin typeface="+mn-lt"/>
                <a:ea typeface="+mn-ea"/>
                <a:cs typeface="+mn-cs"/>
              </a:rPr>
              <a:t>str_view</a:t>
            </a:r>
            <a:r>
              <a:rPr lang="en-US" sz="1200" b="0" i="0" u="none" strike="noStrike" kern="1200" dirty="0">
                <a:solidFill>
                  <a:schemeClr val="tx1"/>
                </a:solidFill>
                <a:effectLst/>
                <a:latin typeface="+mn-lt"/>
                <a:ea typeface="+mn-ea"/>
                <a:cs typeface="+mn-cs"/>
              </a:rPr>
              <a:t>(bananas, </a:t>
            </a:r>
            <a:r>
              <a:rPr lang="en-US" sz="1200" b="1" i="0" u="none" strike="noStrike" kern="1200" dirty="0">
                <a:solidFill>
                  <a:schemeClr val="tx1"/>
                </a:solidFill>
                <a:effectLst/>
                <a:latin typeface="+mn-lt"/>
                <a:ea typeface="+mn-ea"/>
                <a:cs typeface="+mn-cs"/>
              </a:rPr>
              <a:t>regex</a:t>
            </a:r>
            <a:r>
              <a:rPr lang="en-US" sz="1200" b="0" i="0" u="none" strike="noStrike" kern="1200" dirty="0">
                <a:solidFill>
                  <a:schemeClr val="tx1"/>
                </a:solidFill>
                <a:effectLst/>
                <a:latin typeface="+mn-lt"/>
                <a:ea typeface="+mn-ea"/>
                <a:cs typeface="+mn-cs"/>
              </a:rPr>
              <a:t>("banana", </a:t>
            </a:r>
            <a:r>
              <a:rPr lang="en-US" sz="1200" b="0" i="0" u="none" strike="noStrike" kern="1200" dirty="0" err="1">
                <a:solidFill>
                  <a:schemeClr val="tx1"/>
                </a:solidFill>
                <a:effectLst/>
                <a:latin typeface="+mn-lt"/>
                <a:ea typeface="+mn-ea"/>
                <a:cs typeface="+mn-cs"/>
              </a:rPr>
              <a:t>ignore_case</a:t>
            </a:r>
            <a:r>
              <a:rPr lang="en-US" sz="1200" b="0" i="0" u="none" strike="noStrike" kern="1200" dirty="0">
                <a:solidFill>
                  <a:schemeClr val="tx1"/>
                </a:solidFill>
                <a:effectLst/>
                <a:latin typeface="+mn-lt"/>
                <a:ea typeface="+mn-ea"/>
                <a:cs typeface="+mn-cs"/>
              </a:rPr>
              <a:t> = TRUE))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banana</a:t>
            </a:r>
          </a:p>
          <a:p>
            <a:r>
              <a:rPr lang="en-US" sz="1200" b="0" i="0" kern="1200" dirty="0">
                <a:solidFill>
                  <a:schemeClr val="tx1"/>
                </a:solidFill>
                <a:effectLst/>
                <a:latin typeface="+mn-lt"/>
                <a:ea typeface="+mn-ea"/>
                <a:cs typeface="+mn-cs"/>
              </a:rPr>
              <a:t>Banana</a:t>
            </a:r>
          </a:p>
          <a:p>
            <a:r>
              <a:rPr lang="en-US" sz="1200" b="0" i="0" kern="1200" dirty="0">
                <a:solidFill>
                  <a:schemeClr val="tx1"/>
                </a:solidFill>
                <a:effectLst/>
                <a:latin typeface="+mn-lt"/>
                <a:ea typeface="+mn-ea"/>
                <a:cs typeface="+mn-cs"/>
              </a:rPr>
              <a:t>BANANA</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72</a:t>
            </a:fld>
            <a:endParaRPr lang="en-US"/>
          </a:p>
        </p:txBody>
      </p:sp>
    </p:spTree>
    <p:extLst>
      <p:ext uri="{BB962C8B-B14F-4D97-AF65-F5344CB8AC3E}">
        <p14:creationId xmlns:p14="http://schemas.microsoft.com/office/powerpoint/2010/main" val="10988423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multiline = TRUE</a:t>
            </a:r>
            <a:r>
              <a:rPr lang="en-US" sz="1200" b="0" i="0" kern="1200" dirty="0">
                <a:solidFill>
                  <a:schemeClr val="tx1"/>
                </a:solidFill>
                <a:effectLst/>
                <a:latin typeface="+mn-lt"/>
                <a:ea typeface="+mn-ea"/>
                <a:cs typeface="+mn-cs"/>
              </a:rPr>
              <a:t> allows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to match the start and end of each line rather than the start and end of the complete string.</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73</a:t>
            </a:fld>
            <a:endParaRPr lang="en-US"/>
          </a:p>
        </p:txBody>
      </p:sp>
    </p:spTree>
    <p:extLst>
      <p:ext uri="{BB962C8B-B14F-4D97-AF65-F5344CB8AC3E}">
        <p14:creationId xmlns:p14="http://schemas.microsoft.com/office/powerpoint/2010/main" val="30083141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 TRUE</a:t>
            </a:r>
            <a:r>
              <a:rPr lang="en-US" sz="1200" b="0" i="0" kern="1200" dirty="0">
                <a:solidFill>
                  <a:schemeClr val="tx1"/>
                </a:solidFill>
                <a:effectLst/>
                <a:latin typeface="+mn-lt"/>
                <a:ea typeface="+mn-ea"/>
                <a:cs typeface="+mn-cs"/>
              </a:rPr>
              <a:t> allows you to use comments and white space to make complex regular expressions more understandable. Spaces are ignored, as is everything after </a:t>
            </a:r>
            <a:r>
              <a:rPr lang="en-US" dirty="0"/>
              <a:t>#</a:t>
            </a:r>
            <a:r>
              <a:rPr lang="en-US" sz="1200" b="0" i="0" kern="1200" dirty="0">
                <a:solidFill>
                  <a:schemeClr val="tx1"/>
                </a:solidFill>
                <a:effectLst/>
                <a:latin typeface="+mn-lt"/>
                <a:ea typeface="+mn-ea"/>
                <a:cs typeface="+mn-cs"/>
              </a:rPr>
              <a:t>. To match a literal space, you’ll need to escape it: </a:t>
            </a:r>
            <a:r>
              <a:rPr lang="en-US" dirty="0"/>
              <a:t>"\\ "</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74</a:t>
            </a:fld>
            <a:endParaRPr lang="en-US"/>
          </a:p>
        </p:txBody>
      </p:sp>
    </p:spTree>
    <p:extLst>
      <p:ext uri="{BB962C8B-B14F-4D97-AF65-F5344CB8AC3E}">
        <p14:creationId xmlns:p14="http://schemas.microsoft.com/office/powerpoint/2010/main" val="12248996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dotall</a:t>
            </a:r>
            <a:r>
              <a:rPr lang="en-US" dirty="0"/>
              <a:t> = TRUE</a:t>
            </a:r>
            <a:r>
              <a:rPr lang="en-US" sz="1200" b="0" i="0" kern="1200" dirty="0">
                <a:solidFill>
                  <a:schemeClr val="tx1"/>
                </a:solidFill>
                <a:effectLst/>
                <a:latin typeface="+mn-lt"/>
                <a:ea typeface="+mn-ea"/>
                <a:cs typeface="+mn-cs"/>
              </a:rPr>
              <a:t> allows </a:t>
            </a:r>
            <a:r>
              <a:rPr lang="en-US" dirty="0"/>
              <a:t>.</a:t>
            </a:r>
            <a:r>
              <a:rPr lang="en-US" sz="1200" b="0" i="0" kern="1200" dirty="0">
                <a:solidFill>
                  <a:schemeClr val="tx1"/>
                </a:solidFill>
                <a:effectLst/>
                <a:latin typeface="+mn-lt"/>
                <a:ea typeface="+mn-ea"/>
                <a:cs typeface="+mn-cs"/>
              </a:rPr>
              <a:t> to match everything, including </a:t>
            </a:r>
            <a:r>
              <a:rPr lang="en-US" dirty="0"/>
              <a:t>\n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three other functions you can use instead of </a:t>
            </a:r>
            <a:r>
              <a:rPr lang="en-US" dirty="0"/>
              <a:t>regex()</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75</a:t>
            </a:fld>
            <a:endParaRPr lang="en-US"/>
          </a:p>
        </p:txBody>
      </p:sp>
    </p:spTree>
    <p:extLst>
      <p:ext uri="{BB962C8B-B14F-4D97-AF65-F5344CB8AC3E}">
        <p14:creationId xmlns:p14="http://schemas.microsoft.com/office/powerpoint/2010/main" val="30282655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a:t>
            </a:r>
            <a:r>
              <a:rPr lang="en-US" sz="1200" b="0" i="0" kern="1200" dirty="0">
                <a:solidFill>
                  <a:schemeClr val="tx1"/>
                </a:solidFill>
                <a:effectLst/>
                <a:latin typeface="+mn-lt"/>
                <a:ea typeface="+mn-ea"/>
                <a:cs typeface="+mn-cs"/>
              </a:rPr>
              <a:t>: matches exactly the specified sequence of bytes. It ignores all special regular expressions and operates at a very low level. This allows you to avoid complex escaping and can be much faster than regular expressions. The following microbenchmark shows that it’s about 3x faster for a simple example</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76</a:t>
            </a:fld>
            <a:endParaRPr lang="en-US"/>
          </a:p>
        </p:txBody>
      </p:sp>
    </p:spTree>
    <p:extLst>
      <p:ext uri="{BB962C8B-B14F-4D97-AF65-F5344CB8AC3E}">
        <p14:creationId xmlns:p14="http://schemas.microsoft.com/office/powerpoint/2010/main" val="40895086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Beware using </a:t>
            </a:r>
            <a:r>
              <a:rPr lang="en-US" dirty="0"/>
              <a:t>fixed()</a:t>
            </a:r>
            <a:r>
              <a:rPr lang="en-US" sz="1200" b="0" i="0" kern="1200" dirty="0">
                <a:solidFill>
                  <a:schemeClr val="tx1"/>
                </a:solidFill>
                <a:effectLst/>
                <a:latin typeface="+mn-lt"/>
                <a:ea typeface="+mn-ea"/>
                <a:cs typeface="+mn-cs"/>
              </a:rPr>
              <a:t> with non-English data. It is problematic because there are often multiple ways of representing the same character. For example, there are two ways to define “á”: either as a single character or as an “a” plus an accent: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render identically, but because they’re defined differently, </a:t>
            </a:r>
            <a:r>
              <a:rPr lang="en-US" dirty="0"/>
              <a:t>fixed()</a:t>
            </a:r>
            <a:r>
              <a:rPr lang="en-US" sz="1200" b="0" i="0" kern="1200" dirty="0">
                <a:solidFill>
                  <a:schemeClr val="tx1"/>
                </a:solidFill>
                <a:effectLst/>
                <a:latin typeface="+mn-lt"/>
                <a:ea typeface="+mn-ea"/>
                <a:cs typeface="+mn-cs"/>
              </a:rPr>
              <a:t> doesn’t find a match. Instead, you can use </a:t>
            </a:r>
            <a:r>
              <a:rPr lang="en-US" dirty="0" err="1"/>
              <a:t>coll</a:t>
            </a:r>
            <a:r>
              <a:rPr lang="en-US" dirty="0"/>
              <a:t>()</a:t>
            </a:r>
            <a:r>
              <a:rPr lang="en-US" sz="1200" b="0" i="0" kern="1200" dirty="0">
                <a:solidFill>
                  <a:schemeClr val="tx1"/>
                </a:solidFill>
                <a:effectLst/>
                <a:latin typeface="+mn-lt"/>
                <a:ea typeface="+mn-ea"/>
                <a:cs typeface="+mn-cs"/>
              </a:rPr>
              <a:t>, defined next, to respect human character comparison rules: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77</a:t>
            </a:fld>
            <a:endParaRPr lang="en-US"/>
          </a:p>
        </p:txBody>
      </p:sp>
    </p:spTree>
    <p:extLst>
      <p:ext uri="{BB962C8B-B14F-4D97-AF65-F5344CB8AC3E}">
        <p14:creationId xmlns:p14="http://schemas.microsoft.com/office/powerpoint/2010/main" val="2787519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you can use </a:t>
            </a:r>
            <a:r>
              <a:rPr lang="en-US" dirty="0" err="1"/>
              <a:t>coll</a:t>
            </a:r>
            <a:r>
              <a:rPr lang="en-US" dirty="0"/>
              <a:t>()</a:t>
            </a:r>
            <a:r>
              <a:rPr lang="en-US" sz="1200" b="0" i="0" kern="1200" dirty="0">
                <a:solidFill>
                  <a:schemeClr val="tx1"/>
                </a:solidFill>
                <a:effectLst/>
                <a:latin typeface="+mn-lt"/>
                <a:ea typeface="+mn-ea"/>
                <a:cs typeface="+mn-cs"/>
              </a:rPr>
              <a:t>, defined next, to respect human character comparison rules: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78</a:t>
            </a:fld>
            <a:endParaRPr lang="en-US"/>
          </a:p>
        </p:txBody>
      </p:sp>
    </p:spTree>
    <p:extLst>
      <p:ext uri="{BB962C8B-B14F-4D97-AF65-F5344CB8AC3E}">
        <p14:creationId xmlns:p14="http://schemas.microsoft.com/office/powerpoint/2010/main" val="9828889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coll</a:t>
            </a:r>
            <a:r>
              <a:rPr lang="en-US" dirty="0"/>
              <a:t>()</a:t>
            </a:r>
            <a:r>
              <a:rPr lang="en-US" sz="1200" b="0" i="0" kern="1200" dirty="0">
                <a:solidFill>
                  <a:schemeClr val="tx1"/>
                </a:solidFill>
                <a:effectLst/>
                <a:latin typeface="+mn-lt"/>
                <a:ea typeface="+mn-ea"/>
                <a:cs typeface="+mn-cs"/>
              </a:rPr>
              <a:t>: compare strings using standard </a:t>
            </a:r>
            <a:r>
              <a:rPr lang="en-US" sz="1200" b="1" i="0" kern="1200" dirty="0">
                <a:solidFill>
                  <a:schemeClr val="tx1"/>
                </a:solidFill>
                <a:effectLst/>
                <a:latin typeface="+mn-lt"/>
                <a:ea typeface="+mn-ea"/>
                <a:cs typeface="+mn-cs"/>
              </a:rPr>
              <a:t>coll</a:t>
            </a:r>
            <a:r>
              <a:rPr lang="en-US" sz="1200" b="0" i="0" kern="1200" dirty="0">
                <a:solidFill>
                  <a:schemeClr val="tx1"/>
                </a:solidFill>
                <a:effectLst/>
                <a:latin typeface="+mn-lt"/>
                <a:ea typeface="+mn-ea"/>
                <a:cs typeface="+mn-cs"/>
              </a:rPr>
              <a:t>ation rules. This is useful for doing case insensitive matching. Note that </a:t>
            </a:r>
            <a:r>
              <a:rPr lang="en-US" dirty="0" err="1"/>
              <a:t>coll</a:t>
            </a:r>
            <a:r>
              <a:rPr lang="en-US" dirty="0"/>
              <a:t>()</a:t>
            </a:r>
            <a:r>
              <a:rPr lang="en-US" sz="1200" b="0" i="0" kern="1200" dirty="0">
                <a:solidFill>
                  <a:schemeClr val="tx1"/>
                </a:solidFill>
                <a:effectLst/>
                <a:latin typeface="+mn-lt"/>
                <a:ea typeface="+mn-ea"/>
                <a:cs typeface="+mn-cs"/>
              </a:rPr>
              <a:t> takes a </a:t>
            </a:r>
            <a:r>
              <a:rPr lang="en-US" dirty="0"/>
              <a:t>locale</a:t>
            </a:r>
            <a:r>
              <a:rPr lang="en-US" sz="1200" b="0" i="0" kern="1200" dirty="0">
                <a:solidFill>
                  <a:schemeClr val="tx1"/>
                </a:solidFill>
                <a:effectLst/>
                <a:latin typeface="+mn-lt"/>
                <a:ea typeface="+mn-ea"/>
                <a:cs typeface="+mn-cs"/>
              </a:rPr>
              <a:t> parameter that controls which rules are used for comparing characters. Unfortunately different parts of the world use different rules!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79</a:t>
            </a:fld>
            <a:endParaRPr lang="en-US"/>
          </a:p>
        </p:txBody>
      </p:sp>
    </p:spTree>
    <p:extLst>
      <p:ext uri="{BB962C8B-B14F-4D97-AF65-F5344CB8AC3E}">
        <p14:creationId xmlns:p14="http://schemas.microsoft.com/office/powerpoint/2010/main" val="2820634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common </a:t>
            </a:r>
            <a:r>
              <a:rPr lang="en-US" dirty="0"/>
              <a:t>str_</a:t>
            </a:r>
            <a:r>
              <a:rPr lang="en-US" sz="1200" b="0" i="0" kern="1200" dirty="0">
                <a:solidFill>
                  <a:schemeClr val="tx1"/>
                </a:solidFill>
                <a:effectLst/>
                <a:latin typeface="+mn-lt"/>
                <a:ea typeface="+mn-ea"/>
                <a:cs typeface="+mn-cs"/>
              </a:rPr>
              <a:t> prefix is particularly useful if you use RStudio, because typing </a:t>
            </a:r>
            <a:r>
              <a:rPr lang="en-US" dirty="0"/>
              <a:t>str_</a:t>
            </a:r>
            <a:r>
              <a:rPr lang="en-US" sz="1200" b="0" i="0" kern="1200" dirty="0">
                <a:solidFill>
                  <a:schemeClr val="tx1"/>
                </a:solidFill>
                <a:effectLst/>
                <a:latin typeface="+mn-lt"/>
                <a:ea typeface="+mn-ea"/>
                <a:cs typeface="+mn-cs"/>
              </a:rPr>
              <a:t> will trigger autocomplete, allowing you to see all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functions: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a:t>
            </a:fld>
            <a:endParaRPr lang="en-US"/>
          </a:p>
        </p:txBody>
      </p:sp>
    </p:spTree>
    <p:extLst>
      <p:ext uri="{BB962C8B-B14F-4D97-AF65-F5344CB8AC3E}">
        <p14:creationId xmlns:p14="http://schemas.microsoft.com/office/powerpoint/2010/main" val="31823158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Both </a:t>
            </a:r>
            <a:r>
              <a:rPr lang="en-US" dirty="0"/>
              <a:t>fixed()</a:t>
            </a:r>
            <a:r>
              <a:rPr lang="en-US" sz="1200" b="0" i="0" kern="1200" dirty="0">
                <a:solidFill>
                  <a:schemeClr val="tx1"/>
                </a:solidFill>
                <a:effectLst/>
                <a:latin typeface="+mn-lt"/>
                <a:ea typeface="+mn-ea"/>
                <a:cs typeface="+mn-cs"/>
              </a:rPr>
              <a:t> and </a:t>
            </a:r>
            <a:r>
              <a:rPr lang="en-US" dirty="0"/>
              <a:t>regex()</a:t>
            </a:r>
            <a:r>
              <a:rPr lang="en-US" sz="1200" b="0" i="0" kern="1200" dirty="0">
                <a:solidFill>
                  <a:schemeClr val="tx1"/>
                </a:solidFill>
                <a:effectLst/>
                <a:latin typeface="+mn-lt"/>
                <a:ea typeface="+mn-ea"/>
                <a:cs typeface="+mn-cs"/>
              </a:rPr>
              <a:t> have </a:t>
            </a:r>
            <a:r>
              <a:rPr lang="en-US" dirty="0" err="1"/>
              <a:t>ignore_case</a:t>
            </a:r>
            <a:r>
              <a:rPr lang="en-US" sz="1200" b="0" i="0" kern="1200" dirty="0">
                <a:solidFill>
                  <a:schemeClr val="tx1"/>
                </a:solidFill>
                <a:effectLst/>
                <a:latin typeface="+mn-lt"/>
                <a:ea typeface="+mn-ea"/>
                <a:cs typeface="+mn-cs"/>
              </a:rPr>
              <a:t> arguments, but they do not allow you to pick the locale: they always use the default locale. You can see what that is with the following code; more on </a:t>
            </a:r>
            <a:r>
              <a:rPr lang="en-US" sz="1200" b="0" i="0" kern="1200" dirty="0" err="1">
                <a:solidFill>
                  <a:schemeClr val="tx1"/>
                </a:solidFill>
                <a:effectLst/>
                <a:latin typeface="+mn-lt"/>
                <a:ea typeface="+mn-ea"/>
                <a:cs typeface="+mn-cs"/>
              </a:rPr>
              <a:t>stringi</a:t>
            </a:r>
            <a:r>
              <a:rPr lang="en-US" sz="1200" b="0" i="0" kern="1200" dirty="0">
                <a:solidFill>
                  <a:schemeClr val="tx1"/>
                </a:solidFill>
                <a:effectLst/>
                <a:latin typeface="+mn-lt"/>
                <a:ea typeface="+mn-ea"/>
                <a:cs typeface="+mn-cs"/>
              </a:rPr>
              <a:t> later.</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80</a:t>
            </a:fld>
            <a:endParaRPr lang="en-US"/>
          </a:p>
        </p:txBody>
      </p:sp>
    </p:spTree>
    <p:extLst>
      <p:ext uri="{BB962C8B-B14F-4D97-AF65-F5344CB8AC3E}">
        <p14:creationId xmlns:p14="http://schemas.microsoft.com/office/powerpoint/2010/main" val="37203756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downside of </a:t>
            </a:r>
            <a:r>
              <a:rPr lang="en-US" dirty="0" err="1"/>
              <a:t>coll</a:t>
            </a:r>
            <a:r>
              <a:rPr lang="en-US" dirty="0"/>
              <a:t>()</a:t>
            </a:r>
            <a:r>
              <a:rPr lang="en-US" sz="1200" b="0" i="0" kern="1200" dirty="0">
                <a:solidFill>
                  <a:schemeClr val="tx1"/>
                </a:solidFill>
                <a:effectLst/>
                <a:latin typeface="+mn-lt"/>
                <a:ea typeface="+mn-ea"/>
                <a:cs typeface="+mn-cs"/>
              </a:rPr>
              <a:t> is speed; because the rules for </a:t>
            </a:r>
            <a:r>
              <a:rPr lang="en-US" sz="1200" b="0" i="0" kern="1200" dirty="0" err="1">
                <a:solidFill>
                  <a:schemeClr val="tx1"/>
                </a:solidFill>
                <a:effectLst/>
                <a:latin typeface="+mn-lt"/>
                <a:ea typeface="+mn-ea"/>
                <a:cs typeface="+mn-cs"/>
              </a:rPr>
              <a:t>recognising</a:t>
            </a:r>
            <a:r>
              <a:rPr lang="en-US" sz="1200" b="0" i="0" kern="1200" dirty="0">
                <a:solidFill>
                  <a:schemeClr val="tx1"/>
                </a:solidFill>
                <a:effectLst/>
                <a:latin typeface="+mn-lt"/>
                <a:ea typeface="+mn-ea"/>
                <a:cs typeface="+mn-cs"/>
              </a:rPr>
              <a:t> which characters are the same are complicated, </a:t>
            </a:r>
            <a:r>
              <a:rPr lang="en-US" dirty="0" err="1"/>
              <a:t>coll</a:t>
            </a:r>
            <a:r>
              <a:rPr lang="en-US" dirty="0"/>
              <a:t>()</a:t>
            </a:r>
            <a:r>
              <a:rPr lang="en-US" sz="1200" b="0" i="0" kern="1200" dirty="0">
                <a:solidFill>
                  <a:schemeClr val="tx1"/>
                </a:solidFill>
                <a:effectLst/>
                <a:latin typeface="+mn-lt"/>
                <a:ea typeface="+mn-ea"/>
                <a:cs typeface="+mn-cs"/>
              </a:rPr>
              <a:t> is relatively slow compared to </a:t>
            </a:r>
            <a:r>
              <a:rPr lang="en-US" dirty="0"/>
              <a:t>regex()</a:t>
            </a:r>
            <a:r>
              <a:rPr lang="en-US" sz="1200" b="0" i="0" kern="1200" dirty="0">
                <a:solidFill>
                  <a:schemeClr val="tx1"/>
                </a:solidFill>
                <a:effectLst/>
                <a:latin typeface="+mn-lt"/>
                <a:ea typeface="+mn-ea"/>
                <a:cs typeface="+mn-cs"/>
              </a:rPr>
              <a:t> and </a:t>
            </a:r>
            <a:r>
              <a:rPr lang="en-US" dirty="0"/>
              <a:t>fixed()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81</a:t>
            </a:fld>
            <a:endParaRPr lang="en-US"/>
          </a:p>
        </p:txBody>
      </p:sp>
    </p:spTree>
    <p:extLst>
      <p:ext uri="{BB962C8B-B14F-4D97-AF65-F5344CB8AC3E}">
        <p14:creationId xmlns:p14="http://schemas.microsoft.com/office/powerpoint/2010/main" val="27147543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saw with </a:t>
            </a:r>
            <a:r>
              <a:rPr lang="en-US" dirty="0" err="1"/>
              <a:t>str_split</a:t>
            </a:r>
            <a:r>
              <a:rPr lang="en-US" dirty="0"/>
              <a:t>()</a:t>
            </a:r>
            <a:r>
              <a:rPr lang="en-US" sz="1200" b="0" i="0" kern="1200" dirty="0">
                <a:solidFill>
                  <a:schemeClr val="tx1"/>
                </a:solidFill>
                <a:effectLst/>
                <a:latin typeface="+mn-lt"/>
                <a:ea typeface="+mn-ea"/>
                <a:cs typeface="+mn-cs"/>
              </a:rPr>
              <a:t> you can use </a:t>
            </a:r>
            <a:r>
              <a:rPr lang="en-US" dirty="0"/>
              <a:t>boundary()</a:t>
            </a:r>
            <a:r>
              <a:rPr lang="en-US" sz="1200" b="0" i="0" kern="1200" dirty="0">
                <a:solidFill>
                  <a:schemeClr val="tx1"/>
                </a:solidFill>
                <a:effectLst/>
                <a:latin typeface="+mn-lt"/>
                <a:ea typeface="+mn-ea"/>
                <a:cs typeface="+mn-cs"/>
              </a:rPr>
              <a:t> to match boundaries. You can also use it with the other functions:</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82</a:t>
            </a:fld>
            <a:endParaRPr lang="en-US"/>
          </a:p>
        </p:txBody>
      </p:sp>
    </p:spTree>
    <p:extLst>
      <p:ext uri="{BB962C8B-B14F-4D97-AF65-F5344CB8AC3E}">
        <p14:creationId xmlns:p14="http://schemas.microsoft.com/office/powerpoint/2010/main" val="18724922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https://rpubs.com/uky994/584910</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would you find all strings containing \ with regex() vs. with fixed()?</a:t>
            </a:r>
          </a:p>
          <a:p>
            <a:pPr marL="228600" indent="-228600">
              <a:buFont typeface="+mj-lt"/>
              <a:buAutoNum type="arabicPeriod"/>
            </a:pPr>
            <a:r>
              <a:rPr lang="en-US" sz="1200" b="0" i="0" kern="1200" dirty="0">
                <a:solidFill>
                  <a:schemeClr val="tx1"/>
                </a:solidFill>
                <a:effectLst/>
                <a:latin typeface="+mn-lt"/>
                <a:ea typeface="+mn-ea"/>
                <a:cs typeface="+mn-cs"/>
              </a:rPr>
              <a:t>What are the five most common words in sentences?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83</a:t>
            </a:fld>
            <a:endParaRPr lang="en-US"/>
          </a:p>
        </p:txBody>
      </p:sp>
    </p:spTree>
    <p:extLst>
      <p:ext uri="{BB962C8B-B14F-4D97-AF65-F5344CB8AC3E}">
        <p14:creationId xmlns:p14="http://schemas.microsoft.com/office/powerpoint/2010/main" val="14276215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useful function in base R that also use regular expressions:</a:t>
            </a:r>
          </a:p>
          <a:p>
            <a:endParaRPr lang="en-US" sz="1200" b="0" i="0" kern="1200" dirty="0">
              <a:solidFill>
                <a:schemeClr val="tx1"/>
              </a:solidFill>
              <a:effectLst/>
              <a:latin typeface="+mn-lt"/>
              <a:ea typeface="+mn-ea"/>
              <a:cs typeface="+mn-cs"/>
            </a:endParaRPr>
          </a:p>
          <a:p>
            <a:r>
              <a:rPr lang="en-US" dirty="0"/>
              <a:t>apropos()</a:t>
            </a:r>
            <a:r>
              <a:rPr lang="en-US" sz="1200" b="0" i="0" kern="1200" dirty="0">
                <a:solidFill>
                  <a:schemeClr val="tx1"/>
                </a:solidFill>
                <a:effectLst/>
                <a:latin typeface="+mn-lt"/>
                <a:ea typeface="+mn-ea"/>
                <a:cs typeface="+mn-cs"/>
              </a:rPr>
              <a:t> searches all objects available from the global environment.</a:t>
            </a:r>
          </a:p>
          <a:p>
            <a:r>
              <a:rPr lang="en-US" dirty="0" err="1"/>
              <a:t>dir</a:t>
            </a:r>
            <a:r>
              <a:rPr lang="en-US" dirty="0"/>
              <a:t>()</a:t>
            </a:r>
            <a:r>
              <a:rPr lang="en-US" sz="1200" b="0" i="0" kern="1200" dirty="0">
                <a:solidFill>
                  <a:schemeClr val="tx1"/>
                </a:solidFill>
                <a:effectLst/>
                <a:latin typeface="+mn-lt"/>
                <a:ea typeface="+mn-ea"/>
                <a:cs typeface="+mn-cs"/>
              </a:rPr>
              <a:t> lists all the files in a directory.</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84</a:t>
            </a:fld>
            <a:endParaRPr lang="en-US"/>
          </a:p>
        </p:txBody>
      </p:sp>
    </p:spTree>
    <p:extLst>
      <p:ext uri="{BB962C8B-B14F-4D97-AF65-F5344CB8AC3E}">
        <p14:creationId xmlns:p14="http://schemas.microsoft.com/office/powerpoint/2010/main" val="26765178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apropos()</a:t>
            </a:r>
            <a:r>
              <a:rPr lang="en-US" sz="1200" b="0" i="0" kern="1200" dirty="0">
                <a:solidFill>
                  <a:schemeClr val="tx1"/>
                </a:solidFill>
                <a:effectLst/>
                <a:latin typeface="+mn-lt"/>
                <a:ea typeface="+mn-ea"/>
                <a:cs typeface="+mn-cs"/>
              </a:rPr>
              <a:t> searches all objects available from the global environment. This is useful if you can’t quite remember the name of the function.</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85</a:t>
            </a:fld>
            <a:endParaRPr lang="en-US"/>
          </a:p>
        </p:txBody>
      </p:sp>
    </p:spTree>
    <p:extLst>
      <p:ext uri="{BB962C8B-B14F-4D97-AF65-F5344CB8AC3E}">
        <p14:creationId xmlns:p14="http://schemas.microsoft.com/office/powerpoint/2010/main" val="6525079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dir</a:t>
            </a:r>
            <a:r>
              <a:rPr lang="en-US" dirty="0"/>
              <a:t>()</a:t>
            </a:r>
            <a:r>
              <a:rPr lang="en-US" sz="1200" b="0" i="0" kern="1200" dirty="0">
                <a:solidFill>
                  <a:schemeClr val="tx1"/>
                </a:solidFill>
                <a:effectLst/>
                <a:latin typeface="+mn-lt"/>
                <a:ea typeface="+mn-ea"/>
                <a:cs typeface="+mn-cs"/>
              </a:rPr>
              <a:t> lists all the files in a directory. The </a:t>
            </a:r>
            <a:r>
              <a:rPr lang="en-US" dirty="0"/>
              <a:t>pattern</a:t>
            </a:r>
            <a:r>
              <a:rPr lang="en-US" sz="1200" b="0" i="0" kern="1200" dirty="0">
                <a:solidFill>
                  <a:schemeClr val="tx1"/>
                </a:solidFill>
                <a:effectLst/>
                <a:latin typeface="+mn-lt"/>
                <a:ea typeface="+mn-ea"/>
                <a:cs typeface="+mn-cs"/>
              </a:rPr>
              <a:t> argument takes a regular expression and only returns file names that match the pattern. For example, you can find all the R Markdown files in the current directory with:</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you’re more comfortable with “globs” like </a:t>
            </a:r>
            <a:r>
              <a:rPr lang="en-US" dirty="0"/>
              <a:t>*.</a:t>
            </a:r>
            <a:r>
              <a:rPr lang="en-US" dirty="0" err="1"/>
              <a:t>Rmd</a:t>
            </a:r>
            <a:r>
              <a:rPr lang="en-US" sz="1200" b="0" i="0" kern="1200" dirty="0">
                <a:solidFill>
                  <a:schemeClr val="tx1"/>
                </a:solidFill>
                <a:effectLst/>
                <a:latin typeface="+mn-lt"/>
                <a:ea typeface="+mn-ea"/>
                <a:cs typeface="+mn-cs"/>
              </a:rPr>
              <a:t>, you can convert them to regular expressions with </a:t>
            </a:r>
            <a:r>
              <a:rPr lang="en-US" dirty="0"/>
              <a:t>glob2rx()</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86</a:t>
            </a:fld>
            <a:endParaRPr lang="en-US"/>
          </a:p>
        </p:txBody>
      </p:sp>
    </p:spTree>
    <p:extLst>
      <p:ext uri="{BB962C8B-B14F-4D97-AF65-F5344CB8AC3E}">
        <p14:creationId xmlns:p14="http://schemas.microsoft.com/office/powerpoint/2010/main" val="27332367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is built on top of the </a:t>
            </a:r>
            <a:r>
              <a:rPr lang="en-US" sz="1200" b="1" i="0" kern="1200" dirty="0" err="1">
                <a:solidFill>
                  <a:schemeClr val="tx1"/>
                </a:solidFill>
                <a:effectLst/>
                <a:latin typeface="+mn-lt"/>
                <a:ea typeface="+mn-ea"/>
                <a:cs typeface="+mn-cs"/>
              </a:rPr>
              <a:t>stringi</a:t>
            </a:r>
            <a:r>
              <a:rPr lang="en-US" sz="1200" b="0" i="0" kern="1200" dirty="0">
                <a:solidFill>
                  <a:schemeClr val="tx1"/>
                </a:solidFill>
                <a:effectLst/>
                <a:latin typeface="+mn-lt"/>
                <a:ea typeface="+mn-ea"/>
                <a:cs typeface="+mn-cs"/>
              </a:rPr>
              <a:t> package.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is useful when you’re learning because it exposes a minimal set of functions, which have been carefully picked to handle the most common string manipulation functions. </a:t>
            </a:r>
            <a:r>
              <a:rPr lang="en-US" sz="1200" b="0" i="0" kern="1200" dirty="0" err="1">
                <a:solidFill>
                  <a:schemeClr val="tx1"/>
                </a:solidFill>
                <a:effectLst/>
                <a:latin typeface="+mn-lt"/>
                <a:ea typeface="+mn-ea"/>
                <a:cs typeface="+mn-cs"/>
              </a:rPr>
              <a:t>stringi</a:t>
            </a:r>
            <a:r>
              <a:rPr lang="en-US" sz="1200" b="0" i="0" kern="1200" dirty="0">
                <a:solidFill>
                  <a:schemeClr val="tx1"/>
                </a:solidFill>
                <a:effectLst/>
                <a:latin typeface="+mn-lt"/>
                <a:ea typeface="+mn-ea"/>
                <a:cs typeface="+mn-cs"/>
              </a:rPr>
              <a:t>, on the other hand, is designed to be comprehensive. It contains almost every function you might ever need: </a:t>
            </a:r>
            <a:r>
              <a:rPr lang="en-US" sz="1200" b="0" i="0" kern="1200" dirty="0" err="1">
                <a:solidFill>
                  <a:schemeClr val="tx1"/>
                </a:solidFill>
                <a:effectLst/>
                <a:latin typeface="+mn-lt"/>
                <a:ea typeface="+mn-ea"/>
                <a:cs typeface="+mn-cs"/>
              </a:rPr>
              <a:t>stringi</a:t>
            </a:r>
            <a:r>
              <a:rPr lang="en-US" sz="1200" b="0" i="0" kern="1200" dirty="0">
                <a:solidFill>
                  <a:schemeClr val="tx1"/>
                </a:solidFill>
                <a:effectLst/>
                <a:latin typeface="+mn-lt"/>
                <a:ea typeface="+mn-ea"/>
                <a:cs typeface="+mn-cs"/>
              </a:rPr>
              <a:t> has 244 functions to </a:t>
            </a:r>
            <a:r>
              <a:rPr lang="en-US" sz="1200" b="0" i="0" kern="1200" dirty="0" err="1">
                <a:solidFill>
                  <a:schemeClr val="tx1"/>
                </a:solidFill>
                <a:effectLst/>
                <a:latin typeface="+mn-lt"/>
                <a:ea typeface="+mn-ea"/>
                <a:cs typeface="+mn-cs"/>
              </a:rPr>
              <a:t>stringr’s</a:t>
            </a:r>
            <a:r>
              <a:rPr lang="en-US" sz="1200" b="0" i="0" kern="1200" dirty="0">
                <a:solidFill>
                  <a:schemeClr val="tx1"/>
                </a:solidFill>
                <a:effectLst/>
                <a:latin typeface="+mn-lt"/>
                <a:ea typeface="+mn-ea"/>
                <a:cs typeface="+mn-cs"/>
              </a:rPr>
              <a:t> 49.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find yourself struggling to do something in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it’s worth taking a look at </a:t>
            </a:r>
            <a:r>
              <a:rPr lang="en-US" sz="1200" b="0" i="0" kern="1200" dirty="0" err="1">
                <a:solidFill>
                  <a:schemeClr val="tx1"/>
                </a:solidFill>
                <a:effectLst/>
                <a:latin typeface="+mn-lt"/>
                <a:ea typeface="+mn-ea"/>
                <a:cs typeface="+mn-cs"/>
              </a:rPr>
              <a:t>stringi</a:t>
            </a:r>
            <a:r>
              <a:rPr lang="en-US" sz="1200" b="0" i="0" kern="1200" dirty="0">
                <a:solidFill>
                  <a:schemeClr val="tx1"/>
                </a:solidFill>
                <a:effectLst/>
                <a:latin typeface="+mn-lt"/>
                <a:ea typeface="+mn-ea"/>
                <a:cs typeface="+mn-cs"/>
              </a:rPr>
              <a:t>. The packages work very similarly, so you should be able to translate your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knowledge in a natural way. The main difference is the prefix: str_ vs. </a:t>
            </a:r>
            <a:r>
              <a:rPr lang="en-US" sz="1200" b="0" i="0" kern="1200" dirty="0" err="1">
                <a:solidFill>
                  <a:schemeClr val="tx1"/>
                </a:solidFill>
                <a:effectLst/>
                <a:latin typeface="+mn-lt"/>
                <a:ea typeface="+mn-ea"/>
                <a:cs typeface="+mn-cs"/>
              </a:rPr>
              <a:t>stri</a:t>
            </a:r>
            <a:r>
              <a:rPr lang="en-US" sz="1200" b="0" i="0" kern="1200" dirty="0">
                <a:solidFill>
                  <a:schemeClr val="tx1"/>
                </a:solidFill>
                <a:effectLst/>
                <a:latin typeface="+mn-lt"/>
                <a:ea typeface="+mn-ea"/>
                <a:cs typeface="+mn-cs"/>
              </a:rPr>
              <a:t>_.</a:t>
            </a:r>
          </a:p>
          <a:p>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87</a:t>
            </a:fld>
            <a:endParaRPr lang="en-US"/>
          </a:p>
        </p:txBody>
      </p:sp>
    </p:spTree>
    <p:extLst>
      <p:ext uri="{BB962C8B-B14F-4D97-AF65-F5344CB8AC3E}">
        <p14:creationId xmlns:p14="http://schemas.microsoft.com/office/powerpoint/2010/main" val="9152603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https://rpubs.com/uky994/584920</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the </a:t>
            </a:r>
            <a:r>
              <a:rPr lang="en-US" sz="1200" b="0" i="0" kern="1200" dirty="0" err="1">
                <a:solidFill>
                  <a:schemeClr val="tx1"/>
                </a:solidFill>
                <a:effectLst/>
                <a:latin typeface="+mn-lt"/>
                <a:ea typeface="+mn-ea"/>
                <a:cs typeface="+mn-cs"/>
              </a:rPr>
              <a:t>stringi</a:t>
            </a:r>
            <a:r>
              <a:rPr lang="en-US" sz="1200" b="0" i="0" kern="1200" dirty="0">
                <a:solidFill>
                  <a:schemeClr val="tx1"/>
                </a:solidFill>
                <a:effectLst/>
                <a:latin typeface="+mn-lt"/>
                <a:ea typeface="+mn-ea"/>
                <a:cs typeface="+mn-cs"/>
              </a:rPr>
              <a:t> functions that:</a:t>
            </a:r>
          </a:p>
          <a:p>
            <a:pPr marL="685800" lvl="1" indent="-228600">
              <a:buFont typeface="+mj-lt"/>
              <a:buAutoNum type="arabicPeriod"/>
            </a:pPr>
            <a:r>
              <a:rPr lang="en-US" sz="1200" b="0" i="0" kern="1200" dirty="0">
                <a:solidFill>
                  <a:schemeClr val="tx1"/>
                </a:solidFill>
                <a:effectLst/>
                <a:latin typeface="+mn-lt"/>
                <a:ea typeface="+mn-ea"/>
                <a:cs typeface="+mn-cs"/>
              </a:rPr>
              <a:t>Count the number of words.</a:t>
            </a:r>
          </a:p>
          <a:p>
            <a:pPr marL="685800" lvl="1" indent="-228600">
              <a:buFont typeface="+mj-lt"/>
              <a:buAutoNum type="arabicPeriod"/>
            </a:pPr>
            <a:r>
              <a:rPr lang="en-US" sz="1200" b="0" i="0" kern="1200" dirty="0">
                <a:solidFill>
                  <a:schemeClr val="tx1"/>
                </a:solidFill>
                <a:effectLst/>
                <a:latin typeface="+mn-lt"/>
                <a:ea typeface="+mn-ea"/>
                <a:cs typeface="+mn-cs"/>
              </a:rPr>
              <a:t>Find duplicated strings.</a:t>
            </a:r>
          </a:p>
          <a:p>
            <a:pPr marL="685800" lvl="1" indent="-228600">
              <a:buFont typeface="+mj-lt"/>
              <a:buAutoNum type="arabicPeriod"/>
            </a:pPr>
            <a:r>
              <a:rPr lang="en-US" sz="1200" b="0" i="0" kern="1200" dirty="0">
                <a:solidFill>
                  <a:schemeClr val="tx1"/>
                </a:solidFill>
                <a:effectLst/>
                <a:latin typeface="+mn-lt"/>
                <a:ea typeface="+mn-ea"/>
                <a:cs typeface="+mn-cs"/>
              </a:rPr>
              <a:t>Generate random text.</a:t>
            </a:r>
          </a:p>
          <a:p>
            <a:pPr marL="228600" indent="-228600">
              <a:buFont typeface="+mj-lt"/>
              <a:buAutoNum type="arabicPeriod"/>
            </a:pPr>
            <a:r>
              <a:rPr lang="en-US" sz="1200" b="0" i="0" kern="1200" dirty="0">
                <a:solidFill>
                  <a:schemeClr val="tx1"/>
                </a:solidFill>
                <a:effectLst/>
                <a:latin typeface="+mn-lt"/>
                <a:ea typeface="+mn-ea"/>
                <a:cs typeface="+mn-cs"/>
              </a:rPr>
              <a:t>How do you control the language that </a:t>
            </a:r>
            <a:r>
              <a:rPr lang="en-US" sz="1200" b="0" i="0" kern="1200" dirty="0" err="1">
                <a:solidFill>
                  <a:schemeClr val="tx1"/>
                </a:solidFill>
                <a:effectLst/>
                <a:latin typeface="+mn-lt"/>
                <a:ea typeface="+mn-ea"/>
                <a:cs typeface="+mn-cs"/>
              </a:rPr>
              <a:t>stri_sort</a:t>
            </a:r>
            <a:r>
              <a:rPr lang="en-US" sz="1200" b="0" i="0" kern="1200" dirty="0">
                <a:solidFill>
                  <a:schemeClr val="tx1"/>
                </a:solidFill>
                <a:effectLst/>
                <a:latin typeface="+mn-lt"/>
                <a:ea typeface="+mn-ea"/>
                <a:cs typeface="+mn-cs"/>
              </a:rPr>
              <a:t>() uses for sorting?</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88</a:t>
            </a:fld>
            <a:endParaRPr lang="en-US"/>
          </a:p>
        </p:txBody>
      </p:sp>
    </p:spTree>
    <p:extLst>
      <p:ext uri="{BB962C8B-B14F-4D97-AF65-F5344CB8AC3E}">
        <p14:creationId xmlns:p14="http://schemas.microsoft.com/office/powerpoint/2010/main" val="180451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combine two or more strings, use </a:t>
            </a:r>
            <a:r>
              <a:rPr lang="en-US" dirty="0" err="1"/>
              <a:t>str_c</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the </a:t>
            </a:r>
            <a:r>
              <a:rPr lang="en-US" b="1" dirty="0" err="1"/>
              <a:t>sep</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argument to control how they’re separated:</a:t>
            </a:r>
            <a:endParaRPr lang="en-US" dirty="0"/>
          </a:p>
        </p:txBody>
      </p:sp>
      <p:sp>
        <p:nvSpPr>
          <p:cNvPr id="4" name="Slide Number Placeholder 3"/>
          <p:cNvSpPr>
            <a:spLocks noGrp="1"/>
          </p:cNvSpPr>
          <p:nvPr>
            <p:ph type="sldNum" sz="quarter" idx="5"/>
          </p:nvPr>
        </p:nvSpPr>
        <p:spPr/>
        <p:txBody>
          <a:bodyPr/>
          <a:lstStyle/>
          <a:p>
            <a:fld id="{38432579-6FD5-40F1-9B13-47E7C53FA9BB}" type="slidenum">
              <a:rPr lang="en-US" smtClean="0"/>
              <a:t>9</a:t>
            </a:fld>
            <a:endParaRPr lang="en-US"/>
          </a:p>
        </p:txBody>
      </p:sp>
    </p:spTree>
    <p:extLst>
      <p:ext uri="{BB962C8B-B14F-4D97-AF65-F5344CB8AC3E}">
        <p14:creationId xmlns:p14="http://schemas.microsoft.com/office/powerpoint/2010/main" val="332215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st_of_ISO_639-1_cod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emisshula/status/32386339316761395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tackoverflow.com/a/201378"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Harvard_sentence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666E6-734A-43F7-8B45-7B613263CF71}"/>
              </a:ext>
            </a:extLst>
          </p:cNvPr>
          <p:cNvSpPr>
            <a:spLocks noGrp="1"/>
          </p:cNvSpPr>
          <p:nvPr>
            <p:ph type="title"/>
          </p:nvPr>
        </p:nvSpPr>
        <p:spPr/>
        <p:txBody>
          <a:bodyPr/>
          <a:lstStyle/>
          <a:p>
            <a:r>
              <a:rPr lang="en-US" dirty="0"/>
              <a:t>strings</a:t>
            </a:r>
          </a:p>
        </p:txBody>
      </p:sp>
      <p:sp>
        <p:nvSpPr>
          <p:cNvPr id="6" name="Text Placeholder 5">
            <a:extLst>
              <a:ext uri="{FF2B5EF4-FFF2-40B4-BE49-F238E27FC236}">
                <a16:creationId xmlns:a16="http://schemas.microsoft.com/office/drawing/2014/main" id="{EB062C0F-D8E9-4B32-8258-B60C17D7D577}"/>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C9BEE593-67D4-4B6F-9E6B-029589B8879B}"/>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97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3A66-90E1-4277-94FE-5CE293AE304B}"/>
              </a:ext>
            </a:extLst>
          </p:cNvPr>
          <p:cNvSpPr>
            <a:spLocks noGrp="1"/>
          </p:cNvSpPr>
          <p:nvPr>
            <p:ph type="title"/>
          </p:nvPr>
        </p:nvSpPr>
        <p:spPr/>
        <p:txBody>
          <a:bodyPr/>
          <a:lstStyle/>
          <a:p>
            <a:r>
              <a:rPr lang="en-US" dirty="0"/>
              <a:t>Missing value contagion </a:t>
            </a:r>
          </a:p>
        </p:txBody>
      </p:sp>
      <p:sp>
        <p:nvSpPr>
          <p:cNvPr id="4" name="Rectangle 1">
            <a:extLst>
              <a:ext uri="{FF2B5EF4-FFF2-40B4-BE49-F238E27FC236}">
                <a16:creationId xmlns:a16="http://schemas.microsoft.com/office/drawing/2014/main" id="{7295407F-2097-41DB-BA11-801D7C900FE7}"/>
              </a:ext>
            </a:extLst>
          </p:cNvPr>
          <p:cNvSpPr>
            <a:spLocks noChangeArrowheads="1"/>
          </p:cNvSpPr>
          <p:nvPr/>
        </p:nvSpPr>
        <p:spPr bwMode="auto">
          <a:xfrm>
            <a:off x="1024128" y="2203332"/>
            <a:ext cx="9720072" cy="20774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abc</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abc</a:t>
            </a:r>
            <a:r>
              <a:rPr kumimoji="0" lang="en-US" altLang="en-US" sz="2400" b="0" i="1" u="none" strike="noStrike" cap="none" normalizeH="0" baseline="0" dirty="0">
                <a:ln>
                  <a:noFill/>
                </a:ln>
                <a:solidFill>
                  <a:srgbClr val="60A0B0"/>
                </a:solidFill>
                <a:effectLst/>
                <a:latin typeface="Consolas" panose="020B0609020204030204" pitchFamily="49" charset="0"/>
              </a:rPr>
              <a:t>-|" NA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str_replace_na</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abc</a:t>
            </a:r>
            <a:r>
              <a:rPr kumimoji="0" lang="en-US" altLang="en-US" sz="2400" b="0" i="1" u="none" strike="noStrike" cap="none" normalizeH="0" baseline="0" dirty="0">
                <a:ln>
                  <a:noFill/>
                </a:ln>
                <a:solidFill>
                  <a:srgbClr val="60A0B0"/>
                </a:solidFill>
                <a:effectLst/>
                <a:latin typeface="Consolas" panose="020B0609020204030204" pitchFamily="49" charset="0"/>
              </a:rPr>
              <a:t>-|" "|-NA-|"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497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D2FF-60FE-4DAB-AAA8-06DE87C375C1}"/>
              </a:ext>
            </a:extLst>
          </p:cNvPr>
          <p:cNvSpPr>
            <a:spLocks noGrp="1"/>
          </p:cNvSpPr>
          <p:nvPr>
            <p:ph type="title"/>
          </p:nvPr>
        </p:nvSpPr>
        <p:spPr/>
        <p:txBody>
          <a:bodyPr/>
          <a:lstStyle/>
          <a:p>
            <a:r>
              <a:rPr lang="en-US" dirty="0" err="1"/>
              <a:t>Str_c</a:t>
            </a:r>
            <a:r>
              <a:rPr lang="en-US" dirty="0"/>
              <a:t>() is vectorized</a:t>
            </a:r>
          </a:p>
        </p:txBody>
      </p:sp>
      <p:sp>
        <p:nvSpPr>
          <p:cNvPr id="4" name="Rectangle 1">
            <a:extLst>
              <a:ext uri="{FF2B5EF4-FFF2-40B4-BE49-F238E27FC236}">
                <a16:creationId xmlns:a16="http://schemas.microsoft.com/office/drawing/2014/main" id="{891C3D3D-3197-4CB3-BA43-250E4E4A2244}"/>
              </a:ext>
            </a:extLst>
          </p:cNvPr>
          <p:cNvSpPr>
            <a:spLocks noChangeArrowheads="1"/>
          </p:cNvSpPr>
          <p:nvPr/>
        </p:nvSpPr>
        <p:spPr bwMode="auto">
          <a:xfrm>
            <a:off x="955971" y="2474878"/>
            <a:ext cx="10280058"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"prefix-"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"-suffix"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"prefix-a-suffix" "prefix-b-suffix" "prefix-c-suffix"</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69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A7A2-7E8E-4A27-A8CD-CB1ABB836978}"/>
              </a:ext>
            </a:extLst>
          </p:cNvPr>
          <p:cNvSpPr>
            <a:spLocks noGrp="1"/>
          </p:cNvSpPr>
          <p:nvPr>
            <p:ph type="title"/>
          </p:nvPr>
        </p:nvSpPr>
        <p:spPr/>
        <p:txBody>
          <a:bodyPr/>
          <a:lstStyle/>
          <a:p>
            <a:r>
              <a:rPr lang="en-US" dirty="0"/>
              <a:t>String basics</a:t>
            </a:r>
          </a:p>
        </p:txBody>
      </p:sp>
      <p:sp>
        <p:nvSpPr>
          <p:cNvPr id="4" name="Rectangle 1">
            <a:extLst>
              <a:ext uri="{FF2B5EF4-FFF2-40B4-BE49-F238E27FC236}">
                <a16:creationId xmlns:a16="http://schemas.microsoft.com/office/drawing/2014/main" id="{FDE78ADF-376D-4A71-9BD5-C6F6426B9486}"/>
              </a:ext>
            </a:extLst>
          </p:cNvPr>
          <p:cNvSpPr>
            <a:spLocks noChangeArrowheads="1"/>
          </p:cNvSpPr>
          <p:nvPr/>
        </p:nvSpPr>
        <p:spPr bwMode="auto">
          <a:xfrm>
            <a:off x="1024128" y="2479388"/>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name &lt;-</a:t>
            </a:r>
            <a:r>
              <a:rPr kumimoji="0" lang="en-US" altLang="en-US" sz="2400" b="0" i="0" u="none" strike="noStrike" cap="none" normalizeH="0" baseline="0" dirty="0">
                <a:ln>
                  <a:noFill/>
                </a:ln>
                <a:solidFill>
                  <a:srgbClr val="4070A0"/>
                </a:solidFill>
                <a:effectLst/>
                <a:latin typeface="Consolas" panose="020B0609020204030204" pitchFamily="49" charset="0"/>
              </a:rPr>
              <a:t> “Joey"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time_of_day</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“evening"</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birthday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"Good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time_of_day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name,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(birthday) </a:t>
            </a:r>
            <a:r>
              <a:rPr kumimoji="0" lang="en-US" altLang="en-US" sz="2400" b="0" i="0" u="none" strike="noStrike" cap="none" normalizeH="0" baseline="0" dirty="0">
                <a:ln>
                  <a:noFill/>
                </a:ln>
                <a:solidFill>
                  <a:srgbClr val="4070A0"/>
                </a:solidFill>
                <a:effectLst/>
                <a:latin typeface="Consolas" panose="020B0609020204030204" pitchFamily="49" charset="0"/>
              </a:rPr>
              <a:t>" and HAPPY BIRTHDAY"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"Good evening Joey."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35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3393-1891-472F-937C-35CA2A1ADC48}"/>
              </a:ext>
            </a:extLst>
          </p:cNvPr>
          <p:cNvSpPr>
            <a:spLocks noGrp="1"/>
          </p:cNvSpPr>
          <p:nvPr>
            <p:ph type="title"/>
          </p:nvPr>
        </p:nvSpPr>
        <p:spPr/>
        <p:txBody>
          <a:bodyPr/>
          <a:lstStyle/>
          <a:p>
            <a:r>
              <a:rPr lang="en-US" dirty="0"/>
              <a:t>collapse</a:t>
            </a:r>
          </a:p>
        </p:txBody>
      </p:sp>
      <p:sp>
        <p:nvSpPr>
          <p:cNvPr id="4" name="Rectangle 1">
            <a:extLst>
              <a:ext uri="{FF2B5EF4-FFF2-40B4-BE49-F238E27FC236}">
                <a16:creationId xmlns:a16="http://schemas.microsoft.com/office/drawing/2014/main" id="{99DDFBE3-2157-488A-8505-DEC14BECE088}"/>
              </a:ext>
            </a:extLst>
          </p:cNvPr>
          <p:cNvSpPr>
            <a:spLocks noChangeArrowheads="1"/>
          </p:cNvSpPr>
          <p:nvPr/>
        </p:nvSpPr>
        <p:spPr bwMode="auto">
          <a:xfrm>
            <a:off x="1024128" y="2368552"/>
            <a:ext cx="6966651"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"z"</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collapse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"x, y, z"</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2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DE13-5642-43F4-A719-47BE4D942B9B}"/>
              </a:ext>
            </a:extLst>
          </p:cNvPr>
          <p:cNvSpPr>
            <a:spLocks noGrp="1"/>
          </p:cNvSpPr>
          <p:nvPr>
            <p:ph type="title"/>
          </p:nvPr>
        </p:nvSpPr>
        <p:spPr/>
        <p:txBody>
          <a:bodyPr/>
          <a:lstStyle/>
          <a:p>
            <a:r>
              <a:rPr lang="en-US" dirty="0" err="1"/>
              <a:t>Subsetting</a:t>
            </a:r>
            <a:r>
              <a:rPr lang="en-US" dirty="0"/>
              <a:t> strings</a:t>
            </a:r>
          </a:p>
        </p:txBody>
      </p:sp>
      <p:sp>
        <p:nvSpPr>
          <p:cNvPr id="4" name="Rectangle 1">
            <a:extLst>
              <a:ext uri="{FF2B5EF4-FFF2-40B4-BE49-F238E27FC236}">
                <a16:creationId xmlns:a16="http://schemas.microsoft.com/office/drawing/2014/main" id="{117FB643-77A2-401B-8BAD-9B7DFF523197}"/>
              </a:ext>
            </a:extLst>
          </p:cNvPr>
          <p:cNvSpPr>
            <a:spLocks noChangeArrowheads="1"/>
          </p:cNvSpPr>
          <p:nvPr/>
        </p:nvSpPr>
        <p:spPr bwMode="auto">
          <a:xfrm>
            <a:off x="1024128" y="2084832"/>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"Apple"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"Banana"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"Pear"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str_sub</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"App" "Ban" "Pea"</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negative numbers count backwards from end</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str_sub</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t>
            </a:r>
            <a:r>
              <a:rPr kumimoji="0" lang="en-US" altLang="en-US" sz="2200" b="0" i="1" u="none" strike="noStrike" cap="none" normalizeH="0" baseline="0" dirty="0" err="1">
                <a:ln>
                  <a:noFill/>
                </a:ln>
                <a:solidFill>
                  <a:srgbClr val="60A0B0"/>
                </a:solidFill>
                <a:effectLst/>
                <a:latin typeface="Consolas" panose="020B0609020204030204" pitchFamily="49" charset="0"/>
              </a:rPr>
              <a:t>ple</a:t>
            </a:r>
            <a:r>
              <a:rPr kumimoji="0" lang="en-US" altLang="en-US" sz="2200" b="0" i="1" u="none" strike="noStrike" cap="none" normalizeH="0" baseline="0" dirty="0">
                <a:ln>
                  <a:noFill/>
                </a:ln>
                <a:solidFill>
                  <a:srgbClr val="60A0B0"/>
                </a:solidFill>
                <a:effectLst/>
                <a:latin typeface="Consolas" panose="020B0609020204030204" pitchFamily="49" charset="0"/>
              </a:rPr>
              <a:t>" "ana" "ear"</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0B9ECB6-4625-4027-8738-9F61ACB4ECF5}"/>
              </a:ext>
            </a:extLst>
          </p:cNvPr>
          <p:cNvSpPr>
            <a:spLocks noChangeArrowheads="1"/>
          </p:cNvSpPr>
          <p:nvPr/>
        </p:nvSpPr>
        <p:spPr bwMode="auto">
          <a:xfrm>
            <a:off x="1024128" y="4419516"/>
            <a:ext cx="97200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str_sub</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EC5EAEC-C8DF-4902-A4B6-FDD10EECE002}"/>
              </a:ext>
            </a:extLst>
          </p:cNvPr>
          <p:cNvSpPr>
            <a:spLocks noChangeArrowheads="1"/>
          </p:cNvSpPr>
          <p:nvPr/>
        </p:nvSpPr>
        <p:spPr bwMode="auto">
          <a:xfrm>
            <a:off x="1024128" y="5399983"/>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str_sub</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str_to_lower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str_sub</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"apple" "banana" "pear"</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F56B7E9-CF82-426A-B402-8D1655C58845}"/>
              </a:ext>
            </a:extLst>
          </p:cNvPr>
          <p:cNvSpPr/>
          <p:nvPr/>
        </p:nvSpPr>
        <p:spPr>
          <a:xfrm>
            <a:off x="2636874" y="2402958"/>
            <a:ext cx="297712" cy="404037"/>
          </a:xfrm>
          <a:prstGeom prst="rect">
            <a:avLst/>
          </a:prstGeom>
          <a:noFill/>
          <a:ln w="57150">
            <a:solidFill>
              <a:srgbClr val="27C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653A28-D1B5-43B2-9629-5CF682C82681}"/>
              </a:ext>
            </a:extLst>
          </p:cNvPr>
          <p:cNvSpPr/>
          <p:nvPr/>
        </p:nvSpPr>
        <p:spPr>
          <a:xfrm>
            <a:off x="3090530" y="2402958"/>
            <a:ext cx="297712" cy="404037"/>
          </a:xfrm>
          <a:prstGeom prst="rect">
            <a:avLst/>
          </a:prstGeom>
          <a:noFill/>
          <a:ln w="57150">
            <a:solidFill>
              <a:srgbClr val="27C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20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FF6A-39B1-4FEB-A7DD-619361451A97}"/>
              </a:ext>
            </a:extLst>
          </p:cNvPr>
          <p:cNvSpPr>
            <a:spLocks noGrp="1"/>
          </p:cNvSpPr>
          <p:nvPr>
            <p:ph type="title"/>
          </p:nvPr>
        </p:nvSpPr>
        <p:spPr/>
        <p:txBody>
          <a:bodyPr/>
          <a:lstStyle/>
          <a:p>
            <a:r>
              <a:rPr lang="en-US" dirty="0"/>
              <a:t>Locales</a:t>
            </a:r>
          </a:p>
        </p:txBody>
      </p:sp>
      <p:sp>
        <p:nvSpPr>
          <p:cNvPr id="4" name="Rectangle 1">
            <a:extLst>
              <a:ext uri="{FF2B5EF4-FFF2-40B4-BE49-F238E27FC236}">
                <a16:creationId xmlns:a16="http://schemas.microsoft.com/office/drawing/2014/main" id="{21FA36B4-E97B-456B-9AE5-E922663586EE}"/>
              </a:ext>
            </a:extLst>
          </p:cNvPr>
          <p:cNvSpPr>
            <a:spLocks noChangeArrowheads="1"/>
          </p:cNvSpPr>
          <p:nvPr/>
        </p:nvSpPr>
        <p:spPr bwMode="auto">
          <a:xfrm>
            <a:off x="1024128" y="2084832"/>
            <a:ext cx="9720072"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Turkish has two i's: with and without a dot, and it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has a different rule for </a:t>
            </a:r>
            <a:r>
              <a:rPr kumimoji="0" lang="en-US" altLang="en-US" sz="2200" b="0" i="1" u="none" strike="noStrike" cap="none" normalizeH="0" baseline="0" dirty="0" err="1">
                <a:ln>
                  <a:noFill/>
                </a:ln>
                <a:solidFill>
                  <a:srgbClr val="60A0B0"/>
                </a:solidFill>
                <a:effectLst/>
                <a:latin typeface="Consolas" panose="020B0609020204030204" pitchFamily="49" charset="0"/>
              </a:rPr>
              <a:t>capitalising</a:t>
            </a:r>
            <a:r>
              <a:rPr kumimoji="0" lang="en-US" altLang="en-US" sz="2200" b="0" i="1" u="none" strike="noStrike" cap="none" normalizeH="0" baseline="0" dirty="0">
                <a:ln>
                  <a:noFill/>
                </a:ln>
                <a:solidFill>
                  <a:srgbClr val="60A0B0"/>
                </a:solidFill>
                <a:effectLst/>
                <a:latin typeface="Consolas" panose="020B0609020204030204" pitchFamily="49" charset="0"/>
              </a:rPr>
              <a:t> them:</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str_to_upper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i</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"ı"</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"I" "I"</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str_to_upper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i</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"ı"</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"tr"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"İ" "I"</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32B5C3A-C841-4F0F-9F09-9A82D9BADD4B}"/>
              </a:ext>
            </a:extLst>
          </p:cNvPr>
          <p:cNvSpPr/>
          <p:nvPr/>
        </p:nvSpPr>
        <p:spPr>
          <a:xfrm>
            <a:off x="5124322" y="5903452"/>
            <a:ext cx="5984331" cy="400110"/>
          </a:xfrm>
          <a:prstGeom prst="rect">
            <a:avLst/>
          </a:prstGeom>
        </p:spPr>
        <p:txBody>
          <a:bodyPr wrap="none">
            <a:spAutoFit/>
          </a:bodyPr>
          <a:lstStyle/>
          <a:p>
            <a:r>
              <a:rPr lang="en-US" sz="2000" dirty="0">
                <a:hlinkClick r:id="rId3"/>
              </a:rPr>
              <a:t>https://en.wikipedia.org/wiki/List_of_ISO_639-1_codes</a:t>
            </a:r>
            <a:endParaRPr lang="en-US" sz="2000" dirty="0"/>
          </a:p>
        </p:txBody>
      </p:sp>
    </p:spTree>
    <p:extLst>
      <p:ext uri="{BB962C8B-B14F-4D97-AF65-F5344CB8AC3E}">
        <p14:creationId xmlns:p14="http://schemas.microsoft.com/office/powerpoint/2010/main" val="383469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3E9E-9278-406B-A173-31A43BC525DC}"/>
              </a:ext>
            </a:extLst>
          </p:cNvPr>
          <p:cNvSpPr>
            <a:spLocks noGrp="1"/>
          </p:cNvSpPr>
          <p:nvPr>
            <p:ph type="title"/>
          </p:nvPr>
        </p:nvSpPr>
        <p:spPr/>
        <p:txBody>
          <a:bodyPr/>
          <a:lstStyle/>
          <a:p>
            <a:r>
              <a:rPr lang="en-US" dirty="0"/>
              <a:t>locales</a:t>
            </a:r>
          </a:p>
        </p:txBody>
      </p:sp>
      <p:sp>
        <p:nvSpPr>
          <p:cNvPr id="4" name="Rectangle 1">
            <a:extLst>
              <a:ext uri="{FF2B5EF4-FFF2-40B4-BE49-F238E27FC236}">
                <a16:creationId xmlns:a16="http://schemas.microsoft.com/office/drawing/2014/main" id="{A72F22E0-E24F-40D7-99E8-9B0279BBCB46}"/>
              </a:ext>
            </a:extLst>
          </p:cNvPr>
          <p:cNvSpPr>
            <a:spLocks noChangeArrowheads="1"/>
          </p:cNvSpPr>
          <p:nvPr/>
        </p:nvSpPr>
        <p:spPr bwMode="auto">
          <a:xfrm>
            <a:off x="1024128" y="2084832"/>
            <a:ext cx="9720072"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"apple"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"eggplant"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"banana"</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str_sort</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en</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 English</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"apple" "banana" "eggplant"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str_sort</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902000"/>
                </a:solidFill>
                <a:effectLst/>
                <a:latin typeface="Consolas" panose="020B0609020204030204" pitchFamily="49" charset="0"/>
              </a:rPr>
              <a:t>locale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"haw"</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 Hawaiian</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"apple" "eggplant" "banana"</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305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60B3A-1B0B-450D-9A97-E5079D578E71}"/>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BD18EE8-3E6B-4601-BD24-B8223CD0007F}"/>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4DD9AE-6CE2-4CAB-8A61-0807E7158CB7}"/>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String basics</a:t>
            </a:r>
          </a:p>
        </p:txBody>
      </p:sp>
    </p:spTree>
    <p:extLst>
      <p:ext uri="{BB962C8B-B14F-4D97-AF65-F5344CB8AC3E}">
        <p14:creationId xmlns:p14="http://schemas.microsoft.com/office/powerpoint/2010/main" val="81793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FB47-DE09-4516-B948-B9430ACF1E10}"/>
              </a:ext>
            </a:extLst>
          </p:cNvPr>
          <p:cNvSpPr>
            <a:spLocks noGrp="1"/>
          </p:cNvSpPr>
          <p:nvPr>
            <p:ph type="title"/>
          </p:nvPr>
        </p:nvSpPr>
        <p:spPr>
          <a:xfrm>
            <a:off x="1024128" y="585216"/>
            <a:ext cx="9929622" cy="1499616"/>
          </a:xfrm>
        </p:spPr>
        <p:txBody>
          <a:bodyPr>
            <a:normAutofit/>
          </a:bodyPr>
          <a:lstStyle/>
          <a:p>
            <a:r>
              <a:rPr lang="en-US" dirty="0"/>
              <a:t>Matching patterns with regular expressions</a:t>
            </a:r>
          </a:p>
        </p:txBody>
      </p:sp>
      <p:pic>
        <p:nvPicPr>
          <p:cNvPr id="4" name="Picture 3">
            <a:extLst>
              <a:ext uri="{FF2B5EF4-FFF2-40B4-BE49-F238E27FC236}">
                <a16:creationId xmlns:a16="http://schemas.microsoft.com/office/drawing/2014/main" id="{A3D20C5B-4574-4587-B9F6-9FD825BD038F}"/>
              </a:ext>
            </a:extLst>
          </p:cNvPr>
          <p:cNvPicPr>
            <a:picLocks noChangeAspect="1"/>
          </p:cNvPicPr>
          <p:nvPr/>
        </p:nvPicPr>
        <p:blipFill>
          <a:blip r:embed="rId3"/>
          <a:stretch>
            <a:fillRect/>
          </a:stretch>
        </p:blipFill>
        <p:spPr>
          <a:xfrm>
            <a:off x="3491401" y="1588028"/>
            <a:ext cx="5209198" cy="5269972"/>
          </a:xfrm>
          <a:prstGeom prst="rect">
            <a:avLst/>
          </a:prstGeom>
        </p:spPr>
      </p:pic>
    </p:spTree>
    <p:extLst>
      <p:ext uri="{BB962C8B-B14F-4D97-AF65-F5344CB8AC3E}">
        <p14:creationId xmlns:p14="http://schemas.microsoft.com/office/powerpoint/2010/main" val="1711688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DB80-90B0-460C-AA6B-55CB35473A4C}"/>
              </a:ext>
            </a:extLst>
          </p:cNvPr>
          <p:cNvSpPr>
            <a:spLocks noGrp="1"/>
          </p:cNvSpPr>
          <p:nvPr>
            <p:ph type="title"/>
          </p:nvPr>
        </p:nvSpPr>
        <p:spPr/>
        <p:txBody>
          <a:bodyPr/>
          <a:lstStyle/>
          <a:p>
            <a:r>
              <a:rPr lang="en-US" dirty="0"/>
              <a:t>Basic matches</a:t>
            </a:r>
          </a:p>
        </p:txBody>
      </p:sp>
      <p:sp>
        <p:nvSpPr>
          <p:cNvPr id="3" name="Content Placeholder 2">
            <a:extLst>
              <a:ext uri="{FF2B5EF4-FFF2-40B4-BE49-F238E27FC236}">
                <a16:creationId xmlns:a16="http://schemas.microsoft.com/office/drawing/2014/main" id="{9106B21C-1351-434A-9AB8-1D39F52B14BA}"/>
              </a:ext>
            </a:extLst>
          </p:cNvPr>
          <p:cNvSpPr>
            <a:spLocks noGrp="1"/>
          </p:cNvSpPr>
          <p:nvPr>
            <p:ph idx="1"/>
          </p:nvPr>
        </p:nvSpPr>
        <p:spPr/>
        <p:txBody>
          <a:bodyPr>
            <a:normAutofit/>
          </a:bodyPr>
          <a:lstStyle/>
          <a:p>
            <a:pPr marL="0" indent="0">
              <a:buNone/>
            </a:pPr>
            <a:r>
              <a:rPr lang="en-US" sz="2400" dirty="0"/>
              <a:t>The simplest patterns match exact strings: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next step up in complexity is </a:t>
            </a:r>
            <a:r>
              <a:rPr lang="en-US" sz="2800" dirty="0">
                <a:latin typeface="Consolas" panose="020B0609020204030204" pitchFamily="49" charset="0"/>
              </a:rPr>
              <a:t>.</a:t>
            </a:r>
            <a:r>
              <a:rPr lang="en-US" sz="2400" dirty="0"/>
              <a:t>, which matches any character (except a newline):</a:t>
            </a:r>
          </a:p>
          <a:p>
            <a:pPr marL="0" indent="0">
              <a:buNone/>
            </a:pPr>
            <a:endParaRPr lang="en-US" sz="2400" dirty="0"/>
          </a:p>
          <a:p>
            <a:pPr marL="0" indent="0">
              <a:buNone/>
            </a:pPr>
            <a:endParaRPr lang="en-US" sz="2400" dirty="0"/>
          </a:p>
        </p:txBody>
      </p:sp>
      <p:sp>
        <p:nvSpPr>
          <p:cNvPr id="4" name="Rectangle 1">
            <a:extLst>
              <a:ext uri="{FF2B5EF4-FFF2-40B4-BE49-F238E27FC236}">
                <a16:creationId xmlns:a16="http://schemas.microsoft.com/office/drawing/2014/main" id="{189391C6-A25D-4C93-9E12-95EE5CBD7DFF}"/>
              </a:ext>
            </a:extLst>
          </p:cNvPr>
          <p:cNvSpPr>
            <a:spLocks noChangeArrowheads="1"/>
          </p:cNvSpPr>
          <p:nvPr/>
        </p:nvSpPr>
        <p:spPr bwMode="auto">
          <a:xfrm>
            <a:off x="1447799" y="2665967"/>
            <a:ext cx="5777223"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"apple"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"banana"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"pear"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D64D45E6-B657-4C36-AD64-E999B0C2992C}"/>
              </a:ext>
            </a:extLst>
          </p:cNvPr>
          <p:cNvGrpSpPr/>
          <p:nvPr/>
        </p:nvGrpSpPr>
        <p:grpSpPr>
          <a:xfrm>
            <a:off x="1447799" y="3429000"/>
            <a:ext cx="5777223" cy="923330"/>
            <a:chOff x="1447799" y="3429000"/>
            <a:chExt cx="5777223" cy="923330"/>
          </a:xfrm>
        </p:grpSpPr>
        <p:sp>
          <p:nvSpPr>
            <p:cNvPr id="5" name="Rectangle 4">
              <a:extLst>
                <a:ext uri="{FF2B5EF4-FFF2-40B4-BE49-F238E27FC236}">
                  <a16:creationId xmlns:a16="http://schemas.microsoft.com/office/drawing/2014/main" id="{044CCAD0-69E0-47FF-8D03-243AB1871E41}"/>
                </a:ext>
              </a:extLst>
            </p:cNvPr>
            <p:cNvSpPr/>
            <p:nvPr/>
          </p:nvSpPr>
          <p:spPr>
            <a:xfrm>
              <a:off x="1447799" y="3429000"/>
              <a:ext cx="5777223" cy="923330"/>
            </a:xfrm>
            <a:prstGeom prst="rect">
              <a:avLst/>
            </a:prstGeom>
          </p:spPr>
          <p:txBody>
            <a:bodyPr wrap="square">
              <a:spAutoFit/>
            </a:bodyPr>
            <a:lstStyle/>
            <a:p>
              <a:r>
                <a:rPr lang="en-US" dirty="0">
                  <a:solidFill>
                    <a:srgbClr val="333333"/>
                  </a:solidFill>
                  <a:latin typeface="Courier New" panose="02070309020205020404" pitchFamily="49" charset="0"/>
                </a:rPr>
                <a:t>apple</a:t>
              </a:r>
            </a:p>
            <a:p>
              <a:r>
                <a:rPr lang="en-US" dirty="0">
                  <a:solidFill>
                    <a:srgbClr val="333333"/>
                  </a:solidFill>
                  <a:latin typeface="Courier New" panose="02070309020205020404" pitchFamily="49" charset="0"/>
                </a:rPr>
                <a:t>banana</a:t>
              </a:r>
            </a:p>
            <a:p>
              <a:r>
                <a:rPr lang="en-US" dirty="0">
                  <a:solidFill>
                    <a:srgbClr val="333333"/>
                  </a:solidFill>
                  <a:latin typeface="Courier New" panose="02070309020205020404" pitchFamily="49" charset="0"/>
                </a:rPr>
                <a:t>pear</a:t>
              </a:r>
              <a:endParaRPr lang="en-US"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6AC35C8A-571B-4A93-AC4A-93EA59375D5E}"/>
                </a:ext>
              </a:extLst>
            </p:cNvPr>
            <p:cNvSpPr/>
            <p:nvPr/>
          </p:nvSpPr>
          <p:spPr>
            <a:xfrm>
              <a:off x="1678780" y="3784598"/>
              <a:ext cx="269083" cy="241300"/>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3">
            <a:extLst>
              <a:ext uri="{FF2B5EF4-FFF2-40B4-BE49-F238E27FC236}">
                <a16:creationId xmlns:a16="http://schemas.microsoft.com/office/drawing/2014/main" id="{24F43915-6A43-4635-9E7A-73EBB2764E93}"/>
              </a:ext>
            </a:extLst>
          </p:cNvPr>
          <p:cNvSpPr>
            <a:spLocks noChangeArrowheads="1"/>
          </p:cNvSpPr>
          <p:nvPr/>
        </p:nvSpPr>
        <p:spPr bwMode="auto">
          <a:xfrm>
            <a:off x="1447799" y="5146179"/>
            <a:ext cx="314348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13" name="Group 12">
            <a:extLst>
              <a:ext uri="{FF2B5EF4-FFF2-40B4-BE49-F238E27FC236}">
                <a16:creationId xmlns:a16="http://schemas.microsoft.com/office/drawing/2014/main" id="{367655BF-6510-47C8-A3FF-6F9551FF57D9}"/>
              </a:ext>
            </a:extLst>
          </p:cNvPr>
          <p:cNvGrpSpPr/>
          <p:nvPr/>
        </p:nvGrpSpPr>
        <p:grpSpPr>
          <a:xfrm>
            <a:off x="1447799" y="5493336"/>
            <a:ext cx="6096000" cy="923330"/>
            <a:chOff x="1447799" y="5493336"/>
            <a:chExt cx="6096000" cy="923330"/>
          </a:xfrm>
        </p:grpSpPr>
        <p:sp>
          <p:nvSpPr>
            <p:cNvPr id="10" name="Rectangle 9">
              <a:extLst>
                <a:ext uri="{FF2B5EF4-FFF2-40B4-BE49-F238E27FC236}">
                  <a16:creationId xmlns:a16="http://schemas.microsoft.com/office/drawing/2014/main" id="{0EA97CD2-A853-4660-9F46-47C71FEAE1F7}"/>
                </a:ext>
              </a:extLst>
            </p:cNvPr>
            <p:cNvSpPr/>
            <p:nvPr/>
          </p:nvSpPr>
          <p:spPr>
            <a:xfrm>
              <a:off x="1447799" y="5493336"/>
              <a:ext cx="6096000" cy="923330"/>
            </a:xfrm>
            <a:prstGeom prst="rect">
              <a:avLst/>
            </a:prstGeom>
          </p:spPr>
          <p:txBody>
            <a:bodyPr>
              <a:spAutoFit/>
            </a:bodyPr>
            <a:lstStyle/>
            <a:p>
              <a:r>
                <a:rPr lang="en-US" dirty="0">
                  <a:solidFill>
                    <a:srgbClr val="333333"/>
                  </a:solidFill>
                  <a:latin typeface="Courier New" panose="02070309020205020404" pitchFamily="49" charset="0"/>
                </a:rPr>
                <a:t>apple</a:t>
              </a:r>
            </a:p>
            <a:p>
              <a:r>
                <a:rPr lang="en-US" dirty="0">
                  <a:solidFill>
                    <a:srgbClr val="333333"/>
                  </a:solidFill>
                  <a:latin typeface="Courier New" panose="02070309020205020404" pitchFamily="49" charset="0"/>
                </a:rPr>
                <a:t>banana</a:t>
              </a:r>
            </a:p>
            <a:p>
              <a:r>
                <a:rPr lang="en-US" dirty="0">
                  <a:solidFill>
                    <a:srgbClr val="333333"/>
                  </a:solidFill>
                  <a:latin typeface="Courier New" panose="02070309020205020404" pitchFamily="49" charset="0"/>
                </a:rPr>
                <a:t>pear</a:t>
              </a:r>
              <a:endParaRPr lang="en-US" b="0" i="0" dirty="0">
                <a:solidFill>
                  <a:srgbClr val="333333"/>
                </a:solidFill>
                <a:effectLst/>
                <a:latin typeface="Courier New" panose="02070309020205020404" pitchFamily="49" charset="0"/>
              </a:endParaRPr>
            </a:p>
          </p:txBody>
        </p:sp>
        <p:sp>
          <p:nvSpPr>
            <p:cNvPr id="11" name="Rectangle 10">
              <a:extLst>
                <a:ext uri="{FF2B5EF4-FFF2-40B4-BE49-F238E27FC236}">
                  <a16:creationId xmlns:a16="http://schemas.microsoft.com/office/drawing/2014/main" id="{B4EBFE50-53AF-4035-9065-2B7F452A59D3}"/>
                </a:ext>
              </a:extLst>
            </p:cNvPr>
            <p:cNvSpPr/>
            <p:nvPr/>
          </p:nvSpPr>
          <p:spPr>
            <a:xfrm>
              <a:off x="1544238" y="5834351"/>
              <a:ext cx="403625" cy="241300"/>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4EA793-8235-4D3D-B6C2-EA914AF38C0D}"/>
                </a:ext>
              </a:extLst>
            </p:cNvPr>
            <p:cNvSpPr/>
            <p:nvPr/>
          </p:nvSpPr>
          <p:spPr>
            <a:xfrm>
              <a:off x="1678780" y="6121713"/>
              <a:ext cx="403625" cy="241300"/>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236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40CA8-A7AB-4487-9236-0387873122BB}"/>
              </a:ext>
            </a:extLst>
          </p:cNvPr>
          <p:cNvSpPr>
            <a:spLocks noGrp="1"/>
          </p:cNvSpPr>
          <p:nvPr>
            <p:ph type="title"/>
          </p:nvPr>
        </p:nvSpPr>
        <p:spPr/>
        <p:txBody>
          <a:bodyPr/>
          <a:lstStyle/>
          <a:p>
            <a:r>
              <a:rPr lang="en-US" dirty="0"/>
              <a:t>String basics</a:t>
            </a:r>
          </a:p>
        </p:txBody>
      </p:sp>
      <p:sp>
        <p:nvSpPr>
          <p:cNvPr id="10" name="Content Placeholder 9">
            <a:extLst>
              <a:ext uri="{FF2B5EF4-FFF2-40B4-BE49-F238E27FC236}">
                <a16:creationId xmlns:a16="http://schemas.microsoft.com/office/drawing/2014/main" id="{A0C96E70-2670-4E05-ABDA-1FC5FDC6BCF1}"/>
              </a:ext>
            </a:extLst>
          </p:cNvPr>
          <p:cNvSpPr>
            <a:spLocks noGrp="1"/>
          </p:cNvSpPr>
          <p:nvPr>
            <p:ph idx="1"/>
          </p:nvPr>
        </p:nvSpPr>
        <p:spPr/>
        <p:txBody>
          <a:bodyPr>
            <a:normAutofit/>
          </a:bodyPr>
          <a:lstStyle/>
          <a:p>
            <a:pPr marL="0" indent="0">
              <a:buNone/>
            </a:pPr>
            <a:r>
              <a:rPr lang="en-US" sz="2400" dirty="0"/>
              <a:t>You can create strings with either single quotes or double quotes</a:t>
            </a:r>
          </a:p>
          <a:p>
            <a:pPr marL="0" indent="0">
              <a:buNone/>
            </a:pPr>
            <a:endParaRPr lang="en-US" sz="2400" dirty="0"/>
          </a:p>
          <a:p>
            <a:pPr marL="0" indent="0">
              <a:buNone/>
            </a:pPr>
            <a:endParaRPr lang="en-US" sz="2400" dirty="0"/>
          </a:p>
          <a:p>
            <a:pPr marL="0" indent="0">
              <a:buNone/>
            </a:pPr>
            <a:r>
              <a:rPr lang="en-US" sz="2400" dirty="0"/>
              <a:t>If you forget to close a quote, you’ll see </a:t>
            </a:r>
            <a:r>
              <a:rPr lang="en-US" sz="2400" dirty="0">
                <a:latin typeface="Consolas" panose="020B0609020204030204" pitchFamily="49" charset="0"/>
              </a:rPr>
              <a:t>+</a:t>
            </a:r>
            <a:r>
              <a:rPr lang="en-US" sz="2400" dirty="0"/>
              <a:t>, the continuation character:</a:t>
            </a:r>
          </a:p>
          <a:p>
            <a:pPr marL="0" indent="0">
              <a:buNone/>
            </a:pPr>
            <a:endParaRPr lang="en-US" sz="2400" dirty="0"/>
          </a:p>
        </p:txBody>
      </p:sp>
      <p:sp>
        <p:nvSpPr>
          <p:cNvPr id="7" name="Rectangle 1">
            <a:extLst>
              <a:ext uri="{FF2B5EF4-FFF2-40B4-BE49-F238E27FC236}">
                <a16:creationId xmlns:a16="http://schemas.microsoft.com/office/drawing/2014/main" id="{30BECFA4-127F-4C6F-B771-78F813F23338}"/>
              </a:ext>
            </a:extLst>
          </p:cNvPr>
          <p:cNvSpPr>
            <a:spLocks noChangeArrowheads="1"/>
          </p:cNvSpPr>
          <p:nvPr/>
        </p:nvSpPr>
        <p:spPr bwMode="auto">
          <a:xfrm>
            <a:off x="1024128" y="2830881"/>
            <a:ext cx="10195099"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string1 &lt;-</a:t>
            </a:r>
            <a:r>
              <a:rPr kumimoji="0" lang="en-US" altLang="en-US" b="0" i="0" u="none" strike="noStrike" cap="none" normalizeH="0" baseline="0" dirty="0">
                <a:ln>
                  <a:noFill/>
                </a:ln>
                <a:solidFill>
                  <a:srgbClr val="4070A0"/>
                </a:solidFill>
                <a:effectLst/>
                <a:latin typeface="Consolas" panose="020B0609020204030204" pitchFamily="49" charset="0"/>
              </a:rPr>
              <a:t> "This is a string"</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string2 &lt;-</a:t>
            </a:r>
            <a:r>
              <a:rPr kumimoji="0" lang="en-US" altLang="en-US" b="0" i="0" u="none" strike="noStrike" cap="none" normalizeH="0" baseline="0" dirty="0">
                <a:ln>
                  <a:noFill/>
                </a:ln>
                <a:solidFill>
                  <a:srgbClr val="4070A0"/>
                </a:solidFill>
                <a:effectLst/>
                <a:latin typeface="Consolas" panose="020B0609020204030204" pitchFamily="49" charset="0"/>
              </a:rPr>
              <a:t> 'If I want to include a "quote" inside a string, I use single quotes'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A732E74-EF36-4B6D-B9D1-640097B2B30D}"/>
              </a:ext>
            </a:extLst>
          </p:cNvPr>
          <p:cNvSpPr>
            <a:spLocks noChangeArrowheads="1"/>
          </p:cNvSpPr>
          <p:nvPr/>
        </p:nvSpPr>
        <p:spPr bwMode="auto">
          <a:xfrm>
            <a:off x="1024128" y="4297680"/>
            <a:ext cx="7476406"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&gt; "This is a string without a closing quote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HELP I'M STUCK</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FEAC39CB-53BC-4135-9463-6DD870D15B61}"/>
              </a:ext>
            </a:extLst>
          </p:cNvPr>
          <p:cNvSpPr/>
          <p:nvPr/>
        </p:nvSpPr>
        <p:spPr>
          <a:xfrm>
            <a:off x="8890942" y="4494477"/>
            <a:ext cx="1337733" cy="1083733"/>
          </a:xfrm>
          <a:prstGeom prst="rect">
            <a:avLst/>
          </a:prstGeom>
          <a:solidFill>
            <a:srgbClr val="E5E7D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urier New" panose="02070309020205020404" pitchFamily="49" charset="0"/>
                <a:cs typeface="Courier New" panose="02070309020205020404" pitchFamily="49" charset="0"/>
              </a:rPr>
              <a:t>ESC</a:t>
            </a:r>
          </a:p>
        </p:txBody>
      </p:sp>
    </p:spTree>
    <p:extLst>
      <p:ext uri="{BB962C8B-B14F-4D97-AF65-F5344CB8AC3E}">
        <p14:creationId xmlns:p14="http://schemas.microsoft.com/office/powerpoint/2010/main" val="225339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0EFE-B4E7-4C9F-B877-1F0E136419EF}"/>
              </a:ext>
            </a:extLst>
          </p:cNvPr>
          <p:cNvSpPr>
            <a:spLocks noGrp="1"/>
          </p:cNvSpPr>
          <p:nvPr>
            <p:ph type="title"/>
          </p:nvPr>
        </p:nvSpPr>
        <p:spPr/>
        <p:txBody>
          <a:bodyPr/>
          <a:lstStyle/>
          <a:p>
            <a:r>
              <a:rPr lang="en-US" sz="5400" dirty="0">
                <a:solidFill>
                  <a:schemeClr val="tx1"/>
                </a:solidFill>
              </a:rPr>
              <a:t>how do you match the character “</a:t>
            </a:r>
            <a:r>
              <a:rPr lang="en-US" dirty="0"/>
              <a:t>.</a:t>
            </a:r>
            <a:r>
              <a:rPr lang="en-US" sz="5400" dirty="0">
                <a:solidFill>
                  <a:schemeClr val="tx1"/>
                </a:solidFill>
              </a:rPr>
              <a:t>”? </a:t>
            </a:r>
            <a:endParaRPr lang="en-US" dirty="0"/>
          </a:p>
        </p:txBody>
      </p:sp>
      <p:sp>
        <p:nvSpPr>
          <p:cNvPr id="4" name="Rectangle 1">
            <a:extLst>
              <a:ext uri="{FF2B5EF4-FFF2-40B4-BE49-F238E27FC236}">
                <a16:creationId xmlns:a16="http://schemas.microsoft.com/office/drawing/2014/main" id="{450A54FF-F5FA-4149-9EB6-0987DF2451F8}"/>
              </a:ext>
            </a:extLst>
          </p:cNvPr>
          <p:cNvSpPr>
            <a:spLocks noChangeArrowheads="1"/>
          </p:cNvSpPr>
          <p:nvPr/>
        </p:nvSpPr>
        <p:spPr bwMode="auto">
          <a:xfrm>
            <a:off x="1024128" y="2084832"/>
            <a:ext cx="9720072" cy="30469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To create the regular expression, we need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dot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But the expression itself only contains one: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writeLines</a:t>
            </a:r>
            <a:r>
              <a:rPr kumimoji="0" lang="en-US" altLang="en-US" sz="2200" b="0" i="0" u="none" strike="noStrike" cap="none" normalizeH="0" baseline="0" dirty="0">
                <a:ln>
                  <a:noFill/>
                </a:ln>
                <a:solidFill>
                  <a:srgbClr val="4183C4"/>
                </a:solidFill>
                <a:effectLst/>
                <a:latin typeface="Consolas" panose="020B0609020204030204" pitchFamily="49" charset="0"/>
              </a:rPr>
              <a:t>(dot)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And this tells R to look for an explicit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str_view</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abc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bef</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6871922E-0E98-44F6-8009-F80955F983C8}"/>
              </a:ext>
            </a:extLst>
          </p:cNvPr>
          <p:cNvGrpSpPr/>
          <p:nvPr/>
        </p:nvGrpSpPr>
        <p:grpSpPr>
          <a:xfrm>
            <a:off x="1024128" y="5473468"/>
            <a:ext cx="6096000" cy="1200329"/>
            <a:chOff x="1024128" y="5473468"/>
            <a:chExt cx="6096000" cy="1200329"/>
          </a:xfrm>
        </p:grpSpPr>
        <p:sp>
          <p:nvSpPr>
            <p:cNvPr id="5" name="Rectangle 4">
              <a:extLst>
                <a:ext uri="{FF2B5EF4-FFF2-40B4-BE49-F238E27FC236}">
                  <a16:creationId xmlns:a16="http://schemas.microsoft.com/office/drawing/2014/main" id="{793AB87E-4D8C-4B8E-9489-4ACBBC21DC6E}"/>
                </a:ext>
              </a:extLst>
            </p:cNvPr>
            <p:cNvSpPr/>
            <p:nvPr/>
          </p:nvSpPr>
          <p:spPr>
            <a:xfrm>
              <a:off x="1024128" y="5473468"/>
              <a:ext cx="6096000" cy="1200329"/>
            </a:xfrm>
            <a:prstGeom prst="rect">
              <a:avLst/>
            </a:prstGeom>
          </p:spPr>
          <p:txBody>
            <a:bodyPr>
              <a:spAutoFit/>
            </a:bodyPr>
            <a:lstStyle/>
            <a:p>
              <a:r>
                <a:rPr lang="en-US" sz="2400" dirty="0" err="1">
                  <a:solidFill>
                    <a:srgbClr val="333333"/>
                  </a:solidFill>
                  <a:latin typeface="Courier New" panose="02070309020205020404" pitchFamily="49" charset="0"/>
                </a:rPr>
                <a:t>abc</a:t>
              </a:r>
              <a:endParaRPr lang="en-US" sz="2400" dirty="0">
                <a:solidFill>
                  <a:srgbClr val="333333"/>
                </a:solidFill>
                <a:latin typeface="Courier New" panose="02070309020205020404" pitchFamily="49" charset="0"/>
              </a:endParaRPr>
            </a:p>
            <a:p>
              <a:r>
                <a:rPr lang="en-US" sz="2400" dirty="0" err="1">
                  <a:solidFill>
                    <a:srgbClr val="333333"/>
                  </a:solidFill>
                  <a:latin typeface="Courier New" panose="02070309020205020404" pitchFamily="49" charset="0"/>
                </a:rPr>
                <a:t>a.c</a:t>
              </a:r>
              <a:endParaRPr lang="en-US" sz="2400" dirty="0">
                <a:solidFill>
                  <a:srgbClr val="333333"/>
                </a:solidFill>
                <a:latin typeface="Courier New" panose="02070309020205020404" pitchFamily="49" charset="0"/>
              </a:endParaRPr>
            </a:p>
            <a:p>
              <a:r>
                <a:rPr lang="en-US" sz="2400" dirty="0" err="1">
                  <a:solidFill>
                    <a:srgbClr val="333333"/>
                  </a:solidFill>
                  <a:latin typeface="Courier New" panose="02070309020205020404" pitchFamily="49" charset="0"/>
                </a:rPr>
                <a:t>bef</a:t>
              </a:r>
              <a:endParaRPr lang="en-US" sz="2400"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79FBA672-74A9-4546-BE5F-ECB140AD6011}"/>
                </a:ext>
              </a:extLst>
            </p:cNvPr>
            <p:cNvSpPr/>
            <p:nvPr/>
          </p:nvSpPr>
          <p:spPr>
            <a:xfrm>
              <a:off x="1089660" y="5952982"/>
              <a:ext cx="640080" cy="241300"/>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24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F292-FF21-47C2-BD2D-1383DB7E9D0D}"/>
              </a:ext>
            </a:extLst>
          </p:cNvPr>
          <p:cNvSpPr>
            <a:spLocks noGrp="1"/>
          </p:cNvSpPr>
          <p:nvPr>
            <p:ph type="title"/>
          </p:nvPr>
        </p:nvSpPr>
        <p:spPr/>
        <p:txBody>
          <a:bodyPr/>
          <a:lstStyle/>
          <a:p>
            <a:r>
              <a:rPr lang="en-US" sz="5400" dirty="0">
                <a:solidFill>
                  <a:schemeClr val="tx1"/>
                </a:solidFill>
              </a:rPr>
              <a:t>how do you match a literal </a:t>
            </a:r>
            <a:r>
              <a:rPr lang="en-US" dirty="0"/>
              <a:t>\</a:t>
            </a:r>
            <a:r>
              <a:rPr lang="en-US" sz="5400" dirty="0">
                <a:solidFill>
                  <a:schemeClr val="tx1"/>
                </a:solidFill>
              </a:rPr>
              <a:t>?</a:t>
            </a:r>
            <a:endParaRPr lang="en-US" dirty="0"/>
          </a:p>
        </p:txBody>
      </p:sp>
      <p:sp>
        <p:nvSpPr>
          <p:cNvPr id="5" name="Rectangle 2">
            <a:extLst>
              <a:ext uri="{FF2B5EF4-FFF2-40B4-BE49-F238E27FC236}">
                <a16:creationId xmlns:a16="http://schemas.microsoft.com/office/drawing/2014/main" id="{77B9B1C4-72E2-45FA-A497-FABAB84A6B16}"/>
              </a:ext>
            </a:extLst>
          </p:cNvPr>
          <p:cNvSpPr>
            <a:spLocks noChangeArrowheads="1"/>
          </p:cNvSpPr>
          <p:nvPr/>
        </p:nvSpPr>
        <p:spPr bwMode="auto">
          <a:xfrm>
            <a:off x="1024127" y="2084832"/>
            <a:ext cx="972007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writeLines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a\b</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C5A4BCF-D43C-4C42-9FA8-C77F5E49A5F2}"/>
              </a:ext>
            </a:extLst>
          </p:cNvPr>
          <p:cNvSpPr/>
          <p:nvPr/>
        </p:nvSpPr>
        <p:spPr>
          <a:xfrm>
            <a:off x="1024126" y="5107941"/>
            <a:ext cx="9720071" cy="830997"/>
          </a:xfrm>
          <a:prstGeom prst="rect">
            <a:avLst/>
          </a:prstGeom>
        </p:spPr>
        <p:txBody>
          <a:bodyPr wrap="square">
            <a:spAutoFit/>
          </a:bodyPr>
          <a:lstStyle/>
          <a:p>
            <a:r>
              <a:rPr lang="en-US" sz="2400" dirty="0"/>
              <a:t>I’ll write regular expression as \. and strings that represent the regular expression as "\\.".</a:t>
            </a:r>
          </a:p>
        </p:txBody>
      </p:sp>
    </p:spTree>
    <p:extLst>
      <p:ext uri="{BB962C8B-B14F-4D97-AF65-F5344CB8AC3E}">
        <p14:creationId xmlns:p14="http://schemas.microsoft.com/office/powerpoint/2010/main" val="247915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46E07D-7C42-458C-8E14-2A70DBFED6EC}"/>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D8BF8CE-F667-4985-8B63-1051CEF7D654}"/>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04BB419-B758-49EB-A0FC-12893AEE208A}"/>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basic matches</a:t>
            </a:r>
          </a:p>
        </p:txBody>
      </p:sp>
    </p:spTree>
    <p:extLst>
      <p:ext uri="{BB962C8B-B14F-4D97-AF65-F5344CB8AC3E}">
        <p14:creationId xmlns:p14="http://schemas.microsoft.com/office/powerpoint/2010/main" val="30577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2901-6A81-4853-A477-60A09B0444DF}"/>
              </a:ext>
            </a:extLst>
          </p:cNvPr>
          <p:cNvSpPr>
            <a:spLocks noGrp="1"/>
          </p:cNvSpPr>
          <p:nvPr>
            <p:ph type="title"/>
          </p:nvPr>
        </p:nvSpPr>
        <p:spPr/>
        <p:txBody>
          <a:bodyPr/>
          <a:lstStyle/>
          <a:p>
            <a:r>
              <a:rPr lang="en-US" dirty="0"/>
              <a:t>Anchors</a:t>
            </a:r>
          </a:p>
        </p:txBody>
      </p:sp>
      <p:sp>
        <p:nvSpPr>
          <p:cNvPr id="3" name="Content Placeholder 2">
            <a:extLst>
              <a:ext uri="{FF2B5EF4-FFF2-40B4-BE49-F238E27FC236}">
                <a16:creationId xmlns:a16="http://schemas.microsoft.com/office/drawing/2014/main" id="{751A0897-4BFB-4CB6-B456-F8E64C6B6438}"/>
              </a:ext>
            </a:extLst>
          </p:cNvPr>
          <p:cNvSpPr>
            <a:spLocks noGrp="1"/>
          </p:cNvSpPr>
          <p:nvPr>
            <p:ph idx="1"/>
          </p:nvPr>
        </p:nvSpPr>
        <p:spPr>
          <a:xfrm>
            <a:off x="940939" y="1744392"/>
            <a:ext cx="9720073" cy="436190"/>
          </a:xfrm>
        </p:spPr>
        <p:txBody>
          <a:bodyPr>
            <a:normAutofit lnSpcReduction="10000"/>
          </a:bodyPr>
          <a:lstStyle/>
          <a:p>
            <a:pPr marL="0" indent="0">
              <a:buNone/>
            </a:pPr>
            <a:r>
              <a:rPr lang="en-US" sz="2400" dirty="0">
                <a:latin typeface="Consolas" panose="020B0609020204030204" pitchFamily="49" charset="0"/>
              </a:rPr>
              <a:t>^</a:t>
            </a:r>
            <a:r>
              <a:rPr lang="en-US" sz="2400" dirty="0"/>
              <a:t> to match the start of the string.</a:t>
            </a:r>
          </a:p>
          <a:p>
            <a:pPr marL="0" indent="0">
              <a:buNone/>
            </a:pPr>
            <a:endParaRPr lang="en-US" sz="2400" dirty="0"/>
          </a:p>
        </p:txBody>
      </p:sp>
      <p:sp>
        <p:nvSpPr>
          <p:cNvPr id="4" name="Rectangle 1">
            <a:extLst>
              <a:ext uri="{FF2B5EF4-FFF2-40B4-BE49-F238E27FC236}">
                <a16:creationId xmlns:a16="http://schemas.microsoft.com/office/drawing/2014/main" id="{B3A60F9F-9818-4C0E-BB61-68C57093E62F}"/>
              </a:ext>
            </a:extLst>
          </p:cNvPr>
          <p:cNvSpPr>
            <a:spLocks noChangeArrowheads="1"/>
          </p:cNvSpPr>
          <p:nvPr/>
        </p:nvSpPr>
        <p:spPr bwMode="auto">
          <a:xfrm>
            <a:off x="980656" y="2088876"/>
            <a:ext cx="5777223"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"apple"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"banana"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"pear"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127C1AE9-3DA8-44A5-91B4-EF0BFEFEEFCE}"/>
              </a:ext>
            </a:extLst>
          </p:cNvPr>
          <p:cNvSpPr>
            <a:spLocks noChangeArrowheads="1"/>
          </p:cNvSpPr>
          <p:nvPr/>
        </p:nvSpPr>
        <p:spPr bwMode="auto">
          <a:xfrm>
            <a:off x="1020373" y="4270260"/>
            <a:ext cx="297357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19" name="Group 18">
            <a:extLst>
              <a:ext uri="{FF2B5EF4-FFF2-40B4-BE49-F238E27FC236}">
                <a16:creationId xmlns:a16="http://schemas.microsoft.com/office/drawing/2014/main" id="{505C1C63-0CBF-41D7-B0C9-005B0A57712B}"/>
              </a:ext>
            </a:extLst>
          </p:cNvPr>
          <p:cNvGrpSpPr/>
          <p:nvPr/>
        </p:nvGrpSpPr>
        <p:grpSpPr>
          <a:xfrm>
            <a:off x="1055078" y="2866682"/>
            <a:ext cx="6096000" cy="923330"/>
            <a:chOff x="1098550" y="3093950"/>
            <a:chExt cx="6096000" cy="923330"/>
          </a:xfrm>
        </p:grpSpPr>
        <p:sp>
          <p:nvSpPr>
            <p:cNvPr id="5" name="Rectangle 4">
              <a:extLst>
                <a:ext uri="{FF2B5EF4-FFF2-40B4-BE49-F238E27FC236}">
                  <a16:creationId xmlns:a16="http://schemas.microsoft.com/office/drawing/2014/main" id="{3042AFFB-97D0-495D-ADE3-1C225BD402D2}"/>
                </a:ext>
              </a:extLst>
            </p:cNvPr>
            <p:cNvSpPr/>
            <p:nvPr/>
          </p:nvSpPr>
          <p:spPr>
            <a:xfrm>
              <a:off x="1098550" y="3093950"/>
              <a:ext cx="6096000" cy="923330"/>
            </a:xfrm>
            <a:prstGeom prst="rect">
              <a:avLst/>
            </a:prstGeom>
          </p:spPr>
          <p:txBody>
            <a:bodyPr>
              <a:spAutoFit/>
            </a:bodyPr>
            <a:lstStyle/>
            <a:p>
              <a:r>
                <a:rPr lang="en-US" dirty="0">
                  <a:solidFill>
                    <a:srgbClr val="333333"/>
                  </a:solidFill>
                  <a:latin typeface="Courier New" panose="02070309020205020404" pitchFamily="49" charset="0"/>
                </a:rPr>
                <a:t>apple</a:t>
              </a:r>
            </a:p>
            <a:p>
              <a:r>
                <a:rPr lang="en-US" dirty="0">
                  <a:solidFill>
                    <a:srgbClr val="333333"/>
                  </a:solidFill>
                  <a:latin typeface="Courier New" panose="02070309020205020404" pitchFamily="49" charset="0"/>
                </a:rPr>
                <a:t>banana</a:t>
              </a:r>
            </a:p>
            <a:p>
              <a:r>
                <a:rPr lang="en-US" dirty="0">
                  <a:solidFill>
                    <a:srgbClr val="333333"/>
                  </a:solidFill>
                  <a:latin typeface="Courier New" panose="02070309020205020404" pitchFamily="49" charset="0"/>
                </a:rPr>
                <a:t>pear</a:t>
              </a:r>
              <a:endParaRPr lang="en-US" b="0" i="0" dirty="0">
                <a:solidFill>
                  <a:srgbClr val="333333"/>
                </a:solidFill>
                <a:effectLst/>
                <a:latin typeface="Courier New" panose="02070309020205020404" pitchFamily="49" charset="0"/>
              </a:endParaRPr>
            </a:p>
          </p:txBody>
        </p:sp>
        <p:sp>
          <p:nvSpPr>
            <p:cNvPr id="12" name="Rectangle 11">
              <a:extLst>
                <a:ext uri="{FF2B5EF4-FFF2-40B4-BE49-F238E27FC236}">
                  <a16:creationId xmlns:a16="http://schemas.microsoft.com/office/drawing/2014/main" id="{860C474B-1341-4E77-BD45-632948289196}"/>
                </a:ext>
              </a:extLst>
            </p:cNvPr>
            <p:cNvSpPr/>
            <p:nvPr/>
          </p:nvSpPr>
          <p:spPr>
            <a:xfrm>
              <a:off x="1172973" y="3180802"/>
              <a:ext cx="158750" cy="214980"/>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B515DF1-C23D-4BFC-B2BF-D49043606AA1}"/>
              </a:ext>
            </a:extLst>
          </p:cNvPr>
          <p:cNvGrpSpPr/>
          <p:nvPr/>
        </p:nvGrpSpPr>
        <p:grpSpPr>
          <a:xfrm>
            <a:off x="1089843" y="4583474"/>
            <a:ext cx="6096000" cy="923330"/>
            <a:chOff x="1098550" y="5221238"/>
            <a:chExt cx="6096000" cy="923330"/>
          </a:xfrm>
        </p:grpSpPr>
        <p:sp>
          <p:nvSpPr>
            <p:cNvPr id="9" name="Rectangle 8">
              <a:extLst>
                <a:ext uri="{FF2B5EF4-FFF2-40B4-BE49-F238E27FC236}">
                  <a16:creationId xmlns:a16="http://schemas.microsoft.com/office/drawing/2014/main" id="{B973EC1D-C95F-41F2-86A2-312DA752BFC3}"/>
                </a:ext>
              </a:extLst>
            </p:cNvPr>
            <p:cNvSpPr/>
            <p:nvPr/>
          </p:nvSpPr>
          <p:spPr>
            <a:xfrm>
              <a:off x="1098550" y="5221238"/>
              <a:ext cx="6096000" cy="923330"/>
            </a:xfrm>
            <a:prstGeom prst="rect">
              <a:avLst/>
            </a:prstGeom>
          </p:spPr>
          <p:txBody>
            <a:bodyPr>
              <a:spAutoFit/>
            </a:bodyPr>
            <a:lstStyle/>
            <a:p>
              <a:r>
                <a:rPr lang="en-US" dirty="0">
                  <a:solidFill>
                    <a:srgbClr val="333333"/>
                  </a:solidFill>
                  <a:latin typeface="Courier New" panose="02070309020205020404" pitchFamily="49" charset="0"/>
                </a:rPr>
                <a:t>apple</a:t>
              </a:r>
            </a:p>
            <a:p>
              <a:r>
                <a:rPr lang="en-US" dirty="0">
                  <a:solidFill>
                    <a:srgbClr val="333333"/>
                  </a:solidFill>
                  <a:latin typeface="Courier New" panose="02070309020205020404" pitchFamily="49" charset="0"/>
                </a:rPr>
                <a:t>banana</a:t>
              </a:r>
            </a:p>
            <a:p>
              <a:r>
                <a:rPr lang="en-US" dirty="0">
                  <a:solidFill>
                    <a:srgbClr val="333333"/>
                  </a:solidFill>
                  <a:latin typeface="Courier New" panose="02070309020205020404" pitchFamily="49" charset="0"/>
                </a:rPr>
                <a:t>pear</a:t>
              </a:r>
              <a:endParaRPr lang="en-US" b="0" i="0" dirty="0">
                <a:solidFill>
                  <a:srgbClr val="333333"/>
                </a:solidFill>
                <a:effectLst/>
                <a:latin typeface="Courier New" panose="02070309020205020404" pitchFamily="49" charset="0"/>
              </a:endParaRPr>
            </a:p>
          </p:txBody>
        </p:sp>
        <p:sp>
          <p:nvSpPr>
            <p:cNvPr id="13" name="Rectangle 12">
              <a:extLst>
                <a:ext uri="{FF2B5EF4-FFF2-40B4-BE49-F238E27FC236}">
                  <a16:creationId xmlns:a16="http://schemas.microsoft.com/office/drawing/2014/main" id="{6EF1D6EE-85F8-41BD-B825-E58C55033DDB}"/>
                </a:ext>
              </a:extLst>
            </p:cNvPr>
            <p:cNvSpPr/>
            <p:nvPr/>
          </p:nvSpPr>
          <p:spPr>
            <a:xfrm>
              <a:off x="1874521" y="5576894"/>
              <a:ext cx="158750" cy="214980"/>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526D3A3D-E53B-4773-A72B-B49C0B09749B}"/>
              </a:ext>
            </a:extLst>
          </p:cNvPr>
          <p:cNvSpPr/>
          <p:nvPr/>
        </p:nvSpPr>
        <p:spPr>
          <a:xfrm>
            <a:off x="940939" y="5571406"/>
            <a:ext cx="10310122" cy="830997"/>
          </a:xfrm>
          <a:prstGeom prst="rect">
            <a:avLst/>
          </a:prstGeom>
        </p:spPr>
        <p:txBody>
          <a:bodyPr wrap="square">
            <a:spAutoFit/>
          </a:bodyPr>
          <a:lstStyle/>
          <a:p>
            <a:r>
              <a:rPr lang="en-US" sz="2400" dirty="0"/>
              <a:t>To remember which is which, try this mnemonic which I learned from </a:t>
            </a:r>
            <a:r>
              <a:rPr lang="en-US" sz="2400" dirty="0">
                <a:hlinkClick r:id="rId3"/>
              </a:rPr>
              <a:t>Evan </a:t>
            </a:r>
            <a:r>
              <a:rPr lang="en-US" sz="2400" dirty="0" err="1">
                <a:hlinkClick r:id="rId3"/>
              </a:rPr>
              <a:t>Misshula</a:t>
            </a:r>
            <a:r>
              <a:rPr lang="en-US" sz="2400" dirty="0"/>
              <a:t>: if you begin with power (</a:t>
            </a:r>
            <a:r>
              <a:rPr lang="en-US" sz="2400" dirty="0">
                <a:latin typeface="Consolas" panose="020B0609020204030204" pitchFamily="49" charset="0"/>
              </a:rPr>
              <a:t>^</a:t>
            </a:r>
            <a:r>
              <a:rPr lang="en-US" sz="2400" dirty="0"/>
              <a:t>), you end up with money (</a:t>
            </a:r>
            <a:r>
              <a:rPr lang="en-US" sz="2400" dirty="0">
                <a:latin typeface="Consolas" panose="020B0609020204030204" pitchFamily="49" charset="0"/>
              </a:rPr>
              <a:t>$</a:t>
            </a:r>
            <a:r>
              <a:rPr lang="en-US" sz="2400" dirty="0"/>
              <a:t>).</a:t>
            </a:r>
          </a:p>
        </p:txBody>
      </p:sp>
      <p:sp>
        <p:nvSpPr>
          <p:cNvPr id="18" name="Rectangle 17">
            <a:extLst>
              <a:ext uri="{FF2B5EF4-FFF2-40B4-BE49-F238E27FC236}">
                <a16:creationId xmlns:a16="http://schemas.microsoft.com/office/drawing/2014/main" id="{78889A90-CC44-4981-9FD5-983083C1586D}"/>
              </a:ext>
            </a:extLst>
          </p:cNvPr>
          <p:cNvSpPr/>
          <p:nvPr/>
        </p:nvSpPr>
        <p:spPr>
          <a:xfrm>
            <a:off x="980656" y="3864713"/>
            <a:ext cx="5791970" cy="424732"/>
          </a:xfrm>
          <a:prstGeom prst="rect">
            <a:avLst/>
          </a:prstGeom>
        </p:spPr>
        <p:txBody>
          <a:bodyPr vert="horz" lIns="45720" tIns="45720" rIns="45720" bIns="45720" rtlCol="0">
            <a:normAutofit/>
          </a:bodyPr>
          <a:lstStyle/>
          <a:p>
            <a:pPr defTabSz="914400">
              <a:lnSpc>
                <a:spcPct val="90000"/>
              </a:lnSpc>
              <a:spcBef>
                <a:spcPts val="1200"/>
              </a:spcBef>
              <a:spcAft>
                <a:spcPts val="200"/>
              </a:spcAft>
              <a:buClr>
                <a:schemeClr val="accent1"/>
              </a:buClr>
              <a:buSzPct val="100000"/>
            </a:pPr>
            <a:r>
              <a:rPr lang="en-US" sz="2400" dirty="0">
                <a:latin typeface="Consolas" panose="020B0609020204030204" pitchFamily="49" charset="0"/>
              </a:rPr>
              <a:t>$ </a:t>
            </a:r>
            <a:r>
              <a:rPr lang="en-US" sz="2400" dirty="0"/>
              <a:t>to match the end of the string.</a:t>
            </a:r>
          </a:p>
        </p:txBody>
      </p:sp>
    </p:spTree>
    <p:extLst>
      <p:ext uri="{BB962C8B-B14F-4D97-AF65-F5344CB8AC3E}">
        <p14:creationId xmlns:p14="http://schemas.microsoft.com/office/powerpoint/2010/main" val="10297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5F6B-3559-495D-BBBF-F05A0A68C9A6}"/>
              </a:ext>
            </a:extLst>
          </p:cNvPr>
          <p:cNvSpPr>
            <a:spLocks noGrp="1"/>
          </p:cNvSpPr>
          <p:nvPr>
            <p:ph type="title"/>
          </p:nvPr>
        </p:nvSpPr>
        <p:spPr/>
        <p:txBody>
          <a:bodyPr/>
          <a:lstStyle/>
          <a:p>
            <a:r>
              <a:rPr lang="en-US" dirty="0"/>
              <a:t>Anchors</a:t>
            </a:r>
          </a:p>
        </p:txBody>
      </p:sp>
      <p:sp>
        <p:nvSpPr>
          <p:cNvPr id="4" name="Rectangle 1">
            <a:extLst>
              <a:ext uri="{FF2B5EF4-FFF2-40B4-BE49-F238E27FC236}">
                <a16:creationId xmlns:a16="http://schemas.microsoft.com/office/drawing/2014/main" id="{9CCDB3CD-EC7F-4269-96E5-A0970F89957E}"/>
              </a:ext>
            </a:extLst>
          </p:cNvPr>
          <p:cNvSpPr>
            <a:spLocks noChangeArrowheads="1"/>
          </p:cNvSpPr>
          <p:nvPr/>
        </p:nvSpPr>
        <p:spPr bwMode="auto">
          <a:xfrm>
            <a:off x="1024128" y="2060448"/>
            <a:ext cx="7306487"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x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c</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"apple pie"</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"apple"</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"apple cake"</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(x, </a:t>
            </a:r>
            <a:r>
              <a:rPr kumimoji="0" lang="en-US" altLang="en-US" sz="2400" b="0" i="0" u="none" strike="noStrike" cap="none" normalizeH="0" baseline="0">
                <a:ln>
                  <a:noFill/>
                </a:ln>
                <a:solidFill>
                  <a:srgbClr val="4070A0"/>
                </a:solidFill>
                <a:effectLst/>
                <a:latin typeface="Consolas" panose="020B0609020204030204" pitchFamily="49" charset="0"/>
              </a:rPr>
              <a:t>"apple"</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8E53AD8-4A52-4FD8-B559-90ED86115732}"/>
              </a:ext>
            </a:extLst>
          </p:cNvPr>
          <p:cNvSpPr>
            <a:spLocks noChangeArrowheads="1"/>
          </p:cNvSpPr>
          <p:nvPr/>
        </p:nvSpPr>
        <p:spPr bwMode="auto">
          <a:xfrm>
            <a:off x="1024128" y="3987284"/>
            <a:ext cx="382316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"^apple$"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13" name="Group 12">
            <a:extLst>
              <a:ext uri="{FF2B5EF4-FFF2-40B4-BE49-F238E27FC236}">
                <a16:creationId xmlns:a16="http://schemas.microsoft.com/office/drawing/2014/main" id="{D61CEA0C-0C02-4F60-A516-CBAEF98B3A8C}"/>
              </a:ext>
            </a:extLst>
          </p:cNvPr>
          <p:cNvGrpSpPr/>
          <p:nvPr/>
        </p:nvGrpSpPr>
        <p:grpSpPr>
          <a:xfrm>
            <a:off x="1238250" y="4356616"/>
            <a:ext cx="6096000" cy="1015663"/>
            <a:chOff x="1238250" y="4356616"/>
            <a:chExt cx="6096000" cy="1015663"/>
          </a:xfrm>
        </p:grpSpPr>
        <p:sp>
          <p:nvSpPr>
            <p:cNvPr id="7" name="Rectangle 6">
              <a:extLst>
                <a:ext uri="{FF2B5EF4-FFF2-40B4-BE49-F238E27FC236}">
                  <a16:creationId xmlns:a16="http://schemas.microsoft.com/office/drawing/2014/main" id="{924FF5FE-AF34-4D4E-A95D-CC32BFCF94E3}"/>
                </a:ext>
              </a:extLst>
            </p:cNvPr>
            <p:cNvSpPr/>
            <p:nvPr/>
          </p:nvSpPr>
          <p:spPr>
            <a:xfrm>
              <a:off x="1238250" y="4356616"/>
              <a:ext cx="6096000" cy="1015663"/>
            </a:xfrm>
            <a:prstGeom prst="rect">
              <a:avLst/>
            </a:prstGeom>
          </p:spPr>
          <p:txBody>
            <a:bodyPr>
              <a:spAutoFit/>
            </a:bodyPr>
            <a:lstStyle/>
            <a:p>
              <a:r>
                <a:rPr lang="fr-FR" sz="2000" dirty="0" err="1">
                  <a:solidFill>
                    <a:srgbClr val="333333"/>
                  </a:solidFill>
                  <a:latin typeface="Courier New" panose="02070309020205020404" pitchFamily="49" charset="0"/>
                </a:rPr>
                <a:t>apple</a:t>
              </a:r>
              <a:r>
                <a:rPr lang="fr-FR" sz="2000" dirty="0">
                  <a:solidFill>
                    <a:srgbClr val="333333"/>
                  </a:solidFill>
                  <a:latin typeface="Courier New" panose="02070309020205020404" pitchFamily="49" charset="0"/>
                </a:rPr>
                <a:t> pie</a:t>
              </a:r>
            </a:p>
            <a:p>
              <a:r>
                <a:rPr lang="fr-FR" sz="2000" dirty="0" err="1">
                  <a:solidFill>
                    <a:srgbClr val="333333"/>
                  </a:solidFill>
                  <a:latin typeface="Courier New" panose="02070309020205020404" pitchFamily="49" charset="0"/>
                </a:rPr>
                <a:t>apple</a:t>
              </a:r>
              <a:endParaRPr lang="fr-FR" sz="2000" dirty="0">
                <a:solidFill>
                  <a:srgbClr val="333333"/>
                </a:solidFill>
                <a:latin typeface="Courier New" panose="02070309020205020404" pitchFamily="49" charset="0"/>
              </a:endParaRPr>
            </a:p>
            <a:p>
              <a:r>
                <a:rPr lang="fr-FR" sz="2000" dirty="0" err="1">
                  <a:solidFill>
                    <a:srgbClr val="333333"/>
                  </a:solidFill>
                  <a:latin typeface="Courier New" panose="02070309020205020404" pitchFamily="49" charset="0"/>
                </a:rPr>
                <a:t>apple</a:t>
              </a:r>
              <a:r>
                <a:rPr lang="fr-FR" sz="2000" dirty="0">
                  <a:solidFill>
                    <a:srgbClr val="333333"/>
                  </a:solidFill>
                  <a:latin typeface="Courier New" panose="02070309020205020404" pitchFamily="49" charset="0"/>
                </a:rPr>
                <a:t> cake</a:t>
              </a:r>
              <a:endParaRPr lang="fr-FR" sz="2000" b="0" i="0" dirty="0">
                <a:solidFill>
                  <a:srgbClr val="333333"/>
                </a:solidFill>
                <a:effectLst/>
                <a:latin typeface="Courier New" panose="02070309020205020404" pitchFamily="49" charset="0"/>
              </a:endParaRPr>
            </a:p>
          </p:txBody>
        </p:sp>
        <p:sp>
          <p:nvSpPr>
            <p:cNvPr id="8" name="Rectangle 7">
              <a:extLst>
                <a:ext uri="{FF2B5EF4-FFF2-40B4-BE49-F238E27FC236}">
                  <a16:creationId xmlns:a16="http://schemas.microsoft.com/office/drawing/2014/main" id="{3E2F283E-467D-43DE-815F-38ACF32E09E4}"/>
                </a:ext>
              </a:extLst>
            </p:cNvPr>
            <p:cNvSpPr/>
            <p:nvPr/>
          </p:nvSpPr>
          <p:spPr>
            <a:xfrm>
              <a:off x="1318260" y="4725948"/>
              <a:ext cx="800100"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5C82143A-B3CD-4F65-81C5-C8D520BB38DC}"/>
              </a:ext>
            </a:extLst>
          </p:cNvPr>
          <p:cNvGrpSpPr/>
          <p:nvPr/>
        </p:nvGrpSpPr>
        <p:grpSpPr>
          <a:xfrm>
            <a:off x="1238250" y="2799112"/>
            <a:ext cx="6096000" cy="1015663"/>
            <a:chOff x="1238250" y="2799112"/>
            <a:chExt cx="6096000" cy="1015663"/>
          </a:xfrm>
        </p:grpSpPr>
        <p:sp>
          <p:nvSpPr>
            <p:cNvPr id="6" name="Rectangle 5">
              <a:extLst>
                <a:ext uri="{FF2B5EF4-FFF2-40B4-BE49-F238E27FC236}">
                  <a16:creationId xmlns:a16="http://schemas.microsoft.com/office/drawing/2014/main" id="{81C9DF3D-BC25-4471-B551-32908EDC2D35}"/>
                </a:ext>
              </a:extLst>
            </p:cNvPr>
            <p:cNvSpPr/>
            <p:nvPr/>
          </p:nvSpPr>
          <p:spPr>
            <a:xfrm>
              <a:off x="1238250" y="2799112"/>
              <a:ext cx="6096000" cy="1015663"/>
            </a:xfrm>
            <a:prstGeom prst="rect">
              <a:avLst/>
            </a:prstGeom>
          </p:spPr>
          <p:txBody>
            <a:bodyPr>
              <a:spAutoFit/>
            </a:bodyPr>
            <a:lstStyle/>
            <a:p>
              <a:r>
                <a:rPr lang="fr-FR" sz="2000" dirty="0" err="1">
                  <a:solidFill>
                    <a:srgbClr val="333333"/>
                  </a:solidFill>
                  <a:latin typeface="Courier New" panose="02070309020205020404" pitchFamily="49" charset="0"/>
                </a:rPr>
                <a:t>apple</a:t>
              </a:r>
              <a:r>
                <a:rPr lang="fr-FR" sz="2000" dirty="0">
                  <a:solidFill>
                    <a:srgbClr val="333333"/>
                  </a:solidFill>
                  <a:latin typeface="Courier New" panose="02070309020205020404" pitchFamily="49" charset="0"/>
                </a:rPr>
                <a:t> pie</a:t>
              </a:r>
            </a:p>
            <a:p>
              <a:r>
                <a:rPr lang="fr-FR" sz="2000" dirty="0" err="1">
                  <a:solidFill>
                    <a:srgbClr val="333333"/>
                  </a:solidFill>
                  <a:latin typeface="Courier New" panose="02070309020205020404" pitchFamily="49" charset="0"/>
                </a:rPr>
                <a:t>apple</a:t>
              </a:r>
              <a:endParaRPr lang="fr-FR" sz="2000" dirty="0">
                <a:solidFill>
                  <a:srgbClr val="333333"/>
                </a:solidFill>
                <a:latin typeface="Courier New" panose="02070309020205020404" pitchFamily="49" charset="0"/>
              </a:endParaRPr>
            </a:p>
            <a:p>
              <a:r>
                <a:rPr lang="fr-FR" sz="2000" dirty="0" err="1">
                  <a:solidFill>
                    <a:srgbClr val="333333"/>
                  </a:solidFill>
                  <a:latin typeface="Courier New" panose="02070309020205020404" pitchFamily="49" charset="0"/>
                </a:rPr>
                <a:t>apple</a:t>
              </a:r>
              <a:r>
                <a:rPr lang="fr-FR" sz="2000" dirty="0">
                  <a:solidFill>
                    <a:srgbClr val="333333"/>
                  </a:solidFill>
                  <a:latin typeface="Courier New" panose="02070309020205020404" pitchFamily="49" charset="0"/>
                </a:rPr>
                <a:t> cake</a:t>
              </a:r>
              <a:endParaRPr lang="fr-FR" sz="2000" b="0" i="0" dirty="0">
                <a:solidFill>
                  <a:srgbClr val="333333"/>
                </a:solidFill>
                <a:effectLst/>
                <a:latin typeface="Courier New" panose="02070309020205020404" pitchFamily="49" charset="0"/>
              </a:endParaRPr>
            </a:p>
          </p:txBody>
        </p:sp>
        <p:sp>
          <p:nvSpPr>
            <p:cNvPr id="9" name="Rectangle 8">
              <a:extLst>
                <a:ext uri="{FF2B5EF4-FFF2-40B4-BE49-F238E27FC236}">
                  <a16:creationId xmlns:a16="http://schemas.microsoft.com/office/drawing/2014/main" id="{75054FCE-A306-4FB9-8D82-1DA9F6F01936}"/>
                </a:ext>
              </a:extLst>
            </p:cNvPr>
            <p:cNvSpPr/>
            <p:nvPr/>
          </p:nvSpPr>
          <p:spPr>
            <a:xfrm>
              <a:off x="1318260" y="2859526"/>
              <a:ext cx="800100"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256674B-7095-4A48-A673-E006B25708CA}"/>
                </a:ext>
              </a:extLst>
            </p:cNvPr>
            <p:cNvSpPr/>
            <p:nvPr/>
          </p:nvSpPr>
          <p:spPr>
            <a:xfrm>
              <a:off x="1318260" y="3175037"/>
              <a:ext cx="800100"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AAE9423-7204-4CD7-BC2D-BEBE921BDA61}"/>
                </a:ext>
              </a:extLst>
            </p:cNvPr>
            <p:cNvSpPr/>
            <p:nvPr/>
          </p:nvSpPr>
          <p:spPr>
            <a:xfrm>
              <a:off x="1318260" y="3490548"/>
              <a:ext cx="800100"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74310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6C8E7-A246-4BC7-A80C-7BBEAA1E7CA4}"/>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7F31179-7E93-4EB0-8F82-925B4C9C3234}"/>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3BDE28F-729A-4229-9B5E-E1A73A5344DA}"/>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anchors</a:t>
            </a:r>
          </a:p>
        </p:txBody>
      </p:sp>
    </p:spTree>
    <p:extLst>
      <p:ext uri="{BB962C8B-B14F-4D97-AF65-F5344CB8AC3E}">
        <p14:creationId xmlns:p14="http://schemas.microsoft.com/office/powerpoint/2010/main" val="818713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738A-C12C-4C2A-8B73-FA1DC6F70803}"/>
              </a:ext>
            </a:extLst>
          </p:cNvPr>
          <p:cNvSpPr>
            <a:spLocks noGrp="1"/>
          </p:cNvSpPr>
          <p:nvPr>
            <p:ph type="title"/>
          </p:nvPr>
        </p:nvSpPr>
        <p:spPr/>
        <p:txBody>
          <a:bodyPr/>
          <a:lstStyle/>
          <a:p>
            <a:r>
              <a:rPr lang="en-US" dirty="0"/>
              <a:t>Character classes and alternatives</a:t>
            </a:r>
          </a:p>
        </p:txBody>
      </p:sp>
      <p:sp>
        <p:nvSpPr>
          <p:cNvPr id="3" name="Content Placeholder 2">
            <a:extLst>
              <a:ext uri="{FF2B5EF4-FFF2-40B4-BE49-F238E27FC236}">
                <a16:creationId xmlns:a16="http://schemas.microsoft.com/office/drawing/2014/main" id="{D6443566-5FC5-43F3-B5FB-B2AA3284B7DE}"/>
              </a:ext>
            </a:extLst>
          </p:cNvPr>
          <p:cNvSpPr>
            <a:spLocks noGrp="1"/>
          </p:cNvSpPr>
          <p:nvPr>
            <p:ph idx="1"/>
          </p:nvPr>
        </p:nvSpPr>
        <p:spPr/>
        <p:txBody>
          <a:bodyPr/>
          <a:lstStyle/>
          <a:p>
            <a:pPr marL="0" indent="0">
              <a:buNone/>
            </a:pPr>
            <a:r>
              <a:rPr lang="en-US" sz="2400" dirty="0">
                <a:latin typeface="Consolas" panose="020B0609020204030204" pitchFamily="49" charset="0"/>
              </a:rPr>
              <a:t>\d</a:t>
            </a:r>
            <a:r>
              <a:rPr lang="en-US" sz="2400" dirty="0"/>
              <a:t>: matches any digit.</a:t>
            </a:r>
          </a:p>
          <a:p>
            <a:pPr marL="0" indent="0">
              <a:buNone/>
            </a:pPr>
            <a:r>
              <a:rPr lang="en-US" sz="2400" dirty="0">
                <a:latin typeface="Consolas" panose="020B0609020204030204" pitchFamily="49" charset="0"/>
              </a:rPr>
              <a:t>\s</a:t>
            </a:r>
            <a:r>
              <a:rPr lang="en-US" sz="2400" dirty="0"/>
              <a:t>: matches any whitespace (e.g. space, tab, newline).</a:t>
            </a:r>
          </a:p>
          <a:p>
            <a:pPr marL="0" indent="0">
              <a:buNone/>
            </a:pPr>
            <a:r>
              <a:rPr lang="en-US" sz="2400" dirty="0">
                <a:latin typeface="Consolas" panose="020B0609020204030204" pitchFamily="49" charset="0"/>
              </a:rPr>
              <a:t>[</a:t>
            </a:r>
            <a:r>
              <a:rPr lang="en-US" sz="2400" dirty="0" err="1">
                <a:latin typeface="Consolas" panose="020B0609020204030204" pitchFamily="49" charset="0"/>
              </a:rPr>
              <a:t>abc</a:t>
            </a:r>
            <a:r>
              <a:rPr lang="en-US" sz="2400" dirty="0">
                <a:latin typeface="Consolas" panose="020B0609020204030204" pitchFamily="49" charset="0"/>
              </a:rPr>
              <a:t>]</a:t>
            </a:r>
            <a:r>
              <a:rPr lang="en-US" sz="2400" dirty="0"/>
              <a:t>: matches a, b, or c.</a:t>
            </a:r>
          </a:p>
          <a:p>
            <a:pPr marL="0" indent="0">
              <a:buNone/>
            </a:pPr>
            <a:r>
              <a:rPr lang="en-US" sz="2400" dirty="0">
                <a:latin typeface="Consolas" panose="020B0609020204030204" pitchFamily="49" charset="0"/>
              </a:rPr>
              <a:t>[^</a:t>
            </a:r>
            <a:r>
              <a:rPr lang="en-US" sz="2400" dirty="0" err="1">
                <a:latin typeface="Consolas" panose="020B0609020204030204" pitchFamily="49" charset="0"/>
              </a:rPr>
              <a:t>abc</a:t>
            </a:r>
            <a:r>
              <a:rPr lang="en-US" sz="2400" dirty="0">
                <a:latin typeface="Consolas" panose="020B0609020204030204" pitchFamily="49" charset="0"/>
              </a:rPr>
              <a:t>]</a:t>
            </a:r>
            <a:r>
              <a:rPr lang="en-US" sz="2400" dirty="0"/>
              <a:t>: matches anything except a, b, or c.</a:t>
            </a:r>
          </a:p>
        </p:txBody>
      </p:sp>
    </p:spTree>
    <p:extLst>
      <p:ext uri="{BB962C8B-B14F-4D97-AF65-F5344CB8AC3E}">
        <p14:creationId xmlns:p14="http://schemas.microsoft.com/office/powerpoint/2010/main" val="262384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421-46DC-411A-941D-536CEADB936E}"/>
              </a:ext>
            </a:extLst>
          </p:cNvPr>
          <p:cNvSpPr>
            <a:spLocks noGrp="1"/>
          </p:cNvSpPr>
          <p:nvPr>
            <p:ph type="title"/>
          </p:nvPr>
        </p:nvSpPr>
        <p:spPr/>
        <p:txBody>
          <a:bodyPr/>
          <a:lstStyle/>
          <a:p>
            <a:r>
              <a:rPr lang="en-US" dirty="0"/>
              <a:t>Character classes and alternatives</a:t>
            </a:r>
          </a:p>
        </p:txBody>
      </p:sp>
      <p:sp>
        <p:nvSpPr>
          <p:cNvPr id="4" name="Rectangle 1">
            <a:extLst>
              <a:ext uri="{FF2B5EF4-FFF2-40B4-BE49-F238E27FC236}">
                <a16:creationId xmlns:a16="http://schemas.microsoft.com/office/drawing/2014/main" id="{6B048500-AD53-4E0A-ACC9-C065990DDD7B}"/>
              </a:ext>
            </a:extLst>
          </p:cNvPr>
          <p:cNvSpPr>
            <a:spLocks noChangeArrowheads="1"/>
          </p:cNvSpPr>
          <p:nvPr/>
        </p:nvSpPr>
        <p:spPr bwMode="auto">
          <a:xfrm>
            <a:off x="1074928" y="1992540"/>
            <a:ext cx="7542129"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Look for a literal character that normally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i="1" dirty="0">
                <a:solidFill>
                  <a:srgbClr val="60A0B0"/>
                </a:solidFill>
                <a:latin typeface="Consolas" panose="020B0609020204030204" pitchFamily="49" charset="0"/>
              </a:rPr>
              <a:t># </a:t>
            </a:r>
            <a:r>
              <a:rPr kumimoji="0" lang="en-US" altLang="en-US" sz="2200" b="0" i="1" u="none" strike="noStrike" cap="none" normalizeH="0" baseline="0" dirty="0">
                <a:ln>
                  <a:noFill/>
                </a:ln>
                <a:solidFill>
                  <a:srgbClr val="60A0B0"/>
                </a:solidFill>
                <a:effectLst/>
                <a:latin typeface="Consolas" panose="020B0609020204030204" pitchFamily="49" charset="0"/>
              </a:rPr>
              <a:t>has special meaning in a regex</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str_view</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abc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 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B30EDF5-5C21-449D-9483-615A768FC796}"/>
              </a:ext>
            </a:extLst>
          </p:cNvPr>
          <p:cNvSpPr/>
          <p:nvPr/>
        </p:nvSpPr>
        <p:spPr>
          <a:xfrm>
            <a:off x="9144000" y="1887699"/>
            <a:ext cx="762000" cy="1200329"/>
          </a:xfrm>
          <a:prstGeom prst="rect">
            <a:avLst/>
          </a:prstGeom>
        </p:spPr>
        <p:txBody>
          <a:bodyPr wrap="square">
            <a:spAutoFit/>
          </a:bodyPr>
          <a:lstStyle/>
          <a:p>
            <a:r>
              <a:rPr lang="en-US" dirty="0" err="1">
                <a:solidFill>
                  <a:srgbClr val="333333"/>
                </a:solidFill>
                <a:latin typeface="Courier New" panose="02070309020205020404" pitchFamily="49" charset="0"/>
              </a:rPr>
              <a:t>abc</a:t>
            </a:r>
            <a:endParaRPr lang="en-US" dirty="0">
              <a:solidFill>
                <a:srgbClr val="333333"/>
              </a:solidFill>
              <a:latin typeface="Courier New" panose="02070309020205020404" pitchFamily="49" charset="0"/>
            </a:endParaRPr>
          </a:p>
          <a:p>
            <a:r>
              <a:rPr lang="en-US" dirty="0" err="1">
                <a:solidFill>
                  <a:srgbClr val="333333"/>
                </a:solidFill>
                <a:latin typeface="Courier New" panose="02070309020205020404" pitchFamily="49" charset="0"/>
              </a:rPr>
              <a:t>a.c</a:t>
            </a:r>
            <a:endParaRPr lang="en-US" dirty="0">
              <a:solidFill>
                <a:srgbClr val="333333"/>
              </a:solidFill>
              <a:latin typeface="Courier New" panose="02070309020205020404" pitchFamily="49" charset="0"/>
            </a:endParaRPr>
          </a:p>
          <a:p>
            <a:r>
              <a:rPr lang="en-US" dirty="0">
                <a:solidFill>
                  <a:srgbClr val="333333"/>
                </a:solidFill>
                <a:latin typeface="Courier New" panose="02070309020205020404" pitchFamily="49" charset="0"/>
              </a:rPr>
              <a:t>a*c</a:t>
            </a:r>
          </a:p>
          <a:p>
            <a:r>
              <a:rPr lang="en-US" dirty="0">
                <a:solidFill>
                  <a:srgbClr val="333333"/>
                </a:solidFill>
                <a:latin typeface="Courier New" panose="02070309020205020404" pitchFamily="49" charset="0"/>
              </a:rPr>
              <a:t>a c</a:t>
            </a:r>
            <a:endParaRPr lang="en-US"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E9923723-4DC3-47EE-9158-6307529B4DF1}"/>
              </a:ext>
            </a:extLst>
          </p:cNvPr>
          <p:cNvSpPr/>
          <p:nvPr/>
        </p:nvSpPr>
        <p:spPr>
          <a:xfrm>
            <a:off x="9194800" y="2214562"/>
            <a:ext cx="531622"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2">
            <a:extLst>
              <a:ext uri="{FF2B5EF4-FFF2-40B4-BE49-F238E27FC236}">
                <a16:creationId xmlns:a16="http://schemas.microsoft.com/office/drawing/2014/main" id="{C42EAF62-D90C-42D7-A1E7-824428993C50}"/>
              </a:ext>
            </a:extLst>
          </p:cNvPr>
          <p:cNvSpPr>
            <a:spLocks noChangeArrowheads="1"/>
          </p:cNvSpPr>
          <p:nvPr/>
        </p:nvSpPr>
        <p:spPr bwMode="auto">
          <a:xfrm>
            <a:off x="1074928" y="3849798"/>
            <a:ext cx="7542129"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str_view</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abc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 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CCB008E6-2636-40E0-BA07-88FAB62813BB}"/>
              </a:ext>
            </a:extLst>
          </p:cNvPr>
          <p:cNvSpPr/>
          <p:nvPr/>
        </p:nvSpPr>
        <p:spPr>
          <a:xfrm>
            <a:off x="9194800" y="3545244"/>
            <a:ext cx="889338" cy="1200329"/>
          </a:xfrm>
          <a:prstGeom prst="rect">
            <a:avLst/>
          </a:prstGeom>
        </p:spPr>
        <p:txBody>
          <a:bodyPr wrap="square">
            <a:spAutoFit/>
          </a:bodyPr>
          <a:lstStyle/>
          <a:p>
            <a:r>
              <a:rPr lang="en-US" dirty="0" err="1">
                <a:solidFill>
                  <a:srgbClr val="333333"/>
                </a:solidFill>
                <a:latin typeface="Courier New" panose="02070309020205020404" pitchFamily="49" charset="0"/>
              </a:rPr>
              <a:t>abc</a:t>
            </a:r>
            <a:endParaRPr lang="en-US" dirty="0">
              <a:solidFill>
                <a:srgbClr val="333333"/>
              </a:solidFill>
              <a:latin typeface="Courier New" panose="02070309020205020404" pitchFamily="49" charset="0"/>
            </a:endParaRPr>
          </a:p>
          <a:p>
            <a:r>
              <a:rPr lang="en-US" dirty="0" err="1">
                <a:solidFill>
                  <a:srgbClr val="333333"/>
                </a:solidFill>
                <a:latin typeface="Courier New" panose="02070309020205020404" pitchFamily="49" charset="0"/>
              </a:rPr>
              <a:t>a.c</a:t>
            </a:r>
            <a:endParaRPr lang="en-US" dirty="0">
              <a:solidFill>
                <a:srgbClr val="333333"/>
              </a:solidFill>
              <a:latin typeface="Courier New" panose="02070309020205020404" pitchFamily="49" charset="0"/>
            </a:endParaRPr>
          </a:p>
          <a:p>
            <a:r>
              <a:rPr lang="en-US" dirty="0">
                <a:solidFill>
                  <a:srgbClr val="333333"/>
                </a:solidFill>
                <a:latin typeface="Courier New" panose="02070309020205020404" pitchFamily="49" charset="0"/>
              </a:rPr>
              <a:t>a*c</a:t>
            </a:r>
          </a:p>
          <a:p>
            <a:r>
              <a:rPr lang="en-US" dirty="0">
                <a:solidFill>
                  <a:srgbClr val="333333"/>
                </a:solidFill>
                <a:latin typeface="Courier New" panose="02070309020205020404" pitchFamily="49" charset="0"/>
              </a:rPr>
              <a:t>a c</a:t>
            </a:r>
            <a:endParaRPr lang="en-US" b="0" i="0" dirty="0">
              <a:solidFill>
                <a:srgbClr val="333333"/>
              </a:solidFill>
              <a:effectLst/>
              <a:latin typeface="Courier New" panose="02070309020205020404" pitchFamily="49" charset="0"/>
            </a:endParaRPr>
          </a:p>
        </p:txBody>
      </p:sp>
      <p:sp>
        <p:nvSpPr>
          <p:cNvPr id="10" name="Rectangle 9">
            <a:extLst>
              <a:ext uri="{FF2B5EF4-FFF2-40B4-BE49-F238E27FC236}">
                <a16:creationId xmlns:a16="http://schemas.microsoft.com/office/drawing/2014/main" id="{149C13E6-9DED-4F52-B580-CD9A44405119}"/>
              </a:ext>
            </a:extLst>
          </p:cNvPr>
          <p:cNvSpPr/>
          <p:nvPr/>
        </p:nvSpPr>
        <p:spPr>
          <a:xfrm>
            <a:off x="9194800" y="4130020"/>
            <a:ext cx="531622"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3">
            <a:extLst>
              <a:ext uri="{FF2B5EF4-FFF2-40B4-BE49-F238E27FC236}">
                <a16:creationId xmlns:a16="http://schemas.microsoft.com/office/drawing/2014/main" id="{0B33A912-F2F8-4D05-BAAE-FF87E791201C}"/>
              </a:ext>
            </a:extLst>
          </p:cNvPr>
          <p:cNvSpPr>
            <a:spLocks noChangeArrowheads="1"/>
          </p:cNvSpPr>
          <p:nvPr/>
        </p:nvSpPr>
        <p:spPr bwMode="auto">
          <a:xfrm>
            <a:off x="1074928" y="5408552"/>
            <a:ext cx="7386638"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str_view</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abc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 c"</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"a[ ]"</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1594518-E338-4BC2-B845-B3D0E8FD4F8F}"/>
              </a:ext>
            </a:extLst>
          </p:cNvPr>
          <p:cNvSpPr/>
          <p:nvPr/>
        </p:nvSpPr>
        <p:spPr>
          <a:xfrm>
            <a:off x="9144000" y="5146942"/>
            <a:ext cx="940138" cy="1200329"/>
          </a:xfrm>
          <a:prstGeom prst="rect">
            <a:avLst/>
          </a:prstGeom>
        </p:spPr>
        <p:txBody>
          <a:bodyPr wrap="square">
            <a:spAutoFit/>
          </a:bodyPr>
          <a:lstStyle/>
          <a:p>
            <a:r>
              <a:rPr lang="en-US" dirty="0" err="1">
                <a:solidFill>
                  <a:srgbClr val="333333"/>
                </a:solidFill>
                <a:latin typeface="Courier New" panose="02070309020205020404" pitchFamily="49" charset="0"/>
              </a:rPr>
              <a:t>abc</a:t>
            </a:r>
            <a:endParaRPr lang="en-US" dirty="0">
              <a:solidFill>
                <a:srgbClr val="333333"/>
              </a:solidFill>
              <a:latin typeface="Courier New" panose="02070309020205020404" pitchFamily="49" charset="0"/>
            </a:endParaRPr>
          </a:p>
          <a:p>
            <a:r>
              <a:rPr lang="en-US" dirty="0" err="1">
                <a:solidFill>
                  <a:srgbClr val="333333"/>
                </a:solidFill>
                <a:latin typeface="Courier New" panose="02070309020205020404" pitchFamily="49" charset="0"/>
              </a:rPr>
              <a:t>a.c</a:t>
            </a:r>
            <a:endParaRPr lang="en-US" dirty="0">
              <a:solidFill>
                <a:srgbClr val="333333"/>
              </a:solidFill>
              <a:latin typeface="Courier New" panose="02070309020205020404" pitchFamily="49" charset="0"/>
            </a:endParaRPr>
          </a:p>
          <a:p>
            <a:r>
              <a:rPr lang="en-US" dirty="0">
                <a:solidFill>
                  <a:srgbClr val="333333"/>
                </a:solidFill>
                <a:latin typeface="Courier New" panose="02070309020205020404" pitchFamily="49" charset="0"/>
              </a:rPr>
              <a:t>a*c</a:t>
            </a:r>
          </a:p>
          <a:p>
            <a:r>
              <a:rPr lang="en-US" dirty="0">
                <a:solidFill>
                  <a:srgbClr val="333333"/>
                </a:solidFill>
                <a:latin typeface="Courier New" panose="02070309020205020404" pitchFamily="49" charset="0"/>
              </a:rPr>
              <a:t>a c</a:t>
            </a:r>
            <a:endParaRPr lang="en-US" b="0" i="0" dirty="0">
              <a:solidFill>
                <a:srgbClr val="333333"/>
              </a:solidFill>
              <a:effectLst/>
              <a:latin typeface="Courier New" panose="02070309020205020404" pitchFamily="49" charset="0"/>
            </a:endParaRPr>
          </a:p>
        </p:txBody>
      </p:sp>
      <p:sp>
        <p:nvSpPr>
          <p:cNvPr id="13" name="Rectangle 12">
            <a:extLst>
              <a:ext uri="{FF2B5EF4-FFF2-40B4-BE49-F238E27FC236}">
                <a16:creationId xmlns:a16="http://schemas.microsoft.com/office/drawing/2014/main" id="{B0594B98-2466-4239-B48D-0D57A311474F}"/>
              </a:ext>
            </a:extLst>
          </p:cNvPr>
          <p:cNvSpPr/>
          <p:nvPr/>
        </p:nvSpPr>
        <p:spPr>
          <a:xfrm>
            <a:off x="9194800" y="5989672"/>
            <a:ext cx="531622"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855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24CE-970A-4115-BB7A-9715B02B29BD}"/>
              </a:ext>
            </a:extLst>
          </p:cNvPr>
          <p:cNvSpPr>
            <a:spLocks noGrp="1"/>
          </p:cNvSpPr>
          <p:nvPr>
            <p:ph type="title"/>
          </p:nvPr>
        </p:nvSpPr>
        <p:spPr/>
        <p:txBody>
          <a:bodyPr/>
          <a:lstStyle/>
          <a:p>
            <a:r>
              <a:rPr lang="en-US" sz="5400" dirty="0">
                <a:solidFill>
                  <a:schemeClr val="tx1"/>
                </a:solidFill>
              </a:rPr>
              <a:t>alternation</a:t>
            </a:r>
            <a:endParaRPr lang="en-US" dirty="0"/>
          </a:p>
        </p:txBody>
      </p:sp>
      <p:sp>
        <p:nvSpPr>
          <p:cNvPr id="4" name="Rectangle 1">
            <a:extLst>
              <a:ext uri="{FF2B5EF4-FFF2-40B4-BE49-F238E27FC236}">
                <a16:creationId xmlns:a16="http://schemas.microsoft.com/office/drawing/2014/main" id="{8E694851-707B-489A-94AD-CE9EBADE495A}"/>
              </a:ext>
            </a:extLst>
          </p:cNvPr>
          <p:cNvSpPr>
            <a:spLocks noChangeArrowheads="1"/>
          </p:cNvSpPr>
          <p:nvPr/>
        </p:nvSpPr>
        <p:spPr bwMode="auto">
          <a:xfrm>
            <a:off x="1024128" y="2084832"/>
            <a:ext cx="6711774"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1" i="0" u="none" strike="noStrike" cap="none" normalizeH="0" baseline="0">
                <a:ln>
                  <a:noFill/>
                </a:ln>
                <a:solidFill>
                  <a:srgbClr val="007020"/>
                </a:solidFill>
                <a:effectLst/>
                <a:latin typeface="Consolas" panose="020B0609020204030204" pitchFamily="49" charset="0"/>
              </a:rPr>
              <a:t>c</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"grey"</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"gray"</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"gr(e|a)y"</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D0912CFE-B80E-42E1-9ACD-9F20615FD0A5}"/>
              </a:ext>
            </a:extLst>
          </p:cNvPr>
          <p:cNvGrpSpPr/>
          <p:nvPr/>
        </p:nvGrpSpPr>
        <p:grpSpPr>
          <a:xfrm>
            <a:off x="1332015" y="2521744"/>
            <a:ext cx="6096000" cy="707886"/>
            <a:chOff x="3048000" y="3105835"/>
            <a:chExt cx="6096000" cy="707886"/>
          </a:xfrm>
        </p:grpSpPr>
        <p:sp>
          <p:nvSpPr>
            <p:cNvPr id="5" name="Rectangle 4">
              <a:extLst>
                <a:ext uri="{FF2B5EF4-FFF2-40B4-BE49-F238E27FC236}">
                  <a16:creationId xmlns:a16="http://schemas.microsoft.com/office/drawing/2014/main" id="{A176E7B7-8242-4A50-BE0F-3430EBACAEB2}"/>
                </a:ext>
              </a:extLst>
            </p:cNvPr>
            <p:cNvSpPr/>
            <p:nvPr/>
          </p:nvSpPr>
          <p:spPr>
            <a:xfrm>
              <a:off x="3048000" y="3105835"/>
              <a:ext cx="6096000" cy="707886"/>
            </a:xfrm>
            <a:prstGeom prst="rect">
              <a:avLst/>
            </a:prstGeom>
          </p:spPr>
          <p:txBody>
            <a:bodyPr>
              <a:spAutoFit/>
            </a:bodyPr>
            <a:lstStyle/>
            <a:p>
              <a:r>
                <a:rPr lang="en-US" sz="2000" dirty="0">
                  <a:solidFill>
                    <a:srgbClr val="333333"/>
                  </a:solidFill>
                  <a:latin typeface="Courier New" panose="02070309020205020404" pitchFamily="49" charset="0"/>
                </a:rPr>
                <a:t>grey</a:t>
              </a:r>
            </a:p>
            <a:p>
              <a:r>
                <a:rPr lang="en-US" sz="2000" dirty="0">
                  <a:solidFill>
                    <a:srgbClr val="333333"/>
                  </a:solidFill>
                  <a:latin typeface="Courier New" panose="02070309020205020404" pitchFamily="49" charset="0"/>
                </a:rPr>
                <a:t>gray</a:t>
              </a:r>
              <a:endParaRPr lang="en-US" sz="2000"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C0076D6C-4133-4C47-AE5A-3C27745C4D6D}"/>
                </a:ext>
              </a:extLst>
            </p:cNvPr>
            <p:cNvSpPr/>
            <p:nvPr/>
          </p:nvSpPr>
          <p:spPr>
            <a:xfrm>
              <a:off x="3128432" y="3182779"/>
              <a:ext cx="657755"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974BBDD-89AD-42C3-B955-4A4F82A5B194}"/>
                </a:ext>
              </a:extLst>
            </p:cNvPr>
            <p:cNvSpPr/>
            <p:nvPr/>
          </p:nvSpPr>
          <p:spPr>
            <a:xfrm>
              <a:off x="3128432" y="3498250"/>
              <a:ext cx="657755"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5954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A61B94-71B5-4A89-8D02-3595F0714E76}"/>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3054010-A5EE-49D5-BD1E-AB0A984E7018}"/>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EF5188F-D467-4401-82A2-6EA27F4424F0}"/>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Character classes and alternatives</a:t>
            </a:r>
          </a:p>
          <a:p>
            <a:endParaRPr lang="en-US" dirty="0">
              <a:solidFill>
                <a:schemeClr val="bg1"/>
              </a:solidFill>
            </a:endParaRPr>
          </a:p>
        </p:txBody>
      </p:sp>
    </p:spTree>
    <p:extLst>
      <p:ext uri="{BB962C8B-B14F-4D97-AF65-F5344CB8AC3E}">
        <p14:creationId xmlns:p14="http://schemas.microsoft.com/office/powerpoint/2010/main" val="371638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D35C-44F0-457C-BFCB-A322736BF1CD}"/>
              </a:ext>
            </a:extLst>
          </p:cNvPr>
          <p:cNvSpPr>
            <a:spLocks noGrp="1"/>
          </p:cNvSpPr>
          <p:nvPr>
            <p:ph type="title"/>
          </p:nvPr>
        </p:nvSpPr>
        <p:spPr/>
        <p:txBody>
          <a:bodyPr/>
          <a:lstStyle/>
          <a:p>
            <a:r>
              <a:rPr lang="en-US" dirty="0"/>
              <a:t>String basics</a:t>
            </a:r>
          </a:p>
        </p:txBody>
      </p:sp>
      <p:sp>
        <p:nvSpPr>
          <p:cNvPr id="3" name="Content Placeholder 2">
            <a:extLst>
              <a:ext uri="{FF2B5EF4-FFF2-40B4-BE49-F238E27FC236}">
                <a16:creationId xmlns:a16="http://schemas.microsoft.com/office/drawing/2014/main" id="{52F5F75E-2E7C-4E57-9BE6-F9BE34AB4F84}"/>
              </a:ext>
            </a:extLst>
          </p:cNvPr>
          <p:cNvSpPr>
            <a:spLocks noGrp="1"/>
          </p:cNvSpPr>
          <p:nvPr>
            <p:ph idx="1"/>
          </p:nvPr>
        </p:nvSpPr>
        <p:spPr>
          <a:xfrm>
            <a:off x="1024128" y="2286000"/>
            <a:ext cx="10236539" cy="4023360"/>
          </a:xfrm>
        </p:spPr>
        <p:txBody>
          <a:bodyPr>
            <a:normAutofit/>
          </a:bodyPr>
          <a:lstStyle/>
          <a:p>
            <a:pPr marL="0" indent="0">
              <a:buNone/>
            </a:pPr>
            <a:r>
              <a:rPr lang="en-US" sz="2400" dirty="0"/>
              <a:t>To include a literal single or double quote in a string you can use \ to “escape” it:</a:t>
            </a:r>
          </a:p>
          <a:p>
            <a:pPr marL="0" indent="0">
              <a:buNone/>
            </a:pPr>
            <a:endParaRPr lang="en-US" sz="2400" dirty="0"/>
          </a:p>
          <a:p>
            <a:pPr marL="0" indent="0">
              <a:buNone/>
            </a:pPr>
            <a:endParaRPr lang="en-US" sz="2400" dirty="0"/>
          </a:p>
          <a:p>
            <a:pPr marL="0" indent="0">
              <a:buNone/>
            </a:pPr>
            <a:r>
              <a:rPr lang="en-US" sz="2400" dirty="0"/>
              <a:t>That means if you want to include a literal backslash, you’ll need to double it up: </a:t>
            </a:r>
            <a:r>
              <a:rPr lang="en-US" sz="2400" dirty="0">
                <a:latin typeface="Consolas" panose="020B0609020204030204" pitchFamily="49" charset="0"/>
              </a:rPr>
              <a:t>"\\"</a:t>
            </a:r>
            <a:r>
              <a:rPr lang="en-US" sz="2400" dirty="0"/>
              <a:t>.</a:t>
            </a:r>
          </a:p>
        </p:txBody>
      </p:sp>
      <p:sp>
        <p:nvSpPr>
          <p:cNvPr id="5" name="Rectangle 2">
            <a:extLst>
              <a:ext uri="{FF2B5EF4-FFF2-40B4-BE49-F238E27FC236}">
                <a16:creationId xmlns:a16="http://schemas.microsoft.com/office/drawing/2014/main" id="{3E2273A9-18F7-4267-9FBE-64828CAEDBAA}"/>
              </a:ext>
            </a:extLst>
          </p:cNvPr>
          <p:cNvSpPr>
            <a:spLocks noChangeArrowheads="1"/>
          </p:cNvSpPr>
          <p:nvPr/>
        </p:nvSpPr>
        <p:spPr bwMode="auto">
          <a:xfrm>
            <a:off x="1301750" y="2773579"/>
            <a:ext cx="5097549"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double_quote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or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single_quote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or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88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05AD-7D82-4C8D-A49A-A5D7474D6D16}"/>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id="{72E2B74C-CC4F-45CA-8523-A4470CC12108}"/>
              </a:ext>
            </a:extLst>
          </p:cNvPr>
          <p:cNvSpPr>
            <a:spLocks noGrp="1"/>
          </p:cNvSpPr>
          <p:nvPr>
            <p:ph idx="1"/>
          </p:nvPr>
        </p:nvSpPr>
        <p:spPr>
          <a:xfrm>
            <a:off x="1024127" y="1947333"/>
            <a:ext cx="9720073" cy="4023360"/>
          </a:xfrm>
        </p:spPr>
        <p:txBody>
          <a:bodyPr/>
          <a:lstStyle/>
          <a:p>
            <a:pPr marL="171450" indent="-171450">
              <a:buFont typeface="Arial" panose="020B0604020202020204" pitchFamily="34" charset="0"/>
              <a:buChar char="•"/>
            </a:pPr>
            <a:r>
              <a:rPr lang="en-US" sz="2400" dirty="0">
                <a:latin typeface="Consolas" panose="020B0609020204030204" pitchFamily="49" charset="0"/>
              </a:rPr>
              <a:t>?</a:t>
            </a:r>
            <a:r>
              <a:rPr lang="en-US" sz="2400" dirty="0"/>
              <a:t>: 0 or 1</a:t>
            </a:r>
          </a:p>
          <a:p>
            <a:pPr marL="171450" indent="-171450">
              <a:buFont typeface="Arial" panose="020B0604020202020204" pitchFamily="34" charset="0"/>
              <a:buChar char="•"/>
            </a:pPr>
            <a:r>
              <a:rPr lang="en-US" sz="2400" dirty="0">
                <a:latin typeface="Consolas" panose="020B0609020204030204" pitchFamily="49" charset="0"/>
              </a:rPr>
              <a:t>+</a:t>
            </a:r>
            <a:r>
              <a:rPr lang="en-US" sz="2400" dirty="0"/>
              <a:t>: 1 or more</a:t>
            </a:r>
          </a:p>
          <a:p>
            <a:pPr marL="171450" indent="-171450">
              <a:buFont typeface="Arial" panose="020B0604020202020204" pitchFamily="34" charset="0"/>
              <a:buChar char="•"/>
            </a:pPr>
            <a:r>
              <a:rPr lang="en-US" sz="2400" dirty="0">
                <a:latin typeface="Consolas" panose="020B0609020204030204" pitchFamily="49" charset="0"/>
              </a:rPr>
              <a:t>*</a:t>
            </a:r>
            <a:r>
              <a:rPr lang="en-US" sz="2400" dirty="0"/>
              <a:t>: 0 or more</a:t>
            </a:r>
          </a:p>
          <a:p>
            <a:endParaRPr lang="en-US" dirty="0"/>
          </a:p>
        </p:txBody>
      </p:sp>
    </p:spTree>
    <p:extLst>
      <p:ext uri="{BB962C8B-B14F-4D97-AF65-F5344CB8AC3E}">
        <p14:creationId xmlns:p14="http://schemas.microsoft.com/office/powerpoint/2010/main" val="107164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D0EF-AF46-4FFE-809C-0BE42ACE983E}"/>
              </a:ext>
            </a:extLst>
          </p:cNvPr>
          <p:cNvSpPr>
            <a:spLocks noGrp="1"/>
          </p:cNvSpPr>
          <p:nvPr>
            <p:ph type="title"/>
          </p:nvPr>
        </p:nvSpPr>
        <p:spPr/>
        <p:txBody>
          <a:bodyPr/>
          <a:lstStyle/>
          <a:p>
            <a:r>
              <a:rPr lang="en-US" dirty="0"/>
              <a:t>Repetition</a:t>
            </a:r>
          </a:p>
        </p:txBody>
      </p:sp>
      <p:sp>
        <p:nvSpPr>
          <p:cNvPr id="4" name="Rectangle 1">
            <a:extLst>
              <a:ext uri="{FF2B5EF4-FFF2-40B4-BE49-F238E27FC236}">
                <a16:creationId xmlns:a16="http://schemas.microsoft.com/office/drawing/2014/main" id="{55FFC793-B813-4B03-B00A-2776AB813AEF}"/>
              </a:ext>
            </a:extLst>
          </p:cNvPr>
          <p:cNvSpPr>
            <a:spLocks noChangeArrowheads="1"/>
          </p:cNvSpPr>
          <p:nvPr/>
        </p:nvSpPr>
        <p:spPr bwMode="auto">
          <a:xfrm>
            <a:off x="573655" y="2409337"/>
            <a:ext cx="11044690"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"1888 is the longest year in Roman numerals: MDCCCLXXXVIII"</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"CC?"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6E49C1B-C057-4E26-B290-F203E9F5B022}"/>
              </a:ext>
            </a:extLst>
          </p:cNvPr>
          <p:cNvSpPr>
            <a:spLocks noChangeArrowheads="1"/>
          </p:cNvSpPr>
          <p:nvPr/>
        </p:nvSpPr>
        <p:spPr bwMode="auto">
          <a:xfrm>
            <a:off x="573655" y="4025022"/>
            <a:ext cx="314348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(x, </a:t>
            </a:r>
            <a:r>
              <a:rPr kumimoji="0" lang="en-US" altLang="en-US" sz="2400" b="0" i="0" u="none" strike="noStrike" cap="none" normalizeH="0" baseline="0">
                <a:ln>
                  <a:noFill/>
                </a:ln>
                <a:solidFill>
                  <a:srgbClr val="4070A0"/>
                </a:solidFill>
                <a:effectLst/>
                <a:latin typeface="Consolas" panose="020B0609020204030204" pitchFamily="49" charset="0"/>
              </a:rPr>
              <a:t>"CC+"</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DED9A7-110B-46B5-8FD1-BBD78C92E271}"/>
              </a:ext>
            </a:extLst>
          </p:cNvPr>
          <p:cNvSpPr>
            <a:spLocks noChangeArrowheads="1"/>
          </p:cNvSpPr>
          <p:nvPr/>
        </p:nvSpPr>
        <p:spPr bwMode="auto">
          <a:xfrm>
            <a:off x="573656" y="5271375"/>
            <a:ext cx="3653244"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'C[LX]+'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D2A6A25-3E9C-48B2-972E-B7B423DA9210}"/>
              </a:ext>
            </a:extLst>
          </p:cNvPr>
          <p:cNvSpPr/>
          <p:nvPr/>
        </p:nvSpPr>
        <p:spPr>
          <a:xfrm>
            <a:off x="1024127" y="3190024"/>
            <a:ext cx="8297333"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8" name="Rectangle 7">
            <a:extLst>
              <a:ext uri="{FF2B5EF4-FFF2-40B4-BE49-F238E27FC236}">
                <a16:creationId xmlns:a16="http://schemas.microsoft.com/office/drawing/2014/main" id="{53902848-6325-45B2-88EC-2F97125ED84D}"/>
              </a:ext>
            </a:extLst>
          </p:cNvPr>
          <p:cNvSpPr/>
          <p:nvPr/>
        </p:nvSpPr>
        <p:spPr>
          <a:xfrm>
            <a:off x="1024127" y="4440471"/>
            <a:ext cx="8297333"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9" name="Rectangle 8">
            <a:extLst>
              <a:ext uri="{FF2B5EF4-FFF2-40B4-BE49-F238E27FC236}">
                <a16:creationId xmlns:a16="http://schemas.microsoft.com/office/drawing/2014/main" id="{DAA71770-0D9E-4E34-9322-82F317534EF8}"/>
              </a:ext>
            </a:extLst>
          </p:cNvPr>
          <p:cNvSpPr/>
          <p:nvPr/>
        </p:nvSpPr>
        <p:spPr>
          <a:xfrm>
            <a:off x="1024127" y="5686824"/>
            <a:ext cx="8297333"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10" name="Rectangle 9">
            <a:extLst>
              <a:ext uri="{FF2B5EF4-FFF2-40B4-BE49-F238E27FC236}">
                <a16:creationId xmlns:a16="http://schemas.microsoft.com/office/drawing/2014/main" id="{9C4EC29E-EC5C-47F0-AEC6-81A732D6FB0E}"/>
              </a:ext>
            </a:extLst>
          </p:cNvPr>
          <p:cNvSpPr/>
          <p:nvPr/>
        </p:nvSpPr>
        <p:spPr>
          <a:xfrm>
            <a:off x="7382933" y="3225580"/>
            <a:ext cx="306917"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E556F2-B5A6-465D-819F-B81E1E34D35C}"/>
              </a:ext>
            </a:extLst>
          </p:cNvPr>
          <p:cNvSpPr/>
          <p:nvPr/>
        </p:nvSpPr>
        <p:spPr>
          <a:xfrm>
            <a:off x="7382933" y="4486637"/>
            <a:ext cx="446617"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0E02B78-AEEA-40DB-A820-3C5EDE81E0C3}"/>
              </a:ext>
            </a:extLst>
          </p:cNvPr>
          <p:cNvSpPr/>
          <p:nvPr/>
        </p:nvSpPr>
        <p:spPr>
          <a:xfrm>
            <a:off x="7689850" y="5732990"/>
            <a:ext cx="647700"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42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A5FE-F6F6-4EC8-A034-02275D64EB5E}"/>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id="{982D0FC8-A1EA-4C5F-9165-A7C0FD3F5D98}"/>
              </a:ext>
            </a:extLst>
          </p:cNvPr>
          <p:cNvSpPr>
            <a:spLocks noGrp="1"/>
          </p:cNvSpPr>
          <p:nvPr>
            <p:ph idx="1"/>
          </p:nvPr>
        </p:nvSpPr>
        <p:spPr/>
        <p:txBody>
          <a:bodyPr>
            <a:normAutofit/>
          </a:bodyPr>
          <a:lstStyle/>
          <a:p>
            <a:pPr marL="0" indent="0">
              <a:buNone/>
            </a:pPr>
            <a:r>
              <a:rPr lang="en-US" sz="2400" dirty="0"/>
              <a:t>You can also specify the number of matches precisely:</a:t>
            </a:r>
          </a:p>
          <a:p>
            <a:pPr marL="171450" indent="-171450">
              <a:buFont typeface="Arial" panose="020B0604020202020204" pitchFamily="34" charset="0"/>
              <a:buChar char="•"/>
            </a:pPr>
            <a:r>
              <a:rPr lang="en-US" sz="2400" dirty="0">
                <a:latin typeface="Consolas" panose="020B0609020204030204" pitchFamily="49" charset="0"/>
              </a:rPr>
              <a:t>{n}</a:t>
            </a:r>
            <a:r>
              <a:rPr lang="en-US" sz="2400" dirty="0"/>
              <a:t>: exactly </a:t>
            </a:r>
            <a:r>
              <a:rPr lang="en-US" sz="2400" i="1" dirty="0"/>
              <a:t>n</a:t>
            </a:r>
          </a:p>
          <a:p>
            <a:pPr marL="171450" indent="-171450">
              <a:buFont typeface="Arial" panose="020B0604020202020204" pitchFamily="34" charset="0"/>
              <a:buChar char="•"/>
            </a:pPr>
            <a:r>
              <a:rPr lang="en-US" sz="2400" dirty="0">
                <a:latin typeface="Consolas" panose="020B0609020204030204" pitchFamily="49" charset="0"/>
              </a:rPr>
              <a:t>{n,}</a:t>
            </a:r>
            <a:r>
              <a:rPr lang="en-US" sz="2400" dirty="0"/>
              <a:t>: </a:t>
            </a:r>
            <a:r>
              <a:rPr lang="en-US" sz="2400" i="1" dirty="0"/>
              <a:t>n</a:t>
            </a:r>
            <a:r>
              <a:rPr lang="en-US" sz="2400" dirty="0"/>
              <a:t> or more</a:t>
            </a:r>
          </a:p>
          <a:p>
            <a:pPr marL="171450" indent="-171450">
              <a:buFont typeface="Arial" panose="020B0604020202020204" pitchFamily="34" charset="0"/>
              <a:buChar char="•"/>
            </a:pPr>
            <a:r>
              <a:rPr lang="en-US" sz="2400" dirty="0">
                <a:latin typeface="Consolas" panose="020B0609020204030204" pitchFamily="49" charset="0"/>
              </a:rPr>
              <a:t>{,m}</a:t>
            </a:r>
            <a:r>
              <a:rPr lang="en-US" sz="2400" dirty="0"/>
              <a:t>: at most </a:t>
            </a:r>
            <a:r>
              <a:rPr lang="en-US" sz="2400" i="1" dirty="0"/>
              <a:t>m</a:t>
            </a:r>
          </a:p>
          <a:p>
            <a:pPr marL="171450" indent="-171450">
              <a:buFont typeface="Arial" panose="020B0604020202020204" pitchFamily="34" charset="0"/>
              <a:buChar char="•"/>
            </a:pPr>
            <a:r>
              <a:rPr lang="en-US" sz="2400" dirty="0">
                <a:latin typeface="Consolas" panose="020B0609020204030204" pitchFamily="49" charset="0"/>
              </a:rPr>
              <a:t>{</a:t>
            </a:r>
            <a:r>
              <a:rPr lang="en-US" sz="2400" dirty="0" err="1">
                <a:latin typeface="Consolas" panose="020B0609020204030204" pitchFamily="49" charset="0"/>
              </a:rPr>
              <a:t>n,m</a:t>
            </a:r>
            <a:r>
              <a:rPr lang="en-US" sz="2400" dirty="0">
                <a:latin typeface="Consolas" panose="020B0609020204030204" pitchFamily="49" charset="0"/>
              </a:rPr>
              <a:t>}</a:t>
            </a:r>
            <a:r>
              <a:rPr lang="en-US" sz="2400" dirty="0"/>
              <a:t>: between </a:t>
            </a:r>
            <a:r>
              <a:rPr lang="en-US" sz="2400" i="1" dirty="0"/>
              <a:t>n</a:t>
            </a:r>
            <a:r>
              <a:rPr lang="en-US" sz="2400" dirty="0"/>
              <a:t> and </a:t>
            </a:r>
            <a:r>
              <a:rPr lang="en-US" sz="2400" i="1" dirty="0"/>
              <a:t>m</a:t>
            </a:r>
          </a:p>
          <a:p>
            <a:pPr marL="0" indent="0">
              <a:buNone/>
            </a:pPr>
            <a:endParaRPr lang="en-US" sz="2400" dirty="0"/>
          </a:p>
        </p:txBody>
      </p:sp>
    </p:spTree>
    <p:extLst>
      <p:ext uri="{BB962C8B-B14F-4D97-AF65-F5344CB8AC3E}">
        <p14:creationId xmlns:p14="http://schemas.microsoft.com/office/powerpoint/2010/main" val="24834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1181-5CB5-4B28-A7B6-09F82995362B}"/>
              </a:ext>
            </a:extLst>
          </p:cNvPr>
          <p:cNvSpPr>
            <a:spLocks noGrp="1"/>
          </p:cNvSpPr>
          <p:nvPr>
            <p:ph type="title"/>
          </p:nvPr>
        </p:nvSpPr>
        <p:spPr/>
        <p:txBody>
          <a:bodyPr/>
          <a:lstStyle/>
          <a:p>
            <a:r>
              <a:rPr lang="en-US" dirty="0"/>
              <a:t>Repetition</a:t>
            </a:r>
          </a:p>
        </p:txBody>
      </p:sp>
      <p:sp>
        <p:nvSpPr>
          <p:cNvPr id="4" name="Rectangle 1">
            <a:extLst>
              <a:ext uri="{FF2B5EF4-FFF2-40B4-BE49-F238E27FC236}">
                <a16:creationId xmlns:a16="http://schemas.microsoft.com/office/drawing/2014/main" id="{57A9994B-E279-4134-B337-971F457930E9}"/>
              </a:ext>
            </a:extLst>
          </p:cNvPr>
          <p:cNvSpPr>
            <a:spLocks noChangeArrowheads="1"/>
          </p:cNvSpPr>
          <p:nvPr/>
        </p:nvSpPr>
        <p:spPr bwMode="auto">
          <a:xfrm>
            <a:off x="1024128" y="2228236"/>
            <a:ext cx="2954335" cy="474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489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str_view</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70A0"/>
                </a:solidFill>
                <a:effectLst/>
                <a:latin typeface="Consolas" panose="020B0609020204030204" pitchFamily="49" charset="0"/>
              </a:rPr>
              <a:t>"C{2}"</a:t>
            </a:r>
            <a:r>
              <a:rPr kumimoji="0" lang="en-US" altLang="en-US" sz="2200" b="0" i="0" u="none" strike="noStrike" cap="none" normalizeH="0" baseline="0" dirty="0">
                <a:ln>
                  <a:noFill/>
                </a:ln>
                <a:solidFill>
                  <a:srgbClr val="4183C4"/>
                </a:solidFill>
                <a:effectLst/>
                <a:latin typeface="Consolas" panose="020B0609020204030204" pitchFamily="49" charset="0"/>
              </a:rPr>
              <a:t>)</a:t>
            </a:r>
            <a:endParaRPr kumimoji="0" lang="en-US" altLang="en-US" sz="22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C3D5BE6C-7322-44AB-9A58-4DFAB07BBF31}"/>
              </a:ext>
            </a:extLst>
          </p:cNvPr>
          <p:cNvSpPr>
            <a:spLocks noChangeArrowheads="1"/>
          </p:cNvSpPr>
          <p:nvPr/>
        </p:nvSpPr>
        <p:spPr bwMode="auto">
          <a:xfrm>
            <a:off x="1024128" y="3816444"/>
            <a:ext cx="3188373"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str_view</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70A0"/>
                </a:solidFill>
                <a:effectLst/>
                <a:latin typeface="Consolas" panose="020B0609020204030204" pitchFamily="49" charset="0"/>
              </a:rPr>
              <a:t>"C{2,}"</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48164B8-E10E-4943-B1FC-B9757AACEC70}"/>
              </a:ext>
            </a:extLst>
          </p:cNvPr>
          <p:cNvSpPr>
            <a:spLocks noChangeArrowheads="1"/>
          </p:cNvSpPr>
          <p:nvPr/>
        </p:nvSpPr>
        <p:spPr bwMode="auto">
          <a:xfrm>
            <a:off x="1024128" y="5269776"/>
            <a:ext cx="3343864"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007020"/>
                </a:solidFill>
                <a:effectLst/>
                <a:latin typeface="Consolas" panose="020B0609020204030204" pitchFamily="49" charset="0"/>
              </a:rPr>
              <a:t>str_view</a:t>
            </a:r>
            <a:r>
              <a:rPr kumimoji="0" lang="en-US" altLang="en-US" sz="2200" b="0" i="0" u="none" strike="noStrike" cap="none" normalizeH="0" baseline="0">
                <a:ln>
                  <a:noFill/>
                </a:ln>
                <a:solidFill>
                  <a:srgbClr val="4183C4"/>
                </a:solidFill>
                <a:effectLst/>
                <a:latin typeface="Consolas" panose="020B0609020204030204" pitchFamily="49" charset="0"/>
              </a:rPr>
              <a:t>(x, </a:t>
            </a:r>
            <a:r>
              <a:rPr kumimoji="0" lang="en-US" altLang="en-US" sz="2200" b="0" i="0" u="none" strike="noStrike" cap="none" normalizeH="0" baseline="0">
                <a:ln>
                  <a:noFill/>
                </a:ln>
                <a:solidFill>
                  <a:srgbClr val="4070A0"/>
                </a:solidFill>
                <a:effectLst/>
                <a:latin typeface="Consolas" panose="020B0609020204030204" pitchFamily="49" charset="0"/>
              </a:rPr>
              <a:t>"C{2,3}"</a:t>
            </a:r>
            <a:r>
              <a:rPr kumimoji="0" lang="en-US" altLang="en-US" sz="2200" b="0" i="0" u="none" strike="noStrike" cap="none" normalizeH="0" baseline="0">
                <a:ln>
                  <a:noFill/>
                </a:ln>
                <a:solidFill>
                  <a:srgbClr val="4183C4"/>
                </a:solidFill>
                <a:effectLst/>
                <a:latin typeface="Consolas" panose="020B0609020204030204" pitchFamily="49" charset="0"/>
              </a:rPr>
              <a:t>)</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662FF3E-8342-44E2-9B55-26A30119708E}"/>
              </a:ext>
            </a:extLst>
          </p:cNvPr>
          <p:cNvSpPr/>
          <p:nvPr/>
        </p:nvSpPr>
        <p:spPr>
          <a:xfrm>
            <a:off x="1162050" y="2672224"/>
            <a:ext cx="8039100"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8" name="Rectangle 7">
            <a:extLst>
              <a:ext uri="{FF2B5EF4-FFF2-40B4-BE49-F238E27FC236}">
                <a16:creationId xmlns:a16="http://schemas.microsoft.com/office/drawing/2014/main" id="{102410DA-2F2B-44BA-BC10-B3B1F63FDFB7}"/>
              </a:ext>
            </a:extLst>
          </p:cNvPr>
          <p:cNvSpPr/>
          <p:nvPr/>
        </p:nvSpPr>
        <p:spPr>
          <a:xfrm>
            <a:off x="1162050" y="4291875"/>
            <a:ext cx="8039100"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9" name="Rectangle 8">
            <a:extLst>
              <a:ext uri="{FF2B5EF4-FFF2-40B4-BE49-F238E27FC236}">
                <a16:creationId xmlns:a16="http://schemas.microsoft.com/office/drawing/2014/main" id="{C6B72497-B457-4AA7-A273-7FF2089671F4}"/>
              </a:ext>
            </a:extLst>
          </p:cNvPr>
          <p:cNvSpPr/>
          <p:nvPr/>
        </p:nvSpPr>
        <p:spPr>
          <a:xfrm>
            <a:off x="1162050" y="5775985"/>
            <a:ext cx="8039100"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10" name="Rectangle 9">
            <a:extLst>
              <a:ext uri="{FF2B5EF4-FFF2-40B4-BE49-F238E27FC236}">
                <a16:creationId xmlns:a16="http://schemas.microsoft.com/office/drawing/2014/main" id="{25F027A6-6836-484D-ACD6-1954540652A5}"/>
              </a:ext>
            </a:extLst>
          </p:cNvPr>
          <p:cNvSpPr/>
          <p:nvPr/>
        </p:nvSpPr>
        <p:spPr>
          <a:xfrm>
            <a:off x="7515678" y="2703003"/>
            <a:ext cx="307522"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F50F766-840F-47A0-93E6-EC4C81DBAFF1}"/>
              </a:ext>
            </a:extLst>
          </p:cNvPr>
          <p:cNvSpPr/>
          <p:nvPr/>
        </p:nvSpPr>
        <p:spPr>
          <a:xfrm>
            <a:off x="7515678" y="4343593"/>
            <a:ext cx="453572"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2B49B00-A144-4094-8AFF-122750BAACBE}"/>
              </a:ext>
            </a:extLst>
          </p:cNvPr>
          <p:cNvSpPr/>
          <p:nvPr/>
        </p:nvSpPr>
        <p:spPr>
          <a:xfrm>
            <a:off x="7515678" y="5834053"/>
            <a:ext cx="453572"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4999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5A52-D185-4FF0-9ECC-47F16BD12B00}"/>
              </a:ext>
            </a:extLst>
          </p:cNvPr>
          <p:cNvSpPr>
            <a:spLocks noGrp="1"/>
          </p:cNvSpPr>
          <p:nvPr>
            <p:ph type="title"/>
          </p:nvPr>
        </p:nvSpPr>
        <p:spPr/>
        <p:txBody>
          <a:bodyPr/>
          <a:lstStyle/>
          <a:p>
            <a:r>
              <a:rPr lang="en-US" dirty="0"/>
              <a:t>Repetition</a:t>
            </a:r>
          </a:p>
        </p:txBody>
      </p:sp>
      <p:sp>
        <p:nvSpPr>
          <p:cNvPr id="4" name="Rectangle 1">
            <a:extLst>
              <a:ext uri="{FF2B5EF4-FFF2-40B4-BE49-F238E27FC236}">
                <a16:creationId xmlns:a16="http://schemas.microsoft.com/office/drawing/2014/main" id="{6AFE5689-BF4B-4471-A91E-3AA303118509}"/>
              </a:ext>
            </a:extLst>
          </p:cNvPr>
          <p:cNvSpPr>
            <a:spLocks noChangeArrowheads="1"/>
          </p:cNvSpPr>
          <p:nvPr/>
        </p:nvSpPr>
        <p:spPr bwMode="auto">
          <a:xfrm>
            <a:off x="1024128" y="2245267"/>
            <a:ext cx="382316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(x, </a:t>
            </a:r>
            <a:r>
              <a:rPr kumimoji="0" lang="en-US" altLang="en-US" sz="2400" b="0" i="0" u="none" strike="noStrike" cap="none" normalizeH="0" baseline="0">
                <a:ln>
                  <a:noFill/>
                </a:ln>
                <a:solidFill>
                  <a:srgbClr val="4070A0"/>
                </a:solidFill>
                <a:effectLst/>
                <a:latin typeface="Consolas" panose="020B0609020204030204" pitchFamily="49" charset="0"/>
              </a:rPr>
              <a:t>'C{2,3}?'</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656B78-44B9-4E81-BA40-DCBE3B69C485}"/>
              </a:ext>
            </a:extLst>
          </p:cNvPr>
          <p:cNvSpPr>
            <a:spLocks noChangeArrowheads="1"/>
          </p:cNvSpPr>
          <p:nvPr/>
        </p:nvSpPr>
        <p:spPr bwMode="auto">
          <a:xfrm>
            <a:off x="1024128" y="3909384"/>
            <a:ext cx="382316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(x, </a:t>
            </a:r>
            <a:r>
              <a:rPr kumimoji="0" lang="en-US" altLang="en-US" sz="2400" b="0" i="0" u="none" strike="noStrike" cap="none" normalizeH="0" baseline="0">
                <a:ln>
                  <a:noFill/>
                </a:ln>
                <a:solidFill>
                  <a:srgbClr val="4070A0"/>
                </a:solidFill>
                <a:effectLst/>
                <a:latin typeface="Consolas" panose="020B0609020204030204" pitchFamily="49" charset="0"/>
              </a:rPr>
              <a:t>'C[LX]+?'</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E89FDBBE-8086-4C75-B05B-49BCA965B39B}"/>
              </a:ext>
            </a:extLst>
          </p:cNvPr>
          <p:cNvSpPr/>
          <p:nvPr/>
        </p:nvSpPr>
        <p:spPr>
          <a:xfrm>
            <a:off x="1371599" y="2745001"/>
            <a:ext cx="8314267"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7" name="Rectangle 6">
            <a:extLst>
              <a:ext uri="{FF2B5EF4-FFF2-40B4-BE49-F238E27FC236}">
                <a16:creationId xmlns:a16="http://schemas.microsoft.com/office/drawing/2014/main" id="{3E496C7D-1DE6-4AB3-9431-CEE2C9C90FF9}"/>
              </a:ext>
            </a:extLst>
          </p:cNvPr>
          <p:cNvSpPr/>
          <p:nvPr/>
        </p:nvSpPr>
        <p:spPr>
          <a:xfrm>
            <a:off x="1371599" y="4409118"/>
            <a:ext cx="8314267" cy="369332"/>
          </a:xfrm>
          <a:prstGeom prst="rect">
            <a:avLst/>
          </a:prstGeom>
        </p:spPr>
        <p:txBody>
          <a:bodyPr wrap="square">
            <a:spAutoFit/>
          </a:bodyPr>
          <a:lstStyle/>
          <a:p>
            <a:r>
              <a:rPr lang="en-US" dirty="0">
                <a:solidFill>
                  <a:srgbClr val="333333"/>
                </a:solidFill>
                <a:latin typeface="Courier New" panose="02070309020205020404" pitchFamily="49" charset="0"/>
              </a:rPr>
              <a:t>1888 is the longest year in Roman numerals: MDCCCLXXXVIII</a:t>
            </a:r>
            <a:endParaRPr lang="en-US" dirty="0"/>
          </a:p>
        </p:txBody>
      </p:sp>
      <p:sp>
        <p:nvSpPr>
          <p:cNvPr id="8" name="Rectangle 7">
            <a:extLst>
              <a:ext uri="{FF2B5EF4-FFF2-40B4-BE49-F238E27FC236}">
                <a16:creationId xmlns:a16="http://schemas.microsoft.com/office/drawing/2014/main" id="{D5456305-6ADF-459B-84A1-37205C268E3A}"/>
              </a:ext>
            </a:extLst>
          </p:cNvPr>
          <p:cNvSpPr/>
          <p:nvPr/>
        </p:nvSpPr>
        <p:spPr>
          <a:xfrm>
            <a:off x="7733695" y="2791167"/>
            <a:ext cx="299055"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B2A31DB-AAE7-43BE-8CDF-AE2684BE2A46}"/>
              </a:ext>
            </a:extLst>
          </p:cNvPr>
          <p:cNvSpPr/>
          <p:nvPr/>
        </p:nvSpPr>
        <p:spPr>
          <a:xfrm>
            <a:off x="8020050" y="4455284"/>
            <a:ext cx="273050"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6702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997D9F-F8A5-429E-8490-C72544EB7E5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96915FF-2E0A-4BCC-87C1-EC84BBB98A44}"/>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5A17DD9-1F07-4767-9E28-6E363B527A2A}"/>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repetition</a:t>
            </a:r>
          </a:p>
          <a:p>
            <a:endParaRPr lang="en-US" dirty="0">
              <a:solidFill>
                <a:schemeClr val="bg1"/>
              </a:solidFill>
            </a:endParaRPr>
          </a:p>
        </p:txBody>
      </p:sp>
    </p:spTree>
    <p:extLst>
      <p:ext uri="{BB962C8B-B14F-4D97-AF65-F5344CB8AC3E}">
        <p14:creationId xmlns:p14="http://schemas.microsoft.com/office/powerpoint/2010/main" val="3193778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851F-47AE-4846-B4D2-9BD8E84507CC}"/>
              </a:ext>
            </a:extLst>
          </p:cNvPr>
          <p:cNvSpPr>
            <a:spLocks noGrp="1"/>
          </p:cNvSpPr>
          <p:nvPr>
            <p:ph type="title"/>
          </p:nvPr>
        </p:nvSpPr>
        <p:spPr/>
        <p:txBody>
          <a:bodyPr/>
          <a:lstStyle/>
          <a:p>
            <a:r>
              <a:rPr lang="en-US" dirty="0"/>
              <a:t>Grouping and backreferences</a:t>
            </a:r>
          </a:p>
        </p:txBody>
      </p:sp>
      <p:sp>
        <p:nvSpPr>
          <p:cNvPr id="4" name="Rectangle 1">
            <a:extLst>
              <a:ext uri="{FF2B5EF4-FFF2-40B4-BE49-F238E27FC236}">
                <a16:creationId xmlns:a16="http://schemas.microsoft.com/office/drawing/2014/main" id="{4F4953CE-9194-4AA1-8BC5-633C5CA1BD2B}"/>
              </a:ext>
            </a:extLst>
          </p:cNvPr>
          <p:cNvSpPr>
            <a:spLocks noChangeArrowheads="1"/>
          </p:cNvSpPr>
          <p:nvPr/>
        </p:nvSpPr>
        <p:spPr bwMode="auto">
          <a:xfrm>
            <a:off x="1024128" y="2211401"/>
            <a:ext cx="688169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(fruit, </a:t>
            </a:r>
            <a:r>
              <a:rPr kumimoji="0" lang="en-US" altLang="en-US" sz="2400" b="0" i="0" u="none" strike="noStrike" cap="none" normalizeH="0" baseline="0" dirty="0">
                <a:ln>
                  <a:noFill/>
                </a:ln>
                <a:solidFill>
                  <a:srgbClr val="4070A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match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4F2AE88-4A03-4FEB-A7CA-49507A8E76D8}"/>
              </a:ext>
            </a:extLst>
          </p:cNvPr>
          <p:cNvSpPr/>
          <p:nvPr/>
        </p:nvSpPr>
        <p:spPr>
          <a:xfrm>
            <a:off x="1405467" y="2707302"/>
            <a:ext cx="6096000" cy="1938992"/>
          </a:xfrm>
          <a:prstGeom prst="rect">
            <a:avLst/>
          </a:prstGeom>
        </p:spPr>
        <p:txBody>
          <a:bodyPr>
            <a:spAutoFit/>
          </a:bodyPr>
          <a:lstStyle/>
          <a:p>
            <a:r>
              <a:rPr lang="en-US" sz="2000" dirty="0">
                <a:solidFill>
                  <a:srgbClr val="333333"/>
                </a:solidFill>
                <a:latin typeface="Courier New" panose="02070309020205020404" pitchFamily="49" charset="0"/>
              </a:rPr>
              <a:t>banana</a:t>
            </a:r>
          </a:p>
          <a:p>
            <a:r>
              <a:rPr lang="en-US" sz="2000" dirty="0">
                <a:solidFill>
                  <a:srgbClr val="333333"/>
                </a:solidFill>
                <a:latin typeface="Courier New" panose="02070309020205020404" pitchFamily="49" charset="0"/>
              </a:rPr>
              <a:t>coconut</a:t>
            </a:r>
          </a:p>
          <a:p>
            <a:r>
              <a:rPr lang="en-US" sz="2000" dirty="0">
                <a:solidFill>
                  <a:srgbClr val="333333"/>
                </a:solidFill>
                <a:latin typeface="Courier New" panose="02070309020205020404" pitchFamily="49" charset="0"/>
              </a:rPr>
              <a:t>cucumber</a:t>
            </a:r>
          </a:p>
          <a:p>
            <a:r>
              <a:rPr lang="en-US" sz="2000" dirty="0">
                <a:solidFill>
                  <a:srgbClr val="333333"/>
                </a:solidFill>
                <a:latin typeface="Courier New" panose="02070309020205020404" pitchFamily="49" charset="0"/>
              </a:rPr>
              <a:t>jujube</a:t>
            </a:r>
          </a:p>
          <a:p>
            <a:r>
              <a:rPr lang="en-US" sz="2000" dirty="0">
                <a:solidFill>
                  <a:srgbClr val="333333"/>
                </a:solidFill>
                <a:latin typeface="Courier New" panose="02070309020205020404" pitchFamily="49" charset="0"/>
              </a:rPr>
              <a:t>papaya</a:t>
            </a:r>
          </a:p>
          <a:p>
            <a:r>
              <a:rPr lang="en-US" sz="2000" dirty="0" err="1">
                <a:solidFill>
                  <a:srgbClr val="333333"/>
                </a:solidFill>
                <a:latin typeface="Courier New" panose="02070309020205020404" pitchFamily="49" charset="0"/>
              </a:rPr>
              <a:t>salal</a:t>
            </a:r>
            <a:r>
              <a:rPr lang="en-US" sz="2000" dirty="0">
                <a:solidFill>
                  <a:srgbClr val="333333"/>
                </a:solidFill>
                <a:latin typeface="Courier New" panose="02070309020205020404" pitchFamily="49" charset="0"/>
              </a:rPr>
              <a:t> berry</a:t>
            </a:r>
            <a:endParaRPr lang="en-US" sz="2000"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5C8C4ECA-71BA-4248-88C2-A0C91C7891D6}"/>
              </a:ext>
            </a:extLst>
          </p:cNvPr>
          <p:cNvSpPr/>
          <p:nvPr/>
        </p:nvSpPr>
        <p:spPr>
          <a:xfrm>
            <a:off x="1646766" y="2764651"/>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0A9D5A2-A774-4E0C-8C60-18FE0E79AB2E}"/>
              </a:ext>
            </a:extLst>
          </p:cNvPr>
          <p:cNvSpPr/>
          <p:nvPr/>
        </p:nvSpPr>
        <p:spPr>
          <a:xfrm>
            <a:off x="1507066" y="3073400"/>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3B2C7FC-A681-4B40-BA89-FB9A94D9E46A}"/>
              </a:ext>
            </a:extLst>
          </p:cNvPr>
          <p:cNvSpPr/>
          <p:nvPr/>
        </p:nvSpPr>
        <p:spPr>
          <a:xfrm>
            <a:off x="1507065" y="3375387"/>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E328979-1142-427F-9251-652D634BF209}"/>
              </a:ext>
            </a:extLst>
          </p:cNvPr>
          <p:cNvSpPr/>
          <p:nvPr/>
        </p:nvSpPr>
        <p:spPr>
          <a:xfrm>
            <a:off x="1507065" y="3690787"/>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F8E6415-6571-485E-BD7C-33E0C3A52639}"/>
              </a:ext>
            </a:extLst>
          </p:cNvPr>
          <p:cNvSpPr/>
          <p:nvPr/>
        </p:nvSpPr>
        <p:spPr>
          <a:xfrm>
            <a:off x="1507065" y="3998396"/>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70C2D5-C773-4DDC-87A9-752981A13144}"/>
              </a:ext>
            </a:extLst>
          </p:cNvPr>
          <p:cNvSpPr/>
          <p:nvPr/>
        </p:nvSpPr>
        <p:spPr>
          <a:xfrm>
            <a:off x="1646766" y="4306005"/>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167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700D33-0B37-4962-8B2E-D4A88342A17F}"/>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1FF2350-46ED-475D-8FCB-1CEE2BAF80E6}"/>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21D4E3-C257-4629-964F-038026937350}"/>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Grouping and backreferences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94346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D971-D72A-4956-8940-FAE2D9F50F2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EBC4312D-C666-4CEB-A446-3245B913469A}"/>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a:t>Determine which strings match a pattern.</a:t>
            </a:r>
          </a:p>
          <a:p>
            <a:pPr marL="342900" indent="-342900">
              <a:buSzPct val="120000"/>
              <a:buFont typeface="Arial" panose="020B0604020202020204" pitchFamily="34" charset="0"/>
              <a:buChar char="•"/>
            </a:pPr>
            <a:r>
              <a:rPr lang="en-US" sz="2400" dirty="0"/>
              <a:t>Find the positions of matches.</a:t>
            </a:r>
          </a:p>
          <a:p>
            <a:pPr marL="342900" indent="-342900">
              <a:buSzPct val="120000"/>
              <a:buFont typeface="Arial" panose="020B0604020202020204" pitchFamily="34" charset="0"/>
              <a:buChar char="•"/>
            </a:pPr>
            <a:r>
              <a:rPr lang="en-US" sz="2400" dirty="0"/>
              <a:t>Extract the content of matches.</a:t>
            </a:r>
          </a:p>
          <a:p>
            <a:pPr marL="342900" indent="-342900">
              <a:buSzPct val="120000"/>
              <a:buFont typeface="Arial" panose="020B0604020202020204" pitchFamily="34" charset="0"/>
              <a:buChar char="•"/>
            </a:pPr>
            <a:r>
              <a:rPr lang="en-US" sz="2400" dirty="0"/>
              <a:t>Replace matches with new values.</a:t>
            </a:r>
          </a:p>
          <a:p>
            <a:pPr marL="342900" indent="-342900">
              <a:buSzPct val="120000"/>
              <a:buFont typeface="Arial" panose="020B0604020202020204" pitchFamily="34" charset="0"/>
              <a:buChar char="•"/>
            </a:pPr>
            <a:r>
              <a:rPr lang="en-US" sz="2400" dirty="0"/>
              <a:t>Split a string based on a match.</a:t>
            </a:r>
          </a:p>
          <a:p>
            <a:pPr marL="342900" indent="-342900">
              <a:buSzPct val="120000"/>
              <a:buFont typeface="Arial" panose="020B0604020202020204" pitchFamily="34" charset="0"/>
              <a:buChar char="•"/>
            </a:pPr>
            <a:endParaRPr lang="en-US" sz="2400" dirty="0"/>
          </a:p>
        </p:txBody>
      </p:sp>
      <p:pic>
        <p:nvPicPr>
          <p:cNvPr id="33794" name="Picture 2" descr="Image result for Jamie Zawinski">
            <a:extLst>
              <a:ext uri="{FF2B5EF4-FFF2-40B4-BE49-F238E27FC236}">
                <a16:creationId xmlns:a16="http://schemas.microsoft.com/office/drawing/2014/main" id="{12755FC8-462A-4B8C-84E0-F5BB370F1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914" y="3534370"/>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27FFE1-C731-4F6F-89F1-E0BF67FE23E6}"/>
              </a:ext>
            </a:extLst>
          </p:cNvPr>
          <p:cNvSpPr/>
          <p:nvPr/>
        </p:nvSpPr>
        <p:spPr>
          <a:xfrm>
            <a:off x="5884164" y="5349454"/>
            <a:ext cx="6096000" cy="1200329"/>
          </a:xfrm>
          <a:prstGeom prst="rect">
            <a:avLst/>
          </a:prstGeom>
        </p:spPr>
        <p:txBody>
          <a:bodyPr>
            <a:spAutoFit/>
          </a:bodyPr>
          <a:lstStyle/>
          <a:p>
            <a:r>
              <a:rPr lang="en-US" dirty="0">
                <a:solidFill>
                  <a:srgbClr val="333333"/>
                </a:solidFill>
                <a:latin typeface="Helvetica Neue"/>
              </a:rPr>
              <a:t>Some people, when confronted with a problem, think “I know, I’ll use regular expressions.” Now they have two problems.</a:t>
            </a:r>
          </a:p>
          <a:p>
            <a:pPr algn="r"/>
            <a:r>
              <a:rPr lang="en-US" dirty="0">
                <a:solidFill>
                  <a:srgbClr val="333333"/>
                </a:solidFill>
                <a:latin typeface="Helvetica Neue"/>
              </a:rPr>
              <a:t>-</a:t>
            </a:r>
            <a:r>
              <a:rPr lang="en-US" dirty="0"/>
              <a:t>Jamie </a:t>
            </a:r>
            <a:r>
              <a:rPr lang="en-US" dirty="0" err="1"/>
              <a:t>Zawinski</a:t>
            </a:r>
            <a:endParaRPr lang="en-US" dirty="0"/>
          </a:p>
        </p:txBody>
      </p:sp>
    </p:spTree>
    <p:extLst>
      <p:ext uri="{BB962C8B-B14F-4D97-AF65-F5344CB8AC3E}">
        <p14:creationId xmlns:p14="http://schemas.microsoft.com/office/powerpoint/2010/main" val="3180604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1575DC-92CC-4E9B-8CB8-75366DB3FFE5}"/>
              </a:ext>
            </a:extLst>
          </p:cNvPr>
          <p:cNvSpPr/>
          <p:nvPr/>
        </p:nvSpPr>
        <p:spPr>
          <a:xfrm>
            <a:off x="1066800" y="0"/>
            <a:ext cx="10058400" cy="22806243"/>
          </a:xfrm>
          <a:prstGeom prst="rect">
            <a:avLst/>
          </a:prstGeom>
          <a:solidFill>
            <a:srgbClr val="F7F7F7"/>
          </a:solidFill>
        </p:spPr>
        <p:txBody>
          <a:bodyPr wrap="square">
            <a:spAutoFit/>
          </a:bodyPr>
          <a:lstStyle/>
          <a:p>
            <a:r>
              <a:rPr lang="en-US" dirty="0">
                <a:latin typeface="Consolas" panose="020B0609020204030204" pitchFamily="49" charset="0"/>
              </a:rPr>
              <a:t>(?:(?:\r\n)?[ \t])*(?:(?:(?:[^()&lt;&gt;@,;:\\".\[\] \000-\031]+(?:(?:(?:\r\n)?[ \t]</a:t>
            </a:r>
          </a:p>
          <a:p>
            <a:r>
              <a:rPr lang="en-US" dirty="0">
                <a:latin typeface="Consolas" panose="020B0609020204030204" pitchFamily="49" charset="0"/>
              </a:rPr>
              <a:t>)+|\Z|(?=[\["()&lt;&gt;@,;:\\".\[\]]))|"(?:[^\"\r\\]|\\.|(?:(?:\r\n)?[ \t]))*"(?:(?:</a:t>
            </a:r>
          </a:p>
          <a:p>
            <a:r>
              <a:rPr lang="en-US" dirty="0">
                <a:latin typeface="Consolas" panose="020B0609020204030204" pitchFamily="49" charset="0"/>
              </a:rPr>
              <a:t>\r\n)?[ \t])*)(?:\.(?:(?:\r\n)?[ \t])*(?:[^()&lt;&gt;@,;:\\".\[\] \000-\031]+(?:(?:(</a:t>
            </a:r>
          </a:p>
          <a:p>
            <a:r>
              <a:rPr lang="en-US" dirty="0">
                <a:latin typeface="Consolas" panose="020B0609020204030204" pitchFamily="49" charset="0"/>
              </a:rPr>
              <a:t>?:\r\n)?[ \t])+|\Z|(?=[\["()&lt;&gt;@,;:\\".\[\]]))|"(?:[^\"\r\\]|\\.|(?:(?:\r\n)?[ </a:t>
            </a:r>
          </a:p>
          <a:p>
            <a:r>
              <a:rPr lang="en-US" dirty="0">
                <a:latin typeface="Consolas" panose="020B0609020204030204" pitchFamily="49" charset="0"/>
              </a:rPr>
              <a:t>\t]))*"(?:(?:\r\n)?[ \t])*))*@(?:(?:\r\n)?[ \t])*(?:[^()&lt;&gt;@,;:\\".\[\] \000-\0</a:t>
            </a:r>
          </a:p>
          <a:p>
            <a:r>
              <a:rPr lang="en-US" dirty="0">
                <a:latin typeface="Consolas" panose="020B0609020204030204" pitchFamily="49" charset="0"/>
              </a:rPr>
              <a:t>31]+(?:(?:(?:\r\n)?[ \t])+|\Z|(?=[\["()&lt;&gt;@,;:\\".\[\]]))|\[([^\[\]\r\\]|\\.)*\</a:t>
            </a:r>
          </a:p>
          <a:p>
            <a:r>
              <a:rPr lang="en-US" dirty="0">
                <a:latin typeface="Consolas" panose="020B0609020204030204" pitchFamily="49" charset="0"/>
              </a:rPr>
              <a:t>](?:(?:\r\n)?[ \t])*)(?:\.(?:(?:\r\n)?[ \t])*(?:[^()&lt;&gt;@,;:\\".\[\] \000-\031]+</a:t>
            </a:r>
          </a:p>
          <a:p>
            <a:r>
              <a:rPr lang="en-US" dirty="0">
                <a:latin typeface="Consolas" panose="020B0609020204030204" pitchFamily="49" charset="0"/>
              </a:rPr>
              <a:t>(?:(?:(?:\r\n)?[ \t])+|\Z|(?=[\["()&lt;&gt;@,;:\\".\[\]]))|\[([^\[\]\r\\]|\\.)*\](?:</a:t>
            </a:r>
          </a:p>
          <a:p>
            <a:r>
              <a:rPr lang="en-US" dirty="0">
                <a:latin typeface="Consolas" panose="020B0609020204030204" pitchFamily="49" charset="0"/>
              </a:rPr>
              <a:t>(?:\r\n)?[ \t])*))*|(?:[^()&lt;&gt;@,;:\\".\[\] \000-\031]+(?:(?:(?:\r\n)?[ \t])+|\Z</a:t>
            </a:r>
          </a:p>
          <a:p>
            <a:r>
              <a:rPr lang="en-US" dirty="0">
                <a:latin typeface="Consolas" panose="020B0609020204030204" pitchFamily="49" charset="0"/>
              </a:rPr>
              <a:t>|(?=[\["()&lt;&gt;@,;:\\".\[\]]))|"(?:[^\"\r\\]|\\.|(?:(?:\r\n)?[ \t]))*"(?:(?:\r\n)</a:t>
            </a:r>
          </a:p>
          <a:p>
            <a:r>
              <a:rPr lang="en-US" dirty="0">
                <a:latin typeface="Consolas" panose="020B0609020204030204" pitchFamily="49" charset="0"/>
              </a:rPr>
              <a:t>?[ \t])*)*\&lt;(?:(?:\r\n)?[ \t])*(?:@(?:[^()&lt;&gt;@,;:\\".\[\] \000-\031]+(?:(?:(?:\</a:t>
            </a:r>
          </a:p>
          <a:p>
            <a:r>
              <a:rPr lang="en-US" dirty="0">
                <a:latin typeface="Consolas" panose="020B0609020204030204" pitchFamily="49" charset="0"/>
              </a:rPr>
              <a:t>r\n)?[ \t])+|\Z|(?=[\["()&lt;&gt;@,;:\\".\[\]]))|\[([^\[\]\r\\]|\\.)*\](?:(?:\r\n)?[</a:t>
            </a:r>
          </a:p>
          <a:p>
            <a:r>
              <a:rPr lang="en-US" dirty="0">
                <a:latin typeface="Consolas" panose="020B0609020204030204" pitchFamily="49" charset="0"/>
              </a:rPr>
              <a:t> \t])*)(?:\.(?:(?:\r\n)?[ \t])*(?:[^()&lt;&gt;@,;:\\".\[\] \000-\031]+(?:(?:(?:\r\n)</a:t>
            </a:r>
          </a:p>
          <a:p>
            <a:r>
              <a:rPr lang="en-US" dirty="0">
                <a:latin typeface="Consolas" panose="020B0609020204030204" pitchFamily="49" charset="0"/>
              </a:rPr>
              <a:t>?[ \t])+|\Z|(?=[\["()&lt;&gt;@,;:\\".\[\]]))|\[([^\[\]\r\\]|\\.)*\](?:(?:\r\n)?[ \t]</a:t>
            </a:r>
          </a:p>
          <a:p>
            <a:r>
              <a:rPr lang="en-US" dirty="0">
                <a:latin typeface="Consolas" panose="020B0609020204030204" pitchFamily="49" charset="0"/>
              </a:rPr>
              <a:t>)*))*(?:,@(?:(?:\r\n)?[ \t])*(?:[^()&lt;&gt;@,;:\\".\[\] \000-\031]+(?:(?:(?:\r\n)?[</a:t>
            </a:r>
          </a:p>
          <a:p>
            <a:r>
              <a:rPr lang="en-US" dirty="0">
                <a:latin typeface="Consolas" panose="020B0609020204030204" pitchFamily="49" charset="0"/>
              </a:rPr>
              <a:t> \t])+|\Z|(?=[\["()&lt;&gt;@,;:\\".\[\]]))|\[([^\[\]\r\\]|\\.)*\](?:(?:\r\n)?[ \t])*</a:t>
            </a:r>
          </a:p>
          <a:p>
            <a:r>
              <a:rPr lang="en-US" dirty="0">
                <a:latin typeface="Consolas" panose="020B0609020204030204" pitchFamily="49" charset="0"/>
              </a:rPr>
              <a:t>)(?:\.(?:(?:\r\n)?[ \t])*(?:[^()&lt;&gt;@,;:\\".\[\] \000-\031]+(?:(?:(?:\r\n)?[ \t]</a:t>
            </a:r>
          </a:p>
          <a:p>
            <a:r>
              <a:rPr lang="en-US" dirty="0">
                <a:latin typeface="Consolas" panose="020B0609020204030204" pitchFamily="49" charset="0"/>
              </a:rPr>
              <a:t>)+|\Z|(?=[\["()&lt;&gt;@,;:\\".\[\]]))|\[([^\[\]\r\\]|\\.)*\](?:(?:\r\n)?[ \t])*))*)</a:t>
            </a:r>
          </a:p>
          <a:p>
            <a:r>
              <a:rPr lang="en-US" dirty="0">
                <a:latin typeface="Consolas" panose="020B0609020204030204" pitchFamily="49" charset="0"/>
              </a:rPr>
              <a:t>*:(?:(?:\r\n)?[ \t])*)?(?:[^()&lt;&gt;@,;:\\".\[\] \000-\031]+(?:(?:(?:\r\n)?[ \t])+</a:t>
            </a:r>
          </a:p>
          <a:p>
            <a:r>
              <a:rPr lang="en-US" dirty="0">
                <a:latin typeface="Consolas" panose="020B0609020204030204" pitchFamily="49" charset="0"/>
              </a:rPr>
              <a:t>|\Z|(?=[\["()&lt;&gt;@,;:\\".\[\]]))|"(?:[^\"\r\\]|\\.|(?:(?:\r\n)?[ \t]))*"(?:(?:\r</a:t>
            </a:r>
          </a:p>
          <a:p>
            <a:r>
              <a:rPr lang="en-US" dirty="0">
                <a:latin typeface="Consolas" panose="020B0609020204030204" pitchFamily="49" charset="0"/>
              </a:rPr>
              <a:t>\n)?[ \t])*)(?:\.(?:(?:\r\n)?[ \t])*(?:[^()&lt;&gt;@,;:\\".\[\] \000-\031]+(?:(?:(?:</a:t>
            </a:r>
          </a:p>
          <a:p>
            <a:r>
              <a:rPr lang="en-US" dirty="0">
                <a:latin typeface="Consolas" panose="020B0609020204030204" pitchFamily="49" charset="0"/>
              </a:rPr>
              <a:t>\r\n)?[ \t])+|\Z|(?=[\["()&lt;&gt;@,;:\\".\[\]]))|"(?:[^\"\r\\]|\\.|(?:(?:\r\n)?[ \t</a:t>
            </a:r>
          </a:p>
          <a:p>
            <a:r>
              <a:rPr lang="en-US" dirty="0">
                <a:latin typeface="Consolas" panose="020B0609020204030204" pitchFamily="49" charset="0"/>
              </a:rPr>
              <a:t>]))*"(?:(?:\r\n)?[ \t])*))*@(?:(?:\r\n)?[ \t])*(?:[^()&lt;&gt;@,;:\\".\[\] \000-\031</a:t>
            </a:r>
          </a:p>
          <a:p>
            <a:r>
              <a:rPr lang="en-US" dirty="0">
                <a:latin typeface="Consolas" panose="020B0609020204030204" pitchFamily="49" charset="0"/>
              </a:rPr>
              <a:t>]+(?:(?:(?:\r\n)?[ \t])+|\Z|(?=[\["()&lt;&gt;@,;:\\".\[\]]))|\[([^\[\]\r\\]|\\.)*\](</a:t>
            </a:r>
          </a:p>
          <a:p>
            <a:r>
              <a:rPr lang="en-US" dirty="0">
                <a:latin typeface="Consolas" panose="020B0609020204030204" pitchFamily="49" charset="0"/>
              </a:rPr>
              <a:t>?:(?:\r\n)?[ \t])*)(?:\.(?:(?:\r\n)?[ \t])*(?:[^()&lt;&gt;@,;:\\".\[\] \000-\031]+(?</a:t>
            </a:r>
          </a:p>
          <a:p>
            <a:r>
              <a:rPr lang="en-US" dirty="0">
                <a:latin typeface="Consolas" panose="020B0609020204030204" pitchFamily="49" charset="0"/>
              </a:rPr>
              <a:t>:(?:(?:\r\n)?[ \t])+|\Z|(?=[\["()&lt;&gt;@,;:\\".\[\]]))|\[([^\[\]\r\\]|\\.)*\](?:(?</a:t>
            </a:r>
          </a:p>
          <a:p>
            <a:r>
              <a:rPr lang="en-US" dirty="0">
                <a:latin typeface="Consolas" panose="020B0609020204030204" pitchFamily="49" charset="0"/>
              </a:rPr>
              <a:t>:\r\n)?[ \t])*))*\&gt;(?:(?:\r\n)?[ \t])*)|(?:[^()&lt;&gt;@,;:\\".\[\] \000-\031]+(?:(?</a:t>
            </a:r>
          </a:p>
          <a:p>
            <a:r>
              <a:rPr lang="en-US" dirty="0">
                <a:latin typeface="Consolas" panose="020B0609020204030204" pitchFamily="49" charset="0"/>
              </a:rPr>
              <a:t>:(?:\r\n)?[ \t])+|\Z|(?=[\["()&lt;&gt;@,;:\\".\[\]]))|"(?:[^\"\r\\]|\\.|(?:(?:\r\n)?</a:t>
            </a:r>
          </a:p>
          <a:p>
            <a:r>
              <a:rPr lang="en-US" dirty="0">
                <a:latin typeface="Consolas" panose="020B0609020204030204" pitchFamily="49" charset="0"/>
              </a:rPr>
              <a:t>[ \t]))*"(?:(?:\r\n)?[ \t])*)*:(?:(?:\r\n)?[ \t])*(?:(?:(?:[^()&lt;&gt;@,;:\\".\[\] </a:t>
            </a:r>
          </a:p>
          <a:p>
            <a:r>
              <a:rPr lang="en-US" dirty="0">
                <a:latin typeface="Consolas" panose="020B0609020204030204" pitchFamily="49" charset="0"/>
              </a:rPr>
              <a:t>\000-\031]+(?:(?:(?:\r\n)?[ \t])+|\Z|(?=[\["()&lt;&gt;@,;:\\".\[\]]))|"(?:[^\"\r\\]|</a:t>
            </a:r>
          </a:p>
          <a:p>
            <a:r>
              <a:rPr lang="en-US" dirty="0">
                <a:latin typeface="Consolas" panose="020B0609020204030204" pitchFamily="49" charset="0"/>
              </a:rPr>
              <a:t>\\.|(?:(?:\r\n)?[ \t]))*"(?:(?:\r\n)?[ \t])*)(?:\.(?:(?:\r\n)?[ \t])*(?:[^()&lt;&gt;</a:t>
            </a:r>
          </a:p>
          <a:p>
            <a:r>
              <a:rPr lang="en-US" dirty="0">
                <a:latin typeface="Consolas" panose="020B0609020204030204" pitchFamily="49" charset="0"/>
              </a:rPr>
              <a:t>@,;:\\".\[\] \000-\031]+(?:(?:(?:\r\n)?[ \t])+|\Z|(?=[\["()&lt;&gt;@,;:\\".\[\]]))|"</a:t>
            </a:r>
          </a:p>
          <a:p>
            <a:r>
              <a:rPr lang="en-US" dirty="0">
                <a:latin typeface="Consolas" panose="020B0609020204030204" pitchFamily="49" charset="0"/>
              </a:rPr>
              <a:t>(?:[^\"\r\\]|\\.|(?:(?:\r\n)?[ \t]))*"(?:(?:\r\n)?[ \t])*))*@(?:(?:\r\n)?[ \t]</a:t>
            </a:r>
          </a:p>
          <a:p>
            <a:r>
              <a:rPr lang="en-US" dirty="0">
                <a:latin typeface="Consolas" panose="020B0609020204030204" pitchFamily="49" charset="0"/>
              </a:rPr>
              <a:t>)*(?:[^()&lt;&gt;@,;:\\".\[\] \000-\031]+(?:(?:(?:\r\n)?[ \t])+|\Z|(?=[\["()&lt;&gt;@,;:\\</a:t>
            </a:r>
          </a:p>
          <a:p>
            <a:r>
              <a:rPr lang="en-US" dirty="0">
                <a:latin typeface="Consolas" panose="020B0609020204030204" pitchFamily="49" charset="0"/>
              </a:rPr>
              <a:t>".\[\]]))|\[([^\[\]\r\\]|\\.)*\](?:(?:\r\n)?[ \t])*)(?:\.(?:(?:\r\n)?[ \t])*(?</a:t>
            </a:r>
          </a:p>
          <a:p>
            <a:r>
              <a:rPr lang="en-US" dirty="0">
                <a:latin typeface="Consolas" panose="020B0609020204030204" pitchFamily="49" charset="0"/>
              </a:rPr>
              <a:t>:[^()&lt;&gt;@,;:\\".\[\] \000-\031]+(?:(?:(?:\r\n)?[ \t])+|\Z|(?=[\["()&lt;&gt;@,;:\\".\[</a:t>
            </a:r>
          </a:p>
          <a:p>
            <a:r>
              <a:rPr lang="en-US" dirty="0">
                <a:latin typeface="Consolas" panose="020B0609020204030204" pitchFamily="49" charset="0"/>
              </a:rPr>
              <a:t>\]]))|\[([^\[\]\r\\]|\\.)*\](?:(?:\r\n)?[ \t])*))*|(?:[^()&lt;&gt;@,;:\\".\[\] \000-</a:t>
            </a:r>
          </a:p>
          <a:p>
            <a:r>
              <a:rPr lang="en-US" dirty="0">
                <a:latin typeface="Consolas" panose="020B0609020204030204" pitchFamily="49" charset="0"/>
              </a:rPr>
              <a:t>\031]+(?:(?:(?:\r\n)?[ \t])+|\Z|(?=[\["()&lt;&gt;@,;:\\".\[\]]))|"(?:[^\"\r\\]|\\.|(</a:t>
            </a:r>
          </a:p>
          <a:p>
            <a:r>
              <a:rPr lang="en-US" dirty="0">
                <a:latin typeface="Consolas" panose="020B0609020204030204" pitchFamily="49" charset="0"/>
              </a:rPr>
              <a:t>?:(?:\r\n)?[ \t]))*"(?:(?:\r\n)?[ \t])*)*\&lt;(?:(?:\r\n)?[ \t])*(?:@(?:[^()&lt;&gt;@,;</a:t>
            </a:r>
          </a:p>
          <a:p>
            <a:r>
              <a:rPr lang="en-US" dirty="0">
                <a:latin typeface="Consolas" panose="020B0609020204030204" pitchFamily="49" charset="0"/>
              </a:rPr>
              <a:t>:\\".\[\] \000-\031]+(?:(?:(?:\r\n)?[ \t])+|\Z|(?=[\["()&lt;&gt;@,;:\\".\[\]]))|\[([</a:t>
            </a:r>
          </a:p>
          <a:p>
            <a:r>
              <a:rPr lang="en-US" dirty="0">
                <a:latin typeface="Consolas" panose="020B0609020204030204" pitchFamily="49" charset="0"/>
              </a:rPr>
              <a:t>^\[\]\r\\]|\\.)*\](?:(?:\r\n)?[ \t])*)(?:\.(?:(?:\r\n)?[ \t])*(?:[^()&lt;&gt;@,;:\\"</a:t>
            </a:r>
          </a:p>
          <a:p>
            <a:r>
              <a:rPr lang="en-US" dirty="0">
                <a:latin typeface="Consolas" panose="020B0609020204030204" pitchFamily="49" charset="0"/>
              </a:rPr>
              <a:t>.\[\] \000-\031]+(?:(?:(?:\r\n)?[ \t])+|\Z|(?=[\["()&lt;&gt;@,;:\\".\[\]]))|\[([^\[\</a:t>
            </a:r>
          </a:p>
          <a:p>
            <a:r>
              <a:rPr lang="en-US" dirty="0">
                <a:latin typeface="Consolas" panose="020B0609020204030204" pitchFamily="49" charset="0"/>
              </a:rPr>
              <a:t>]\r\\]|\\.)*\](?:(?:\r\n)?[ \t])*))*(?:,@(?:(?:\r\n)?[ \t])*(?:[^()&lt;&gt;@,;:\\".\</a:t>
            </a:r>
          </a:p>
          <a:p>
            <a:r>
              <a:rPr lang="en-US" dirty="0">
                <a:latin typeface="Consolas" panose="020B0609020204030204" pitchFamily="49" charset="0"/>
              </a:rPr>
              <a:t>[\] \000-\031]+(?:(?:(?:\r\n)?[ \t])+|\Z|(?=[\["()&lt;&gt;@,;:\\".\[\]]))|\[([^\[\]\</a:t>
            </a:r>
          </a:p>
          <a:p>
            <a:r>
              <a:rPr lang="en-US" dirty="0">
                <a:latin typeface="Consolas" panose="020B0609020204030204" pitchFamily="49" charset="0"/>
              </a:rPr>
              <a:t>r\\]|\\.)*\](?:(?:\r\n)?[ \t])*)(?:\.(?:(?:\r\n)?[ \t])*(?:[^()&lt;&gt;@,;:\\".\[\] </a:t>
            </a:r>
          </a:p>
          <a:p>
            <a:r>
              <a:rPr lang="en-US" dirty="0">
                <a:latin typeface="Consolas" panose="020B0609020204030204" pitchFamily="49" charset="0"/>
              </a:rPr>
              <a:t>\000-\031]+(?:(?:(?:\r\n)?[ \t])+|\Z|(?=[\["()&lt;&gt;@,;:\\".\[\]]))|\[([^\[\]\r\\]</a:t>
            </a:r>
          </a:p>
          <a:p>
            <a:r>
              <a:rPr lang="en-US" dirty="0">
                <a:latin typeface="Consolas" panose="020B0609020204030204" pitchFamily="49" charset="0"/>
              </a:rPr>
              <a:t>|\\.)*\](?:(?:\r\n)?[ \t])*))*)*:(?:(?:\r\n)?[ \t])*)?(?:[^()&lt;&gt;@,;:\\".\[\] \0</a:t>
            </a:r>
          </a:p>
          <a:p>
            <a:r>
              <a:rPr lang="en-US" dirty="0">
                <a:latin typeface="Consolas" panose="020B0609020204030204" pitchFamily="49" charset="0"/>
              </a:rPr>
              <a:t>00-\031]+(?:(?:(?:\r\n)?[ \t])+|\Z|(?=[\["()&lt;&gt;@,;:\\".\[\]]))|"(?:[^\"\r\\]|\\</a:t>
            </a:r>
          </a:p>
          <a:p>
            <a:r>
              <a:rPr lang="en-US" dirty="0">
                <a:latin typeface="Consolas" panose="020B0609020204030204" pitchFamily="49" charset="0"/>
              </a:rPr>
              <a:t>.|(?:(?:\r\n)?[ \t]))*"(?:(?:\r\n)?[ \t])*)(?:\.(?:(?:\r\n)?[ \t])*(?:[^()&lt;&gt;@,</a:t>
            </a:r>
          </a:p>
          <a:p>
            <a:r>
              <a:rPr lang="en-US" dirty="0">
                <a:latin typeface="Consolas" panose="020B0609020204030204" pitchFamily="49" charset="0"/>
              </a:rPr>
              <a:t>;:\\".\[\] \000-\031]+(?:(?:(?:\r\n)?[ \t])+|\Z|(?=[\["()&lt;&gt;@,;:\\".\[\]]))|"(?</a:t>
            </a:r>
          </a:p>
          <a:p>
            <a:r>
              <a:rPr lang="en-US" dirty="0">
                <a:latin typeface="Consolas" panose="020B0609020204030204" pitchFamily="49" charset="0"/>
              </a:rPr>
              <a:t>:[^\"\r\\]|\\.|(?:(?:\r\n)?[ \t]))*"(?:(?:\r\n)?[ \t])*))*@(?:(?:\r\n)?[ \t])*</a:t>
            </a:r>
          </a:p>
          <a:p>
            <a:r>
              <a:rPr lang="en-US" dirty="0">
                <a:latin typeface="Consolas" panose="020B0609020204030204" pitchFamily="49" charset="0"/>
              </a:rPr>
              <a:t>(?:[^()&lt;&gt;@,;:\\".\[\] \000-\031]+(?:(?:(?:\r\n)?[ \t])+|\Z|(?=[\["()&lt;&gt;@,;:\\".</a:t>
            </a:r>
          </a:p>
          <a:p>
            <a:r>
              <a:rPr lang="en-US" dirty="0">
                <a:latin typeface="Consolas" panose="020B0609020204030204" pitchFamily="49" charset="0"/>
              </a:rPr>
              <a:t>\[\]]))|\[([^\[\]\r\\]|\\.)*\](?:(?:\r\n)?[ \t])*)(?:\.(?:(?:\r\n)?[ \t])*(?:[</a:t>
            </a:r>
          </a:p>
          <a:p>
            <a:r>
              <a:rPr lang="en-US" dirty="0">
                <a:latin typeface="Consolas" panose="020B0609020204030204" pitchFamily="49" charset="0"/>
              </a:rPr>
              <a:t>^()&lt;&gt;@,;:\\".\[\] \000-\031]+(?:(?:(?:\r\n)?[ \t])+|\Z|(?=[\["()&lt;&gt;@,;:\\".\[\]</a:t>
            </a:r>
          </a:p>
          <a:p>
            <a:r>
              <a:rPr lang="en-US" dirty="0">
                <a:latin typeface="Consolas" panose="020B0609020204030204" pitchFamily="49" charset="0"/>
              </a:rPr>
              <a:t>]))|\[([^\[\]\r\\]|\\.)*\](?:(?:\r\n)?[ \t])*))*\&gt;(?:(?:\r\n)?[ \t])*)(?:,\s*(</a:t>
            </a:r>
          </a:p>
          <a:p>
            <a:r>
              <a:rPr lang="en-US" dirty="0">
                <a:latin typeface="Consolas" panose="020B0609020204030204" pitchFamily="49" charset="0"/>
              </a:rPr>
              <a:t>?:(?:[^()&lt;&gt;@,;:\\".\[\] \000-\031]+(?:(?:(?:\r\n)?[ \t])+|\Z|(?=[\["()&lt;&gt;@,;:\\</a:t>
            </a:r>
          </a:p>
          <a:p>
            <a:r>
              <a:rPr lang="en-US" dirty="0">
                <a:latin typeface="Consolas" panose="020B0609020204030204" pitchFamily="49" charset="0"/>
              </a:rPr>
              <a:t>".\[\]]))|"(?:[^\"\r\\]|\\.|(?:(?:\r\n)?[ \t]))*"(?:(?:\r\n)?[ \t])*)(?:\.(?:(</a:t>
            </a:r>
          </a:p>
          <a:p>
            <a:r>
              <a:rPr lang="en-US" dirty="0">
                <a:latin typeface="Consolas" panose="020B0609020204030204" pitchFamily="49" charset="0"/>
              </a:rPr>
              <a:t>?:\r\n)?[ \t])*(?:[^()&lt;&gt;@,;:\\".\[\] \000-\031]+(?:(?:(?:\r\n)?[ \t])+|\Z|(?=[</a:t>
            </a:r>
          </a:p>
          <a:p>
            <a:r>
              <a:rPr lang="en-US" dirty="0">
                <a:latin typeface="Consolas" panose="020B0609020204030204" pitchFamily="49" charset="0"/>
              </a:rPr>
              <a:t>\["()&lt;&gt;@,;:\\".\[\]]))|"(?:[^\"\r\\]|\\.|(?:(?:\r\n)?[ \t]))*"(?:(?:\r\n)?[ \t</a:t>
            </a:r>
          </a:p>
          <a:p>
            <a:r>
              <a:rPr lang="en-US" dirty="0">
                <a:latin typeface="Consolas" panose="020B0609020204030204" pitchFamily="49" charset="0"/>
              </a:rPr>
              <a:t>])*))*@(?:(?:\r\n)?[ \t])*(?:[^()&lt;&gt;@,;:\\".\[\] \000-\031]+(?:(?:(?:\r\n)?[ \t</a:t>
            </a:r>
          </a:p>
          <a:p>
            <a:r>
              <a:rPr lang="en-US" dirty="0">
                <a:latin typeface="Consolas" panose="020B0609020204030204" pitchFamily="49" charset="0"/>
              </a:rPr>
              <a:t>])+|\Z|(?=[\["()&lt;&gt;@,;:\\".\[\]]))|\[([^\[\]\r\\]|\\.)*\](?:(?:\r\n)?[ \t])*)(?</a:t>
            </a:r>
          </a:p>
          <a:p>
            <a:r>
              <a:rPr lang="en-US" dirty="0">
                <a:latin typeface="Consolas" panose="020B0609020204030204" pitchFamily="49" charset="0"/>
              </a:rPr>
              <a:t>:\.(?:(?:\r\n)?[ \t])*(?:[^()&lt;&gt;@,;:\\".\[\] \000-\031]+(?:(?:(?:\r\n)?[ \t])+|</a:t>
            </a:r>
          </a:p>
          <a:p>
            <a:r>
              <a:rPr lang="en-US" dirty="0">
                <a:latin typeface="Consolas" panose="020B0609020204030204" pitchFamily="49" charset="0"/>
              </a:rPr>
              <a:t>\Z|(?=[\["()&lt;&gt;@,;:\\".\[\]]))|\[([^\[\]\r\\]|\\.)*\](?:(?:\r\n)?[ \t])*))*|(?:</a:t>
            </a:r>
          </a:p>
          <a:p>
            <a:r>
              <a:rPr lang="en-US" dirty="0">
                <a:latin typeface="Consolas" panose="020B0609020204030204" pitchFamily="49" charset="0"/>
              </a:rPr>
              <a:t>[^()&lt;&gt;@,;:\\".\[\] \000-\031]+(?:(?:(?:\r\n)?[ \t])+|\Z|(?=[\["()&lt;&gt;@,;:\\".\[\</a:t>
            </a:r>
          </a:p>
          <a:p>
            <a:r>
              <a:rPr lang="en-US" dirty="0">
                <a:latin typeface="Consolas" panose="020B0609020204030204" pitchFamily="49" charset="0"/>
              </a:rPr>
              <a:t>]]))|"(?:[^\"\r\\]|\\.|(?:(?:\r\n)?[ \t]))*"(?:(?:\r\n)?[ \t])*)*\&lt;(?:(?:\r\n)</a:t>
            </a:r>
          </a:p>
          <a:p>
            <a:r>
              <a:rPr lang="en-US" dirty="0">
                <a:latin typeface="Consolas" panose="020B0609020204030204" pitchFamily="49" charset="0"/>
              </a:rPr>
              <a:t>?[ \t])*(?:@(?:[^()&lt;&gt;@,;:\\".\[\] \000-\031]+(?:(?:(?:\r\n)?[ \t])+|\Z|(?=[\["</a:t>
            </a:r>
          </a:p>
          <a:p>
            <a:r>
              <a:rPr lang="en-US" dirty="0">
                <a:latin typeface="Consolas" panose="020B0609020204030204" pitchFamily="49" charset="0"/>
              </a:rPr>
              <a:t>()&lt;&gt;@,;:\\".\[\]]))|\[([^\[\]\r\\]|\\.)*\](?:(?:\r\n)?[ \t])*)(?:\.(?:(?:\r\n)</a:t>
            </a:r>
          </a:p>
          <a:p>
            <a:r>
              <a:rPr lang="en-US" dirty="0">
                <a:latin typeface="Consolas" panose="020B0609020204030204" pitchFamily="49" charset="0"/>
              </a:rPr>
              <a:t>?[ \t])*(?:[^()&lt;&gt;@,;:\\".\[\] \000-\031]+(?:(?:(?:\r\n)?[ \t])+|\Z|(?=[\["()&lt;&gt;</a:t>
            </a:r>
          </a:p>
          <a:p>
            <a:r>
              <a:rPr lang="en-US" dirty="0">
                <a:latin typeface="Consolas" panose="020B0609020204030204" pitchFamily="49" charset="0"/>
              </a:rPr>
              <a:t>@,;:\\".\[\]]))|\[([^\[\]\r\\]|\\.)*\](?:(?:\r\n)?[ \t])*))*(?:,@(?:(?:\r\n)?[</a:t>
            </a:r>
          </a:p>
          <a:p>
            <a:r>
              <a:rPr lang="en-US" dirty="0">
                <a:latin typeface="Consolas" panose="020B0609020204030204" pitchFamily="49" charset="0"/>
              </a:rPr>
              <a:t> \t])*(?:[^()&lt;&gt;@,;:\\".\[\] \000-\031]+(?:(?:(?:\r\n)?[ \t])+|\Z|(?=[\["()&lt;&gt;@,</a:t>
            </a:r>
          </a:p>
          <a:p>
            <a:r>
              <a:rPr lang="en-US" dirty="0">
                <a:latin typeface="Consolas" panose="020B0609020204030204" pitchFamily="49" charset="0"/>
              </a:rPr>
              <a:t>;:\\".\[\]]))|\[([^\[\]\r\\]|\\.)*\](?:(?:\r\n)?[ \t])*)(?:\.(?:(?:\r\n)?[ \t]</a:t>
            </a:r>
          </a:p>
          <a:p>
            <a:r>
              <a:rPr lang="en-US" dirty="0">
                <a:latin typeface="Consolas" panose="020B0609020204030204" pitchFamily="49" charset="0"/>
              </a:rPr>
              <a:t>)*(?:[^()&lt;&gt;@,;:\\".\[\] \000-\031]+(?:(?:(?:\r\n)?[ \t])+|\Z|(?=[\["()&lt;&gt;@,;:\\</a:t>
            </a:r>
          </a:p>
          <a:p>
            <a:r>
              <a:rPr lang="en-US" dirty="0">
                <a:latin typeface="Consolas" panose="020B0609020204030204" pitchFamily="49" charset="0"/>
              </a:rPr>
              <a:t>".\[\]]))|\[([^\[\]\r\\]|\\.)*\](?:(?:\r\n)?[ \t])*))*)*:(?:(?:\r\n)?[ \t])*)?</a:t>
            </a:r>
          </a:p>
          <a:p>
            <a:r>
              <a:rPr lang="en-US" dirty="0">
                <a:latin typeface="Consolas" panose="020B0609020204030204" pitchFamily="49" charset="0"/>
              </a:rPr>
              <a:t>(?:[^()&lt;&gt;@,;:\\".\[\] \000-\031]+(?:(?:(?:\r\n)?[ \t])+|\Z|(?=[\["()&lt;&gt;@,;:\\".</a:t>
            </a:r>
          </a:p>
          <a:p>
            <a:r>
              <a:rPr lang="en-US" dirty="0">
                <a:latin typeface="Consolas" panose="020B0609020204030204" pitchFamily="49" charset="0"/>
              </a:rPr>
              <a:t>\[\]]))|"(?:[^\"\r\\]|\\.|(?:(?:\r\n)?[ \t]))*"(?:(?:\r\n)?[ \t])*)(?:\.(?:(?:</a:t>
            </a:r>
          </a:p>
          <a:p>
            <a:r>
              <a:rPr lang="en-US" dirty="0">
                <a:latin typeface="Consolas" panose="020B0609020204030204" pitchFamily="49" charset="0"/>
              </a:rPr>
              <a:t>\r\n)?[ \t])*(?:[^()&lt;&gt;@,;:\\".\[\] \000-\031]+(?:(?:(?:\r\n)?[ \t])+|\Z|(?=[\[</a:t>
            </a:r>
          </a:p>
          <a:p>
            <a:r>
              <a:rPr lang="en-US" dirty="0">
                <a:latin typeface="Consolas" panose="020B0609020204030204" pitchFamily="49" charset="0"/>
              </a:rPr>
              <a:t>"()&lt;&gt;@,;:\\".\[\]]))|"(?:[^\"\r\\]|\\.|(?:(?:\r\n)?[ \t]))*"(?:(?:\r\n)?[ \t])</a:t>
            </a:r>
          </a:p>
          <a:p>
            <a:r>
              <a:rPr lang="en-US" dirty="0">
                <a:latin typeface="Consolas" panose="020B0609020204030204" pitchFamily="49" charset="0"/>
              </a:rPr>
              <a:t>*))*@(?:(?:\r\n)?[ \t])*(?:[^()&lt;&gt;@,;:\\".\[\] \000-\031]+(?:(?:(?:\r\n)?[ \t])</a:t>
            </a:r>
          </a:p>
          <a:p>
            <a:r>
              <a:rPr lang="en-US" dirty="0">
                <a:latin typeface="Consolas" panose="020B0609020204030204" pitchFamily="49" charset="0"/>
              </a:rPr>
              <a:t>+|\Z|(?=[\["()&lt;&gt;@,;:\\".\[\]]))|\[([^\[\]\r\\]|\\.)*\](?:(?:\r\n)?[ \t])*)(?:\</a:t>
            </a:r>
          </a:p>
          <a:p>
            <a:r>
              <a:rPr lang="en-US" dirty="0">
                <a:latin typeface="Consolas" panose="020B0609020204030204" pitchFamily="49" charset="0"/>
              </a:rPr>
              <a:t>.(?:(?:\r\n)?[ \t])*(?:[^()&lt;&gt;@,;:\\".\[\] \000-\031]+(?:(?:(?:\r\n)?[ \t])+|\Z</a:t>
            </a:r>
          </a:p>
          <a:p>
            <a:r>
              <a:rPr lang="en-US" dirty="0">
                <a:latin typeface="Consolas" panose="020B0609020204030204" pitchFamily="49" charset="0"/>
              </a:rPr>
              <a:t>|(?=[\["()&lt;&gt;@,;:\\".\[\]]))|\[([^\[\]\r\\]|\\.)*\](?:(?:\r\n)?[ \t])*))*\&gt;(?:(</a:t>
            </a:r>
          </a:p>
          <a:p>
            <a:r>
              <a:rPr lang="en-US" dirty="0">
                <a:latin typeface="Consolas" panose="020B0609020204030204" pitchFamily="49" charset="0"/>
              </a:rPr>
              <a:t>?:\r\n)?[ \t])*))*)?;\s*)</a:t>
            </a:r>
          </a:p>
        </p:txBody>
      </p:sp>
      <p:sp>
        <p:nvSpPr>
          <p:cNvPr id="4" name="Rectangle 3">
            <a:extLst>
              <a:ext uri="{FF2B5EF4-FFF2-40B4-BE49-F238E27FC236}">
                <a16:creationId xmlns:a16="http://schemas.microsoft.com/office/drawing/2014/main" id="{FA94DFAD-2C0B-4D2D-996B-BD5FD3767552}"/>
              </a:ext>
            </a:extLst>
          </p:cNvPr>
          <p:cNvSpPr/>
          <p:nvPr/>
        </p:nvSpPr>
        <p:spPr>
          <a:xfrm>
            <a:off x="8279117" y="5955268"/>
            <a:ext cx="3672865" cy="369332"/>
          </a:xfrm>
          <a:prstGeom prst="rect">
            <a:avLst/>
          </a:prstGeom>
          <a:solidFill>
            <a:schemeClr val="bg1"/>
          </a:solidFill>
        </p:spPr>
        <p:txBody>
          <a:bodyPr wrap="none">
            <a:spAutoFit/>
          </a:bodyPr>
          <a:lstStyle/>
          <a:p>
            <a:r>
              <a:rPr lang="en-US" dirty="0">
                <a:solidFill>
                  <a:srgbClr val="4183C4"/>
                </a:solidFill>
                <a:latin typeface="Helvetica Neue"/>
                <a:hlinkClick r:id="rId3"/>
              </a:rPr>
              <a:t>http://stackoverflow.com/a/201378</a:t>
            </a:r>
            <a:endParaRPr lang="en-US" dirty="0"/>
          </a:p>
        </p:txBody>
      </p:sp>
    </p:spTree>
    <p:extLst>
      <p:ext uri="{BB962C8B-B14F-4D97-AF65-F5344CB8AC3E}">
        <p14:creationId xmlns:p14="http://schemas.microsoft.com/office/powerpoint/2010/main" val="186539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57778 L 0 -2.52199 " pathEditMode="relative" rAng="0" ptsTypes="AA">
                                      <p:cBhvr>
                                        <p:cTn id="6" dur="5000" fill="hold"/>
                                        <p:tgtEl>
                                          <p:spTgt spid="9"/>
                                        </p:tgtEl>
                                        <p:attrNameLst>
                                          <p:attrName>ppt_x</p:attrName>
                                          <p:attrName>ppt_y</p:attrName>
                                        </p:attrNameLst>
                                      </p:cBhvr>
                                      <p:rCtr x="0" y="-97222"/>
                                    </p:animMotion>
                                  </p:childTnLst>
                                </p:cTn>
                              </p:par>
                            </p:childTnLst>
                          </p:cTn>
                        </p:par>
                        <p:par>
                          <p:cTn id="7" fill="hold">
                            <p:stCondLst>
                              <p:cond delay="500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6C6E-E6FF-495A-9E47-73D3FDEDB596}"/>
              </a:ext>
            </a:extLst>
          </p:cNvPr>
          <p:cNvSpPr>
            <a:spLocks noGrp="1"/>
          </p:cNvSpPr>
          <p:nvPr>
            <p:ph type="title"/>
          </p:nvPr>
        </p:nvSpPr>
        <p:spPr/>
        <p:txBody>
          <a:bodyPr/>
          <a:lstStyle/>
          <a:p>
            <a:r>
              <a:rPr lang="en-US" dirty="0"/>
              <a:t>Use </a:t>
            </a:r>
            <a:r>
              <a:rPr lang="en-US" dirty="0" err="1"/>
              <a:t>writelines</a:t>
            </a:r>
            <a:r>
              <a:rPr lang="en-US" dirty="0"/>
              <a:t>() to see the contents</a:t>
            </a:r>
          </a:p>
        </p:txBody>
      </p:sp>
      <p:sp>
        <p:nvSpPr>
          <p:cNvPr id="4" name="Rectangle 1">
            <a:extLst>
              <a:ext uri="{FF2B5EF4-FFF2-40B4-BE49-F238E27FC236}">
                <a16:creationId xmlns:a16="http://schemas.microsoft.com/office/drawing/2014/main" id="{34D69880-BA68-4169-9BA7-75CD5FB9F72D}"/>
              </a:ext>
            </a:extLst>
          </p:cNvPr>
          <p:cNvSpPr>
            <a:spLocks noChangeArrowheads="1"/>
          </p:cNvSpPr>
          <p:nvPr/>
        </p:nvSpPr>
        <p:spPr bwMode="auto">
          <a:xfrm>
            <a:off x="1024128" y="1992499"/>
            <a:ext cx="3228448"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writeLines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58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33D1-3040-4997-A695-22B9766B9A88}"/>
              </a:ext>
            </a:extLst>
          </p:cNvPr>
          <p:cNvSpPr>
            <a:spLocks noGrp="1"/>
          </p:cNvSpPr>
          <p:nvPr>
            <p:ph type="title"/>
          </p:nvPr>
        </p:nvSpPr>
        <p:spPr/>
        <p:txBody>
          <a:bodyPr/>
          <a:lstStyle/>
          <a:p>
            <a:r>
              <a:rPr lang="en-US" dirty="0"/>
              <a:t>Detect matches</a:t>
            </a:r>
          </a:p>
        </p:txBody>
      </p:sp>
      <p:sp>
        <p:nvSpPr>
          <p:cNvPr id="3" name="Content Placeholder 2">
            <a:extLst>
              <a:ext uri="{FF2B5EF4-FFF2-40B4-BE49-F238E27FC236}">
                <a16:creationId xmlns:a16="http://schemas.microsoft.com/office/drawing/2014/main" id="{0C570FF1-E34E-4BFF-8959-9AEB5E3AC95C}"/>
              </a:ext>
            </a:extLst>
          </p:cNvPr>
          <p:cNvSpPr>
            <a:spLocks noGrp="1"/>
          </p:cNvSpPr>
          <p:nvPr>
            <p:ph idx="1"/>
          </p:nvPr>
        </p:nvSpPr>
        <p:spPr/>
        <p:txBody>
          <a:bodyPr>
            <a:normAutofit/>
          </a:bodyPr>
          <a:lstStyle/>
          <a:p>
            <a:pPr marL="0" indent="0">
              <a:buNone/>
            </a:pPr>
            <a:r>
              <a:rPr lang="en-US" sz="2400" dirty="0"/>
              <a:t>To determine if a character vector matches a pattern, use </a:t>
            </a:r>
            <a:r>
              <a:rPr lang="en-US" sz="2400" dirty="0" err="1">
                <a:latin typeface="Consolas" panose="020B0609020204030204" pitchFamily="49" charset="0"/>
              </a:rPr>
              <a:t>str_detect</a:t>
            </a:r>
            <a:r>
              <a:rPr lang="en-US" sz="2400" dirty="0">
                <a:latin typeface="Consolas" panose="020B0609020204030204" pitchFamily="49" charset="0"/>
              </a:rPr>
              <a:t>()</a:t>
            </a:r>
            <a:r>
              <a:rPr lang="en-US" sz="2400" dirty="0"/>
              <a:t>.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It returns a logical vector the same length as the input</a:t>
            </a:r>
          </a:p>
          <a:p>
            <a:pPr marL="0" indent="0">
              <a:buNone/>
            </a:pPr>
            <a:endParaRPr lang="en-US" sz="2400" dirty="0"/>
          </a:p>
        </p:txBody>
      </p:sp>
      <p:sp>
        <p:nvSpPr>
          <p:cNvPr id="5" name="Rectangle 2">
            <a:extLst>
              <a:ext uri="{FF2B5EF4-FFF2-40B4-BE49-F238E27FC236}">
                <a16:creationId xmlns:a16="http://schemas.microsoft.com/office/drawing/2014/main" id="{C5826FA7-1007-43AA-9BE0-12FFAFA5FF35}"/>
              </a:ext>
            </a:extLst>
          </p:cNvPr>
          <p:cNvSpPr>
            <a:spLocks noChangeArrowheads="1"/>
          </p:cNvSpPr>
          <p:nvPr/>
        </p:nvSpPr>
        <p:spPr bwMode="auto">
          <a:xfrm>
            <a:off x="1662546" y="2875002"/>
            <a:ext cx="5777223"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"apple"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"banana"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"pear"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TRUE FALSE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7898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B4BE-D8A7-4520-BB19-5D78E0050DA3}"/>
              </a:ext>
            </a:extLst>
          </p:cNvPr>
          <p:cNvSpPr>
            <a:spLocks noGrp="1"/>
          </p:cNvSpPr>
          <p:nvPr>
            <p:ph type="title"/>
          </p:nvPr>
        </p:nvSpPr>
        <p:spPr>
          <a:xfrm>
            <a:off x="1024127" y="585216"/>
            <a:ext cx="10347683" cy="1499616"/>
          </a:xfrm>
        </p:spPr>
        <p:txBody>
          <a:bodyPr/>
          <a:lstStyle/>
          <a:p>
            <a:r>
              <a:rPr lang="en-US" sz="5400" dirty="0">
                <a:solidFill>
                  <a:schemeClr val="tx1"/>
                </a:solidFill>
              </a:rPr>
              <a:t>use a logical vector in a numeric context</a:t>
            </a:r>
            <a:endParaRPr lang="en-US" dirty="0"/>
          </a:p>
        </p:txBody>
      </p:sp>
      <p:sp>
        <p:nvSpPr>
          <p:cNvPr id="4" name="Rectangle 1">
            <a:extLst>
              <a:ext uri="{FF2B5EF4-FFF2-40B4-BE49-F238E27FC236}">
                <a16:creationId xmlns:a16="http://schemas.microsoft.com/office/drawing/2014/main" id="{ACF007EE-16C7-44E6-A459-2BF2141C2AF4}"/>
              </a:ext>
            </a:extLst>
          </p:cNvPr>
          <p:cNvSpPr>
            <a:spLocks noChangeArrowheads="1"/>
          </p:cNvSpPr>
          <p:nvPr/>
        </p:nvSpPr>
        <p:spPr bwMode="auto">
          <a:xfrm>
            <a:off x="1024127" y="2557178"/>
            <a:ext cx="9720071"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How many common words start with 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(words, </a:t>
            </a:r>
            <a:r>
              <a:rPr kumimoji="0" lang="en-US" altLang="en-US" sz="2400" b="0" i="0" u="none" strike="noStrike" cap="none" normalizeH="0" baseline="0" dirty="0">
                <a:ln>
                  <a:noFill/>
                </a:ln>
                <a:solidFill>
                  <a:srgbClr val="4070A0"/>
                </a:solidFill>
                <a:effectLst/>
                <a:latin typeface="Consolas" panose="020B0609020204030204" pitchFamily="49" charset="0"/>
              </a:rPr>
              <a:t>"^t"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65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What proportion of common words end with a vowel?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(words,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aeiou</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0.277</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046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2050-6F24-4C5C-A65A-5D2AD7CAD88C}"/>
              </a:ext>
            </a:extLst>
          </p:cNvPr>
          <p:cNvSpPr>
            <a:spLocks noGrp="1"/>
          </p:cNvSpPr>
          <p:nvPr>
            <p:ph type="title"/>
          </p:nvPr>
        </p:nvSpPr>
        <p:spPr/>
        <p:txBody>
          <a:bodyPr/>
          <a:lstStyle/>
          <a:p>
            <a:r>
              <a:rPr lang="en-US" sz="5400" dirty="0">
                <a:solidFill>
                  <a:schemeClr val="tx1"/>
                </a:solidFill>
              </a:rPr>
              <a:t>combine multiple </a:t>
            </a:r>
            <a:r>
              <a:rPr lang="en-US" dirty="0" err="1"/>
              <a:t>str_detect</a:t>
            </a:r>
            <a:r>
              <a:rPr lang="en-US" dirty="0"/>
              <a:t>()</a:t>
            </a:r>
          </a:p>
        </p:txBody>
      </p:sp>
      <p:sp>
        <p:nvSpPr>
          <p:cNvPr id="4" name="Rectangle 1">
            <a:extLst>
              <a:ext uri="{FF2B5EF4-FFF2-40B4-BE49-F238E27FC236}">
                <a16:creationId xmlns:a16="http://schemas.microsoft.com/office/drawing/2014/main" id="{3B35AF3A-9D72-45FC-95E3-6E80CA385A2A}"/>
              </a:ext>
            </a:extLst>
          </p:cNvPr>
          <p:cNvSpPr>
            <a:spLocks noChangeArrowheads="1"/>
          </p:cNvSpPr>
          <p:nvPr/>
        </p:nvSpPr>
        <p:spPr bwMode="auto">
          <a:xfrm>
            <a:off x="786614" y="1951672"/>
            <a:ext cx="10195099"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Find all words containing at least one vowel, and negate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no_vowels_</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(words,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aeiou</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Find all words consisting only of consonants (non-vowels)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no_vowels_</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(words,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aeiou</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identical</a:t>
            </a:r>
            <a:r>
              <a:rPr kumimoji="0" lang="en-US" altLang="en-US" sz="2400" b="0" i="0" u="none" strike="noStrike" cap="none" normalizeH="0" baseline="0" dirty="0">
                <a:ln>
                  <a:noFill/>
                </a:ln>
                <a:solidFill>
                  <a:srgbClr val="4183C4"/>
                </a:solidFill>
                <a:effectLst/>
                <a:latin typeface="Consolas" panose="020B0609020204030204" pitchFamily="49" charset="0"/>
              </a:rPr>
              <a:t>(no_vowels_</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no_vowels_</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171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7A82-5030-48E2-880C-FC3604877BD7}"/>
              </a:ext>
            </a:extLst>
          </p:cNvPr>
          <p:cNvSpPr>
            <a:spLocks noGrp="1"/>
          </p:cNvSpPr>
          <p:nvPr>
            <p:ph type="title"/>
          </p:nvPr>
        </p:nvSpPr>
        <p:spPr/>
        <p:txBody>
          <a:bodyPr/>
          <a:lstStyle/>
          <a:p>
            <a:r>
              <a:rPr lang="en-US" dirty="0" err="1"/>
              <a:t>str_subset</a:t>
            </a:r>
            <a:r>
              <a:rPr lang="en-US" dirty="0"/>
              <a:t>()</a:t>
            </a:r>
            <a:r>
              <a:rPr lang="en-US" sz="5400" dirty="0">
                <a:solidFill>
                  <a:schemeClr val="tx1"/>
                </a:solidFill>
              </a:rPr>
              <a:t> </a:t>
            </a:r>
            <a:endParaRPr lang="en-US" dirty="0"/>
          </a:p>
        </p:txBody>
      </p:sp>
      <p:sp>
        <p:nvSpPr>
          <p:cNvPr id="4" name="Rectangle 1">
            <a:extLst>
              <a:ext uri="{FF2B5EF4-FFF2-40B4-BE49-F238E27FC236}">
                <a16:creationId xmlns:a16="http://schemas.microsoft.com/office/drawing/2014/main" id="{D2D97264-1A99-48D2-AB57-A66E0618F97B}"/>
              </a:ext>
            </a:extLst>
          </p:cNvPr>
          <p:cNvSpPr>
            <a:spLocks noChangeArrowheads="1"/>
          </p:cNvSpPr>
          <p:nvPr/>
        </p:nvSpPr>
        <p:spPr bwMode="auto">
          <a:xfrm>
            <a:off x="1024127" y="1900167"/>
            <a:ext cx="972007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words[</a:t>
            </a: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(words, </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"box" "sex" "six" "tax“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str_subset</a:t>
            </a:r>
            <a:r>
              <a:rPr kumimoji="0" lang="en-US" altLang="en-US" sz="2400" b="0" i="0" u="none" strike="noStrike" cap="none" normalizeH="0" baseline="0" dirty="0">
                <a:ln>
                  <a:noFill/>
                </a:ln>
                <a:solidFill>
                  <a:srgbClr val="4183C4"/>
                </a:solidFill>
                <a:effectLst/>
                <a:latin typeface="Consolas" panose="020B0609020204030204" pitchFamily="49" charset="0"/>
              </a:rPr>
              <a:t>(words, </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"box" "sex" "six" "tax"</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1287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969B-B2B4-4DD3-8CF1-7CBDFB742A18}"/>
              </a:ext>
            </a:extLst>
          </p:cNvPr>
          <p:cNvSpPr>
            <a:spLocks noGrp="1"/>
          </p:cNvSpPr>
          <p:nvPr>
            <p:ph type="title"/>
          </p:nvPr>
        </p:nvSpPr>
        <p:spPr/>
        <p:txBody>
          <a:bodyPr/>
          <a:lstStyle/>
          <a:p>
            <a:r>
              <a:rPr lang="en-US" dirty="0"/>
              <a:t>Using filter</a:t>
            </a:r>
          </a:p>
        </p:txBody>
      </p:sp>
      <p:sp>
        <p:nvSpPr>
          <p:cNvPr id="5" name="Rectangle 4">
            <a:extLst>
              <a:ext uri="{FF2B5EF4-FFF2-40B4-BE49-F238E27FC236}">
                <a16:creationId xmlns:a16="http://schemas.microsoft.com/office/drawing/2014/main" id="{BD7B7D68-73BE-4213-A4D7-56A8BDE07CDA}"/>
              </a:ext>
            </a:extLst>
          </p:cNvPr>
          <p:cNvSpPr/>
          <p:nvPr/>
        </p:nvSpPr>
        <p:spPr>
          <a:xfrm>
            <a:off x="1024128" y="1802199"/>
            <a:ext cx="9720072" cy="4893647"/>
          </a:xfrm>
          <a:prstGeom prst="rect">
            <a:avLst/>
          </a:prstGeom>
          <a:solidFill>
            <a:srgbClr val="F7F7F7"/>
          </a:solidFill>
        </p:spPr>
        <p:txBody>
          <a:bodyPr wrap="square">
            <a:spAutoFit/>
          </a:bodyPr>
          <a:lstStyle/>
          <a:p>
            <a:r>
              <a:rPr lang="en-US" altLang="en-US" sz="2400" dirty="0">
                <a:solidFill>
                  <a:srgbClr val="4183C4"/>
                </a:solidFill>
                <a:latin typeface="Consolas" panose="020B0609020204030204" pitchFamily="49" charset="0"/>
              </a:rPr>
              <a:t>df &lt;-</a:t>
            </a: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tibble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word =</a:t>
            </a:r>
            <a:r>
              <a:rPr lang="en-US" altLang="en-US" sz="2400" dirty="0">
                <a:solidFill>
                  <a:srgbClr val="4183C4"/>
                </a:solidFill>
                <a:latin typeface="Consolas" panose="020B0609020204030204" pitchFamily="49" charset="0"/>
              </a:rPr>
              <a:t> words, </a:t>
            </a:r>
          </a:p>
          <a:p>
            <a:r>
              <a:rPr lang="en-US" altLang="en-US" sz="2400" dirty="0">
                <a:solidFill>
                  <a:srgbClr val="4183C4"/>
                </a:solidFill>
                <a:latin typeface="Consolas" panose="020B0609020204030204" pitchFamily="49" charset="0"/>
              </a:rPr>
              <a:t>  </a:t>
            </a:r>
            <a:r>
              <a:rPr lang="en-US" altLang="en-US" sz="2400" dirty="0" err="1">
                <a:solidFill>
                  <a:srgbClr val="902000"/>
                </a:solidFill>
                <a:latin typeface="Consolas" panose="020B0609020204030204" pitchFamily="49" charset="0"/>
              </a:rPr>
              <a:t>i</a:t>
            </a:r>
            <a:r>
              <a:rPr lang="en-US" altLang="en-US" sz="2400" dirty="0">
                <a:solidFill>
                  <a:srgbClr val="902000"/>
                </a:solidFill>
                <a:latin typeface="Consolas" panose="020B0609020204030204" pitchFamily="49" charset="0"/>
              </a:rPr>
              <a:t>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seq_along</a:t>
            </a:r>
            <a:r>
              <a:rPr lang="en-US" altLang="en-US" sz="2400" dirty="0">
                <a:solidFill>
                  <a:srgbClr val="4183C4"/>
                </a:solidFill>
                <a:latin typeface="Consolas" panose="020B0609020204030204" pitchFamily="49" charset="0"/>
              </a:rPr>
              <a:t>(word)</a:t>
            </a:r>
            <a:r>
              <a:rPr lang="en-US" altLang="en-US" sz="2400" dirty="0">
                <a:solidFill>
                  <a:srgbClr val="333333"/>
                </a:solidFill>
                <a:latin typeface="Consolas" panose="020B0609020204030204" pitchFamily="49" charset="0"/>
              </a:rPr>
              <a:t> </a:t>
            </a:r>
          </a:p>
          <a:p>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altLang="en-US" sz="2400" dirty="0">
                <a:solidFill>
                  <a:srgbClr val="4183C4"/>
                </a:solidFill>
                <a:latin typeface="Consolas" panose="020B0609020204030204" pitchFamily="49" charset="0"/>
              </a:rPr>
              <a:t>df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r>
              <a:rPr lang="en-US" altLang="en-US" sz="2400" b="1"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filter</a:t>
            </a:r>
            <a:r>
              <a:rPr lang="en-US" altLang="en-US" sz="2400" dirty="0">
                <a:solidFill>
                  <a:srgbClr val="4183C4"/>
                </a:solidFill>
                <a:latin typeface="Consolas" panose="020B0609020204030204" pitchFamily="49" charset="0"/>
              </a:rPr>
              <a:t>(</a:t>
            </a:r>
            <a:r>
              <a:rPr lang="en-US" altLang="en-US" sz="2400" b="1" dirty="0" err="1">
                <a:solidFill>
                  <a:srgbClr val="007020"/>
                </a:solidFill>
                <a:latin typeface="Consolas" panose="020B0609020204030204" pitchFamily="49" charset="0"/>
              </a:rPr>
              <a:t>str_detect</a:t>
            </a:r>
            <a:r>
              <a:rPr lang="en-US" altLang="en-US" sz="2400" dirty="0">
                <a:solidFill>
                  <a:srgbClr val="4183C4"/>
                </a:solidFill>
                <a:latin typeface="Consolas" panose="020B0609020204030204" pitchFamily="49" charset="0"/>
              </a:rPr>
              <a:t>(word, </a:t>
            </a:r>
            <a:r>
              <a:rPr lang="en-US" altLang="en-US" sz="2400" dirty="0">
                <a:solidFill>
                  <a:srgbClr val="4070A0"/>
                </a:solidFill>
                <a:latin typeface="Consolas" panose="020B0609020204030204" pitchFamily="49" charset="0"/>
              </a:rPr>
              <a:t>"x$"</a:t>
            </a:r>
            <a:r>
              <a:rPr lang="en-US" altLang="en-US" sz="2400" dirty="0">
                <a:solidFill>
                  <a:srgbClr val="4183C4"/>
                </a:solidFill>
                <a:latin typeface="Consolas" panose="020B0609020204030204" pitchFamily="49" charset="0"/>
              </a:rPr>
              <a:t>)) </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4 x 2</a:t>
            </a:r>
          </a:p>
          <a:p>
            <a:r>
              <a:rPr lang="en-US" sz="2400" i="1" dirty="0">
                <a:solidFill>
                  <a:srgbClr val="60A0B0"/>
                </a:solidFill>
                <a:latin typeface="Consolas" panose="020B0609020204030204" pitchFamily="49" charset="0"/>
              </a:rPr>
              <a:t>#&gt;   word      </a:t>
            </a:r>
            <a:r>
              <a:rPr lang="en-US" sz="2400" i="1" dirty="0" err="1">
                <a:solidFill>
                  <a:srgbClr val="60A0B0"/>
                </a:solidFill>
                <a:latin typeface="Consolas" panose="020B0609020204030204" pitchFamily="49" charset="0"/>
              </a:rPr>
              <a:t>i</a:t>
            </a:r>
            <a:endParaRPr lang="en-US" sz="2400" i="1" dirty="0">
              <a:solidFill>
                <a:srgbClr val="60A0B0"/>
              </a:solidFill>
              <a:latin typeface="Consolas" panose="020B0609020204030204" pitchFamily="49" charset="0"/>
            </a:endParaRP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&gt; &lt;int&gt;</a:t>
            </a:r>
          </a:p>
          <a:p>
            <a:r>
              <a:rPr lang="en-US" sz="2400" i="1" dirty="0">
                <a:solidFill>
                  <a:srgbClr val="60A0B0"/>
                </a:solidFill>
                <a:latin typeface="Consolas" panose="020B0609020204030204" pitchFamily="49" charset="0"/>
              </a:rPr>
              <a:t>#&gt; 1 box     108</a:t>
            </a:r>
          </a:p>
          <a:p>
            <a:r>
              <a:rPr lang="en-US" sz="2400" i="1" dirty="0">
                <a:solidFill>
                  <a:srgbClr val="60A0B0"/>
                </a:solidFill>
                <a:latin typeface="Consolas" panose="020B0609020204030204" pitchFamily="49" charset="0"/>
              </a:rPr>
              <a:t>#&gt; 2 sex     747</a:t>
            </a:r>
          </a:p>
          <a:p>
            <a:r>
              <a:rPr lang="en-US" sz="2400" i="1" dirty="0">
                <a:solidFill>
                  <a:srgbClr val="60A0B0"/>
                </a:solidFill>
                <a:latin typeface="Consolas" panose="020B0609020204030204" pitchFamily="49" charset="0"/>
              </a:rPr>
              <a:t>#&gt; 3 six     772</a:t>
            </a:r>
          </a:p>
          <a:p>
            <a:r>
              <a:rPr lang="en-US" sz="2400" i="1" dirty="0">
                <a:solidFill>
                  <a:srgbClr val="60A0B0"/>
                </a:solidFill>
                <a:latin typeface="Consolas" panose="020B0609020204030204" pitchFamily="49" charset="0"/>
              </a:rPr>
              <a:t>#&gt; 4 tax     841</a:t>
            </a:r>
          </a:p>
        </p:txBody>
      </p:sp>
    </p:spTree>
    <p:extLst>
      <p:ext uri="{BB962C8B-B14F-4D97-AF65-F5344CB8AC3E}">
        <p14:creationId xmlns:p14="http://schemas.microsoft.com/office/powerpoint/2010/main" val="1689184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D01C-3258-42C4-AB6F-A4E0DA1818BE}"/>
              </a:ext>
            </a:extLst>
          </p:cNvPr>
          <p:cNvSpPr>
            <a:spLocks noGrp="1"/>
          </p:cNvSpPr>
          <p:nvPr>
            <p:ph type="title"/>
          </p:nvPr>
        </p:nvSpPr>
        <p:spPr/>
        <p:txBody>
          <a:bodyPr/>
          <a:lstStyle/>
          <a:p>
            <a:r>
              <a:rPr lang="en-US" dirty="0" err="1"/>
              <a:t>Str_count</a:t>
            </a:r>
            <a:r>
              <a:rPr lang="en-US" dirty="0"/>
              <a:t>()</a:t>
            </a:r>
          </a:p>
        </p:txBody>
      </p:sp>
      <p:sp>
        <p:nvSpPr>
          <p:cNvPr id="5" name="Rectangle 2">
            <a:extLst>
              <a:ext uri="{FF2B5EF4-FFF2-40B4-BE49-F238E27FC236}">
                <a16:creationId xmlns:a16="http://schemas.microsoft.com/office/drawing/2014/main" id="{616BB7FC-0857-48B7-AB32-7644AC5C0B32}"/>
              </a:ext>
            </a:extLst>
          </p:cNvPr>
          <p:cNvSpPr>
            <a:spLocks noChangeArrowheads="1"/>
          </p:cNvSpPr>
          <p:nvPr/>
        </p:nvSpPr>
        <p:spPr bwMode="auto">
          <a:xfrm>
            <a:off x="1024128" y="2084832"/>
            <a:ext cx="9720072"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x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"apple"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"banana"</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"pear"</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str_count</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4070A0"/>
                </a:solidFill>
                <a:effectLst/>
                <a:latin typeface="Consolas" panose="020B0609020204030204" pitchFamily="49" charset="0"/>
              </a:rPr>
              <a:t>"a"</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3 1</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 On average, how many vowels per word?</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mean</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str_count</a:t>
            </a:r>
            <a:r>
              <a:rPr kumimoji="0" lang="en-US" altLang="en-US" sz="2200" b="0" i="0" u="none" strike="noStrike" cap="none" normalizeH="0" baseline="0" dirty="0">
                <a:ln>
                  <a:noFill/>
                </a:ln>
                <a:solidFill>
                  <a:srgbClr val="4183C4"/>
                </a:solidFill>
                <a:effectLst/>
                <a:latin typeface="Consolas" panose="020B0609020204030204" pitchFamily="49" charset="0"/>
              </a:rPr>
              <a:t>(words, </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err="1">
                <a:ln>
                  <a:noFill/>
                </a:ln>
                <a:solidFill>
                  <a:srgbClr val="4070A0"/>
                </a:solidFill>
                <a:effectLst/>
                <a:latin typeface="Consolas" panose="020B0609020204030204" pitchFamily="49" charset="0"/>
              </a:rPr>
              <a:t>aeiou</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1.99</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033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DA2D-04A9-4652-8C5D-E53642D556E2}"/>
              </a:ext>
            </a:extLst>
          </p:cNvPr>
          <p:cNvSpPr>
            <a:spLocks noGrp="1"/>
          </p:cNvSpPr>
          <p:nvPr>
            <p:ph type="title"/>
          </p:nvPr>
        </p:nvSpPr>
        <p:spPr/>
        <p:txBody>
          <a:bodyPr/>
          <a:lstStyle/>
          <a:p>
            <a:r>
              <a:rPr lang="en-US" dirty="0" err="1"/>
              <a:t>str_count</a:t>
            </a:r>
            <a:r>
              <a:rPr lang="en-US" dirty="0"/>
              <a:t>()</a:t>
            </a:r>
            <a:r>
              <a:rPr lang="en-US" sz="5400" dirty="0">
                <a:solidFill>
                  <a:schemeClr val="tx1"/>
                </a:solidFill>
              </a:rPr>
              <a:t> with </a:t>
            </a:r>
            <a:r>
              <a:rPr lang="en-US" dirty="0"/>
              <a:t>mutate()</a:t>
            </a:r>
            <a:r>
              <a:rPr lang="en-US" sz="5400" dirty="0">
                <a:solidFill>
                  <a:schemeClr val="tx1"/>
                </a:solidFill>
              </a:rPr>
              <a:t>:</a:t>
            </a:r>
            <a:endParaRPr lang="en-US" dirty="0"/>
          </a:p>
        </p:txBody>
      </p:sp>
      <p:sp>
        <p:nvSpPr>
          <p:cNvPr id="5" name="Rectangle 4">
            <a:extLst>
              <a:ext uri="{FF2B5EF4-FFF2-40B4-BE49-F238E27FC236}">
                <a16:creationId xmlns:a16="http://schemas.microsoft.com/office/drawing/2014/main" id="{9D4253A3-F684-4953-B5E4-AD1D6F22F628}"/>
              </a:ext>
            </a:extLst>
          </p:cNvPr>
          <p:cNvSpPr/>
          <p:nvPr/>
        </p:nvSpPr>
        <p:spPr>
          <a:xfrm>
            <a:off x="1024127" y="1687354"/>
            <a:ext cx="9720071" cy="5170646"/>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df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mutate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vowels =</a:t>
            </a:r>
            <a:r>
              <a:rPr lang="en-US" altLang="en-US" sz="2200" dirty="0">
                <a:solidFill>
                  <a:srgbClr val="4183C4"/>
                </a:solidFill>
                <a:latin typeface="Consolas" panose="020B0609020204030204" pitchFamily="49" charset="0"/>
              </a:rPr>
              <a:t> </a:t>
            </a:r>
            <a:r>
              <a:rPr lang="en-US" altLang="en-US" sz="2200" b="1" dirty="0" err="1">
                <a:solidFill>
                  <a:srgbClr val="007020"/>
                </a:solidFill>
                <a:latin typeface="Consolas" panose="020B0609020204030204" pitchFamily="49" charset="0"/>
              </a:rPr>
              <a:t>str_count</a:t>
            </a:r>
            <a:r>
              <a:rPr lang="en-US" altLang="en-US" sz="2200" dirty="0">
                <a:solidFill>
                  <a:srgbClr val="4183C4"/>
                </a:solidFill>
                <a:latin typeface="Consolas" panose="020B0609020204030204" pitchFamily="49" charset="0"/>
              </a:rPr>
              <a:t>(word, </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aeiou</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consonants =</a:t>
            </a:r>
            <a:r>
              <a:rPr lang="en-US" altLang="en-US" sz="2200" dirty="0">
                <a:solidFill>
                  <a:srgbClr val="4183C4"/>
                </a:solidFill>
                <a:latin typeface="Consolas" panose="020B0609020204030204" pitchFamily="49" charset="0"/>
              </a:rPr>
              <a:t> </a:t>
            </a:r>
            <a:r>
              <a:rPr lang="en-US" altLang="en-US" sz="2200" b="1" dirty="0" err="1">
                <a:solidFill>
                  <a:srgbClr val="007020"/>
                </a:solidFill>
                <a:latin typeface="Consolas" panose="020B0609020204030204" pitchFamily="49" charset="0"/>
              </a:rPr>
              <a:t>str_count</a:t>
            </a:r>
            <a:r>
              <a:rPr lang="en-US" altLang="en-US" sz="2200" dirty="0">
                <a:solidFill>
                  <a:srgbClr val="4183C4"/>
                </a:solidFill>
                <a:latin typeface="Consolas" panose="020B0609020204030204" pitchFamily="49" charset="0"/>
              </a:rPr>
              <a:t>(word, </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aeiou</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980 x 4</a:t>
            </a:r>
          </a:p>
          <a:p>
            <a:r>
              <a:rPr lang="en-US" sz="2200" i="1" dirty="0">
                <a:solidFill>
                  <a:srgbClr val="60A0B0"/>
                </a:solidFill>
                <a:latin typeface="Consolas" panose="020B0609020204030204" pitchFamily="49" charset="0"/>
              </a:rPr>
              <a:t>#&gt;   word         </a:t>
            </a:r>
            <a:r>
              <a:rPr lang="en-US" sz="2200" i="1" dirty="0" err="1">
                <a:solidFill>
                  <a:srgbClr val="60A0B0"/>
                </a:solidFill>
                <a:latin typeface="Consolas" panose="020B0609020204030204" pitchFamily="49" charset="0"/>
              </a:rPr>
              <a:t>i</a:t>
            </a:r>
            <a:r>
              <a:rPr lang="en-US" sz="2200" i="1" dirty="0">
                <a:solidFill>
                  <a:srgbClr val="60A0B0"/>
                </a:solidFill>
                <a:latin typeface="Consolas" panose="020B0609020204030204" pitchFamily="49" charset="0"/>
              </a:rPr>
              <a:t> vowels consonants</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  &lt;int&gt;      &lt;int&gt;</a:t>
            </a:r>
          </a:p>
          <a:p>
            <a:r>
              <a:rPr lang="en-US" sz="2200" i="1" dirty="0">
                <a:solidFill>
                  <a:srgbClr val="60A0B0"/>
                </a:solidFill>
                <a:latin typeface="Consolas" panose="020B0609020204030204" pitchFamily="49" charset="0"/>
              </a:rPr>
              <a:t>#&gt; 1 a            1      1          0</a:t>
            </a:r>
          </a:p>
          <a:p>
            <a:r>
              <a:rPr lang="en-US" sz="2200" i="1" dirty="0">
                <a:solidFill>
                  <a:srgbClr val="60A0B0"/>
                </a:solidFill>
                <a:latin typeface="Consolas" panose="020B0609020204030204" pitchFamily="49" charset="0"/>
              </a:rPr>
              <a:t>#&gt; 2 able         2      2          2</a:t>
            </a:r>
          </a:p>
          <a:p>
            <a:r>
              <a:rPr lang="en-US" sz="2200" i="1" dirty="0">
                <a:solidFill>
                  <a:srgbClr val="60A0B0"/>
                </a:solidFill>
                <a:latin typeface="Consolas" panose="020B0609020204030204" pitchFamily="49" charset="0"/>
              </a:rPr>
              <a:t>#&gt; 3 about        3      3          2</a:t>
            </a:r>
          </a:p>
          <a:p>
            <a:r>
              <a:rPr lang="en-US" sz="2200" i="1" dirty="0">
                <a:solidFill>
                  <a:srgbClr val="60A0B0"/>
                </a:solidFill>
                <a:latin typeface="Consolas" panose="020B0609020204030204" pitchFamily="49" charset="0"/>
              </a:rPr>
              <a:t>#&gt; 4 absolute     4      4          4</a:t>
            </a:r>
          </a:p>
          <a:p>
            <a:r>
              <a:rPr lang="en-US" sz="2200" i="1" dirty="0">
                <a:solidFill>
                  <a:srgbClr val="60A0B0"/>
                </a:solidFill>
                <a:latin typeface="Consolas" panose="020B0609020204030204" pitchFamily="49" charset="0"/>
              </a:rPr>
              <a:t>#&gt; 5 accept       5      2          4</a:t>
            </a:r>
          </a:p>
          <a:p>
            <a:r>
              <a:rPr lang="en-US" sz="2200" i="1" dirty="0">
                <a:solidFill>
                  <a:srgbClr val="60A0B0"/>
                </a:solidFill>
                <a:latin typeface="Consolas" panose="020B0609020204030204" pitchFamily="49" charset="0"/>
              </a:rPr>
              <a:t>#&gt; 6 account      6      3          4</a:t>
            </a:r>
          </a:p>
          <a:p>
            <a:r>
              <a:rPr lang="en-US" sz="2200" i="1" dirty="0">
                <a:solidFill>
                  <a:srgbClr val="60A0B0"/>
                </a:solidFill>
                <a:latin typeface="Consolas" panose="020B0609020204030204" pitchFamily="49" charset="0"/>
              </a:rPr>
              <a:t>#&gt; # … with 974 more rows</a:t>
            </a:r>
          </a:p>
        </p:txBody>
      </p:sp>
    </p:spTree>
    <p:extLst>
      <p:ext uri="{BB962C8B-B14F-4D97-AF65-F5344CB8AC3E}">
        <p14:creationId xmlns:p14="http://schemas.microsoft.com/office/powerpoint/2010/main" val="2053697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177B-984A-4465-AD43-7F36A7BF24F1}"/>
              </a:ext>
            </a:extLst>
          </p:cNvPr>
          <p:cNvSpPr>
            <a:spLocks noGrp="1"/>
          </p:cNvSpPr>
          <p:nvPr>
            <p:ph type="title"/>
          </p:nvPr>
        </p:nvSpPr>
        <p:spPr/>
        <p:txBody>
          <a:bodyPr/>
          <a:lstStyle/>
          <a:p>
            <a:r>
              <a:rPr lang="en-US" sz="5400" dirty="0" err="1">
                <a:solidFill>
                  <a:schemeClr val="tx1"/>
                </a:solidFill>
              </a:rPr>
              <a:t>stringr</a:t>
            </a:r>
            <a:r>
              <a:rPr lang="en-US" sz="5400" dirty="0">
                <a:solidFill>
                  <a:schemeClr val="tx1"/>
                </a:solidFill>
              </a:rPr>
              <a:t> functions come in pairs</a:t>
            </a:r>
            <a:endParaRPr lang="en-US" dirty="0"/>
          </a:p>
        </p:txBody>
      </p:sp>
      <p:sp>
        <p:nvSpPr>
          <p:cNvPr id="3" name="Content Placeholder 2">
            <a:extLst>
              <a:ext uri="{FF2B5EF4-FFF2-40B4-BE49-F238E27FC236}">
                <a16:creationId xmlns:a16="http://schemas.microsoft.com/office/drawing/2014/main" id="{F4DAC9F0-04C2-4DD2-85B3-8DF8544637B5}"/>
              </a:ext>
            </a:extLst>
          </p:cNvPr>
          <p:cNvSpPr>
            <a:spLocks noGrp="1"/>
          </p:cNvSpPr>
          <p:nvPr>
            <p:ph idx="1"/>
          </p:nvPr>
        </p:nvSpPr>
        <p:spPr>
          <a:xfrm>
            <a:off x="1024128" y="2286000"/>
            <a:ext cx="9720073" cy="2487169"/>
          </a:xfrm>
        </p:spPr>
        <p:txBody>
          <a:bodyPr/>
          <a:lstStyle/>
          <a:p>
            <a:r>
              <a:rPr lang="en-US" sz="2400" dirty="0"/>
              <a:t>Note that matches never overlap. </a:t>
            </a:r>
          </a:p>
        </p:txBody>
      </p:sp>
      <p:sp>
        <p:nvSpPr>
          <p:cNvPr id="4" name="Rectangle 1">
            <a:extLst>
              <a:ext uri="{FF2B5EF4-FFF2-40B4-BE49-F238E27FC236}">
                <a16:creationId xmlns:a16="http://schemas.microsoft.com/office/drawing/2014/main" id="{A35315F7-08D7-4ECB-89D8-27874BE9744E}"/>
              </a:ext>
            </a:extLst>
          </p:cNvPr>
          <p:cNvSpPr>
            <a:spLocks noChangeArrowheads="1"/>
          </p:cNvSpPr>
          <p:nvPr/>
        </p:nvSpPr>
        <p:spPr bwMode="auto">
          <a:xfrm>
            <a:off x="1447799" y="2726588"/>
            <a:ext cx="5182509"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str_count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abababa</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"aba"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str_view_all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abababa</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"aba"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195" name="Picture 3" descr="Image result for pairs icon">
            <a:extLst>
              <a:ext uri="{FF2B5EF4-FFF2-40B4-BE49-F238E27FC236}">
                <a16:creationId xmlns:a16="http://schemas.microsoft.com/office/drawing/2014/main" id="{E793159D-977A-4A6A-A9D0-C7947CDD3D4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44635"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2C4DBFC-026B-4E98-AFF8-A3F4D50032AA}"/>
              </a:ext>
            </a:extLst>
          </p:cNvPr>
          <p:cNvSpPr/>
          <p:nvPr/>
        </p:nvSpPr>
        <p:spPr>
          <a:xfrm>
            <a:off x="1447799" y="3428999"/>
            <a:ext cx="2031525" cy="40558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60A11DF-DC78-4157-98F2-7608DBAC24CC}"/>
              </a:ext>
            </a:extLst>
          </p:cNvPr>
          <p:cNvGrpSpPr/>
          <p:nvPr/>
        </p:nvGrpSpPr>
        <p:grpSpPr>
          <a:xfrm>
            <a:off x="2004240" y="3902568"/>
            <a:ext cx="1475084" cy="461665"/>
            <a:chOff x="2004240" y="3902568"/>
            <a:chExt cx="1475084" cy="461665"/>
          </a:xfrm>
        </p:grpSpPr>
        <p:sp>
          <p:nvSpPr>
            <p:cNvPr id="5" name="Rectangle 4">
              <a:extLst>
                <a:ext uri="{FF2B5EF4-FFF2-40B4-BE49-F238E27FC236}">
                  <a16:creationId xmlns:a16="http://schemas.microsoft.com/office/drawing/2014/main" id="{4AD871E0-0BE4-4075-B760-197C6B693C9C}"/>
                </a:ext>
              </a:extLst>
            </p:cNvPr>
            <p:cNvSpPr/>
            <p:nvPr/>
          </p:nvSpPr>
          <p:spPr>
            <a:xfrm>
              <a:off x="2004240" y="3902568"/>
              <a:ext cx="1475084" cy="461665"/>
            </a:xfrm>
            <a:prstGeom prst="rect">
              <a:avLst/>
            </a:prstGeom>
          </p:spPr>
          <p:txBody>
            <a:bodyPr wrap="none">
              <a:spAutoFit/>
            </a:bodyPr>
            <a:lstStyle/>
            <a:p>
              <a:r>
                <a:rPr lang="en-US" sz="2400" dirty="0" err="1">
                  <a:solidFill>
                    <a:srgbClr val="333333"/>
                  </a:solidFill>
                  <a:latin typeface="Courier New" panose="02070309020205020404" pitchFamily="49" charset="0"/>
                </a:rPr>
                <a:t>abababa</a:t>
              </a:r>
              <a:endParaRPr lang="en-US" sz="2400" dirty="0"/>
            </a:p>
          </p:txBody>
        </p:sp>
        <p:sp>
          <p:nvSpPr>
            <p:cNvPr id="8" name="Rectangle 7">
              <a:extLst>
                <a:ext uri="{FF2B5EF4-FFF2-40B4-BE49-F238E27FC236}">
                  <a16:creationId xmlns:a16="http://schemas.microsoft.com/office/drawing/2014/main" id="{F0C1016D-1C62-42E6-9172-F55D59B514D9}"/>
                </a:ext>
              </a:extLst>
            </p:cNvPr>
            <p:cNvSpPr/>
            <p:nvPr/>
          </p:nvSpPr>
          <p:spPr>
            <a:xfrm>
              <a:off x="2051870" y="3998173"/>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43718B8-C39E-499C-A939-C50D953295AA}"/>
                </a:ext>
              </a:extLst>
            </p:cNvPr>
            <p:cNvSpPr/>
            <p:nvPr/>
          </p:nvSpPr>
          <p:spPr>
            <a:xfrm>
              <a:off x="2827031" y="3998173"/>
              <a:ext cx="601133" cy="276999"/>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121C09AC-1963-4743-B5F4-95F8FACA6293}"/>
              </a:ext>
            </a:extLst>
          </p:cNvPr>
          <p:cNvSpPr/>
          <p:nvPr/>
        </p:nvSpPr>
        <p:spPr>
          <a:xfrm>
            <a:off x="8517315" y="5301734"/>
            <a:ext cx="1197764" cy="646331"/>
          </a:xfrm>
          <a:prstGeom prst="rect">
            <a:avLst/>
          </a:prstGeom>
          <a:solidFill>
            <a:srgbClr val="F7F7F7"/>
          </a:solidFill>
        </p:spPr>
        <p:txBody>
          <a:bodyPr wrap="none">
            <a:spAutoFit/>
          </a:bodyPr>
          <a:lstStyle/>
          <a:p>
            <a:r>
              <a:rPr lang="en-US" altLang="en-US" sz="3600" b="1" dirty="0">
                <a:solidFill>
                  <a:srgbClr val="007020"/>
                </a:solidFill>
                <a:latin typeface="Consolas" panose="020B0609020204030204" pitchFamily="49" charset="0"/>
              </a:rPr>
              <a:t>_all</a:t>
            </a:r>
            <a:endParaRPr lang="en-US" sz="3600" dirty="0"/>
          </a:p>
        </p:txBody>
      </p:sp>
    </p:spTree>
    <p:extLst>
      <p:ext uri="{BB962C8B-B14F-4D97-AF65-F5344CB8AC3E}">
        <p14:creationId xmlns:p14="http://schemas.microsoft.com/office/powerpoint/2010/main" val="96981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2DEA16-E3C3-499D-BA2D-4D9E00F81F4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FCAAC20-2132-4E01-B2F4-D462BBBBF461}"/>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DC0F7CC-C006-4A9D-9C24-4443C407FDC1}"/>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detect matches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68325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0563-43AB-4E88-B23E-BF9FA729C75D}"/>
              </a:ext>
            </a:extLst>
          </p:cNvPr>
          <p:cNvSpPr>
            <a:spLocks noGrp="1"/>
          </p:cNvSpPr>
          <p:nvPr>
            <p:ph type="title"/>
          </p:nvPr>
        </p:nvSpPr>
        <p:spPr/>
        <p:txBody>
          <a:bodyPr/>
          <a:lstStyle/>
          <a:p>
            <a:r>
              <a:rPr lang="en-US" dirty="0"/>
              <a:t>Extract matches</a:t>
            </a:r>
          </a:p>
        </p:txBody>
      </p:sp>
      <p:sp>
        <p:nvSpPr>
          <p:cNvPr id="3" name="Content Placeholder 2">
            <a:extLst>
              <a:ext uri="{FF2B5EF4-FFF2-40B4-BE49-F238E27FC236}">
                <a16:creationId xmlns:a16="http://schemas.microsoft.com/office/drawing/2014/main" id="{AA575C7D-12FE-40FD-B1C4-3B70E139CD02}"/>
              </a:ext>
            </a:extLst>
          </p:cNvPr>
          <p:cNvSpPr>
            <a:spLocks noGrp="1"/>
          </p:cNvSpPr>
          <p:nvPr>
            <p:ph idx="1"/>
          </p:nvPr>
        </p:nvSpPr>
        <p:spPr>
          <a:xfrm>
            <a:off x="1024129" y="2084832"/>
            <a:ext cx="9720072" cy="486918"/>
          </a:xfrm>
        </p:spPr>
        <p:txBody>
          <a:bodyPr>
            <a:normAutofit/>
          </a:bodyPr>
          <a:lstStyle/>
          <a:p>
            <a:pPr marL="0" indent="0">
              <a:buNone/>
            </a:pPr>
            <a:r>
              <a:rPr lang="en-US" sz="2400" dirty="0">
                <a:hlinkClick r:id="rId3"/>
              </a:rPr>
              <a:t>https://en.wikipedia.org/wiki/Harvard_sentences</a:t>
            </a:r>
            <a:endParaRPr lang="en-US" sz="2400" dirty="0"/>
          </a:p>
        </p:txBody>
      </p:sp>
      <p:sp>
        <p:nvSpPr>
          <p:cNvPr id="4" name="Rectangle 1">
            <a:extLst>
              <a:ext uri="{FF2B5EF4-FFF2-40B4-BE49-F238E27FC236}">
                <a16:creationId xmlns:a16="http://schemas.microsoft.com/office/drawing/2014/main" id="{243BC7A4-4036-4345-9F93-0EC4340C132A}"/>
              </a:ext>
            </a:extLst>
          </p:cNvPr>
          <p:cNvSpPr>
            <a:spLocks noChangeArrowheads="1"/>
          </p:cNvSpPr>
          <p:nvPr/>
        </p:nvSpPr>
        <p:spPr bwMode="auto">
          <a:xfrm>
            <a:off x="1024128" y="2624257"/>
            <a:ext cx="9005670"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(sentences)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720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head</a:t>
            </a:r>
            <a:r>
              <a:rPr kumimoji="0" lang="en-US" altLang="en-US" sz="2400" b="0" i="0" u="none" strike="noStrike" cap="none" normalizeH="0" baseline="0" dirty="0">
                <a:ln>
                  <a:noFill/>
                </a:ln>
                <a:solidFill>
                  <a:srgbClr val="4183C4"/>
                </a:solidFill>
                <a:effectLst/>
                <a:latin typeface="Consolas" panose="020B0609020204030204" pitchFamily="49" charset="0"/>
              </a:rPr>
              <a:t>(sentences)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"The birch canoe slid on the smooth planks."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[2] "Glue the sheet to the dark blue background."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 "It's easy to tell the depth of a well."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[4] "These days a chicken leg is a rare dish."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[5] "Rice is often served in round bowls."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[6] "The juice of lemons makes fine punch."</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468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C28F-9F1F-4EF9-8C2C-D3405E01B219}"/>
              </a:ext>
            </a:extLst>
          </p:cNvPr>
          <p:cNvSpPr>
            <a:spLocks noGrp="1"/>
          </p:cNvSpPr>
          <p:nvPr>
            <p:ph type="title"/>
          </p:nvPr>
        </p:nvSpPr>
        <p:spPr/>
        <p:txBody>
          <a:bodyPr/>
          <a:lstStyle/>
          <a:p>
            <a:r>
              <a:rPr lang="en-US" dirty="0"/>
              <a:t>other special characters</a:t>
            </a:r>
          </a:p>
        </p:txBody>
      </p:sp>
      <p:sp>
        <p:nvSpPr>
          <p:cNvPr id="3" name="Content Placeholder 2">
            <a:extLst>
              <a:ext uri="{FF2B5EF4-FFF2-40B4-BE49-F238E27FC236}">
                <a16:creationId xmlns:a16="http://schemas.microsoft.com/office/drawing/2014/main" id="{6E53ADA9-902D-4E26-BBFA-412EF7BFCF00}"/>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\n </a:t>
            </a:r>
            <a:r>
              <a:rPr lang="en-US" sz="2400" dirty="0"/>
              <a:t>newline</a:t>
            </a:r>
          </a:p>
          <a:p>
            <a:pPr marL="0" indent="0">
              <a:buNone/>
            </a:pPr>
            <a:r>
              <a:rPr lang="en-US" sz="2400" dirty="0">
                <a:latin typeface="Consolas" panose="020B0609020204030204" pitchFamily="49" charset="0"/>
              </a:rPr>
              <a:t>\t </a:t>
            </a:r>
            <a:r>
              <a:rPr lang="en-US" sz="2400" dirty="0"/>
              <a:t>tab</a:t>
            </a:r>
          </a:p>
          <a:p>
            <a:pPr marL="0" indent="0">
              <a:buNone/>
            </a:pPr>
            <a:r>
              <a:rPr lang="en-US" sz="2400" dirty="0"/>
              <a:t>For a complete list type </a:t>
            </a:r>
            <a:r>
              <a:rPr lang="en-US" sz="2400" dirty="0">
                <a:latin typeface="Consolas" panose="020B0609020204030204" pitchFamily="49" charset="0"/>
              </a:rPr>
              <a:t>?'"'</a:t>
            </a:r>
            <a:r>
              <a:rPr lang="en-US" sz="2400" dirty="0"/>
              <a:t>, or </a:t>
            </a:r>
            <a:r>
              <a:rPr lang="en-US" sz="2400" dirty="0">
                <a:latin typeface="Consolas" panose="020B0609020204030204" pitchFamily="49" charset="0"/>
              </a:rPr>
              <a:t>?“’”</a:t>
            </a:r>
            <a:r>
              <a:rPr lang="en-US" sz="2400" dirty="0"/>
              <a:t>. </a:t>
            </a:r>
          </a:p>
          <a:p>
            <a:endParaRPr lang="en-US" sz="2400" dirty="0"/>
          </a:p>
          <a:p>
            <a:r>
              <a:rPr lang="en-US" sz="2400" dirty="0"/>
              <a:t>There are also non-English characters</a:t>
            </a:r>
          </a:p>
        </p:txBody>
      </p:sp>
      <p:sp>
        <p:nvSpPr>
          <p:cNvPr id="5" name="Rectangle 2">
            <a:extLst>
              <a:ext uri="{FF2B5EF4-FFF2-40B4-BE49-F238E27FC236}">
                <a16:creationId xmlns:a16="http://schemas.microsoft.com/office/drawing/2014/main" id="{3A1AF498-E400-43B8-B332-E80808008E45}"/>
              </a:ext>
            </a:extLst>
          </p:cNvPr>
          <p:cNvSpPr>
            <a:spLocks noChangeArrowheads="1"/>
          </p:cNvSpPr>
          <p:nvPr/>
        </p:nvSpPr>
        <p:spPr bwMode="auto">
          <a:xfrm>
            <a:off x="1219200" y="4801859"/>
            <a:ext cx="2378856"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"\u00b5"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"µ"</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70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8D90-10B6-4025-ADCB-99A007E0B56E}"/>
              </a:ext>
            </a:extLst>
          </p:cNvPr>
          <p:cNvSpPr>
            <a:spLocks noGrp="1"/>
          </p:cNvSpPr>
          <p:nvPr>
            <p:ph type="title"/>
          </p:nvPr>
        </p:nvSpPr>
        <p:spPr/>
        <p:txBody>
          <a:bodyPr/>
          <a:lstStyle/>
          <a:p>
            <a:r>
              <a:rPr lang="en-US" dirty="0"/>
              <a:t>Extract matches</a:t>
            </a:r>
          </a:p>
        </p:txBody>
      </p:sp>
      <p:sp>
        <p:nvSpPr>
          <p:cNvPr id="4" name="Rectangle 1">
            <a:extLst>
              <a:ext uri="{FF2B5EF4-FFF2-40B4-BE49-F238E27FC236}">
                <a16:creationId xmlns:a16="http://schemas.microsoft.com/office/drawing/2014/main" id="{BFFEEDED-CCDB-4EAA-AC4A-D7CF664D436F}"/>
              </a:ext>
            </a:extLst>
          </p:cNvPr>
          <p:cNvSpPr>
            <a:spLocks noChangeArrowheads="1"/>
          </p:cNvSpPr>
          <p:nvPr/>
        </p:nvSpPr>
        <p:spPr bwMode="auto">
          <a:xfrm>
            <a:off x="403736" y="2366486"/>
            <a:ext cx="11384527"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colours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"red"</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"orange"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"yellow"</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"green"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"blue"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"purple"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colour_match</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colours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collapse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colour_match</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red|orange|yellow|green|blue|purple</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769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751C-6863-4B3A-AB28-26ACC2A5341F}"/>
              </a:ext>
            </a:extLst>
          </p:cNvPr>
          <p:cNvSpPr>
            <a:spLocks noGrp="1"/>
          </p:cNvSpPr>
          <p:nvPr>
            <p:ph type="title"/>
          </p:nvPr>
        </p:nvSpPr>
        <p:spPr/>
        <p:txBody>
          <a:bodyPr/>
          <a:lstStyle/>
          <a:p>
            <a:r>
              <a:rPr lang="en-US" dirty="0"/>
              <a:t>Extract matches</a:t>
            </a:r>
          </a:p>
        </p:txBody>
      </p:sp>
      <p:sp>
        <p:nvSpPr>
          <p:cNvPr id="4" name="Rectangle 1">
            <a:extLst>
              <a:ext uri="{FF2B5EF4-FFF2-40B4-BE49-F238E27FC236}">
                <a16:creationId xmlns:a16="http://schemas.microsoft.com/office/drawing/2014/main" id="{CEE89E3A-A11B-47AF-BDD5-DE3AC555124C}"/>
              </a:ext>
            </a:extLst>
          </p:cNvPr>
          <p:cNvSpPr>
            <a:spLocks noChangeArrowheads="1"/>
          </p:cNvSpPr>
          <p:nvPr/>
        </p:nvSpPr>
        <p:spPr bwMode="auto">
          <a:xfrm>
            <a:off x="1024128" y="208483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has_colour</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str_subset</a:t>
            </a:r>
            <a:r>
              <a:rPr kumimoji="0" lang="en-US" altLang="en-US" sz="2400" b="0" i="0" u="none" strike="noStrike" cap="none" normalizeH="0" baseline="0" dirty="0">
                <a:ln>
                  <a:noFill/>
                </a:ln>
                <a:solidFill>
                  <a:srgbClr val="4183C4"/>
                </a:solidFill>
                <a:effectLst/>
                <a:latin typeface="Consolas" panose="020B0609020204030204" pitchFamily="49" charset="0"/>
              </a:rPr>
              <a:t>(sentences, </a:t>
            </a:r>
            <a:r>
              <a:rPr kumimoji="0" lang="en-US" altLang="en-US" sz="2400" b="0" i="0" u="none" strike="noStrike" cap="none" normalizeH="0" baseline="0" dirty="0" err="1">
                <a:ln>
                  <a:noFill/>
                </a:ln>
                <a:solidFill>
                  <a:srgbClr val="4183C4"/>
                </a:solidFill>
                <a:effectLst/>
                <a:latin typeface="Consolas" panose="020B0609020204030204" pitchFamily="49" charset="0"/>
              </a:rPr>
              <a:t>colour_match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matches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str_extract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has_colour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colour_match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head</a:t>
            </a:r>
            <a:r>
              <a:rPr kumimoji="0" lang="en-US" altLang="en-US" sz="2400" b="0" i="0" u="none" strike="noStrike" cap="none" normalizeH="0" baseline="0" dirty="0">
                <a:ln>
                  <a:noFill/>
                </a:ln>
                <a:solidFill>
                  <a:srgbClr val="4183C4"/>
                </a:solidFill>
                <a:effectLst/>
                <a:latin typeface="Consolas" panose="020B0609020204030204" pitchFamily="49" charset="0"/>
              </a:rPr>
              <a:t>(matches)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"blue" "blue" "red" "red" "red" "blue"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326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1D92-73E6-4645-8319-B7C0A655E2A0}"/>
              </a:ext>
            </a:extLst>
          </p:cNvPr>
          <p:cNvSpPr>
            <a:spLocks noGrp="1"/>
          </p:cNvSpPr>
          <p:nvPr>
            <p:ph type="title"/>
          </p:nvPr>
        </p:nvSpPr>
        <p:spPr/>
        <p:txBody>
          <a:bodyPr/>
          <a:lstStyle/>
          <a:p>
            <a:r>
              <a:rPr lang="en-US" dirty="0" err="1"/>
              <a:t>Str_extract</a:t>
            </a:r>
            <a:r>
              <a:rPr lang="en-US" dirty="0"/>
              <a:t>()</a:t>
            </a:r>
          </a:p>
        </p:txBody>
      </p:sp>
      <p:sp>
        <p:nvSpPr>
          <p:cNvPr id="4" name="Rectangle 1">
            <a:extLst>
              <a:ext uri="{FF2B5EF4-FFF2-40B4-BE49-F238E27FC236}">
                <a16:creationId xmlns:a16="http://schemas.microsoft.com/office/drawing/2014/main" id="{A9AE04AA-19C5-4604-ACC0-46A833B1D418}"/>
              </a:ext>
            </a:extLst>
          </p:cNvPr>
          <p:cNvSpPr>
            <a:spLocks noChangeArrowheads="1"/>
          </p:cNvSpPr>
          <p:nvPr/>
        </p:nvSpPr>
        <p:spPr bwMode="auto">
          <a:xfrm>
            <a:off x="956533" y="2297668"/>
            <a:ext cx="9855262"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more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0" i="0" u="none" strike="noStrike" cap="none" normalizeH="0" baseline="0">
                <a:ln>
                  <a:noFill/>
                </a:ln>
                <a:solidFill>
                  <a:srgbClr val="4183C4"/>
                </a:solidFill>
                <a:effectLst/>
                <a:latin typeface="Consolas" panose="020B0609020204030204" pitchFamily="49" charset="0"/>
              </a:rPr>
              <a:t>sentences[</a:t>
            </a:r>
            <a:r>
              <a:rPr kumimoji="0" lang="en-US" altLang="en-US" sz="2400" b="1" i="0" u="none" strike="noStrike" cap="none" normalizeH="0" baseline="0">
                <a:ln>
                  <a:noFill/>
                </a:ln>
                <a:solidFill>
                  <a:srgbClr val="007020"/>
                </a:solidFill>
                <a:effectLst/>
                <a:latin typeface="Consolas" panose="020B0609020204030204" pitchFamily="49" charset="0"/>
              </a:rPr>
              <a:t>str_count</a:t>
            </a:r>
            <a:r>
              <a:rPr kumimoji="0" lang="en-US" altLang="en-US" sz="2400" b="0" i="0" u="none" strike="noStrike" cap="none" normalizeH="0" baseline="0">
                <a:ln>
                  <a:noFill/>
                </a:ln>
                <a:solidFill>
                  <a:srgbClr val="4183C4"/>
                </a:solidFill>
                <a:effectLst/>
                <a:latin typeface="Consolas" panose="020B0609020204030204" pitchFamily="49" charset="0"/>
              </a:rPr>
              <a:t>(sentences, colour_match) </a:t>
            </a:r>
            <a:r>
              <a:rPr kumimoji="0" lang="en-US" altLang="en-US" sz="2400" b="0" i="0" u="none" strike="noStrike" cap="none" normalizeH="0" baseline="0">
                <a:ln>
                  <a:noFill/>
                </a:ln>
                <a:solidFill>
                  <a:srgbClr val="666666"/>
                </a:solidFill>
                <a:effectLst/>
                <a:latin typeface="Consolas" panose="020B0609020204030204" pitchFamily="49" charset="0"/>
              </a:rPr>
              <a:t>&gt;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0" i="0" u="none" strike="noStrike" cap="none" normalizeH="0" baseline="0">
                <a:ln>
                  <a:noFill/>
                </a:ln>
                <a:solidFill>
                  <a:srgbClr val="40A070"/>
                </a:solidFill>
                <a:effectLst/>
                <a:latin typeface="Consolas" panose="020B0609020204030204" pitchFamily="49" charset="0"/>
              </a:rPr>
              <a:t>1</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str_view_all</a:t>
            </a:r>
            <a:r>
              <a:rPr kumimoji="0" lang="en-US" altLang="en-US" sz="2400" b="0" i="0" u="none" strike="noStrike" cap="none" normalizeH="0" baseline="0">
                <a:ln>
                  <a:noFill/>
                </a:ln>
                <a:solidFill>
                  <a:srgbClr val="4183C4"/>
                </a:solidFill>
                <a:effectLst/>
                <a:latin typeface="Consolas" panose="020B0609020204030204" pitchFamily="49" charset="0"/>
              </a:rPr>
              <a:t>(more, colour_match)</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245F6DC-DC0E-4ECC-B5FB-C09C512BE19C}"/>
              </a:ext>
            </a:extLst>
          </p:cNvPr>
          <p:cNvSpPr/>
          <p:nvPr/>
        </p:nvSpPr>
        <p:spPr>
          <a:xfrm>
            <a:off x="1024128" y="3249168"/>
            <a:ext cx="9720072" cy="1200329"/>
          </a:xfrm>
          <a:prstGeom prst="rect">
            <a:avLst/>
          </a:prstGeom>
        </p:spPr>
        <p:txBody>
          <a:bodyPr wrap="square">
            <a:spAutoFit/>
          </a:bodyPr>
          <a:lstStyle/>
          <a:p>
            <a:r>
              <a:rPr lang="en-US" sz="2400" dirty="0">
                <a:solidFill>
                  <a:srgbClr val="333333"/>
                </a:solidFill>
                <a:latin typeface="Courier New" panose="02070309020205020404" pitchFamily="49" charset="0"/>
              </a:rPr>
              <a:t>It is hard to erase blue or red ink.</a:t>
            </a:r>
          </a:p>
          <a:p>
            <a:r>
              <a:rPr lang="en-US" sz="2400" dirty="0">
                <a:solidFill>
                  <a:srgbClr val="333333"/>
                </a:solidFill>
                <a:latin typeface="Courier New" panose="02070309020205020404" pitchFamily="49" charset="0"/>
              </a:rPr>
              <a:t>The green light in the brown box flickered.</a:t>
            </a:r>
          </a:p>
          <a:p>
            <a:r>
              <a:rPr lang="en-US" sz="2400" dirty="0">
                <a:solidFill>
                  <a:srgbClr val="333333"/>
                </a:solidFill>
                <a:latin typeface="Courier New" panose="02070309020205020404" pitchFamily="49" charset="0"/>
              </a:rPr>
              <a:t>The sky in the west is tinged with orange red.</a:t>
            </a:r>
            <a:endParaRPr lang="en-US" sz="2400"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5124F055-34C1-4BA3-BFAD-5F2C2BA1C22E}"/>
              </a:ext>
            </a:extLst>
          </p:cNvPr>
          <p:cNvSpPr/>
          <p:nvPr/>
        </p:nvSpPr>
        <p:spPr>
          <a:xfrm>
            <a:off x="1855481" y="3710832"/>
            <a:ext cx="906769"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75461C5-054A-412F-A8BC-6D45186C3209}"/>
              </a:ext>
            </a:extLst>
          </p:cNvPr>
          <p:cNvSpPr/>
          <p:nvPr/>
        </p:nvSpPr>
        <p:spPr>
          <a:xfrm>
            <a:off x="4737100" y="3322266"/>
            <a:ext cx="762000"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6AC0B6D-4CFC-49E5-892B-DF46B58CC4F9}"/>
              </a:ext>
            </a:extLst>
          </p:cNvPr>
          <p:cNvSpPr/>
          <p:nvPr/>
        </p:nvSpPr>
        <p:spPr>
          <a:xfrm>
            <a:off x="6186181" y="3322266"/>
            <a:ext cx="678169"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ACDD0DB-2636-45DD-82D2-23CE82D34AD2}"/>
              </a:ext>
            </a:extLst>
          </p:cNvPr>
          <p:cNvSpPr/>
          <p:nvPr/>
        </p:nvSpPr>
        <p:spPr>
          <a:xfrm>
            <a:off x="8211831" y="3698148"/>
            <a:ext cx="621019"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D374252-C16A-4D8A-9EBF-EF7F9273B187}"/>
              </a:ext>
            </a:extLst>
          </p:cNvPr>
          <p:cNvSpPr/>
          <p:nvPr/>
        </p:nvSpPr>
        <p:spPr>
          <a:xfrm>
            <a:off x="8738881" y="4062168"/>
            <a:ext cx="621019"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2">
            <a:extLst>
              <a:ext uri="{FF2B5EF4-FFF2-40B4-BE49-F238E27FC236}">
                <a16:creationId xmlns:a16="http://schemas.microsoft.com/office/drawing/2014/main" id="{F7137B5D-E3EA-47F7-94B7-EF889319B688}"/>
              </a:ext>
            </a:extLst>
          </p:cNvPr>
          <p:cNvSpPr>
            <a:spLocks noChangeArrowheads="1"/>
          </p:cNvSpPr>
          <p:nvPr/>
        </p:nvSpPr>
        <p:spPr bwMode="auto">
          <a:xfrm>
            <a:off x="956533" y="4911161"/>
            <a:ext cx="5437386"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str_extract</a:t>
            </a:r>
            <a:r>
              <a:rPr kumimoji="0" lang="en-US" altLang="en-US" sz="2400" b="0" i="0" u="none" strike="noStrike" cap="none" normalizeH="0" baseline="0" dirty="0">
                <a:ln>
                  <a:noFill/>
                </a:ln>
                <a:solidFill>
                  <a:srgbClr val="4183C4"/>
                </a:solidFill>
                <a:effectLst/>
                <a:latin typeface="Consolas" panose="020B0609020204030204" pitchFamily="49" charset="0"/>
              </a:rPr>
              <a:t>(more, </a:t>
            </a:r>
            <a:r>
              <a:rPr kumimoji="0" lang="en-US" altLang="en-US" sz="2400" b="0" i="0" u="none" strike="noStrike" cap="none" normalizeH="0" baseline="0" dirty="0" err="1">
                <a:ln>
                  <a:noFill/>
                </a:ln>
                <a:solidFill>
                  <a:srgbClr val="4183C4"/>
                </a:solidFill>
                <a:effectLst/>
                <a:latin typeface="Consolas" panose="020B0609020204030204" pitchFamily="49" charset="0"/>
              </a:rPr>
              <a:t>colour_match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"blue" "green" "orange"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564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06D0-3046-4BC6-8C53-514631CD41D2}"/>
              </a:ext>
            </a:extLst>
          </p:cNvPr>
          <p:cNvSpPr>
            <a:spLocks noGrp="1"/>
          </p:cNvSpPr>
          <p:nvPr>
            <p:ph type="title"/>
          </p:nvPr>
        </p:nvSpPr>
        <p:spPr/>
        <p:txBody>
          <a:bodyPr/>
          <a:lstStyle/>
          <a:p>
            <a:r>
              <a:rPr lang="en-US" dirty="0" err="1"/>
              <a:t>str_extract_all</a:t>
            </a:r>
            <a:r>
              <a:rPr lang="en-US" dirty="0"/>
              <a:t>()</a:t>
            </a:r>
          </a:p>
        </p:txBody>
      </p:sp>
      <p:sp>
        <p:nvSpPr>
          <p:cNvPr id="4" name="Rectangle 1">
            <a:extLst>
              <a:ext uri="{FF2B5EF4-FFF2-40B4-BE49-F238E27FC236}">
                <a16:creationId xmlns:a16="http://schemas.microsoft.com/office/drawing/2014/main" id="{6D5574E3-2CF7-4128-8A07-10D754225025}"/>
              </a:ext>
            </a:extLst>
          </p:cNvPr>
          <p:cNvSpPr>
            <a:spLocks noChangeArrowheads="1"/>
          </p:cNvSpPr>
          <p:nvPr/>
        </p:nvSpPr>
        <p:spPr bwMode="auto">
          <a:xfrm>
            <a:off x="1024128" y="2084832"/>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str_extract_all</a:t>
            </a:r>
            <a:r>
              <a:rPr kumimoji="0" lang="en-US" altLang="en-US" sz="2400" b="0" i="0" u="none" strike="noStrike" cap="none" normalizeH="0" baseline="0" dirty="0">
                <a:ln>
                  <a:noFill/>
                </a:ln>
                <a:solidFill>
                  <a:srgbClr val="4183C4"/>
                </a:solidFill>
                <a:effectLst/>
                <a:latin typeface="Consolas" panose="020B0609020204030204" pitchFamily="49" charset="0"/>
              </a:rPr>
              <a:t>(more, </a:t>
            </a:r>
            <a:r>
              <a:rPr kumimoji="0" lang="en-US" altLang="en-US" sz="2400" b="0" i="0" u="none" strike="noStrike" cap="none" normalizeH="0" baseline="0" dirty="0" err="1">
                <a:ln>
                  <a:noFill/>
                </a:ln>
                <a:solidFill>
                  <a:srgbClr val="4183C4"/>
                </a:solidFill>
                <a:effectLst/>
                <a:latin typeface="Consolas" panose="020B0609020204030204" pitchFamily="49" charset="0"/>
              </a:rPr>
              <a:t>colour_match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"blue" "red"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"green" "red"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"orange" "red"</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632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DEEE-7C59-40B6-BBE6-7744D3A35752}"/>
              </a:ext>
            </a:extLst>
          </p:cNvPr>
          <p:cNvSpPr>
            <a:spLocks noGrp="1"/>
          </p:cNvSpPr>
          <p:nvPr>
            <p:ph type="title"/>
          </p:nvPr>
        </p:nvSpPr>
        <p:spPr/>
        <p:txBody>
          <a:bodyPr/>
          <a:lstStyle/>
          <a:p>
            <a:r>
              <a:rPr lang="en-US" dirty="0"/>
              <a:t>simplify = TRUE</a:t>
            </a:r>
          </a:p>
        </p:txBody>
      </p:sp>
      <p:sp>
        <p:nvSpPr>
          <p:cNvPr id="5" name="Rectangle 4">
            <a:extLst>
              <a:ext uri="{FF2B5EF4-FFF2-40B4-BE49-F238E27FC236}">
                <a16:creationId xmlns:a16="http://schemas.microsoft.com/office/drawing/2014/main" id="{D6FF918C-D95E-4480-8533-45BC8249581C}"/>
              </a:ext>
            </a:extLst>
          </p:cNvPr>
          <p:cNvSpPr/>
          <p:nvPr/>
        </p:nvSpPr>
        <p:spPr>
          <a:xfrm>
            <a:off x="1024127" y="2084832"/>
            <a:ext cx="9720071"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b="1" dirty="0" err="1">
                <a:solidFill>
                  <a:srgbClr val="007020"/>
                </a:solidFill>
                <a:latin typeface="Consolas" panose="020B0609020204030204" pitchFamily="49" charset="0"/>
              </a:rPr>
              <a:t>str_extract_all</a:t>
            </a:r>
            <a:r>
              <a:rPr lang="en-US" altLang="en-US" sz="2400" dirty="0">
                <a:solidFill>
                  <a:srgbClr val="4183C4"/>
                </a:solidFill>
                <a:latin typeface="Consolas" panose="020B0609020204030204" pitchFamily="49" charset="0"/>
              </a:rPr>
              <a:t>(more, </a:t>
            </a:r>
            <a:r>
              <a:rPr lang="en-US" altLang="en-US" sz="2400" dirty="0" err="1">
                <a:solidFill>
                  <a:srgbClr val="4183C4"/>
                </a:solidFill>
                <a:latin typeface="Consolas" panose="020B0609020204030204" pitchFamily="49" charset="0"/>
              </a:rPr>
              <a:t>colour_match</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simplify =</a:t>
            </a:r>
            <a:r>
              <a:rPr lang="en-US" altLang="en-US" sz="2400" dirty="0">
                <a:solidFill>
                  <a:srgbClr val="4183C4"/>
                </a:solidFill>
                <a:latin typeface="Consolas" panose="020B0609020204030204" pitchFamily="49" charset="0"/>
              </a:rPr>
              <a:t> </a:t>
            </a:r>
            <a:r>
              <a:rPr lang="en-US" altLang="en-US" sz="2400" dirty="0">
                <a:solidFill>
                  <a:srgbClr val="007020"/>
                </a:solidFill>
                <a:latin typeface="Consolas" panose="020B0609020204030204" pitchFamily="49" charset="0"/>
              </a:rPr>
              <a:t>TRUE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[,1]     [,2]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[1,] "blue"   "red"</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[2,] "green"  "red"</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[3,] "orange" "red"</a:t>
            </a:r>
          </a:p>
          <a:p>
            <a:pPr defTabSz="914400" eaLnBrk="0" fontAlgn="base" hangingPunct="0">
              <a:spcBef>
                <a:spcPct val="0"/>
              </a:spcBef>
              <a:spcAft>
                <a:spcPct val="0"/>
              </a:spcAft>
            </a:pPr>
            <a:endParaRPr lang="en-US" sz="2400" b="1" dirty="0">
              <a:solidFill>
                <a:srgbClr val="007020"/>
              </a:solidFill>
              <a:latin typeface="Consolas" panose="020B0609020204030204" pitchFamily="49" charset="0"/>
            </a:endParaRP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x &lt;-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c</a:t>
            </a:r>
            <a:r>
              <a:rPr lang="en-US" altLang="en-US" sz="2400" dirty="0">
                <a:solidFill>
                  <a:srgbClr val="4183C4"/>
                </a:solidFill>
                <a:latin typeface="Consolas" panose="020B0609020204030204" pitchFamily="49" charset="0"/>
              </a:rPr>
              <a:t>(</a:t>
            </a:r>
            <a:r>
              <a:rPr lang="en-US" altLang="en-US" sz="2400" dirty="0">
                <a:solidFill>
                  <a:srgbClr val="4070A0"/>
                </a:solidFill>
                <a:latin typeface="Consolas" panose="020B0609020204030204" pitchFamily="49" charset="0"/>
              </a:rPr>
              <a:t>"a"</a:t>
            </a:r>
            <a:r>
              <a:rPr lang="en-US" altLang="en-US" sz="2400" dirty="0">
                <a:solidFill>
                  <a:srgbClr val="4183C4"/>
                </a:solidFill>
                <a:latin typeface="Consolas" panose="020B0609020204030204" pitchFamily="49" charset="0"/>
              </a:rPr>
              <a:t>, </a:t>
            </a:r>
            <a:r>
              <a:rPr lang="en-US" altLang="en-US" sz="2400" dirty="0">
                <a:solidFill>
                  <a:srgbClr val="4070A0"/>
                </a:solidFill>
                <a:latin typeface="Consolas" panose="020B0609020204030204" pitchFamily="49" charset="0"/>
              </a:rPr>
              <a:t>"a b"</a:t>
            </a:r>
            <a:r>
              <a:rPr lang="en-US" altLang="en-US" sz="2400" dirty="0">
                <a:solidFill>
                  <a:srgbClr val="4183C4"/>
                </a:solidFill>
                <a:latin typeface="Consolas" panose="020B0609020204030204" pitchFamily="49" charset="0"/>
              </a:rPr>
              <a:t>, </a:t>
            </a:r>
            <a:r>
              <a:rPr lang="en-US" altLang="en-US" sz="2400" dirty="0">
                <a:solidFill>
                  <a:srgbClr val="4070A0"/>
                </a:solidFill>
                <a:latin typeface="Consolas" panose="020B0609020204030204" pitchFamily="49" charset="0"/>
              </a:rPr>
              <a:t>"a b c"</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b="1" dirty="0" err="1">
                <a:solidFill>
                  <a:srgbClr val="007020"/>
                </a:solidFill>
                <a:latin typeface="Consolas" panose="020B0609020204030204" pitchFamily="49" charset="0"/>
              </a:rPr>
              <a:t>str_extract_all</a:t>
            </a:r>
            <a:r>
              <a:rPr lang="en-US" altLang="en-US" sz="2400" dirty="0">
                <a:solidFill>
                  <a:srgbClr val="4183C4"/>
                </a:solidFill>
                <a:latin typeface="Consolas" panose="020B0609020204030204" pitchFamily="49" charset="0"/>
              </a:rPr>
              <a:t>(x, </a:t>
            </a:r>
            <a:r>
              <a:rPr lang="en-US" altLang="en-US" sz="2400" dirty="0">
                <a:solidFill>
                  <a:srgbClr val="4070A0"/>
                </a:solidFill>
                <a:latin typeface="Consolas" panose="020B0609020204030204" pitchFamily="49" charset="0"/>
              </a:rPr>
              <a:t>"[a-z]"</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simplify =</a:t>
            </a:r>
            <a:r>
              <a:rPr lang="en-US" altLang="en-US" sz="2400" dirty="0">
                <a:solidFill>
                  <a:srgbClr val="4183C4"/>
                </a:solidFill>
                <a:latin typeface="Consolas" panose="020B0609020204030204" pitchFamily="49" charset="0"/>
              </a:rPr>
              <a:t> </a:t>
            </a:r>
            <a:r>
              <a:rPr lang="en-US" altLang="en-US" sz="2400" dirty="0">
                <a:solidFill>
                  <a:srgbClr val="007020"/>
                </a:solidFill>
                <a:latin typeface="Consolas" panose="020B0609020204030204" pitchFamily="49" charset="0"/>
              </a:rPr>
              <a:t>TRUE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[,1] [,2] [,3]</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[1,] "a"  ""   ""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[2,] "a"  "b"  ""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[3,] "a"  "b"  "c"</a:t>
            </a:r>
          </a:p>
        </p:txBody>
      </p:sp>
    </p:spTree>
    <p:extLst>
      <p:ext uri="{BB962C8B-B14F-4D97-AF65-F5344CB8AC3E}">
        <p14:creationId xmlns:p14="http://schemas.microsoft.com/office/powerpoint/2010/main" val="1394424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43741A-2A69-45DF-978C-24D443EA0F3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CF544F2-9092-4B6C-8279-554AFEA162D8}"/>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855AC86-0EEF-44CD-848D-DD44DACD903B}"/>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extract matches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92540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9281-00B8-4586-B317-C418F2968B11}"/>
              </a:ext>
            </a:extLst>
          </p:cNvPr>
          <p:cNvSpPr>
            <a:spLocks noGrp="1"/>
          </p:cNvSpPr>
          <p:nvPr>
            <p:ph type="title"/>
          </p:nvPr>
        </p:nvSpPr>
        <p:spPr/>
        <p:txBody>
          <a:bodyPr/>
          <a:lstStyle/>
          <a:p>
            <a:r>
              <a:rPr lang="en-US" dirty="0"/>
              <a:t>Grouped matches</a:t>
            </a:r>
          </a:p>
        </p:txBody>
      </p:sp>
      <p:sp>
        <p:nvSpPr>
          <p:cNvPr id="4" name="Rectangle 1">
            <a:extLst>
              <a:ext uri="{FF2B5EF4-FFF2-40B4-BE49-F238E27FC236}">
                <a16:creationId xmlns:a16="http://schemas.microsoft.com/office/drawing/2014/main" id="{BA1C5086-EA84-46CA-9636-F3B4C0123BA6}"/>
              </a:ext>
            </a:extLst>
          </p:cNvPr>
          <p:cNvSpPr>
            <a:spLocks noChangeArrowheads="1"/>
          </p:cNvSpPr>
          <p:nvPr/>
        </p:nvSpPr>
        <p:spPr bwMode="auto">
          <a:xfrm>
            <a:off x="233818" y="2084832"/>
            <a:ext cx="11724363"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noun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070A0"/>
                </a:solidFill>
                <a:effectLst/>
                <a:latin typeface="Consolas" panose="020B0609020204030204" pitchFamily="49" charset="0"/>
              </a:rPr>
              <a:t>a|the</a:t>
            </a:r>
            <a:r>
              <a:rPr kumimoji="0" lang="en-US" altLang="en-US" sz="2400" b="0" i="0" u="none" strike="noStrike" cap="none" normalizeH="0" baseline="0" dirty="0">
                <a:ln>
                  <a:noFill/>
                </a:ln>
                <a:solidFill>
                  <a:srgbClr val="4070A0"/>
                </a:solidFill>
                <a:effectLst/>
                <a:latin typeface="Consolas" panose="020B0609020204030204" pitchFamily="49" charset="0"/>
              </a:rPr>
              <a:t>) ([^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has_noun</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sentences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str_subset</a:t>
            </a:r>
            <a:r>
              <a:rPr kumimoji="0" lang="en-US" altLang="en-US" sz="2400" b="0" i="0" u="none" strike="noStrike" cap="none" normalizeH="0" baseline="0" dirty="0">
                <a:ln>
                  <a:noFill/>
                </a:ln>
                <a:solidFill>
                  <a:srgbClr val="4183C4"/>
                </a:solidFill>
                <a:effectLst/>
                <a:latin typeface="Consolas" panose="020B0609020204030204" pitchFamily="49" charset="0"/>
              </a:rPr>
              <a:t>(noun)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head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has_noun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str_extract</a:t>
            </a:r>
            <a:r>
              <a:rPr kumimoji="0" lang="en-US" altLang="en-US" sz="2400" b="0" i="0" u="none" strike="noStrike" cap="none" normalizeH="0" baseline="0" dirty="0">
                <a:ln>
                  <a:noFill/>
                </a:ln>
                <a:solidFill>
                  <a:srgbClr val="4183C4"/>
                </a:solidFill>
                <a:effectLst/>
                <a:latin typeface="Consolas" panose="020B0609020204030204" pitchFamily="49" charset="0"/>
              </a:rPr>
              <a:t>(noun)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"the smooth" "the sheet" "the depth" "a chicken" "the parked"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[6] "the sun" "the huge" "the ball" "the woman" "a helps"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134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013E-ED84-4D36-973F-F10AB5D44892}"/>
              </a:ext>
            </a:extLst>
          </p:cNvPr>
          <p:cNvSpPr>
            <a:spLocks noGrp="1"/>
          </p:cNvSpPr>
          <p:nvPr>
            <p:ph type="title"/>
          </p:nvPr>
        </p:nvSpPr>
        <p:spPr/>
        <p:txBody>
          <a:bodyPr/>
          <a:lstStyle/>
          <a:p>
            <a:r>
              <a:rPr lang="en-US" dirty="0" err="1"/>
              <a:t>str_match</a:t>
            </a:r>
            <a:r>
              <a:rPr lang="en-US" dirty="0"/>
              <a:t>()</a:t>
            </a:r>
            <a:r>
              <a:rPr lang="en-US" sz="5400" dirty="0">
                <a:solidFill>
                  <a:schemeClr val="tx1"/>
                </a:solidFill>
              </a:rPr>
              <a:t> </a:t>
            </a:r>
            <a:endParaRPr lang="en-US" dirty="0"/>
          </a:p>
        </p:txBody>
      </p:sp>
      <p:sp>
        <p:nvSpPr>
          <p:cNvPr id="5" name="Rectangle 4">
            <a:extLst>
              <a:ext uri="{FF2B5EF4-FFF2-40B4-BE49-F238E27FC236}">
                <a16:creationId xmlns:a16="http://schemas.microsoft.com/office/drawing/2014/main" id="{D1AE5A85-D0F9-4532-84F7-8B58D63BE50E}"/>
              </a:ext>
            </a:extLst>
          </p:cNvPr>
          <p:cNvSpPr/>
          <p:nvPr/>
        </p:nvSpPr>
        <p:spPr>
          <a:xfrm>
            <a:off x="1024127" y="2084832"/>
            <a:ext cx="9720071" cy="4493538"/>
          </a:xfrm>
          <a:prstGeom prst="rect">
            <a:avLst/>
          </a:prstGeom>
          <a:solidFill>
            <a:srgbClr val="F7F7F7"/>
          </a:solidFill>
        </p:spPr>
        <p:txBody>
          <a:bodyPr wrap="square">
            <a:spAutoFit/>
          </a:bodyPr>
          <a:lstStyle/>
          <a:p>
            <a:r>
              <a:rPr lang="en-US" altLang="en-US" sz="2200" dirty="0" err="1">
                <a:solidFill>
                  <a:srgbClr val="4183C4"/>
                </a:solidFill>
                <a:latin typeface="Consolas" panose="020B0609020204030204" pitchFamily="49" charset="0"/>
              </a:rPr>
              <a:t>has_noun</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str_match</a:t>
            </a:r>
            <a:r>
              <a:rPr lang="en-US" altLang="en-US" sz="2200" dirty="0">
                <a:solidFill>
                  <a:srgbClr val="4183C4"/>
                </a:solidFill>
                <a:latin typeface="Consolas" panose="020B0609020204030204" pitchFamily="49" charset="0"/>
              </a:rPr>
              <a:t>(noun)</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[,1]         [,2]  [,3]     </a:t>
            </a:r>
          </a:p>
          <a:p>
            <a:r>
              <a:rPr lang="en-US" sz="2200" i="1" dirty="0">
                <a:solidFill>
                  <a:srgbClr val="60A0B0"/>
                </a:solidFill>
                <a:latin typeface="Consolas" panose="020B0609020204030204" pitchFamily="49" charset="0"/>
              </a:rPr>
              <a:t>#&gt;  [1,] "the smooth" "the" "smooth" </a:t>
            </a:r>
          </a:p>
          <a:p>
            <a:r>
              <a:rPr lang="en-US" sz="2200" i="1" dirty="0">
                <a:solidFill>
                  <a:srgbClr val="60A0B0"/>
                </a:solidFill>
                <a:latin typeface="Consolas" panose="020B0609020204030204" pitchFamily="49" charset="0"/>
              </a:rPr>
              <a:t>#&gt;  [2,] "the sheet"  "the" "sheet"  </a:t>
            </a:r>
          </a:p>
          <a:p>
            <a:r>
              <a:rPr lang="en-US" sz="2200" i="1" dirty="0">
                <a:solidFill>
                  <a:srgbClr val="60A0B0"/>
                </a:solidFill>
                <a:latin typeface="Consolas" panose="020B0609020204030204" pitchFamily="49" charset="0"/>
              </a:rPr>
              <a:t>#&gt;  [3,] "the depth"  "the" "depth"  </a:t>
            </a:r>
          </a:p>
          <a:p>
            <a:r>
              <a:rPr lang="en-US" sz="2200" i="1" dirty="0">
                <a:solidFill>
                  <a:srgbClr val="60A0B0"/>
                </a:solidFill>
                <a:latin typeface="Consolas" panose="020B0609020204030204" pitchFamily="49" charset="0"/>
              </a:rPr>
              <a:t>#&gt;  [4,] "a chicken"  "a"   "chicken"</a:t>
            </a:r>
          </a:p>
          <a:p>
            <a:r>
              <a:rPr lang="en-US" sz="2200" i="1" dirty="0">
                <a:solidFill>
                  <a:srgbClr val="60A0B0"/>
                </a:solidFill>
                <a:latin typeface="Consolas" panose="020B0609020204030204" pitchFamily="49" charset="0"/>
              </a:rPr>
              <a:t>#&gt;  [5,] "the parked" "the" "parked" </a:t>
            </a:r>
          </a:p>
          <a:p>
            <a:r>
              <a:rPr lang="en-US" sz="2200" i="1" dirty="0">
                <a:solidFill>
                  <a:srgbClr val="60A0B0"/>
                </a:solidFill>
                <a:latin typeface="Consolas" panose="020B0609020204030204" pitchFamily="49" charset="0"/>
              </a:rPr>
              <a:t>#&gt;  [6,] "the sun"    "the" "sun"    </a:t>
            </a:r>
          </a:p>
          <a:p>
            <a:r>
              <a:rPr lang="en-US" sz="2200" i="1" dirty="0">
                <a:solidFill>
                  <a:srgbClr val="60A0B0"/>
                </a:solidFill>
                <a:latin typeface="Consolas" panose="020B0609020204030204" pitchFamily="49" charset="0"/>
              </a:rPr>
              <a:t>#&gt;  [7,] "the huge"   "the" "huge"   </a:t>
            </a:r>
          </a:p>
          <a:p>
            <a:r>
              <a:rPr lang="en-US" sz="2200" i="1" dirty="0">
                <a:solidFill>
                  <a:srgbClr val="60A0B0"/>
                </a:solidFill>
                <a:latin typeface="Consolas" panose="020B0609020204030204" pitchFamily="49" charset="0"/>
              </a:rPr>
              <a:t>#&gt;  [8,] "the ball"   "the" "ball"   </a:t>
            </a:r>
          </a:p>
          <a:p>
            <a:r>
              <a:rPr lang="en-US" sz="2200" i="1" dirty="0">
                <a:solidFill>
                  <a:srgbClr val="60A0B0"/>
                </a:solidFill>
                <a:latin typeface="Consolas" panose="020B0609020204030204" pitchFamily="49" charset="0"/>
              </a:rPr>
              <a:t>#&gt;  [9,] "the woman"  "the" "woman"  </a:t>
            </a:r>
          </a:p>
          <a:p>
            <a:r>
              <a:rPr lang="en-US" sz="2200" i="1" dirty="0">
                <a:solidFill>
                  <a:srgbClr val="60A0B0"/>
                </a:solidFill>
                <a:latin typeface="Consolas" panose="020B0609020204030204" pitchFamily="49" charset="0"/>
              </a:rPr>
              <a:t>#&gt; [10,] "a helps"    "a"   "helps"</a:t>
            </a:r>
          </a:p>
        </p:txBody>
      </p:sp>
    </p:spTree>
    <p:extLst>
      <p:ext uri="{BB962C8B-B14F-4D97-AF65-F5344CB8AC3E}">
        <p14:creationId xmlns:p14="http://schemas.microsoft.com/office/powerpoint/2010/main" val="1981631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1EB0-C0BD-4BA5-A9BA-35D6ED44EF60}"/>
              </a:ext>
            </a:extLst>
          </p:cNvPr>
          <p:cNvSpPr>
            <a:spLocks noGrp="1"/>
          </p:cNvSpPr>
          <p:nvPr>
            <p:ph type="title"/>
          </p:nvPr>
        </p:nvSpPr>
        <p:spPr/>
        <p:txBody>
          <a:bodyPr/>
          <a:lstStyle/>
          <a:p>
            <a:r>
              <a:rPr lang="en-US" dirty="0" err="1"/>
              <a:t>tidyr</a:t>
            </a:r>
            <a:r>
              <a:rPr lang="en-US" dirty="0"/>
              <a:t>::extract()</a:t>
            </a:r>
          </a:p>
        </p:txBody>
      </p:sp>
      <p:sp>
        <p:nvSpPr>
          <p:cNvPr id="5" name="Rectangle 4">
            <a:extLst>
              <a:ext uri="{FF2B5EF4-FFF2-40B4-BE49-F238E27FC236}">
                <a16:creationId xmlns:a16="http://schemas.microsoft.com/office/drawing/2014/main" id="{9C6B95FB-98E2-43BA-8DDF-BA0C2AF91CCE}"/>
              </a:ext>
            </a:extLst>
          </p:cNvPr>
          <p:cNvSpPr/>
          <p:nvPr/>
        </p:nvSpPr>
        <p:spPr>
          <a:xfrm>
            <a:off x="1024127" y="2025467"/>
            <a:ext cx="9720071" cy="4401205"/>
          </a:xfrm>
          <a:prstGeom prst="rect">
            <a:avLst/>
          </a:prstGeom>
          <a:solidFill>
            <a:srgbClr val="F7F7F7"/>
          </a:solidFill>
        </p:spPr>
        <p:txBody>
          <a:bodyPr wrap="square">
            <a:spAutoFit/>
          </a:bodyPr>
          <a:lstStyle/>
          <a:p>
            <a:r>
              <a:rPr lang="en-US" altLang="en-US" sz="2000" b="1" dirty="0" err="1">
                <a:solidFill>
                  <a:srgbClr val="007020"/>
                </a:solidFill>
                <a:latin typeface="Consolas" panose="020B0609020204030204" pitchFamily="49" charset="0"/>
              </a:rPr>
              <a:t>tibble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sentence =</a:t>
            </a:r>
            <a:r>
              <a:rPr lang="en-US" altLang="en-US" sz="2000" dirty="0">
                <a:solidFill>
                  <a:srgbClr val="4183C4"/>
                </a:solidFill>
                <a:latin typeface="Consolas" panose="020B0609020204030204" pitchFamily="49" charset="0"/>
              </a:rPr>
              <a:t> sentences)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dirty="0">
                <a:solidFill>
                  <a:srgbClr val="4070A0"/>
                </a:solidFill>
                <a:latin typeface="Consolas" panose="020B0609020204030204" pitchFamily="49" charset="0"/>
              </a:rPr>
              <a:t>  </a:t>
            </a:r>
            <a:r>
              <a:rPr lang="en-US" altLang="en-US" sz="2000" dirty="0" err="1">
                <a:solidFill>
                  <a:srgbClr val="4183C4"/>
                </a:solidFill>
                <a:latin typeface="Consolas" panose="020B0609020204030204" pitchFamily="49" charset="0"/>
              </a:rPr>
              <a:t>tidyr</a:t>
            </a:r>
            <a:r>
              <a:rPr lang="en-US" altLang="en-US" sz="2000" dirty="0">
                <a:solidFill>
                  <a:srgbClr val="666666"/>
                </a:solidFill>
                <a:latin typeface="Consolas" panose="020B0609020204030204" pitchFamily="49" charset="0"/>
              </a:rPr>
              <a:t>::</a:t>
            </a:r>
            <a:r>
              <a:rPr lang="en-US" altLang="en-US" sz="2000" b="1" dirty="0">
                <a:solidFill>
                  <a:srgbClr val="007020"/>
                </a:solidFill>
                <a:latin typeface="Consolas" panose="020B0609020204030204" pitchFamily="49" charset="0"/>
              </a:rPr>
              <a:t>extract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dirty="0">
                <a:solidFill>
                  <a:srgbClr val="333333"/>
                </a:solidFill>
                <a:latin typeface="Consolas" panose="020B0609020204030204" pitchFamily="49" charset="0"/>
              </a:rPr>
              <a:t>    </a:t>
            </a:r>
            <a:r>
              <a:rPr lang="en-US" altLang="en-US" sz="2000" dirty="0">
                <a:solidFill>
                  <a:srgbClr val="4183C4"/>
                </a:solidFill>
                <a:latin typeface="Consolas" panose="020B0609020204030204" pitchFamily="49" charset="0"/>
              </a:rPr>
              <a:t>sentence,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"article"</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"noun"</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a|the</a:t>
            </a:r>
            <a:r>
              <a:rPr lang="en-US" altLang="en-US" sz="2000" dirty="0">
                <a:solidFill>
                  <a:srgbClr val="4070A0"/>
                </a:solidFill>
                <a:latin typeface="Consolas" panose="020B0609020204030204" pitchFamily="49" charset="0"/>
              </a:rPr>
              <a:t>) ([^ ]+)"</a:t>
            </a:r>
            <a:r>
              <a:rPr lang="en-US" altLang="en-US" sz="2000" dirty="0">
                <a:solidFill>
                  <a:srgbClr val="4183C4"/>
                </a:solidFill>
                <a:latin typeface="Consolas" panose="020B0609020204030204" pitchFamily="49" charset="0"/>
              </a:rPr>
              <a:t>, </a:t>
            </a:r>
          </a:p>
          <a:p>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remove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FALSE</a:t>
            </a:r>
            <a:r>
              <a:rPr lang="en-US" altLang="en-US" sz="2000" dirty="0">
                <a:solidFill>
                  <a:srgbClr val="333333"/>
                </a:solidFill>
                <a:latin typeface="Consolas" panose="020B0609020204030204" pitchFamily="49" charset="0"/>
              </a:rPr>
              <a:t> </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720 x 3</a:t>
            </a:r>
          </a:p>
          <a:p>
            <a:r>
              <a:rPr lang="en-US" sz="2000" i="1" dirty="0">
                <a:solidFill>
                  <a:srgbClr val="60A0B0"/>
                </a:solidFill>
                <a:latin typeface="Consolas" panose="020B0609020204030204" pitchFamily="49" charset="0"/>
              </a:rPr>
              <a:t>#&gt;   sentence                                    article noun   </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1 The birch canoe slid on the smooth planks.  the     smooth </a:t>
            </a:r>
          </a:p>
          <a:p>
            <a:r>
              <a:rPr lang="en-US" sz="2000" i="1" dirty="0">
                <a:solidFill>
                  <a:srgbClr val="60A0B0"/>
                </a:solidFill>
                <a:latin typeface="Consolas" panose="020B0609020204030204" pitchFamily="49" charset="0"/>
              </a:rPr>
              <a:t>#&gt; 2 Glue the sheet to the dark blue background. the     sheet  </a:t>
            </a:r>
          </a:p>
          <a:p>
            <a:r>
              <a:rPr lang="en-US" sz="2000" i="1" dirty="0">
                <a:solidFill>
                  <a:srgbClr val="60A0B0"/>
                </a:solidFill>
                <a:latin typeface="Consolas" panose="020B0609020204030204" pitchFamily="49" charset="0"/>
              </a:rPr>
              <a:t>#&gt; 3 It's easy to tell the depth of a well.      the     depth  </a:t>
            </a:r>
          </a:p>
          <a:p>
            <a:r>
              <a:rPr lang="en-US" sz="2000" i="1" dirty="0">
                <a:solidFill>
                  <a:srgbClr val="60A0B0"/>
                </a:solidFill>
                <a:latin typeface="Consolas" panose="020B0609020204030204" pitchFamily="49" charset="0"/>
              </a:rPr>
              <a:t>#&gt; 4 These days a chicken leg is a rare dish.    a       chicken</a:t>
            </a:r>
          </a:p>
          <a:p>
            <a:r>
              <a:rPr lang="en-US" sz="2000" i="1" dirty="0">
                <a:solidFill>
                  <a:srgbClr val="60A0B0"/>
                </a:solidFill>
                <a:latin typeface="Consolas" panose="020B0609020204030204" pitchFamily="49" charset="0"/>
              </a:rPr>
              <a:t>#&gt; 5 Rice is often served in round bowls.        &lt;NA&gt;    &lt;NA&gt;   </a:t>
            </a:r>
          </a:p>
          <a:p>
            <a:r>
              <a:rPr lang="en-US" sz="2000" i="1" dirty="0">
                <a:solidFill>
                  <a:srgbClr val="60A0B0"/>
                </a:solidFill>
                <a:latin typeface="Consolas" panose="020B0609020204030204" pitchFamily="49" charset="0"/>
              </a:rPr>
              <a:t>#&gt; 6 The juice of lemons makes fine punch.       &lt;NA&gt;    &lt;NA&gt;   </a:t>
            </a:r>
          </a:p>
          <a:p>
            <a:r>
              <a:rPr lang="en-US" sz="2000" i="1" dirty="0">
                <a:solidFill>
                  <a:srgbClr val="60A0B0"/>
                </a:solidFill>
                <a:latin typeface="Consolas" panose="020B0609020204030204" pitchFamily="49" charset="0"/>
              </a:rPr>
              <a:t>#&gt; # … with 714 more rows</a:t>
            </a:r>
          </a:p>
        </p:txBody>
      </p:sp>
    </p:spTree>
    <p:extLst>
      <p:ext uri="{BB962C8B-B14F-4D97-AF65-F5344CB8AC3E}">
        <p14:creationId xmlns:p14="http://schemas.microsoft.com/office/powerpoint/2010/main" val="1505980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C9B42-F529-4877-AB3B-421C6C5ABF71}"/>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800FA0E-6CDE-49DC-91FE-4E95292AF273}"/>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9BF06D6-B2D9-444B-AE30-2D23E587326C}"/>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grouped matches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65974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C2BB-2EA8-4E06-9E2F-2835F85CB589}"/>
              </a:ext>
            </a:extLst>
          </p:cNvPr>
          <p:cNvSpPr>
            <a:spLocks noGrp="1"/>
          </p:cNvSpPr>
          <p:nvPr>
            <p:ph type="title"/>
          </p:nvPr>
        </p:nvSpPr>
        <p:spPr/>
        <p:txBody>
          <a:bodyPr/>
          <a:lstStyle/>
          <a:p>
            <a:r>
              <a:rPr lang="en-US" dirty="0"/>
              <a:t>Multiple strings</a:t>
            </a:r>
          </a:p>
        </p:txBody>
      </p:sp>
      <p:sp>
        <p:nvSpPr>
          <p:cNvPr id="3" name="Content Placeholder 2">
            <a:extLst>
              <a:ext uri="{FF2B5EF4-FFF2-40B4-BE49-F238E27FC236}">
                <a16:creationId xmlns:a16="http://schemas.microsoft.com/office/drawing/2014/main" id="{D24BEEE3-87F2-42C3-96FA-5F06ED262677}"/>
              </a:ext>
            </a:extLst>
          </p:cNvPr>
          <p:cNvSpPr>
            <a:spLocks noGrp="1"/>
          </p:cNvSpPr>
          <p:nvPr>
            <p:ph idx="1"/>
          </p:nvPr>
        </p:nvSpPr>
        <p:spPr/>
        <p:txBody>
          <a:bodyPr/>
          <a:lstStyle/>
          <a:p>
            <a:r>
              <a:rPr lang="en-US" sz="2400" dirty="0"/>
              <a:t>Multiple strings are often stored in a character vector, which you can create with </a:t>
            </a:r>
            <a:r>
              <a:rPr lang="en-US" dirty="0">
                <a:latin typeface="Consolas" panose="020B0609020204030204" pitchFamily="49" charset="0"/>
              </a:rPr>
              <a:t>c()</a:t>
            </a:r>
            <a:r>
              <a:rPr lang="en-US" sz="2400" dirty="0"/>
              <a:t>:</a:t>
            </a:r>
            <a:endParaRPr lang="en-US" dirty="0"/>
          </a:p>
          <a:p>
            <a:endParaRPr lang="en-US" dirty="0"/>
          </a:p>
        </p:txBody>
      </p:sp>
      <p:sp>
        <p:nvSpPr>
          <p:cNvPr id="5" name="Rectangle 2">
            <a:extLst>
              <a:ext uri="{FF2B5EF4-FFF2-40B4-BE49-F238E27FC236}">
                <a16:creationId xmlns:a16="http://schemas.microsoft.com/office/drawing/2014/main" id="{3AD8285B-42B0-445F-9672-905369A2B312}"/>
              </a:ext>
            </a:extLst>
          </p:cNvPr>
          <p:cNvSpPr>
            <a:spLocks noChangeArrowheads="1"/>
          </p:cNvSpPr>
          <p:nvPr/>
        </p:nvSpPr>
        <p:spPr bwMode="auto">
          <a:xfrm>
            <a:off x="1024128" y="3429000"/>
            <a:ext cx="4502836"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"one"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"two"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"three"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"one" "two" "three"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1073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EB65-8790-40B8-86A8-B6DF609CE23B}"/>
              </a:ext>
            </a:extLst>
          </p:cNvPr>
          <p:cNvSpPr>
            <a:spLocks noGrp="1"/>
          </p:cNvSpPr>
          <p:nvPr>
            <p:ph type="title"/>
          </p:nvPr>
        </p:nvSpPr>
        <p:spPr/>
        <p:txBody>
          <a:bodyPr/>
          <a:lstStyle/>
          <a:p>
            <a:r>
              <a:rPr lang="en-US" dirty="0"/>
              <a:t>Replacing matches</a:t>
            </a:r>
          </a:p>
        </p:txBody>
      </p:sp>
      <p:sp>
        <p:nvSpPr>
          <p:cNvPr id="3" name="Content Placeholder 2">
            <a:extLst>
              <a:ext uri="{FF2B5EF4-FFF2-40B4-BE49-F238E27FC236}">
                <a16:creationId xmlns:a16="http://schemas.microsoft.com/office/drawing/2014/main" id="{BFDEEC8A-B2FC-4DE2-80F2-12565BD37114}"/>
              </a:ext>
            </a:extLst>
          </p:cNvPr>
          <p:cNvSpPr>
            <a:spLocks noGrp="1"/>
          </p:cNvSpPr>
          <p:nvPr>
            <p:ph idx="1"/>
          </p:nvPr>
        </p:nvSpPr>
        <p:spPr>
          <a:xfrm>
            <a:off x="997528" y="2286000"/>
            <a:ext cx="9746674" cy="4023360"/>
          </a:xfrm>
        </p:spPr>
        <p:txBody>
          <a:bodyPr>
            <a:normAutofit/>
          </a:bodyPr>
          <a:lstStyle/>
          <a:p>
            <a:r>
              <a:rPr lang="en-US" sz="2400" dirty="0" err="1">
                <a:latin typeface="Consolas" panose="020B0609020204030204" pitchFamily="49" charset="0"/>
              </a:rPr>
              <a:t>str_replace</a:t>
            </a:r>
            <a:r>
              <a:rPr lang="en-US" sz="2400" dirty="0">
                <a:latin typeface="Consolas" panose="020B0609020204030204" pitchFamily="49" charset="0"/>
              </a:rPr>
              <a:t>()</a:t>
            </a:r>
            <a:r>
              <a:rPr lang="en-US" sz="2400" dirty="0"/>
              <a:t> and </a:t>
            </a:r>
            <a:r>
              <a:rPr lang="en-US" sz="2400" dirty="0" err="1">
                <a:latin typeface="Consolas" panose="020B0609020204030204" pitchFamily="49" charset="0"/>
              </a:rPr>
              <a:t>str_replace_all</a:t>
            </a:r>
            <a:r>
              <a:rPr lang="en-US" sz="2400" dirty="0">
                <a:latin typeface="Consolas" panose="020B0609020204030204" pitchFamily="49" charset="0"/>
              </a:rPr>
              <a:t>()</a:t>
            </a:r>
            <a:r>
              <a:rPr lang="en-US" sz="2400" dirty="0"/>
              <a:t> allow you to replace matches with new strings</a:t>
            </a:r>
          </a:p>
        </p:txBody>
      </p:sp>
      <p:sp>
        <p:nvSpPr>
          <p:cNvPr id="4" name="Rectangle 1">
            <a:extLst>
              <a:ext uri="{FF2B5EF4-FFF2-40B4-BE49-F238E27FC236}">
                <a16:creationId xmlns:a16="http://schemas.microsoft.com/office/drawing/2014/main" id="{134112EB-0116-47DA-A771-D537B1E6A338}"/>
              </a:ext>
            </a:extLst>
          </p:cNvPr>
          <p:cNvSpPr>
            <a:spLocks noChangeArrowheads="1"/>
          </p:cNvSpPr>
          <p:nvPr/>
        </p:nvSpPr>
        <p:spPr bwMode="auto">
          <a:xfrm>
            <a:off x="1024128" y="3245504"/>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"apple"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"pear"</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"banana"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str_replace</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aeiou</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pple</a:t>
            </a:r>
            <a:r>
              <a:rPr kumimoji="0" lang="en-US" altLang="en-US" sz="2400" b="0" i="1" u="none" strike="noStrike" cap="none" normalizeH="0" baseline="0" dirty="0">
                <a:ln>
                  <a:noFill/>
                </a:ln>
                <a:solidFill>
                  <a:srgbClr val="60A0B0"/>
                </a:solidFill>
                <a:effectLst/>
                <a:latin typeface="Consolas" panose="020B0609020204030204" pitchFamily="49" charset="0"/>
              </a:rPr>
              <a:t>" "p-</a:t>
            </a:r>
            <a:r>
              <a:rPr kumimoji="0" lang="en-US" altLang="en-US" sz="2400" b="0" i="1" u="none" strike="noStrike" cap="none" normalizeH="0" baseline="0" dirty="0" err="1">
                <a:ln>
                  <a:noFill/>
                </a:ln>
                <a:solidFill>
                  <a:srgbClr val="60A0B0"/>
                </a:solidFill>
                <a:effectLst/>
                <a:latin typeface="Consolas" panose="020B0609020204030204" pitchFamily="49" charset="0"/>
              </a:rPr>
              <a:t>ar</a:t>
            </a:r>
            <a:r>
              <a:rPr kumimoji="0" lang="en-US" altLang="en-US" sz="2400" b="0" i="1" u="none" strike="noStrike" cap="none" normalizeH="0" baseline="0" dirty="0">
                <a:ln>
                  <a:noFill/>
                </a:ln>
                <a:solidFill>
                  <a:srgbClr val="60A0B0"/>
                </a:solidFill>
                <a:effectLst/>
                <a:latin typeface="Consolas" panose="020B0609020204030204" pitchFamily="49" charset="0"/>
              </a:rPr>
              <a:t>" "b-nana"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str_replace_all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aeiou</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"-ppl-" "p--r" "b-n-n-"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147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D6E3-9F7B-46BA-BA86-54C4A86B9939}"/>
              </a:ext>
            </a:extLst>
          </p:cNvPr>
          <p:cNvSpPr>
            <a:spLocks noGrp="1"/>
          </p:cNvSpPr>
          <p:nvPr>
            <p:ph type="title"/>
          </p:nvPr>
        </p:nvSpPr>
        <p:spPr/>
        <p:txBody>
          <a:bodyPr/>
          <a:lstStyle/>
          <a:p>
            <a:r>
              <a:rPr lang="en-US" dirty="0" err="1"/>
              <a:t>str_replace_all</a:t>
            </a:r>
            <a:r>
              <a:rPr lang="en-US" dirty="0"/>
              <a:t>()</a:t>
            </a:r>
            <a:r>
              <a:rPr lang="en-US" sz="5400" dirty="0">
                <a:solidFill>
                  <a:schemeClr val="tx1"/>
                </a:solidFill>
              </a:rPr>
              <a:t> </a:t>
            </a:r>
            <a:endParaRPr lang="en-US" dirty="0"/>
          </a:p>
        </p:txBody>
      </p:sp>
      <p:sp>
        <p:nvSpPr>
          <p:cNvPr id="4" name="Rectangle 1">
            <a:extLst>
              <a:ext uri="{FF2B5EF4-FFF2-40B4-BE49-F238E27FC236}">
                <a16:creationId xmlns:a16="http://schemas.microsoft.com/office/drawing/2014/main" id="{DFEF4BC9-2A98-4B68-B229-981E47A7EFE3}"/>
              </a:ext>
            </a:extLst>
          </p:cNvPr>
          <p:cNvSpPr>
            <a:spLocks noChangeArrowheads="1"/>
          </p:cNvSpPr>
          <p:nvPr/>
        </p:nvSpPr>
        <p:spPr bwMode="auto">
          <a:xfrm>
            <a:off x="743573" y="2084832"/>
            <a:ext cx="1070485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"1 house"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"2 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"3 people"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str_replace_all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 "one"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 "two"</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 "three"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"one house" "two cars" "three people"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29474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C093-50C4-433C-AFA2-0B6D4CAF649C}"/>
              </a:ext>
            </a:extLst>
          </p:cNvPr>
          <p:cNvSpPr>
            <a:spLocks noGrp="1"/>
          </p:cNvSpPr>
          <p:nvPr>
            <p:ph type="title"/>
          </p:nvPr>
        </p:nvSpPr>
        <p:spPr/>
        <p:txBody>
          <a:bodyPr/>
          <a:lstStyle/>
          <a:p>
            <a:r>
              <a:rPr lang="en-US" dirty="0"/>
              <a:t>backreferences to insert components</a:t>
            </a:r>
          </a:p>
        </p:txBody>
      </p:sp>
      <p:sp>
        <p:nvSpPr>
          <p:cNvPr id="4" name="Rectangle 1">
            <a:extLst>
              <a:ext uri="{FF2B5EF4-FFF2-40B4-BE49-F238E27FC236}">
                <a16:creationId xmlns:a16="http://schemas.microsoft.com/office/drawing/2014/main" id="{573B138F-7AF3-4447-A9FD-C9F4B61481CB}"/>
              </a:ext>
            </a:extLst>
          </p:cNvPr>
          <p:cNvSpPr>
            <a:spLocks noChangeArrowheads="1"/>
          </p:cNvSpPr>
          <p:nvPr/>
        </p:nvSpPr>
        <p:spPr bwMode="auto">
          <a:xfrm>
            <a:off x="786614" y="2084832"/>
            <a:ext cx="10195099"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sentences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str_replace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 ([^ ]+) ([^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"\\1 \\3 \\2"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head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"The canoe birch slid on the smooth planks."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[2] "Glue sheet the to the dark blue background."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 "It's to easy tell the depth of a well."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[4] "These a days chicken leg is a rare dish."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[5] "Rice often is served in round bowls."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0265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A9CA3-8D48-4383-9A95-07C4F4499458}"/>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6EB2D81-A6B1-4E33-82EA-12F689151A53}"/>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9784365-53C5-4731-AF04-120BA3A4DCAE}"/>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replacing matches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50862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D2C0-6C92-45F1-A312-7171FA973432}"/>
              </a:ext>
            </a:extLst>
          </p:cNvPr>
          <p:cNvSpPr>
            <a:spLocks noGrp="1"/>
          </p:cNvSpPr>
          <p:nvPr>
            <p:ph type="title"/>
          </p:nvPr>
        </p:nvSpPr>
        <p:spPr/>
        <p:txBody>
          <a:bodyPr/>
          <a:lstStyle/>
          <a:p>
            <a:r>
              <a:rPr lang="en-US" dirty="0"/>
              <a:t>Splitting</a:t>
            </a:r>
          </a:p>
        </p:txBody>
      </p:sp>
      <p:sp>
        <p:nvSpPr>
          <p:cNvPr id="3" name="Content Placeholder 2">
            <a:extLst>
              <a:ext uri="{FF2B5EF4-FFF2-40B4-BE49-F238E27FC236}">
                <a16:creationId xmlns:a16="http://schemas.microsoft.com/office/drawing/2014/main" id="{B5CC1C71-5E37-4BB7-A1F2-33A1E9EE4DD0}"/>
              </a:ext>
            </a:extLst>
          </p:cNvPr>
          <p:cNvSpPr>
            <a:spLocks noGrp="1"/>
          </p:cNvSpPr>
          <p:nvPr>
            <p:ph idx="1"/>
          </p:nvPr>
        </p:nvSpPr>
        <p:spPr/>
        <p:txBody>
          <a:bodyPr>
            <a:normAutofit/>
          </a:bodyPr>
          <a:lstStyle/>
          <a:p>
            <a:pPr marL="0" indent="0">
              <a:buNone/>
            </a:pPr>
            <a:r>
              <a:rPr lang="en-US" sz="2400" dirty="0"/>
              <a:t>Use </a:t>
            </a:r>
            <a:r>
              <a:rPr lang="en-US" sz="2400" dirty="0" err="1">
                <a:latin typeface="Consolas" panose="020B0609020204030204" pitchFamily="49" charset="0"/>
              </a:rPr>
              <a:t>str_split</a:t>
            </a:r>
            <a:r>
              <a:rPr lang="en-US" sz="2400" dirty="0">
                <a:latin typeface="Consolas" panose="020B0609020204030204" pitchFamily="49" charset="0"/>
              </a:rPr>
              <a:t>()</a:t>
            </a:r>
            <a:r>
              <a:rPr lang="en-US" sz="2400" dirty="0"/>
              <a:t> to split a string up into pieces</a:t>
            </a:r>
          </a:p>
        </p:txBody>
      </p:sp>
      <p:sp>
        <p:nvSpPr>
          <p:cNvPr id="5" name="Rectangle 4">
            <a:extLst>
              <a:ext uri="{FF2B5EF4-FFF2-40B4-BE49-F238E27FC236}">
                <a16:creationId xmlns:a16="http://schemas.microsoft.com/office/drawing/2014/main" id="{98459CE1-9D2C-487B-879F-994B9DDD58A3}"/>
              </a:ext>
            </a:extLst>
          </p:cNvPr>
          <p:cNvSpPr/>
          <p:nvPr/>
        </p:nvSpPr>
        <p:spPr>
          <a:xfrm>
            <a:off x="1024126" y="2796413"/>
            <a:ext cx="9720073" cy="3477875"/>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sentences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r>
              <a:rPr lang="en-US" altLang="en-US" sz="2000" b="1"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head</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2</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str_split</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[[1]]</a:t>
            </a:r>
          </a:p>
          <a:p>
            <a:r>
              <a:rPr lang="en-US" sz="2000" i="1" dirty="0">
                <a:solidFill>
                  <a:srgbClr val="60A0B0"/>
                </a:solidFill>
                <a:latin typeface="Consolas" panose="020B0609020204030204" pitchFamily="49" charset="0"/>
              </a:rPr>
              <a:t>#&gt; [1] "The"     "birch"   "canoe"   "slid"    "on"      "the"     "smooth" </a:t>
            </a:r>
          </a:p>
          <a:p>
            <a:r>
              <a:rPr lang="en-US" sz="2000" i="1" dirty="0">
                <a:solidFill>
                  <a:srgbClr val="60A0B0"/>
                </a:solidFill>
                <a:latin typeface="Consolas" panose="020B0609020204030204" pitchFamily="49" charset="0"/>
              </a:rPr>
              <a:t>#&gt; [8] "planks."</a:t>
            </a:r>
          </a:p>
          <a:p>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[[2]]</a:t>
            </a:r>
          </a:p>
          <a:p>
            <a:r>
              <a:rPr lang="en-US" sz="2000" i="1" dirty="0">
                <a:solidFill>
                  <a:srgbClr val="60A0B0"/>
                </a:solidFill>
                <a:latin typeface="Consolas" panose="020B0609020204030204" pitchFamily="49" charset="0"/>
              </a:rPr>
              <a:t>#&gt; [1] "Glue"        "the"         "sheet"       "to"          "the"        </a:t>
            </a:r>
          </a:p>
          <a:p>
            <a:r>
              <a:rPr lang="en-US" sz="2000" i="1" dirty="0">
                <a:solidFill>
                  <a:srgbClr val="60A0B0"/>
                </a:solidFill>
                <a:latin typeface="Consolas" panose="020B0609020204030204" pitchFamily="49" charset="0"/>
              </a:rPr>
              <a:t>#&gt; [6] "dark"        "blue"        "background."</a:t>
            </a:r>
          </a:p>
        </p:txBody>
      </p:sp>
    </p:spTree>
    <p:extLst>
      <p:ext uri="{BB962C8B-B14F-4D97-AF65-F5344CB8AC3E}">
        <p14:creationId xmlns:p14="http://schemas.microsoft.com/office/powerpoint/2010/main" val="1917594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6F28-5E39-47D7-8F36-41816E94900B}"/>
              </a:ext>
            </a:extLst>
          </p:cNvPr>
          <p:cNvSpPr>
            <a:spLocks noGrp="1"/>
          </p:cNvSpPr>
          <p:nvPr>
            <p:ph type="title"/>
          </p:nvPr>
        </p:nvSpPr>
        <p:spPr/>
        <p:txBody>
          <a:bodyPr/>
          <a:lstStyle/>
          <a:p>
            <a:r>
              <a:rPr lang="en-US" dirty="0"/>
              <a:t>Splitting returns a list</a:t>
            </a:r>
          </a:p>
        </p:txBody>
      </p:sp>
      <p:sp>
        <p:nvSpPr>
          <p:cNvPr id="5" name="Rectangle 2">
            <a:extLst>
              <a:ext uri="{FF2B5EF4-FFF2-40B4-BE49-F238E27FC236}">
                <a16:creationId xmlns:a16="http://schemas.microsoft.com/office/drawing/2014/main" id="{634481AA-9129-42C5-9E1A-1C7689DA7126}"/>
              </a:ext>
            </a:extLst>
          </p:cNvPr>
          <p:cNvSpPr>
            <a:spLocks noChangeArrowheads="1"/>
          </p:cNvSpPr>
          <p:nvPr/>
        </p:nvSpPr>
        <p:spPr bwMode="auto">
          <a:xfrm>
            <a:off x="1024128" y="2084832"/>
            <a:ext cx="390812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a|b|c|d</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str_split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 "b" "c" "d"</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A10B5DD-6BE8-48A4-B17B-6A71EF4E7E41}"/>
              </a:ext>
            </a:extLst>
          </p:cNvPr>
          <p:cNvSpPr/>
          <p:nvPr/>
        </p:nvSpPr>
        <p:spPr>
          <a:xfrm>
            <a:off x="6096000" y="2541393"/>
            <a:ext cx="3661772" cy="954107"/>
          </a:xfrm>
          <a:prstGeom prst="rect">
            <a:avLst/>
          </a:prstGeom>
          <a:solidFill>
            <a:srgbClr val="FFC000"/>
          </a:solidFill>
          <a:ln>
            <a:solidFill>
              <a:schemeClr val="tx1"/>
            </a:solidFill>
          </a:ln>
        </p:spPr>
        <p:txBody>
          <a:bodyPr wrap="none">
            <a:spAutoFit/>
          </a:bodyPr>
          <a:lstStyle/>
          <a:p>
            <a:r>
              <a:rPr lang="en-US" sz="2800" dirty="0"/>
              <a:t>extract the first element </a:t>
            </a:r>
          </a:p>
          <a:p>
            <a:r>
              <a:rPr lang="en-US" sz="2800" dirty="0"/>
              <a:t>of the list</a:t>
            </a:r>
          </a:p>
        </p:txBody>
      </p:sp>
      <p:cxnSp>
        <p:nvCxnSpPr>
          <p:cNvPr id="8" name="Straight Arrow Connector 7">
            <a:extLst>
              <a:ext uri="{FF2B5EF4-FFF2-40B4-BE49-F238E27FC236}">
                <a16:creationId xmlns:a16="http://schemas.microsoft.com/office/drawing/2014/main" id="{43336854-6A62-4C99-A913-C829990953AF}"/>
              </a:ext>
            </a:extLst>
          </p:cNvPr>
          <p:cNvCxnSpPr>
            <a:stCxn id="6" idx="1"/>
          </p:cNvCxnSpPr>
          <p:nvPr/>
        </p:nvCxnSpPr>
        <p:spPr>
          <a:xfrm flipH="1">
            <a:off x="2496050" y="3018447"/>
            <a:ext cx="3599950" cy="102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32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6E2F-0276-44E2-A27C-EF67F3134E80}"/>
              </a:ext>
            </a:extLst>
          </p:cNvPr>
          <p:cNvSpPr>
            <a:spLocks noGrp="1"/>
          </p:cNvSpPr>
          <p:nvPr>
            <p:ph type="title"/>
          </p:nvPr>
        </p:nvSpPr>
        <p:spPr/>
        <p:txBody>
          <a:bodyPr/>
          <a:lstStyle/>
          <a:p>
            <a:r>
              <a:rPr lang="en-US" sz="5400" dirty="0">
                <a:solidFill>
                  <a:schemeClr val="tx1"/>
                </a:solidFill>
              </a:rPr>
              <a:t> </a:t>
            </a:r>
            <a:r>
              <a:rPr lang="en-US" dirty="0"/>
              <a:t>simplify = TRUE</a:t>
            </a:r>
            <a:r>
              <a:rPr lang="en-US" sz="5400" dirty="0">
                <a:solidFill>
                  <a:schemeClr val="tx1"/>
                </a:solidFill>
              </a:rPr>
              <a:t> </a:t>
            </a:r>
            <a:endParaRPr lang="en-US" dirty="0"/>
          </a:p>
        </p:txBody>
      </p:sp>
      <p:sp>
        <p:nvSpPr>
          <p:cNvPr id="4" name="Rectangle 3">
            <a:extLst>
              <a:ext uri="{FF2B5EF4-FFF2-40B4-BE49-F238E27FC236}">
                <a16:creationId xmlns:a16="http://schemas.microsoft.com/office/drawing/2014/main" id="{D6A803AE-96FD-4A92-8EAE-A71E3BBD6515}"/>
              </a:ext>
            </a:extLst>
          </p:cNvPr>
          <p:cNvSpPr/>
          <p:nvPr/>
        </p:nvSpPr>
        <p:spPr>
          <a:xfrm>
            <a:off x="594494" y="1934536"/>
            <a:ext cx="11003012" cy="46166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sentences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head</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5</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str_split</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simplify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[,2]    [,3]    [,4]      [,5]  [,6]    [,7]     [,8]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"The"   "birch" "canoe" "slid"    "on"  "the"   "smooth" "planks."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"Glue"  "the"   "sheet" "to"      "the" "dark"  "blue"   "background."</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"It's"  "easy"  "to"    "tell"    "the" "depth" "of"     "a"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"These" "days"  "a"     "chicken" "leg" "is"    "a"      "rare"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[5,] "Rice"  "is"    "often" "served"  "in"  "round" "bowls." ""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[,9]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"well."</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"dish."</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[5,] ""</a:t>
            </a:r>
          </a:p>
        </p:txBody>
      </p:sp>
    </p:spTree>
    <p:extLst>
      <p:ext uri="{BB962C8B-B14F-4D97-AF65-F5344CB8AC3E}">
        <p14:creationId xmlns:p14="http://schemas.microsoft.com/office/powerpoint/2010/main" val="49110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F742-7C70-47B0-94D2-69D76EF70AE4}"/>
              </a:ext>
            </a:extLst>
          </p:cNvPr>
          <p:cNvSpPr>
            <a:spLocks noGrp="1"/>
          </p:cNvSpPr>
          <p:nvPr>
            <p:ph type="title"/>
          </p:nvPr>
        </p:nvSpPr>
        <p:spPr/>
        <p:txBody>
          <a:bodyPr/>
          <a:lstStyle/>
          <a:p>
            <a:r>
              <a:rPr lang="en-US" dirty="0"/>
              <a:t>N =</a:t>
            </a:r>
          </a:p>
        </p:txBody>
      </p:sp>
      <p:sp>
        <p:nvSpPr>
          <p:cNvPr id="3" name="Content Placeholder 2">
            <a:extLst>
              <a:ext uri="{FF2B5EF4-FFF2-40B4-BE49-F238E27FC236}">
                <a16:creationId xmlns:a16="http://schemas.microsoft.com/office/drawing/2014/main" id="{7EC7A00B-5948-45C3-BFD8-14136F3BA482}"/>
              </a:ext>
            </a:extLst>
          </p:cNvPr>
          <p:cNvSpPr>
            <a:spLocks noGrp="1"/>
          </p:cNvSpPr>
          <p:nvPr>
            <p:ph idx="1"/>
          </p:nvPr>
        </p:nvSpPr>
        <p:spPr/>
        <p:txBody>
          <a:bodyPr>
            <a:normAutofit/>
          </a:bodyPr>
          <a:lstStyle/>
          <a:p>
            <a:pPr marL="0" indent="0">
              <a:buNone/>
            </a:pPr>
            <a:r>
              <a:rPr lang="en-US" sz="2400" dirty="0"/>
              <a:t>You can also request a maximum number of pieces:</a:t>
            </a:r>
          </a:p>
        </p:txBody>
      </p:sp>
      <p:sp>
        <p:nvSpPr>
          <p:cNvPr id="4" name="Rectangle 1">
            <a:extLst>
              <a:ext uri="{FF2B5EF4-FFF2-40B4-BE49-F238E27FC236}">
                <a16:creationId xmlns:a16="http://schemas.microsoft.com/office/drawing/2014/main" id="{8D00BCE1-49C5-4836-865F-44575E41CA30}"/>
              </a:ext>
            </a:extLst>
          </p:cNvPr>
          <p:cNvSpPr>
            <a:spLocks noChangeArrowheads="1"/>
          </p:cNvSpPr>
          <p:nvPr/>
        </p:nvSpPr>
        <p:spPr bwMode="auto">
          <a:xfrm>
            <a:off x="1024128" y="2711703"/>
            <a:ext cx="900567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fields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"Name: Joey"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"Country: USA"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"Age: 38"</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fields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str_split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simplify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"Name"    “Joey"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[2,] "Country" “USA"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 "Age"     "38"</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19772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090D-A37B-450C-9997-4876A3F86BE1}"/>
              </a:ext>
            </a:extLst>
          </p:cNvPr>
          <p:cNvSpPr>
            <a:spLocks noGrp="1"/>
          </p:cNvSpPr>
          <p:nvPr>
            <p:ph type="title"/>
          </p:nvPr>
        </p:nvSpPr>
        <p:spPr/>
        <p:txBody>
          <a:bodyPr/>
          <a:lstStyle/>
          <a:p>
            <a:r>
              <a:rPr lang="en-US" dirty="0"/>
              <a:t>Boundary()</a:t>
            </a:r>
          </a:p>
        </p:txBody>
      </p:sp>
      <p:sp>
        <p:nvSpPr>
          <p:cNvPr id="4" name="Rectangle 1">
            <a:extLst>
              <a:ext uri="{FF2B5EF4-FFF2-40B4-BE49-F238E27FC236}">
                <a16:creationId xmlns:a16="http://schemas.microsoft.com/office/drawing/2014/main" id="{3146A16E-27EA-4FE3-BB65-B0D2BE6D4F16}"/>
              </a:ext>
            </a:extLst>
          </p:cNvPr>
          <p:cNvSpPr>
            <a:spLocks noChangeArrowheads="1"/>
          </p:cNvSpPr>
          <p:nvPr/>
        </p:nvSpPr>
        <p:spPr bwMode="auto">
          <a:xfrm>
            <a:off x="1024128" y="2084832"/>
            <a:ext cx="9005670"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"This is a sentence. This is another sentence."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boundary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"word"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6B74C18-3065-4B9A-96AD-DD8D795D73F4}"/>
              </a:ext>
            </a:extLst>
          </p:cNvPr>
          <p:cNvSpPr/>
          <p:nvPr/>
        </p:nvSpPr>
        <p:spPr>
          <a:xfrm>
            <a:off x="1300773" y="2967335"/>
            <a:ext cx="8452380" cy="461665"/>
          </a:xfrm>
          <a:prstGeom prst="rect">
            <a:avLst/>
          </a:prstGeom>
        </p:spPr>
        <p:txBody>
          <a:bodyPr wrap="square">
            <a:spAutoFit/>
          </a:bodyPr>
          <a:lstStyle/>
          <a:p>
            <a:r>
              <a:rPr lang="en-US" sz="2400" dirty="0">
                <a:solidFill>
                  <a:srgbClr val="333333"/>
                </a:solidFill>
                <a:latin typeface="Courier New" panose="02070309020205020404" pitchFamily="49" charset="0"/>
              </a:rPr>
              <a:t>This is a sentence. This is another sentence.</a:t>
            </a:r>
            <a:endParaRPr lang="en-US" sz="2400" dirty="0"/>
          </a:p>
        </p:txBody>
      </p:sp>
      <p:sp>
        <p:nvSpPr>
          <p:cNvPr id="6" name="Rectangle 5">
            <a:extLst>
              <a:ext uri="{FF2B5EF4-FFF2-40B4-BE49-F238E27FC236}">
                <a16:creationId xmlns:a16="http://schemas.microsoft.com/office/drawing/2014/main" id="{F70ABE25-13A0-44B2-BC64-86EC0DD01632}"/>
              </a:ext>
            </a:extLst>
          </p:cNvPr>
          <p:cNvSpPr/>
          <p:nvPr/>
        </p:nvSpPr>
        <p:spPr>
          <a:xfrm>
            <a:off x="1380148" y="3046983"/>
            <a:ext cx="762000"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04B6515-89D1-4F55-9F8F-11D06E6105EB}"/>
              </a:ext>
            </a:extLst>
          </p:cNvPr>
          <p:cNvSpPr/>
          <p:nvPr/>
        </p:nvSpPr>
        <p:spPr>
          <a:xfrm>
            <a:off x="2285023" y="3046983"/>
            <a:ext cx="401027"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88888EA-BD19-486E-BFA0-21486D5E9396}"/>
              </a:ext>
            </a:extLst>
          </p:cNvPr>
          <p:cNvSpPr/>
          <p:nvPr/>
        </p:nvSpPr>
        <p:spPr>
          <a:xfrm>
            <a:off x="2799373" y="3046983"/>
            <a:ext cx="302602"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2F0B9BC-6981-4425-93D8-41466E98BCA6}"/>
              </a:ext>
            </a:extLst>
          </p:cNvPr>
          <p:cNvSpPr/>
          <p:nvPr/>
        </p:nvSpPr>
        <p:spPr>
          <a:xfrm>
            <a:off x="3215297" y="3049141"/>
            <a:ext cx="1467827"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8877E6-CDE3-4B07-94EE-CC344D835945}"/>
              </a:ext>
            </a:extLst>
          </p:cNvPr>
          <p:cNvSpPr/>
          <p:nvPr/>
        </p:nvSpPr>
        <p:spPr>
          <a:xfrm>
            <a:off x="5016500" y="3048275"/>
            <a:ext cx="784226"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B0FF82C-F077-458B-B9F7-A122EF55BD0B}"/>
              </a:ext>
            </a:extLst>
          </p:cNvPr>
          <p:cNvSpPr/>
          <p:nvPr/>
        </p:nvSpPr>
        <p:spPr>
          <a:xfrm>
            <a:off x="5956300" y="3046983"/>
            <a:ext cx="384175"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BC35978-8A4D-4B20-ACF9-89EE359172FF}"/>
              </a:ext>
            </a:extLst>
          </p:cNvPr>
          <p:cNvSpPr/>
          <p:nvPr/>
        </p:nvSpPr>
        <p:spPr>
          <a:xfrm>
            <a:off x="6496049" y="3046983"/>
            <a:ext cx="1301751"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7A50D5-D66F-4F37-8F75-53FED2CFCB05}"/>
              </a:ext>
            </a:extLst>
          </p:cNvPr>
          <p:cNvSpPr/>
          <p:nvPr/>
        </p:nvSpPr>
        <p:spPr>
          <a:xfrm>
            <a:off x="7967215" y="3046983"/>
            <a:ext cx="1494285"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2">
            <a:extLst>
              <a:ext uri="{FF2B5EF4-FFF2-40B4-BE49-F238E27FC236}">
                <a16:creationId xmlns:a16="http://schemas.microsoft.com/office/drawing/2014/main" id="{9A5EF397-8E7E-48EE-A9C8-C1DBC866DD72}"/>
              </a:ext>
            </a:extLst>
          </p:cNvPr>
          <p:cNvSpPr>
            <a:spLocks noChangeArrowheads="1"/>
          </p:cNvSpPr>
          <p:nvPr/>
        </p:nvSpPr>
        <p:spPr bwMode="auto">
          <a:xfrm>
            <a:off x="1024128" y="3872127"/>
            <a:ext cx="9515425"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str_split</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"This" "is" "a" "sentence." "" "This"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[7] "is" "another" "sentence."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str_split</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boundary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"word"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"This" "is" "a" "sentence" "This" "is" "another"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[8] "sentence"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1930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1699C-B5C4-4E2C-9A69-76B30E5A7D4A}"/>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E6B8F56-F35A-4C9B-B3FA-FE1B92CFDD96}"/>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102E0E5-A2CD-4EBF-BAB9-AF656981A6AA}"/>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Splitting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30154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7992-6DF5-44D9-8088-5A7812DEA0B1}"/>
              </a:ext>
            </a:extLst>
          </p:cNvPr>
          <p:cNvSpPr>
            <a:spLocks noGrp="1"/>
          </p:cNvSpPr>
          <p:nvPr>
            <p:ph type="title"/>
          </p:nvPr>
        </p:nvSpPr>
        <p:spPr/>
        <p:txBody>
          <a:bodyPr/>
          <a:lstStyle/>
          <a:p>
            <a:r>
              <a:rPr lang="en-US" dirty="0"/>
              <a:t>String length</a:t>
            </a:r>
          </a:p>
        </p:txBody>
      </p:sp>
      <p:sp>
        <p:nvSpPr>
          <p:cNvPr id="4" name="Rectangle 1">
            <a:extLst>
              <a:ext uri="{FF2B5EF4-FFF2-40B4-BE49-F238E27FC236}">
                <a16:creationId xmlns:a16="http://schemas.microsoft.com/office/drawing/2014/main" id="{3A275B02-E505-4561-AEEC-10A44EA177A9}"/>
              </a:ext>
            </a:extLst>
          </p:cNvPr>
          <p:cNvSpPr>
            <a:spLocks noChangeArrowheads="1"/>
          </p:cNvSpPr>
          <p:nvPr/>
        </p:nvSpPr>
        <p:spPr bwMode="auto">
          <a:xfrm>
            <a:off x="1024128" y="2084832"/>
            <a:ext cx="7646324"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str_length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"R for data science"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 18 NA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3010" name="Picture 2" descr="Image result for stringr">
            <a:extLst>
              <a:ext uri="{FF2B5EF4-FFF2-40B4-BE49-F238E27FC236}">
                <a16:creationId xmlns:a16="http://schemas.microsoft.com/office/drawing/2014/main" id="{50B7D8C4-02A6-4255-B885-C5ECD41E7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4114454"/>
            <a:ext cx="2286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56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204C-8E3C-41D3-8431-19292C0F0AAE}"/>
              </a:ext>
            </a:extLst>
          </p:cNvPr>
          <p:cNvSpPr>
            <a:spLocks noGrp="1"/>
          </p:cNvSpPr>
          <p:nvPr>
            <p:ph type="title"/>
          </p:nvPr>
        </p:nvSpPr>
        <p:spPr/>
        <p:txBody>
          <a:bodyPr/>
          <a:lstStyle/>
          <a:p>
            <a:r>
              <a:rPr lang="en-US" dirty="0"/>
              <a:t>Find matches</a:t>
            </a:r>
          </a:p>
        </p:txBody>
      </p:sp>
      <p:sp>
        <p:nvSpPr>
          <p:cNvPr id="3" name="Content Placeholder 2">
            <a:extLst>
              <a:ext uri="{FF2B5EF4-FFF2-40B4-BE49-F238E27FC236}">
                <a16:creationId xmlns:a16="http://schemas.microsoft.com/office/drawing/2014/main" id="{7B300B55-2271-44E6-9F54-D038D1519F16}"/>
              </a:ext>
            </a:extLst>
          </p:cNvPr>
          <p:cNvSpPr>
            <a:spLocks noGrp="1"/>
          </p:cNvSpPr>
          <p:nvPr>
            <p:ph idx="1"/>
          </p:nvPr>
        </p:nvSpPr>
        <p:spPr/>
        <p:txBody>
          <a:bodyPr>
            <a:normAutofit/>
          </a:bodyPr>
          <a:lstStyle/>
          <a:p>
            <a:pPr marL="349250" indent="-349250">
              <a:buSzPct val="120000"/>
              <a:buFont typeface="Arial" panose="020B0604020202020204" pitchFamily="34" charset="0"/>
              <a:buChar char="•"/>
            </a:pPr>
            <a:r>
              <a:rPr lang="en-US" sz="2400" dirty="0" err="1">
                <a:latin typeface="Consolas" panose="020B0609020204030204" pitchFamily="49" charset="0"/>
              </a:rPr>
              <a:t>str_locate</a:t>
            </a:r>
            <a:r>
              <a:rPr lang="en-US" sz="2400" dirty="0">
                <a:latin typeface="Consolas" panose="020B0609020204030204" pitchFamily="49" charset="0"/>
              </a:rPr>
              <a:t>() </a:t>
            </a:r>
            <a:r>
              <a:rPr lang="en-US" sz="2400" dirty="0"/>
              <a:t>and </a:t>
            </a:r>
            <a:r>
              <a:rPr lang="en-US" sz="2400" dirty="0" err="1">
                <a:latin typeface="Consolas" panose="020B0609020204030204" pitchFamily="49" charset="0"/>
              </a:rPr>
              <a:t>str_locate_all</a:t>
            </a:r>
            <a:r>
              <a:rPr lang="en-US" sz="2400" dirty="0">
                <a:latin typeface="Consolas" panose="020B0609020204030204" pitchFamily="49" charset="0"/>
              </a:rPr>
              <a:t>() </a:t>
            </a:r>
            <a:r>
              <a:rPr lang="en-US" sz="2400" dirty="0"/>
              <a:t>give you the starting and ending positions of each match</a:t>
            </a:r>
          </a:p>
          <a:p>
            <a:pPr marL="349250" indent="-349250">
              <a:buSzPct val="120000"/>
              <a:buFont typeface="Arial" panose="020B0604020202020204" pitchFamily="34" charset="0"/>
              <a:buChar char="•"/>
            </a:pPr>
            <a:endParaRPr lang="en-US" sz="800" dirty="0"/>
          </a:p>
          <a:p>
            <a:pPr marL="349250" indent="-349250">
              <a:buSzPct val="120000"/>
              <a:buFont typeface="Arial" panose="020B0604020202020204" pitchFamily="34" charset="0"/>
              <a:buChar char="•"/>
            </a:pPr>
            <a:r>
              <a:rPr lang="en-US" sz="2400" dirty="0"/>
              <a:t>use </a:t>
            </a:r>
            <a:r>
              <a:rPr lang="en-US" sz="2400" dirty="0" err="1">
                <a:latin typeface="Consolas" panose="020B0609020204030204" pitchFamily="49" charset="0"/>
              </a:rPr>
              <a:t>str_locate</a:t>
            </a:r>
            <a:r>
              <a:rPr lang="en-US" sz="2400" dirty="0">
                <a:latin typeface="Consolas" panose="020B0609020204030204" pitchFamily="49" charset="0"/>
              </a:rPr>
              <a:t>() </a:t>
            </a:r>
            <a:r>
              <a:rPr lang="en-US" sz="2400" dirty="0"/>
              <a:t>to find the matching pattern, </a:t>
            </a:r>
            <a:r>
              <a:rPr lang="en-US" sz="2400" dirty="0" err="1">
                <a:latin typeface="Consolas" panose="020B0609020204030204" pitchFamily="49" charset="0"/>
              </a:rPr>
              <a:t>str_sub</a:t>
            </a:r>
            <a:r>
              <a:rPr lang="en-US" sz="2400" dirty="0">
                <a:latin typeface="Consolas" panose="020B0609020204030204" pitchFamily="49" charset="0"/>
              </a:rPr>
              <a:t>() </a:t>
            </a:r>
            <a:r>
              <a:rPr lang="en-US" sz="2400" dirty="0"/>
              <a:t>to extract and/or modify them.</a:t>
            </a:r>
          </a:p>
        </p:txBody>
      </p:sp>
    </p:spTree>
    <p:extLst>
      <p:ext uri="{BB962C8B-B14F-4D97-AF65-F5344CB8AC3E}">
        <p14:creationId xmlns:p14="http://schemas.microsoft.com/office/powerpoint/2010/main" val="3068036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EC1E-0289-4A5E-B44F-0240A40B2A2B}"/>
              </a:ext>
            </a:extLst>
          </p:cNvPr>
          <p:cNvSpPr>
            <a:spLocks noGrp="1"/>
          </p:cNvSpPr>
          <p:nvPr>
            <p:ph type="title"/>
          </p:nvPr>
        </p:nvSpPr>
        <p:spPr/>
        <p:txBody>
          <a:bodyPr/>
          <a:lstStyle/>
          <a:p>
            <a:r>
              <a:rPr lang="en-US" dirty="0"/>
              <a:t>Other types of pattern</a:t>
            </a:r>
          </a:p>
        </p:txBody>
      </p:sp>
      <p:sp>
        <p:nvSpPr>
          <p:cNvPr id="4" name="Rectangle 1">
            <a:extLst>
              <a:ext uri="{FF2B5EF4-FFF2-40B4-BE49-F238E27FC236}">
                <a16:creationId xmlns:a16="http://schemas.microsoft.com/office/drawing/2014/main" id="{F2CA2F24-B016-4606-B87C-9E7E101E4C67}"/>
              </a:ext>
            </a:extLst>
          </p:cNvPr>
          <p:cNvSpPr>
            <a:spLocks noChangeArrowheads="1"/>
          </p:cNvSpPr>
          <p:nvPr/>
        </p:nvSpPr>
        <p:spPr bwMode="auto">
          <a:xfrm>
            <a:off x="913491" y="208483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The regular call:</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(fruit, </a:t>
            </a:r>
            <a:r>
              <a:rPr kumimoji="0" lang="en-US" altLang="en-US" sz="2400" b="0" i="0" u="none" strike="noStrike" cap="none" normalizeH="0" baseline="0" dirty="0">
                <a:ln>
                  <a:noFill/>
                </a:ln>
                <a:solidFill>
                  <a:srgbClr val="4070A0"/>
                </a:solidFill>
                <a:effectLst/>
                <a:latin typeface="Consolas" panose="020B0609020204030204" pitchFamily="49" charset="0"/>
              </a:rPr>
              <a:t>"nana"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Is shorthand for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a:t>
            </a:r>
            <a:r>
              <a:rPr kumimoji="0" lang="en-US" altLang="en-US" sz="2400" b="0" i="0" u="none" strike="noStrike" cap="none" normalizeH="0" baseline="0" dirty="0">
                <a:ln>
                  <a:noFill/>
                </a:ln>
                <a:solidFill>
                  <a:srgbClr val="4183C4"/>
                </a:solidFill>
                <a:effectLst/>
                <a:latin typeface="Consolas" panose="020B0609020204030204" pitchFamily="49" charset="0"/>
              </a:rPr>
              <a:t>(fruit, </a:t>
            </a:r>
            <a:r>
              <a:rPr kumimoji="0" lang="en-US" altLang="en-US" sz="2400" b="1" i="0" u="none" strike="noStrike" cap="none" normalizeH="0" baseline="0" dirty="0">
                <a:ln>
                  <a:noFill/>
                </a:ln>
                <a:solidFill>
                  <a:srgbClr val="007020"/>
                </a:solidFill>
                <a:effectLst/>
                <a:latin typeface="Consolas" panose="020B0609020204030204" pitchFamily="49" charset="0"/>
              </a:rPr>
              <a:t>regex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"nana"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0C6A2EF-61E3-4EC6-BF22-D354031DA544}"/>
              </a:ext>
            </a:extLst>
          </p:cNvPr>
          <p:cNvSpPr/>
          <p:nvPr/>
        </p:nvSpPr>
        <p:spPr>
          <a:xfrm>
            <a:off x="913491" y="4311504"/>
            <a:ext cx="9720072" cy="461665"/>
          </a:xfrm>
          <a:prstGeom prst="rect">
            <a:avLst/>
          </a:prstGeom>
        </p:spPr>
        <p:txBody>
          <a:bodyPr wrap="square">
            <a:spAutoFit/>
          </a:bodyPr>
          <a:lstStyle/>
          <a:p>
            <a:r>
              <a:rPr lang="en-US" sz="2400" dirty="0"/>
              <a:t>You can use the other arguments of </a:t>
            </a:r>
            <a:r>
              <a:rPr lang="en-US" sz="2400" dirty="0">
                <a:latin typeface="Consolas" panose="020B0609020204030204" pitchFamily="49" charset="0"/>
              </a:rPr>
              <a:t>regex() </a:t>
            </a:r>
            <a:r>
              <a:rPr lang="en-US" sz="2400" dirty="0"/>
              <a:t>to control details of the match</a:t>
            </a:r>
          </a:p>
        </p:txBody>
      </p:sp>
    </p:spTree>
    <p:extLst>
      <p:ext uri="{BB962C8B-B14F-4D97-AF65-F5344CB8AC3E}">
        <p14:creationId xmlns:p14="http://schemas.microsoft.com/office/powerpoint/2010/main" val="344282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9089-C032-4904-ABAB-B20DD56C867A}"/>
              </a:ext>
            </a:extLst>
          </p:cNvPr>
          <p:cNvSpPr>
            <a:spLocks noGrp="1"/>
          </p:cNvSpPr>
          <p:nvPr>
            <p:ph type="title"/>
          </p:nvPr>
        </p:nvSpPr>
        <p:spPr/>
        <p:txBody>
          <a:bodyPr/>
          <a:lstStyle/>
          <a:p>
            <a:r>
              <a:rPr lang="en-US" dirty="0" err="1"/>
              <a:t>Ignore_case</a:t>
            </a:r>
            <a:endParaRPr lang="en-US" dirty="0"/>
          </a:p>
        </p:txBody>
      </p:sp>
      <p:sp>
        <p:nvSpPr>
          <p:cNvPr id="3" name="Content Placeholder 2">
            <a:extLst>
              <a:ext uri="{FF2B5EF4-FFF2-40B4-BE49-F238E27FC236}">
                <a16:creationId xmlns:a16="http://schemas.microsoft.com/office/drawing/2014/main" id="{96B7AACD-A333-4F82-822C-FFA09C9BE716}"/>
              </a:ext>
            </a:extLst>
          </p:cNvPr>
          <p:cNvSpPr>
            <a:spLocks noGrp="1"/>
          </p:cNvSpPr>
          <p:nvPr>
            <p:ph idx="1"/>
          </p:nvPr>
        </p:nvSpPr>
        <p:spPr>
          <a:xfrm>
            <a:off x="1011658" y="1886990"/>
            <a:ext cx="9720073" cy="889461"/>
          </a:xfrm>
        </p:spPr>
        <p:txBody>
          <a:bodyPr/>
          <a:lstStyle/>
          <a:p>
            <a:pPr marL="0" indent="0">
              <a:buNone/>
            </a:pPr>
            <a:r>
              <a:rPr lang="en-US" sz="2400" dirty="0" err="1">
                <a:latin typeface="Consolas" panose="020B0609020204030204" pitchFamily="49" charset="0"/>
              </a:rPr>
              <a:t>ignore_case</a:t>
            </a:r>
            <a:r>
              <a:rPr lang="en-US" sz="2400" dirty="0">
                <a:latin typeface="Consolas" panose="020B0609020204030204" pitchFamily="49" charset="0"/>
              </a:rPr>
              <a:t> = TRUE </a:t>
            </a:r>
            <a:r>
              <a:rPr lang="en-US" sz="2400" dirty="0"/>
              <a:t>allows characters to match either their uppercase or lowercase forms</a:t>
            </a:r>
            <a:endParaRPr lang="en-US" dirty="0"/>
          </a:p>
        </p:txBody>
      </p:sp>
      <p:sp>
        <p:nvSpPr>
          <p:cNvPr id="4" name="Rectangle 1">
            <a:extLst>
              <a:ext uri="{FF2B5EF4-FFF2-40B4-BE49-F238E27FC236}">
                <a16:creationId xmlns:a16="http://schemas.microsoft.com/office/drawing/2014/main" id="{E0702C49-8011-4880-B418-51F9B557F53B}"/>
              </a:ext>
            </a:extLst>
          </p:cNvPr>
          <p:cNvSpPr>
            <a:spLocks noChangeArrowheads="1"/>
          </p:cNvSpPr>
          <p:nvPr/>
        </p:nvSpPr>
        <p:spPr bwMode="auto">
          <a:xfrm>
            <a:off x="1024128" y="2776451"/>
            <a:ext cx="7306487"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4183C4"/>
                </a:solidFill>
                <a:effectLst/>
                <a:latin typeface="Consolas" panose="020B0609020204030204" pitchFamily="49" charset="0"/>
              </a:rPr>
              <a:t>bananas &lt;-</a:t>
            </a:r>
            <a:r>
              <a:rPr kumimoji="0" lang="en-US" altLang="en-US" sz="2400" b="0" i="0" u="none" strike="noStrike" cap="none" normalizeH="0" baseline="0">
                <a:ln>
                  <a:noFill/>
                </a:ln>
                <a:solidFill>
                  <a:srgbClr val="4070A0"/>
                </a:solidFill>
                <a:effectLst/>
                <a:latin typeface="Consolas" panose="020B0609020204030204" pitchFamily="49" charset="0"/>
              </a:rPr>
              <a:t> </a:t>
            </a:r>
            <a:r>
              <a:rPr kumimoji="0" lang="en-US" altLang="en-US" sz="2400" b="1" i="0" u="none" strike="noStrike" cap="none" normalizeH="0" baseline="0">
                <a:ln>
                  <a:noFill/>
                </a:ln>
                <a:solidFill>
                  <a:srgbClr val="007020"/>
                </a:solidFill>
                <a:effectLst/>
                <a:latin typeface="Consolas" panose="020B0609020204030204" pitchFamily="49" charset="0"/>
              </a:rPr>
              <a:t>c</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"banana"</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"Banana"</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4070A0"/>
                </a:solidFill>
                <a:effectLst/>
                <a:latin typeface="Consolas" panose="020B0609020204030204" pitchFamily="49" charset="0"/>
              </a:rPr>
              <a:t>"BANANA"</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(bananas, </a:t>
            </a:r>
            <a:r>
              <a:rPr kumimoji="0" lang="en-US" altLang="en-US" sz="2400" b="0" i="0" u="none" strike="noStrike" cap="none" normalizeH="0" baseline="0">
                <a:ln>
                  <a:noFill/>
                </a:ln>
                <a:solidFill>
                  <a:srgbClr val="4070A0"/>
                </a:solidFill>
                <a:effectLst/>
                <a:latin typeface="Consolas" panose="020B0609020204030204" pitchFamily="49" charset="0"/>
              </a:rPr>
              <a:t>"banana"</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DB86219-557C-439A-B342-92EB79CC2566}"/>
              </a:ext>
            </a:extLst>
          </p:cNvPr>
          <p:cNvSpPr/>
          <p:nvPr/>
        </p:nvSpPr>
        <p:spPr>
          <a:xfrm>
            <a:off x="1385454" y="3515115"/>
            <a:ext cx="6096000" cy="1015663"/>
          </a:xfrm>
          <a:prstGeom prst="rect">
            <a:avLst/>
          </a:prstGeom>
        </p:spPr>
        <p:txBody>
          <a:bodyPr>
            <a:spAutoFit/>
          </a:bodyPr>
          <a:lstStyle/>
          <a:p>
            <a:r>
              <a:rPr lang="en-US" sz="2000" dirty="0">
                <a:solidFill>
                  <a:srgbClr val="333333"/>
                </a:solidFill>
                <a:latin typeface="Courier New" panose="02070309020205020404" pitchFamily="49" charset="0"/>
              </a:rPr>
              <a:t>banana</a:t>
            </a:r>
          </a:p>
          <a:p>
            <a:r>
              <a:rPr lang="en-US" sz="2000" dirty="0">
                <a:solidFill>
                  <a:srgbClr val="333333"/>
                </a:solidFill>
                <a:latin typeface="Courier New" panose="02070309020205020404" pitchFamily="49" charset="0"/>
              </a:rPr>
              <a:t>Banana</a:t>
            </a:r>
          </a:p>
          <a:p>
            <a:r>
              <a:rPr lang="en-US" sz="2000" dirty="0">
                <a:solidFill>
                  <a:srgbClr val="333333"/>
                </a:solidFill>
                <a:latin typeface="Courier New" panose="02070309020205020404" pitchFamily="49" charset="0"/>
              </a:rPr>
              <a:t>BANANA</a:t>
            </a:r>
            <a:endParaRPr lang="en-US" sz="2000" b="0" i="0" dirty="0">
              <a:solidFill>
                <a:srgbClr val="333333"/>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id="{4723E8DC-680E-4EA2-B374-CFF948EA8776}"/>
              </a:ext>
            </a:extLst>
          </p:cNvPr>
          <p:cNvSpPr/>
          <p:nvPr/>
        </p:nvSpPr>
        <p:spPr>
          <a:xfrm>
            <a:off x="1423554" y="3569394"/>
            <a:ext cx="1007226"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2">
            <a:extLst>
              <a:ext uri="{FF2B5EF4-FFF2-40B4-BE49-F238E27FC236}">
                <a16:creationId xmlns:a16="http://schemas.microsoft.com/office/drawing/2014/main" id="{BE144D4D-BA6C-41CB-8126-ADF0C3894878}"/>
              </a:ext>
            </a:extLst>
          </p:cNvPr>
          <p:cNvSpPr>
            <a:spLocks noChangeArrowheads="1"/>
          </p:cNvSpPr>
          <p:nvPr/>
        </p:nvSpPr>
        <p:spPr bwMode="auto">
          <a:xfrm>
            <a:off x="1011658" y="4675620"/>
            <a:ext cx="9260548"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7020"/>
                </a:solidFill>
                <a:effectLst/>
                <a:latin typeface="Consolas" panose="020B0609020204030204" pitchFamily="49" charset="0"/>
              </a:rPr>
              <a:t>str_view</a:t>
            </a:r>
            <a:r>
              <a:rPr kumimoji="0" lang="en-US" altLang="en-US" sz="2400" b="0" i="0" u="none" strike="noStrike" cap="none" normalizeH="0" baseline="0">
                <a:ln>
                  <a:noFill/>
                </a:ln>
                <a:solidFill>
                  <a:srgbClr val="4183C4"/>
                </a:solidFill>
                <a:effectLst/>
                <a:latin typeface="Consolas" panose="020B0609020204030204" pitchFamily="49" charset="0"/>
              </a:rPr>
              <a:t>(bananas, </a:t>
            </a:r>
            <a:r>
              <a:rPr kumimoji="0" lang="en-US" altLang="en-US" sz="2400" b="1" i="0" u="none" strike="noStrike" cap="none" normalizeH="0" baseline="0">
                <a:ln>
                  <a:noFill/>
                </a:ln>
                <a:solidFill>
                  <a:srgbClr val="007020"/>
                </a:solidFill>
                <a:effectLst/>
                <a:latin typeface="Consolas" panose="020B0609020204030204" pitchFamily="49" charset="0"/>
              </a:rPr>
              <a:t>regex</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rgbClr val="4070A0"/>
                </a:solidFill>
                <a:effectLst/>
                <a:latin typeface="Consolas" panose="020B0609020204030204" pitchFamily="49" charset="0"/>
              </a:rPr>
              <a:t>"banana"</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902000"/>
                </a:solidFill>
                <a:effectLst/>
                <a:latin typeface="Consolas" panose="020B0609020204030204" pitchFamily="49" charset="0"/>
              </a:rPr>
              <a:t>ignore_case =</a:t>
            </a:r>
            <a:r>
              <a:rPr kumimoji="0" lang="en-US" altLang="en-US" sz="2400" b="0" i="0" u="none" strike="noStrike" cap="none" normalizeH="0" baseline="0">
                <a:ln>
                  <a:noFill/>
                </a:ln>
                <a:solidFill>
                  <a:srgbClr val="4183C4"/>
                </a:solidFill>
                <a:effectLst/>
                <a:latin typeface="Consolas" panose="020B0609020204030204" pitchFamily="49" charset="0"/>
              </a:rPr>
              <a:t> </a:t>
            </a:r>
            <a:r>
              <a:rPr kumimoji="0" lang="en-US" altLang="en-US" sz="2400" b="0" i="0" u="none" strike="noStrike" cap="none" normalizeH="0" baseline="0">
                <a:ln>
                  <a:noFill/>
                </a:ln>
                <a:solidFill>
                  <a:srgbClr val="007020"/>
                </a:solidFill>
                <a:effectLst/>
                <a:latin typeface="Consolas" panose="020B0609020204030204" pitchFamily="49" charset="0"/>
              </a:rPr>
              <a:t>TRUE</a:t>
            </a:r>
            <a:r>
              <a:rPr kumimoji="0" lang="en-US" altLang="en-US" sz="2400" b="0" i="0" u="none" strike="noStrike" cap="none" normalizeH="0" baseline="0">
                <a:ln>
                  <a:noFill/>
                </a:ln>
                <a:solidFill>
                  <a:srgbClr val="4183C4"/>
                </a:solidFill>
                <a:effectLst/>
                <a:latin typeface="Consolas" panose="020B0609020204030204" pitchFamily="49" charset="0"/>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E592C20-91A2-4CE3-AAF7-2A68FB9A2683}"/>
              </a:ext>
            </a:extLst>
          </p:cNvPr>
          <p:cNvSpPr/>
          <p:nvPr/>
        </p:nvSpPr>
        <p:spPr>
          <a:xfrm>
            <a:off x="1423554" y="5032194"/>
            <a:ext cx="6096000" cy="1015663"/>
          </a:xfrm>
          <a:prstGeom prst="rect">
            <a:avLst/>
          </a:prstGeom>
        </p:spPr>
        <p:txBody>
          <a:bodyPr>
            <a:spAutoFit/>
          </a:bodyPr>
          <a:lstStyle/>
          <a:p>
            <a:r>
              <a:rPr lang="en-US" sz="2000" dirty="0">
                <a:solidFill>
                  <a:srgbClr val="333333"/>
                </a:solidFill>
                <a:latin typeface="Courier New" panose="02070309020205020404" pitchFamily="49" charset="0"/>
              </a:rPr>
              <a:t>banana</a:t>
            </a:r>
          </a:p>
          <a:p>
            <a:r>
              <a:rPr lang="en-US" sz="2000" dirty="0">
                <a:solidFill>
                  <a:srgbClr val="333333"/>
                </a:solidFill>
                <a:latin typeface="Courier New" panose="02070309020205020404" pitchFamily="49" charset="0"/>
              </a:rPr>
              <a:t>Banana</a:t>
            </a:r>
          </a:p>
          <a:p>
            <a:r>
              <a:rPr lang="en-US" sz="2000" dirty="0">
                <a:solidFill>
                  <a:srgbClr val="333333"/>
                </a:solidFill>
                <a:latin typeface="Courier New" panose="02070309020205020404" pitchFamily="49" charset="0"/>
              </a:rPr>
              <a:t>BANANA</a:t>
            </a:r>
            <a:endParaRPr lang="en-US" sz="2000" b="0" i="0" dirty="0">
              <a:solidFill>
                <a:srgbClr val="333333"/>
              </a:solidFill>
              <a:effectLst/>
              <a:latin typeface="Courier New" panose="02070309020205020404" pitchFamily="49" charset="0"/>
            </a:endParaRPr>
          </a:p>
        </p:txBody>
      </p:sp>
      <p:sp>
        <p:nvSpPr>
          <p:cNvPr id="9" name="Rectangle 8">
            <a:extLst>
              <a:ext uri="{FF2B5EF4-FFF2-40B4-BE49-F238E27FC236}">
                <a16:creationId xmlns:a16="http://schemas.microsoft.com/office/drawing/2014/main" id="{36A7693A-6155-4322-8ED5-7627D2ED0039}"/>
              </a:ext>
            </a:extLst>
          </p:cNvPr>
          <p:cNvSpPr/>
          <p:nvPr/>
        </p:nvSpPr>
        <p:spPr>
          <a:xfrm>
            <a:off x="1461654" y="5086473"/>
            <a:ext cx="1007226"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CF0416-554D-4BA9-B045-B146D871B2A0}"/>
              </a:ext>
            </a:extLst>
          </p:cNvPr>
          <p:cNvSpPr/>
          <p:nvPr/>
        </p:nvSpPr>
        <p:spPr>
          <a:xfrm>
            <a:off x="1461654" y="5408842"/>
            <a:ext cx="1007226"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3D015E2-6745-4FA6-B0D8-81A42317BCBA}"/>
              </a:ext>
            </a:extLst>
          </p:cNvPr>
          <p:cNvSpPr/>
          <p:nvPr/>
        </p:nvSpPr>
        <p:spPr>
          <a:xfrm>
            <a:off x="1461654" y="5731070"/>
            <a:ext cx="1007226"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4752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608E-9FBD-441D-B9CA-4CBE37279643}"/>
              </a:ext>
            </a:extLst>
          </p:cNvPr>
          <p:cNvSpPr>
            <a:spLocks noGrp="1"/>
          </p:cNvSpPr>
          <p:nvPr>
            <p:ph type="title"/>
          </p:nvPr>
        </p:nvSpPr>
        <p:spPr/>
        <p:txBody>
          <a:bodyPr/>
          <a:lstStyle/>
          <a:p>
            <a:r>
              <a:rPr lang="en-US" dirty="0"/>
              <a:t>multiline = TRUE</a:t>
            </a:r>
            <a:r>
              <a:rPr lang="en-US" sz="5400" dirty="0">
                <a:solidFill>
                  <a:schemeClr val="tx1"/>
                </a:solidFill>
              </a:rPr>
              <a:t> </a:t>
            </a:r>
            <a:endParaRPr lang="en-US" dirty="0"/>
          </a:p>
        </p:txBody>
      </p:sp>
      <p:sp>
        <p:nvSpPr>
          <p:cNvPr id="3" name="Content Placeholder 2">
            <a:extLst>
              <a:ext uri="{FF2B5EF4-FFF2-40B4-BE49-F238E27FC236}">
                <a16:creationId xmlns:a16="http://schemas.microsoft.com/office/drawing/2014/main" id="{8A99A792-C4E8-462E-BBF8-67629A765A54}"/>
              </a:ext>
            </a:extLst>
          </p:cNvPr>
          <p:cNvSpPr>
            <a:spLocks noGrp="1"/>
          </p:cNvSpPr>
          <p:nvPr>
            <p:ph idx="1"/>
          </p:nvPr>
        </p:nvSpPr>
        <p:spPr>
          <a:xfrm>
            <a:off x="1024128" y="2286000"/>
            <a:ext cx="9720073" cy="822960"/>
          </a:xfrm>
        </p:spPr>
        <p:txBody>
          <a:bodyPr>
            <a:normAutofit/>
          </a:bodyPr>
          <a:lstStyle/>
          <a:p>
            <a:pPr marL="0" indent="0">
              <a:buNone/>
            </a:pPr>
            <a:r>
              <a:rPr lang="en-US" sz="2400" dirty="0">
                <a:latin typeface="Consolas" panose="020B0609020204030204" pitchFamily="49" charset="0"/>
              </a:rPr>
              <a:t>multiline = TRUE </a:t>
            </a:r>
            <a:r>
              <a:rPr lang="en-US" sz="2400" dirty="0"/>
              <a:t>allows </a:t>
            </a:r>
            <a:r>
              <a:rPr lang="en-US" sz="2400" dirty="0">
                <a:latin typeface="Consolas" panose="020B0609020204030204" pitchFamily="49" charset="0"/>
              </a:rPr>
              <a:t>^</a:t>
            </a:r>
            <a:r>
              <a:rPr lang="en-US" sz="2400" dirty="0"/>
              <a:t> and </a:t>
            </a:r>
            <a:r>
              <a:rPr lang="en-US" sz="2400" dirty="0">
                <a:latin typeface="Consolas" panose="020B0609020204030204" pitchFamily="49" charset="0"/>
              </a:rPr>
              <a:t>$</a:t>
            </a:r>
            <a:r>
              <a:rPr lang="en-US" sz="2400" dirty="0"/>
              <a:t> to match the start and end of each line rather than the start and end of the complete string.</a:t>
            </a:r>
          </a:p>
          <a:p>
            <a:pPr marL="0" indent="0">
              <a:buNone/>
            </a:pPr>
            <a:endParaRPr lang="en-US" sz="2400" dirty="0"/>
          </a:p>
        </p:txBody>
      </p:sp>
      <p:sp>
        <p:nvSpPr>
          <p:cNvPr id="4" name="Rectangle 1">
            <a:extLst>
              <a:ext uri="{FF2B5EF4-FFF2-40B4-BE49-F238E27FC236}">
                <a16:creationId xmlns:a16="http://schemas.microsoft.com/office/drawing/2014/main" id="{F1DA00EA-F5AE-4F34-91B9-3EA3AE6E9412}"/>
              </a:ext>
            </a:extLst>
          </p:cNvPr>
          <p:cNvSpPr>
            <a:spLocks noChangeArrowheads="1"/>
          </p:cNvSpPr>
          <p:nvPr/>
        </p:nvSpPr>
        <p:spPr bwMode="auto">
          <a:xfrm>
            <a:off x="1024128" y="3310128"/>
            <a:ext cx="985526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"Line 1\</a:t>
            </a:r>
            <a:r>
              <a:rPr kumimoji="0" lang="en-US" altLang="en-US" sz="2400" b="0" i="0" u="none" strike="noStrike" cap="none" normalizeH="0" baseline="0" dirty="0" err="1">
                <a:ln>
                  <a:noFill/>
                </a:ln>
                <a:solidFill>
                  <a:srgbClr val="4070A0"/>
                </a:solidFill>
                <a:effectLst/>
                <a:latin typeface="Consolas" panose="020B0609020204030204" pitchFamily="49" charset="0"/>
              </a:rPr>
              <a:t>nLine</a:t>
            </a:r>
            <a:r>
              <a:rPr kumimoji="0" lang="en-US" altLang="en-US" sz="2400" b="0" i="0" u="none" strike="noStrike" cap="none" normalizeH="0" baseline="0" dirty="0">
                <a:ln>
                  <a:noFill/>
                </a:ln>
                <a:solidFill>
                  <a:srgbClr val="4070A0"/>
                </a:solidFill>
                <a:effectLst/>
                <a:latin typeface="Consolas" panose="020B0609020204030204" pitchFamily="49" charset="0"/>
              </a:rPr>
              <a:t> 2\</a:t>
            </a:r>
            <a:r>
              <a:rPr kumimoji="0" lang="en-US" altLang="en-US" sz="2400" b="0" i="0" u="none" strike="noStrike" cap="none" normalizeH="0" baseline="0" dirty="0" err="1">
                <a:ln>
                  <a:noFill/>
                </a:ln>
                <a:solidFill>
                  <a:srgbClr val="4070A0"/>
                </a:solidFill>
                <a:effectLst/>
                <a:latin typeface="Consolas" panose="020B0609020204030204" pitchFamily="49" charset="0"/>
              </a:rPr>
              <a:t>nLine</a:t>
            </a:r>
            <a:r>
              <a:rPr kumimoji="0" lang="en-US" altLang="en-US" sz="2400" b="0" i="0" u="none" strike="noStrike" cap="none" normalizeH="0" baseline="0" dirty="0">
                <a:ln>
                  <a:noFill/>
                </a:ln>
                <a:solidFill>
                  <a:srgbClr val="4070A0"/>
                </a:solidFill>
                <a:effectLst/>
                <a:latin typeface="Consolas" panose="020B0609020204030204" pitchFamily="49" charset="0"/>
              </a:rPr>
              <a:t> 3"</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str_extract_all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4070A0"/>
                </a:solidFill>
                <a:effectLst/>
                <a:latin typeface="Consolas" panose="020B0609020204030204" pitchFamily="49" charset="0"/>
              </a:rPr>
              <a:t>"^Line"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"Line"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str_extract_all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regex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"^Line"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multiline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"Line" "Line" "Line"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5507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3AF5-A3EB-4552-985C-99DBB7E9F264}"/>
              </a:ext>
            </a:extLst>
          </p:cNvPr>
          <p:cNvSpPr>
            <a:spLocks noGrp="1"/>
          </p:cNvSpPr>
          <p:nvPr>
            <p:ph type="title"/>
          </p:nvPr>
        </p:nvSpPr>
        <p:spPr/>
        <p:txBody>
          <a:bodyPr/>
          <a:lstStyle/>
          <a:p>
            <a:r>
              <a:rPr lang="en-US" dirty="0"/>
              <a:t>comments = TRUE</a:t>
            </a:r>
            <a:r>
              <a:rPr lang="en-US" sz="5400" dirty="0">
                <a:solidFill>
                  <a:schemeClr val="tx1"/>
                </a:solidFill>
              </a:rPr>
              <a:t> </a:t>
            </a:r>
            <a:endParaRPr lang="en-US" dirty="0"/>
          </a:p>
        </p:txBody>
      </p:sp>
      <p:sp>
        <p:nvSpPr>
          <p:cNvPr id="3" name="Content Placeholder 2">
            <a:extLst>
              <a:ext uri="{FF2B5EF4-FFF2-40B4-BE49-F238E27FC236}">
                <a16:creationId xmlns:a16="http://schemas.microsoft.com/office/drawing/2014/main" id="{F55DE1D1-8DE2-4536-8536-2F0DE58D85D5}"/>
              </a:ext>
            </a:extLst>
          </p:cNvPr>
          <p:cNvSpPr>
            <a:spLocks noGrp="1"/>
          </p:cNvSpPr>
          <p:nvPr>
            <p:ph idx="1"/>
          </p:nvPr>
        </p:nvSpPr>
        <p:spPr>
          <a:xfrm>
            <a:off x="1024128" y="1822977"/>
            <a:ext cx="9720073" cy="789709"/>
          </a:xfrm>
        </p:spPr>
        <p:txBody>
          <a:bodyPr>
            <a:normAutofit/>
          </a:bodyPr>
          <a:lstStyle/>
          <a:p>
            <a:pPr marL="0" indent="0">
              <a:buNone/>
            </a:pPr>
            <a:r>
              <a:rPr lang="en-US" sz="2400" dirty="0">
                <a:latin typeface="Consolas" panose="020B0609020204030204" pitchFamily="49" charset="0"/>
              </a:rPr>
              <a:t>comments = TRUE </a:t>
            </a:r>
            <a:r>
              <a:rPr lang="en-US" sz="2400" dirty="0"/>
              <a:t>allows you to use comments and white space to make complex regular expressions more understandable</a:t>
            </a:r>
          </a:p>
        </p:txBody>
      </p:sp>
      <p:sp>
        <p:nvSpPr>
          <p:cNvPr id="4" name="Rectangle 1">
            <a:extLst>
              <a:ext uri="{FF2B5EF4-FFF2-40B4-BE49-F238E27FC236}">
                <a16:creationId xmlns:a16="http://schemas.microsoft.com/office/drawing/2014/main" id="{40D62635-53AF-4DF0-A94F-C9C765A5542C}"/>
              </a:ext>
            </a:extLst>
          </p:cNvPr>
          <p:cNvSpPr>
            <a:spLocks noChangeArrowheads="1"/>
          </p:cNvSpPr>
          <p:nvPr/>
        </p:nvSpPr>
        <p:spPr bwMode="auto">
          <a:xfrm>
            <a:off x="1763083" y="2603666"/>
            <a:ext cx="7930056"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phone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regex</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 # optional opening </a:t>
            </a:r>
            <a:r>
              <a:rPr kumimoji="0" lang="en-US" altLang="en-US" sz="2200" b="0" i="0" u="none" strike="noStrike" cap="none" normalizeH="0" baseline="0" dirty="0" err="1">
                <a:ln>
                  <a:noFill/>
                </a:ln>
                <a:solidFill>
                  <a:srgbClr val="4070A0"/>
                </a:solidFill>
                <a:effectLst/>
                <a:latin typeface="Consolas" panose="020B0609020204030204" pitchFamily="49" charset="0"/>
              </a:rPr>
              <a:t>parens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(\\d{3}) # area code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 -]? # optional closing </a:t>
            </a:r>
            <a:r>
              <a:rPr kumimoji="0" lang="en-US" altLang="en-US" sz="2200" b="0" i="0" u="none" strike="noStrike" cap="none" normalizeH="0" baseline="0" dirty="0" err="1">
                <a:ln>
                  <a:noFill/>
                </a:ln>
                <a:solidFill>
                  <a:srgbClr val="4070A0"/>
                </a:solidFill>
                <a:effectLst/>
                <a:latin typeface="Consolas" panose="020B0609020204030204" pitchFamily="49" charset="0"/>
              </a:rPr>
              <a:t>parens</a:t>
            </a:r>
            <a:r>
              <a:rPr kumimoji="0" lang="en-US" altLang="en-US" sz="2200" b="0" i="0" u="none" strike="noStrike" cap="none" normalizeH="0" baseline="0" dirty="0">
                <a:ln>
                  <a:noFill/>
                </a:ln>
                <a:solidFill>
                  <a:srgbClr val="4070A0"/>
                </a:solidFill>
                <a:effectLst/>
                <a:latin typeface="Consolas" panose="020B0609020204030204" pitchFamily="49" charset="0"/>
              </a:rPr>
              <a:t>, space, or dash</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(\\d{3}) # another three numbers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 -]? # optional space or dash</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(\\d{3}) # three more numbers</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comments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str_match</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"514-791-8141"</a:t>
            </a:r>
            <a:r>
              <a:rPr kumimoji="0" lang="en-US" altLang="en-US" sz="2200" b="0" i="0" u="none" strike="noStrike" cap="none" normalizeH="0" baseline="0" dirty="0">
                <a:ln>
                  <a:noFill/>
                </a:ln>
                <a:solidFill>
                  <a:srgbClr val="4183C4"/>
                </a:solidFill>
                <a:effectLst/>
                <a:latin typeface="Consolas" panose="020B0609020204030204" pitchFamily="49" charset="0"/>
              </a:rPr>
              <a:t>, phone)</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[,2]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"514-791-814" "514" "791" "814"</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6352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1057-6A42-46F1-9FD2-6B6FAAF9BF4F}"/>
              </a:ext>
            </a:extLst>
          </p:cNvPr>
          <p:cNvSpPr>
            <a:spLocks noGrp="1"/>
          </p:cNvSpPr>
          <p:nvPr>
            <p:ph type="title"/>
          </p:nvPr>
        </p:nvSpPr>
        <p:spPr/>
        <p:txBody>
          <a:bodyPr/>
          <a:lstStyle/>
          <a:p>
            <a:r>
              <a:rPr lang="en-US" dirty="0" err="1"/>
              <a:t>Dotall</a:t>
            </a:r>
            <a:r>
              <a:rPr lang="en-US" dirty="0"/>
              <a:t> = TRUE</a:t>
            </a:r>
          </a:p>
        </p:txBody>
      </p:sp>
      <p:sp>
        <p:nvSpPr>
          <p:cNvPr id="6" name="Content Placeholder 5">
            <a:extLst>
              <a:ext uri="{FF2B5EF4-FFF2-40B4-BE49-F238E27FC236}">
                <a16:creationId xmlns:a16="http://schemas.microsoft.com/office/drawing/2014/main" id="{F7A696FC-0144-4F40-95A9-3C329355CB0E}"/>
              </a:ext>
            </a:extLst>
          </p:cNvPr>
          <p:cNvSpPr>
            <a:spLocks noGrp="1"/>
          </p:cNvSpPr>
          <p:nvPr>
            <p:ph idx="1"/>
          </p:nvPr>
        </p:nvSpPr>
        <p:spPr/>
        <p:txBody>
          <a:bodyPr>
            <a:normAutofit/>
          </a:bodyPr>
          <a:lstStyle/>
          <a:p>
            <a:r>
              <a:rPr lang="en-US" sz="2400" dirty="0" err="1">
                <a:latin typeface="Consolas" panose="020B0609020204030204" pitchFamily="49" charset="0"/>
              </a:rPr>
              <a:t>dotall</a:t>
            </a:r>
            <a:r>
              <a:rPr lang="en-US" sz="2400" dirty="0">
                <a:latin typeface="Consolas" panose="020B0609020204030204" pitchFamily="49" charset="0"/>
              </a:rPr>
              <a:t> = TRUE </a:t>
            </a:r>
            <a:r>
              <a:rPr lang="en-US" sz="2400" dirty="0"/>
              <a:t>allows . to match everything, including </a:t>
            </a:r>
            <a:r>
              <a:rPr lang="en-US" sz="2400" dirty="0">
                <a:latin typeface="Consolas" panose="020B0609020204030204" pitchFamily="49" charset="0"/>
              </a:rPr>
              <a:t>\n</a:t>
            </a:r>
            <a:r>
              <a:rPr lang="en-US" sz="2400" dirty="0"/>
              <a:t>.</a:t>
            </a:r>
          </a:p>
          <a:p>
            <a:endParaRPr lang="en-US" sz="2400" dirty="0"/>
          </a:p>
        </p:txBody>
      </p:sp>
    </p:spTree>
    <p:extLst>
      <p:ext uri="{BB962C8B-B14F-4D97-AF65-F5344CB8AC3E}">
        <p14:creationId xmlns:p14="http://schemas.microsoft.com/office/powerpoint/2010/main" val="1792711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3401-1D12-4422-A5A7-29F5D3CF1BDB}"/>
              </a:ext>
            </a:extLst>
          </p:cNvPr>
          <p:cNvSpPr>
            <a:spLocks noGrp="1"/>
          </p:cNvSpPr>
          <p:nvPr>
            <p:ph type="title"/>
          </p:nvPr>
        </p:nvSpPr>
        <p:spPr/>
        <p:txBody>
          <a:bodyPr/>
          <a:lstStyle/>
          <a:p>
            <a:r>
              <a:rPr lang="en-US" dirty="0"/>
              <a:t>Fixed()</a:t>
            </a:r>
          </a:p>
        </p:txBody>
      </p:sp>
      <p:sp>
        <p:nvSpPr>
          <p:cNvPr id="3" name="Content Placeholder 2">
            <a:extLst>
              <a:ext uri="{FF2B5EF4-FFF2-40B4-BE49-F238E27FC236}">
                <a16:creationId xmlns:a16="http://schemas.microsoft.com/office/drawing/2014/main" id="{F3D41827-0397-42BC-866D-638910C2C55F}"/>
              </a:ext>
            </a:extLst>
          </p:cNvPr>
          <p:cNvSpPr>
            <a:spLocks noGrp="1"/>
          </p:cNvSpPr>
          <p:nvPr>
            <p:ph idx="1"/>
          </p:nvPr>
        </p:nvSpPr>
        <p:spPr/>
        <p:txBody>
          <a:bodyPr>
            <a:normAutofit/>
          </a:bodyPr>
          <a:lstStyle/>
          <a:p>
            <a:r>
              <a:rPr lang="en-US" sz="2400" dirty="0">
                <a:latin typeface="Consolas" panose="020B0609020204030204" pitchFamily="49" charset="0"/>
              </a:rPr>
              <a:t>fixed()</a:t>
            </a:r>
            <a:r>
              <a:rPr lang="en-US" sz="2400" dirty="0"/>
              <a:t>: matches exactly the specified sequence of bytes</a:t>
            </a:r>
          </a:p>
          <a:p>
            <a:endParaRPr lang="en-US" sz="2400" dirty="0"/>
          </a:p>
        </p:txBody>
      </p:sp>
      <p:sp>
        <p:nvSpPr>
          <p:cNvPr id="5" name="Rectangle 4">
            <a:extLst>
              <a:ext uri="{FF2B5EF4-FFF2-40B4-BE49-F238E27FC236}">
                <a16:creationId xmlns:a16="http://schemas.microsoft.com/office/drawing/2014/main" id="{897262B0-81EC-4628-A683-B266A00E15CB}"/>
              </a:ext>
            </a:extLst>
          </p:cNvPr>
          <p:cNvSpPr/>
          <p:nvPr/>
        </p:nvSpPr>
        <p:spPr>
          <a:xfrm>
            <a:off x="1447799" y="2948798"/>
            <a:ext cx="7986161"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microbenchmark</a:t>
            </a:r>
            <a:r>
              <a:rPr lang="en-US" altLang="en-US" sz="2400" dirty="0">
                <a:solidFill>
                  <a:srgbClr val="666666"/>
                </a:solidFill>
                <a:latin typeface="Consolas" panose="020B0609020204030204" pitchFamily="49" charset="0"/>
              </a:rPr>
              <a:t>::</a:t>
            </a:r>
            <a:r>
              <a:rPr lang="en-US" altLang="en-US" sz="2400" b="1" dirty="0">
                <a:solidFill>
                  <a:srgbClr val="007020"/>
                </a:solidFill>
                <a:latin typeface="Consolas" panose="020B0609020204030204" pitchFamily="49" charset="0"/>
              </a:rPr>
              <a:t>microbenchmark</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fixed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str_detect</a:t>
            </a:r>
            <a:r>
              <a:rPr lang="en-US" altLang="en-US" sz="2400" dirty="0">
                <a:solidFill>
                  <a:srgbClr val="4183C4"/>
                </a:solidFill>
                <a:latin typeface="Consolas" panose="020B0609020204030204" pitchFamily="49" charset="0"/>
              </a:rPr>
              <a:t>(sentences, </a:t>
            </a:r>
            <a:r>
              <a:rPr lang="en-US" altLang="en-US" sz="2400" b="1" dirty="0">
                <a:solidFill>
                  <a:srgbClr val="007020"/>
                </a:solidFill>
                <a:latin typeface="Consolas" panose="020B0609020204030204" pitchFamily="49" charset="0"/>
              </a:rPr>
              <a:t>fixed</a:t>
            </a:r>
            <a:r>
              <a:rPr lang="en-US" altLang="en-US" sz="2400" dirty="0">
                <a:solidFill>
                  <a:srgbClr val="4183C4"/>
                </a:solidFill>
                <a:latin typeface="Consolas" panose="020B0609020204030204" pitchFamily="49" charset="0"/>
              </a:rPr>
              <a:t>(</a:t>
            </a:r>
            <a:r>
              <a:rPr lang="en-US" altLang="en-US" sz="2400" dirty="0">
                <a:solidFill>
                  <a:srgbClr val="4070A0"/>
                </a:solidFill>
                <a:latin typeface="Consolas" panose="020B0609020204030204" pitchFamily="49" charset="0"/>
              </a:rPr>
              <a:t>"the"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regex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str_detect</a:t>
            </a:r>
            <a:r>
              <a:rPr lang="en-US" altLang="en-US" sz="2400" dirty="0">
                <a:solidFill>
                  <a:srgbClr val="4183C4"/>
                </a:solidFill>
                <a:latin typeface="Consolas" panose="020B0609020204030204" pitchFamily="49" charset="0"/>
              </a:rPr>
              <a:t>(sentences, </a:t>
            </a:r>
            <a:r>
              <a:rPr lang="en-US" altLang="en-US" sz="2400" dirty="0">
                <a:solidFill>
                  <a:srgbClr val="4070A0"/>
                </a:solidFill>
                <a:latin typeface="Consolas" panose="020B0609020204030204" pitchFamily="49" charset="0"/>
              </a:rPr>
              <a:t>"the"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times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20</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 </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Unit: microseconds</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expr   min    </a:t>
            </a:r>
            <a:r>
              <a:rPr lang="en-US" sz="2400" i="1" dirty="0" err="1">
                <a:solidFill>
                  <a:srgbClr val="60A0B0"/>
                </a:solidFill>
                <a:latin typeface="Consolas" panose="020B0609020204030204" pitchFamily="49" charset="0"/>
              </a:rPr>
              <a:t>lq</a:t>
            </a:r>
            <a:r>
              <a:rPr lang="en-US" sz="2400" i="1" dirty="0">
                <a:solidFill>
                  <a:srgbClr val="60A0B0"/>
                </a:solidFill>
                <a:latin typeface="Consolas" panose="020B0609020204030204" pitchFamily="49" charset="0"/>
              </a:rPr>
              <a:t> mean median  </a:t>
            </a:r>
            <a:r>
              <a:rPr lang="en-US" sz="2400" i="1" dirty="0" err="1">
                <a:solidFill>
                  <a:srgbClr val="60A0B0"/>
                </a:solidFill>
                <a:latin typeface="Consolas" panose="020B0609020204030204" pitchFamily="49" charset="0"/>
              </a:rPr>
              <a:t>uq</a:t>
            </a:r>
            <a:r>
              <a:rPr lang="en-US" sz="2400" i="1" dirty="0">
                <a:solidFill>
                  <a:srgbClr val="60A0B0"/>
                </a:solidFill>
                <a:latin typeface="Consolas" panose="020B0609020204030204" pitchFamily="49" charset="0"/>
              </a:rPr>
              <a:t> max </a:t>
            </a:r>
            <a:r>
              <a:rPr lang="en-US" sz="2400" i="1" dirty="0" err="1">
                <a:solidFill>
                  <a:srgbClr val="60A0B0"/>
                </a:solidFill>
                <a:latin typeface="Consolas" panose="020B0609020204030204" pitchFamily="49" charset="0"/>
              </a:rPr>
              <a:t>neval</a:t>
            </a:r>
            <a:endParaRPr lang="en-US" sz="2400" i="1" dirty="0">
              <a:solidFill>
                <a:srgbClr val="60A0B0"/>
              </a:solidFill>
              <a:latin typeface="Consolas" panose="020B0609020204030204" pitchFamily="49" charset="0"/>
            </a:endParaRP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fixed  54.9  63.4  124    102 118 593    20</a:t>
            </a:r>
          </a:p>
          <a:p>
            <a:pPr defTabSz="914400" eaLnBrk="0" fontAlgn="base" hangingPunct="0">
              <a:spcBef>
                <a:spcPct val="0"/>
              </a:spcBef>
              <a:spcAft>
                <a:spcPct val="0"/>
              </a:spcAft>
            </a:pPr>
            <a:r>
              <a:rPr lang="en-US" sz="2400" i="1" dirty="0">
                <a:solidFill>
                  <a:srgbClr val="60A0B0"/>
                </a:solidFill>
                <a:latin typeface="Consolas" panose="020B0609020204030204" pitchFamily="49" charset="0"/>
              </a:rPr>
              <a:t>#&gt;  regex 256.8 262.7  294    273 303 487    20</a:t>
            </a:r>
          </a:p>
        </p:txBody>
      </p:sp>
    </p:spTree>
    <p:extLst>
      <p:ext uri="{BB962C8B-B14F-4D97-AF65-F5344CB8AC3E}">
        <p14:creationId xmlns:p14="http://schemas.microsoft.com/office/powerpoint/2010/main" val="37386484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9378-31B5-4082-9D31-BDA3B6804331}"/>
              </a:ext>
            </a:extLst>
          </p:cNvPr>
          <p:cNvSpPr>
            <a:spLocks noGrp="1"/>
          </p:cNvSpPr>
          <p:nvPr>
            <p:ph type="title"/>
          </p:nvPr>
        </p:nvSpPr>
        <p:spPr/>
        <p:txBody>
          <a:bodyPr/>
          <a:lstStyle/>
          <a:p>
            <a:r>
              <a:rPr lang="en-US" dirty="0"/>
              <a:t>Fixed() and non-English characters</a:t>
            </a:r>
          </a:p>
        </p:txBody>
      </p:sp>
      <p:sp>
        <p:nvSpPr>
          <p:cNvPr id="4" name="Rectangle 1">
            <a:extLst>
              <a:ext uri="{FF2B5EF4-FFF2-40B4-BE49-F238E27FC236}">
                <a16:creationId xmlns:a16="http://schemas.microsoft.com/office/drawing/2014/main" id="{3FB820B2-F8F1-430A-B7F2-9952928CBF73}"/>
              </a:ext>
            </a:extLst>
          </p:cNvPr>
          <p:cNvSpPr>
            <a:spLocks noChangeArrowheads="1"/>
          </p:cNvSpPr>
          <p:nvPr/>
        </p:nvSpPr>
        <p:spPr bwMode="auto">
          <a:xfrm>
            <a:off x="1024128" y="2084832"/>
            <a:ext cx="9720072" cy="32627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a1 &lt;-</a:t>
            </a:r>
            <a:r>
              <a:rPr kumimoji="0" lang="en-US" altLang="en-US" sz="2400" b="0" i="0" u="none" strike="noStrike" cap="none" normalizeH="0" baseline="0" dirty="0">
                <a:ln>
                  <a:noFill/>
                </a:ln>
                <a:solidFill>
                  <a:srgbClr val="4070A0"/>
                </a:solidFill>
                <a:effectLst/>
                <a:latin typeface="Consolas" panose="020B0609020204030204" pitchFamily="49" charset="0"/>
              </a:rPr>
              <a:t> "\u00e1"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a2 &lt;-</a:t>
            </a:r>
            <a:r>
              <a:rPr kumimoji="0" lang="en-US" altLang="en-US" sz="2400" b="0" i="0" u="none" strike="noStrike" cap="none" normalizeH="0" baseline="0" dirty="0">
                <a:ln>
                  <a:noFill/>
                </a:ln>
                <a:solidFill>
                  <a:srgbClr val="4070A0"/>
                </a:solidFill>
                <a:effectLst/>
                <a:latin typeface="Consolas" panose="020B0609020204030204" pitchFamily="49" charset="0"/>
              </a:rPr>
              <a:t> "a\u0301"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(a1, a2)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"á" "á"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a1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FALSE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6754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AAC5-855C-40F1-9A34-8532191B8C52}"/>
              </a:ext>
            </a:extLst>
          </p:cNvPr>
          <p:cNvSpPr>
            <a:spLocks noGrp="1"/>
          </p:cNvSpPr>
          <p:nvPr>
            <p:ph type="title"/>
          </p:nvPr>
        </p:nvSpPr>
        <p:spPr/>
        <p:txBody>
          <a:bodyPr/>
          <a:lstStyle/>
          <a:p>
            <a:r>
              <a:rPr lang="en-US" dirty="0"/>
              <a:t>Coll()</a:t>
            </a:r>
          </a:p>
        </p:txBody>
      </p:sp>
      <p:sp>
        <p:nvSpPr>
          <p:cNvPr id="4" name="Rectangle 1">
            <a:extLst>
              <a:ext uri="{FF2B5EF4-FFF2-40B4-BE49-F238E27FC236}">
                <a16:creationId xmlns:a16="http://schemas.microsoft.com/office/drawing/2014/main" id="{6A392DFA-7C32-4BBF-9180-62CA8D06975C}"/>
              </a:ext>
            </a:extLst>
          </p:cNvPr>
          <p:cNvSpPr>
            <a:spLocks noChangeArrowheads="1"/>
          </p:cNvSpPr>
          <p:nvPr/>
        </p:nvSpPr>
        <p:spPr bwMode="auto">
          <a:xfrm>
            <a:off x="1024127" y="2084832"/>
            <a:ext cx="9720071" cy="215475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(a1, </a:t>
            </a:r>
            <a:r>
              <a:rPr kumimoji="0" lang="en-US" altLang="en-US" sz="2400" b="1" i="0" u="none" strike="noStrike" cap="none" normalizeH="0" baseline="0" dirty="0">
                <a:ln>
                  <a:noFill/>
                </a:ln>
                <a:solidFill>
                  <a:srgbClr val="007020"/>
                </a:solidFill>
                <a:effectLst/>
                <a:latin typeface="Consolas" panose="020B0609020204030204" pitchFamily="49" charset="0"/>
              </a:rPr>
              <a:t>fixed</a:t>
            </a:r>
            <a:r>
              <a:rPr kumimoji="0" lang="en-US" altLang="en-US" sz="2400" b="0" i="0" u="none" strike="noStrike" cap="none" normalizeH="0" baseline="0" dirty="0">
                <a:ln>
                  <a:noFill/>
                </a:ln>
                <a:solidFill>
                  <a:srgbClr val="4183C4"/>
                </a:solidFill>
                <a:effectLst/>
                <a:latin typeface="Consolas" panose="020B0609020204030204" pitchFamily="49" charset="0"/>
              </a:rPr>
              <a:t>(a2))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str_detect</a:t>
            </a:r>
            <a:r>
              <a:rPr kumimoji="0" lang="en-US" altLang="en-US" sz="2400" b="0" i="0" u="none" strike="noStrike" cap="none" normalizeH="0" baseline="0" dirty="0">
                <a:ln>
                  <a:noFill/>
                </a:ln>
                <a:solidFill>
                  <a:srgbClr val="4183C4"/>
                </a:solidFill>
                <a:effectLst/>
                <a:latin typeface="Consolas" panose="020B0609020204030204" pitchFamily="49" charset="0"/>
              </a:rPr>
              <a:t>(a1, </a:t>
            </a:r>
            <a:r>
              <a:rPr kumimoji="0" lang="en-US" altLang="en-US" sz="2400" b="1" i="0" u="none" strike="noStrike" cap="none" normalizeH="0" baseline="0" dirty="0" err="1">
                <a:ln>
                  <a:noFill/>
                </a:ln>
                <a:solidFill>
                  <a:srgbClr val="007020"/>
                </a:solidFill>
                <a:effectLst/>
                <a:latin typeface="Consolas" panose="020B0609020204030204" pitchFamily="49" charset="0"/>
              </a:rPr>
              <a:t>coll</a:t>
            </a:r>
            <a:r>
              <a:rPr kumimoji="0" lang="en-US" altLang="en-US" sz="2400" b="0" i="0" u="none" strike="noStrike" cap="none" normalizeH="0" baseline="0" dirty="0">
                <a:ln>
                  <a:noFill/>
                </a:ln>
                <a:solidFill>
                  <a:srgbClr val="4183C4"/>
                </a:solidFill>
                <a:effectLst/>
                <a:latin typeface="Consolas" panose="020B0609020204030204" pitchFamily="49" charset="0"/>
              </a:rPr>
              <a:t>(a2))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323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7246-726E-4FD7-98E1-26ABA83258F1}"/>
              </a:ext>
            </a:extLst>
          </p:cNvPr>
          <p:cNvSpPr>
            <a:spLocks noGrp="1"/>
          </p:cNvSpPr>
          <p:nvPr>
            <p:ph type="title"/>
          </p:nvPr>
        </p:nvSpPr>
        <p:spPr/>
        <p:txBody>
          <a:bodyPr/>
          <a:lstStyle/>
          <a:p>
            <a:r>
              <a:rPr lang="en-US" dirty="0"/>
              <a:t>Coll()</a:t>
            </a:r>
          </a:p>
        </p:txBody>
      </p:sp>
      <p:sp>
        <p:nvSpPr>
          <p:cNvPr id="3" name="Content Placeholder 2">
            <a:extLst>
              <a:ext uri="{FF2B5EF4-FFF2-40B4-BE49-F238E27FC236}">
                <a16:creationId xmlns:a16="http://schemas.microsoft.com/office/drawing/2014/main" id="{FCA32C56-EA80-40B3-A4B6-852DF60052B8}"/>
              </a:ext>
            </a:extLst>
          </p:cNvPr>
          <p:cNvSpPr>
            <a:spLocks noGrp="1"/>
          </p:cNvSpPr>
          <p:nvPr>
            <p:ph idx="1"/>
          </p:nvPr>
        </p:nvSpPr>
        <p:spPr>
          <a:xfrm>
            <a:off x="1024128" y="2101334"/>
            <a:ext cx="9720073" cy="573578"/>
          </a:xfrm>
        </p:spPr>
        <p:txBody>
          <a:bodyPr>
            <a:normAutofit/>
          </a:bodyPr>
          <a:lstStyle/>
          <a:p>
            <a:pPr marL="0" indent="0">
              <a:buNone/>
            </a:pPr>
            <a:r>
              <a:rPr lang="en-US" sz="2400" dirty="0" err="1">
                <a:latin typeface="Consolas" panose="020B0609020204030204" pitchFamily="49" charset="0"/>
              </a:rPr>
              <a:t>coll</a:t>
            </a:r>
            <a:r>
              <a:rPr lang="en-US" sz="2400" dirty="0">
                <a:latin typeface="Consolas" panose="020B0609020204030204" pitchFamily="49" charset="0"/>
              </a:rPr>
              <a:t>()</a:t>
            </a:r>
            <a:r>
              <a:rPr lang="en-US" sz="2400" dirty="0"/>
              <a:t>: compare strings using standard </a:t>
            </a:r>
            <a:r>
              <a:rPr lang="en-US" sz="2400" b="1" dirty="0"/>
              <a:t>coll</a:t>
            </a:r>
            <a:r>
              <a:rPr lang="en-US" sz="2400" dirty="0"/>
              <a:t>ation rules.</a:t>
            </a:r>
          </a:p>
        </p:txBody>
      </p:sp>
      <p:sp>
        <p:nvSpPr>
          <p:cNvPr id="4" name="Rectangle 1">
            <a:extLst>
              <a:ext uri="{FF2B5EF4-FFF2-40B4-BE49-F238E27FC236}">
                <a16:creationId xmlns:a16="http://schemas.microsoft.com/office/drawing/2014/main" id="{44FBAA70-5B2F-4C36-B8C6-33368A91918F}"/>
              </a:ext>
            </a:extLst>
          </p:cNvPr>
          <p:cNvSpPr>
            <a:spLocks noChangeArrowheads="1"/>
          </p:cNvSpPr>
          <p:nvPr/>
        </p:nvSpPr>
        <p:spPr bwMode="auto">
          <a:xfrm>
            <a:off x="1024128" y="2674912"/>
            <a:ext cx="10195099"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That means you also need to be aware of the difference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when doing case insensitive matches: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i</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"ı"</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 "İ" "</a:t>
            </a:r>
            <a:r>
              <a:rPr kumimoji="0" lang="en-US" altLang="en-US" sz="2400" b="0" i="1" u="none" strike="noStrike" cap="none" normalizeH="0" baseline="0" dirty="0" err="1">
                <a:ln>
                  <a:noFill/>
                </a:ln>
                <a:solidFill>
                  <a:srgbClr val="60A0B0"/>
                </a:solidFill>
                <a:effectLst/>
                <a:latin typeface="Consolas" panose="020B0609020204030204" pitchFamily="49" charset="0"/>
              </a:rPr>
              <a:t>i</a:t>
            </a:r>
            <a:r>
              <a:rPr kumimoji="0" lang="en-US" altLang="en-US" sz="2400" b="0" i="1" u="none" strike="noStrike" cap="none" normalizeH="0" baseline="0" dirty="0">
                <a:ln>
                  <a:noFill/>
                </a:ln>
                <a:solidFill>
                  <a:srgbClr val="60A0B0"/>
                </a:solidFill>
                <a:effectLst/>
                <a:latin typeface="Consolas" panose="020B0609020204030204" pitchFamily="49" charset="0"/>
              </a:rPr>
              <a:t>" "ı"</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str_subset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coll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i</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ignore_case</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 "</a:t>
            </a:r>
            <a:r>
              <a:rPr kumimoji="0" lang="en-US" altLang="en-US" sz="2400" b="0" i="1" u="none" strike="noStrike" cap="none" normalizeH="0" baseline="0" dirty="0" err="1">
                <a:ln>
                  <a:noFill/>
                </a:ln>
                <a:solidFill>
                  <a:srgbClr val="60A0B0"/>
                </a:solidFill>
                <a:effectLst/>
                <a:latin typeface="Consolas" panose="020B0609020204030204" pitchFamily="49" charset="0"/>
              </a:rPr>
              <a:t>i</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str_subset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coll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err="1">
                <a:ln>
                  <a:noFill/>
                </a:ln>
                <a:solidFill>
                  <a:srgbClr val="4070A0"/>
                </a:solidFill>
                <a:effectLst/>
                <a:latin typeface="Consolas" panose="020B0609020204030204" pitchFamily="49" charset="0"/>
              </a:rPr>
              <a:t>i</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ignore_case</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locale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"İ" "</a:t>
            </a:r>
            <a:r>
              <a:rPr kumimoji="0" lang="en-US" altLang="en-US" sz="2400" b="0" i="1" u="none" strike="noStrike" cap="none" normalizeH="0" baseline="0" dirty="0" err="1">
                <a:ln>
                  <a:noFill/>
                </a:ln>
                <a:solidFill>
                  <a:srgbClr val="60A0B0"/>
                </a:solidFill>
                <a:effectLst/>
                <a:latin typeface="Consolas" panose="020B0609020204030204" pitchFamily="49" charset="0"/>
              </a:rPr>
              <a:t>i</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11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282F-95E0-4F56-809A-D6F465A81C55}"/>
              </a:ext>
            </a:extLst>
          </p:cNvPr>
          <p:cNvSpPr>
            <a:spLocks noGrp="1"/>
          </p:cNvSpPr>
          <p:nvPr>
            <p:ph type="title"/>
          </p:nvPr>
        </p:nvSpPr>
        <p:spPr/>
        <p:txBody>
          <a:bodyPr/>
          <a:lstStyle/>
          <a:p>
            <a:r>
              <a:rPr lang="en-US" dirty="0"/>
              <a:t>all </a:t>
            </a:r>
            <a:r>
              <a:rPr lang="en-US" dirty="0" err="1"/>
              <a:t>stringr</a:t>
            </a:r>
            <a:r>
              <a:rPr lang="en-US" dirty="0"/>
              <a:t> functions in </a:t>
            </a:r>
            <a:r>
              <a:rPr lang="en-US" dirty="0" err="1"/>
              <a:t>Rstudio</a:t>
            </a:r>
            <a:endParaRPr lang="en-US" dirty="0"/>
          </a:p>
        </p:txBody>
      </p:sp>
      <p:pic>
        <p:nvPicPr>
          <p:cNvPr id="8194" name="Picture 2">
            <a:extLst>
              <a:ext uri="{FF2B5EF4-FFF2-40B4-BE49-F238E27FC236}">
                <a16:creationId xmlns:a16="http://schemas.microsoft.com/office/drawing/2014/main" id="{DBB6723A-385A-4928-B12F-3CD99AB2B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23" y="2084832"/>
            <a:ext cx="11001153" cy="293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1741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04CA-7088-481C-9374-55EEC133672B}"/>
              </a:ext>
            </a:extLst>
          </p:cNvPr>
          <p:cNvSpPr>
            <a:spLocks noGrp="1"/>
          </p:cNvSpPr>
          <p:nvPr>
            <p:ph type="title"/>
          </p:nvPr>
        </p:nvSpPr>
        <p:spPr/>
        <p:txBody>
          <a:bodyPr/>
          <a:lstStyle/>
          <a:p>
            <a:r>
              <a:rPr lang="en-US" dirty="0"/>
              <a:t>Fixed and regex don’t let you pick a locale</a:t>
            </a:r>
          </a:p>
        </p:txBody>
      </p:sp>
      <p:sp>
        <p:nvSpPr>
          <p:cNvPr id="4" name="Rectangle 1">
            <a:extLst>
              <a:ext uri="{FF2B5EF4-FFF2-40B4-BE49-F238E27FC236}">
                <a16:creationId xmlns:a16="http://schemas.microsoft.com/office/drawing/2014/main" id="{44A37145-2203-426C-A2F3-E2B5BF585323}"/>
              </a:ext>
            </a:extLst>
          </p:cNvPr>
          <p:cNvSpPr>
            <a:spLocks noChangeArrowheads="1"/>
          </p:cNvSpPr>
          <p:nvPr/>
        </p:nvSpPr>
        <p:spPr bwMode="auto">
          <a:xfrm>
            <a:off x="1024128" y="2218849"/>
            <a:ext cx="4757713"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stringi</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stri_locale_info</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$Language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en</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$Country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"US"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$Variant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$Name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en_US</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9915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F862-4785-4F93-B717-D1A2C1BBDACF}"/>
              </a:ext>
            </a:extLst>
          </p:cNvPr>
          <p:cNvSpPr>
            <a:spLocks noGrp="1"/>
          </p:cNvSpPr>
          <p:nvPr>
            <p:ph type="title"/>
          </p:nvPr>
        </p:nvSpPr>
        <p:spPr/>
        <p:txBody>
          <a:bodyPr/>
          <a:lstStyle/>
          <a:p>
            <a:r>
              <a:rPr lang="en-US" dirty="0"/>
              <a:t>Use </a:t>
            </a:r>
            <a:r>
              <a:rPr lang="en-US" dirty="0" err="1"/>
              <a:t>coll</a:t>
            </a:r>
            <a:r>
              <a:rPr lang="en-US" dirty="0"/>
              <a:t>() all the time?</a:t>
            </a:r>
          </a:p>
        </p:txBody>
      </p:sp>
      <p:sp>
        <p:nvSpPr>
          <p:cNvPr id="3" name="Content Placeholder 2">
            <a:extLst>
              <a:ext uri="{FF2B5EF4-FFF2-40B4-BE49-F238E27FC236}">
                <a16:creationId xmlns:a16="http://schemas.microsoft.com/office/drawing/2014/main" id="{5162FB0F-F256-43B1-BF40-7F285AEA021D}"/>
              </a:ext>
            </a:extLst>
          </p:cNvPr>
          <p:cNvSpPr>
            <a:spLocks noGrp="1"/>
          </p:cNvSpPr>
          <p:nvPr>
            <p:ph idx="1"/>
          </p:nvPr>
        </p:nvSpPr>
        <p:spPr/>
        <p:txBody>
          <a:bodyPr>
            <a:normAutofit/>
          </a:bodyPr>
          <a:lstStyle/>
          <a:p>
            <a:pPr marL="349250" indent="-349250">
              <a:buFont typeface="Arial" panose="020B0604020202020204" pitchFamily="34" charset="0"/>
              <a:buChar char="•"/>
            </a:pPr>
            <a:r>
              <a:rPr lang="en-US" sz="2400" dirty="0"/>
              <a:t>The downside of  </a:t>
            </a:r>
            <a:r>
              <a:rPr lang="en-US" sz="2400" dirty="0" err="1">
                <a:latin typeface="Consolas" panose="020B0609020204030204" pitchFamily="49" charset="0"/>
              </a:rPr>
              <a:t>coll</a:t>
            </a:r>
            <a:r>
              <a:rPr lang="en-US" sz="2400" dirty="0">
                <a:latin typeface="Consolas" panose="020B0609020204030204" pitchFamily="49" charset="0"/>
              </a:rPr>
              <a:t>()</a:t>
            </a:r>
            <a:r>
              <a:rPr lang="en-US" sz="2400" dirty="0"/>
              <a:t> is speed</a:t>
            </a:r>
          </a:p>
          <a:p>
            <a:pPr marL="349250" indent="-349250">
              <a:buFont typeface="Arial" panose="020B0604020202020204" pitchFamily="34" charset="0"/>
              <a:buChar char="•"/>
            </a:pPr>
            <a:r>
              <a:rPr lang="en-US" sz="2400" dirty="0" err="1">
                <a:latin typeface="Consolas" panose="020B0609020204030204" pitchFamily="49" charset="0"/>
              </a:rPr>
              <a:t>coll</a:t>
            </a:r>
            <a:r>
              <a:rPr lang="en-US" sz="2400" dirty="0">
                <a:latin typeface="Consolas" panose="020B0609020204030204" pitchFamily="49" charset="0"/>
              </a:rPr>
              <a:t>() </a:t>
            </a:r>
            <a:r>
              <a:rPr lang="en-US" sz="2400" dirty="0"/>
              <a:t>is relatively slow compared to </a:t>
            </a:r>
            <a:r>
              <a:rPr lang="en-US" sz="2400" dirty="0">
                <a:latin typeface="Consolas" panose="020B0609020204030204" pitchFamily="49" charset="0"/>
              </a:rPr>
              <a:t>regex() </a:t>
            </a:r>
            <a:r>
              <a:rPr lang="en-US" sz="2400" dirty="0"/>
              <a:t>and </a:t>
            </a:r>
            <a:r>
              <a:rPr lang="en-US" sz="2400" dirty="0">
                <a:latin typeface="Consolas" panose="020B0609020204030204" pitchFamily="49" charset="0"/>
              </a:rPr>
              <a:t>fixed()</a:t>
            </a:r>
            <a:r>
              <a:rPr lang="en-US" sz="2400" dirty="0"/>
              <a:t> .</a:t>
            </a:r>
            <a:endParaRPr lang="en-US" sz="2400" dirty="0">
              <a:latin typeface="Consolas" panose="020B0609020204030204" pitchFamily="49" charset="0"/>
            </a:endParaRPr>
          </a:p>
          <a:p>
            <a:pPr marL="349250" indent="-349250">
              <a:buFont typeface="Arial" panose="020B0604020202020204" pitchFamily="34" charset="0"/>
              <a:buChar char="•"/>
            </a:pPr>
            <a:endParaRPr lang="en-US" sz="2400" dirty="0"/>
          </a:p>
        </p:txBody>
      </p:sp>
      <p:pic>
        <p:nvPicPr>
          <p:cNvPr id="37891" name="Picture 3" descr="Image result for slow icon">
            <a:extLst>
              <a:ext uri="{FF2B5EF4-FFF2-40B4-BE49-F238E27FC236}">
                <a16:creationId xmlns:a16="http://schemas.microsoft.com/office/drawing/2014/main" id="{8E8E7983-D81C-417D-B570-8C267665E7B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3500" y="369015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655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559-AF95-4125-8F44-61F92E1209E2}"/>
              </a:ext>
            </a:extLst>
          </p:cNvPr>
          <p:cNvSpPr>
            <a:spLocks noGrp="1"/>
          </p:cNvSpPr>
          <p:nvPr>
            <p:ph type="title"/>
          </p:nvPr>
        </p:nvSpPr>
        <p:spPr/>
        <p:txBody>
          <a:bodyPr/>
          <a:lstStyle/>
          <a:p>
            <a:r>
              <a:rPr lang="en-US" dirty="0"/>
              <a:t>Boundary()</a:t>
            </a:r>
          </a:p>
        </p:txBody>
      </p:sp>
      <p:sp>
        <p:nvSpPr>
          <p:cNvPr id="4" name="Rectangle 1">
            <a:extLst>
              <a:ext uri="{FF2B5EF4-FFF2-40B4-BE49-F238E27FC236}">
                <a16:creationId xmlns:a16="http://schemas.microsoft.com/office/drawing/2014/main" id="{D99AE5E5-8F06-4245-A8DF-486CA66DA79E}"/>
              </a:ext>
            </a:extLst>
          </p:cNvPr>
          <p:cNvSpPr>
            <a:spLocks noChangeArrowheads="1"/>
          </p:cNvSpPr>
          <p:nvPr/>
        </p:nvSpPr>
        <p:spPr bwMode="auto">
          <a:xfrm>
            <a:off x="1147156" y="2084832"/>
            <a:ext cx="5692264"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"This is a sentence."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str_view_all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boundary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"word"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5867BCD-EF6A-4D2F-BBB3-0289AF2B0A02}"/>
              </a:ext>
            </a:extLst>
          </p:cNvPr>
          <p:cNvSpPr>
            <a:spLocks noChangeArrowheads="1"/>
          </p:cNvSpPr>
          <p:nvPr/>
        </p:nvSpPr>
        <p:spPr bwMode="auto">
          <a:xfrm>
            <a:off x="1147156" y="4323112"/>
            <a:ext cx="6286977"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str_extract_all</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boundary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"word"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"This" "is" "a" "sentence"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89F50E2-1553-43A2-B4F0-E827F2C0D9D9}"/>
              </a:ext>
            </a:extLst>
          </p:cNvPr>
          <p:cNvSpPr/>
          <p:nvPr/>
        </p:nvSpPr>
        <p:spPr>
          <a:xfrm>
            <a:off x="1486671" y="3059668"/>
            <a:ext cx="3687228" cy="461665"/>
          </a:xfrm>
          <a:prstGeom prst="rect">
            <a:avLst/>
          </a:prstGeom>
        </p:spPr>
        <p:txBody>
          <a:bodyPr wrap="none">
            <a:spAutoFit/>
          </a:bodyPr>
          <a:lstStyle/>
          <a:p>
            <a:r>
              <a:rPr lang="en-US" sz="2400" dirty="0">
                <a:solidFill>
                  <a:srgbClr val="333333"/>
                </a:solidFill>
                <a:latin typeface="Courier New" panose="02070309020205020404" pitchFamily="49" charset="0"/>
              </a:rPr>
              <a:t>This is a sentence.</a:t>
            </a:r>
            <a:endParaRPr lang="en-US" sz="2400" dirty="0"/>
          </a:p>
        </p:txBody>
      </p:sp>
      <p:sp>
        <p:nvSpPr>
          <p:cNvPr id="7" name="Rectangle 6">
            <a:extLst>
              <a:ext uri="{FF2B5EF4-FFF2-40B4-BE49-F238E27FC236}">
                <a16:creationId xmlns:a16="http://schemas.microsoft.com/office/drawing/2014/main" id="{D6D5A668-0177-4087-9DAC-651D4A8E5099}"/>
              </a:ext>
            </a:extLst>
          </p:cNvPr>
          <p:cNvSpPr/>
          <p:nvPr/>
        </p:nvSpPr>
        <p:spPr>
          <a:xfrm>
            <a:off x="1557338" y="3119752"/>
            <a:ext cx="766762"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66D148-5923-4C6B-BE18-BB2C55CCD0DA}"/>
              </a:ext>
            </a:extLst>
          </p:cNvPr>
          <p:cNvSpPr/>
          <p:nvPr/>
        </p:nvSpPr>
        <p:spPr>
          <a:xfrm>
            <a:off x="2476500" y="3119752"/>
            <a:ext cx="400050"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FC3313-B785-4EFE-84A5-ADAFCEB1675A}"/>
              </a:ext>
            </a:extLst>
          </p:cNvPr>
          <p:cNvSpPr/>
          <p:nvPr/>
        </p:nvSpPr>
        <p:spPr>
          <a:xfrm>
            <a:off x="3002756" y="3119752"/>
            <a:ext cx="257175"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545D163-FF24-4B85-B413-E5B9F70CC710}"/>
              </a:ext>
            </a:extLst>
          </p:cNvPr>
          <p:cNvSpPr/>
          <p:nvPr/>
        </p:nvSpPr>
        <p:spPr>
          <a:xfrm>
            <a:off x="3386137" y="3119752"/>
            <a:ext cx="1495426" cy="302368"/>
          </a:xfrm>
          <a:prstGeom prst="rect">
            <a:avLst/>
          </a:prstGeom>
          <a:solidFill>
            <a:srgbClr val="DFE3E5">
              <a:alpha val="50196"/>
            </a:srgb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906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AC4B8C-21E8-4ABB-85C7-6FD588259DF6}"/>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AF71508-9156-4103-B1F0-CCA31182AEF7}"/>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E222831-BA76-4F8F-A235-C90124FB8CF9}"/>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other types of patterns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773660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EE43-6D09-415A-A252-5F84386545EA}"/>
              </a:ext>
            </a:extLst>
          </p:cNvPr>
          <p:cNvSpPr>
            <a:spLocks noGrp="1"/>
          </p:cNvSpPr>
          <p:nvPr>
            <p:ph type="title"/>
          </p:nvPr>
        </p:nvSpPr>
        <p:spPr/>
        <p:txBody>
          <a:bodyPr/>
          <a:lstStyle/>
          <a:p>
            <a:r>
              <a:rPr lang="en-US" dirty="0"/>
              <a:t>Other uses of regular expressions</a:t>
            </a:r>
          </a:p>
        </p:txBody>
      </p:sp>
      <p:sp>
        <p:nvSpPr>
          <p:cNvPr id="3" name="Content Placeholder 2">
            <a:extLst>
              <a:ext uri="{FF2B5EF4-FFF2-40B4-BE49-F238E27FC236}">
                <a16:creationId xmlns:a16="http://schemas.microsoft.com/office/drawing/2014/main" id="{3432575D-44B6-4E44-9144-CEB932B91F0D}"/>
              </a:ext>
            </a:extLst>
          </p:cNvPr>
          <p:cNvSpPr>
            <a:spLocks noGrp="1"/>
          </p:cNvSpPr>
          <p:nvPr>
            <p:ph idx="1"/>
          </p:nvPr>
        </p:nvSpPr>
        <p:spPr/>
        <p:txBody>
          <a:bodyPr>
            <a:normAutofit/>
          </a:bodyPr>
          <a:lstStyle/>
          <a:p>
            <a:pPr marL="0" indent="0">
              <a:buNone/>
            </a:pPr>
            <a:r>
              <a:rPr lang="en-US" sz="2400" dirty="0"/>
              <a:t>There are two useful function in base R that also use regular expressions:</a:t>
            </a:r>
          </a:p>
          <a:p>
            <a:pPr marL="349250" indent="-349250">
              <a:buSzPct val="120000"/>
              <a:buFont typeface="Arial" panose="020B0604020202020204" pitchFamily="34" charset="0"/>
              <a:buChar char="•"/>
            </a:pPr>
            <a:r>
              <a:rPr lang="en-US" sz="2400" dirty="0">
                <a:latin typeface="Consolas" panose="020B0609020204030204" pitchFamily="49" charset="0"/>
              </a:rPr>
              <a:t>apropos()</a:t>
            </a:r>
            <a:r>
              <a:rPr lang="en-US" sz="2400" dirty="0"/>
              <a:t> searches all objects available from the global environment.</a:t>
            </a:r>
          </a:p>
          <a:p>
            <a:pPr marL="349250" indent="-349250">
              <a:buSzPct val="120000"/>
              <a:buFont typeface="Arial" panose="020B0604020202020204" pitchFamily="34" charset="0"/>
              <a:buChar char="•"/>
            </a:pPr>
            <a:r>
              <a:rPr lang="en-US" sz="2400" dirty="0" err="1">
                <a:latin typeface="Consolas" panose="020B0609020204030204" pitchFamily="49" charset="0"/>
              </a:rPr>
              <a:t>dir</a:t>
            </a:r>
            <a:r>
              <a:rPr lang="en-US" sz="2400" dirty="0">
                <a:latin typeface="Consolas" panose="020B0609020204030204" pitchFamily="49" charset="0"/>
              </a:rPr>
              <a:t>() </a:t>
            </a:r>
            <a:r>
              <a:rPr lang="en-US" sz="2400" dirty="0"/>
              <a:t>lists all the files in a directory.</a:t>
            </a:r>
          </a:p>
          <a:p>
            <a:pPr marL="0" indent="0">
              <a:buNone/>
            </a:pPr>
            <a:endParaRPr lang="en-US" sz="2400" dirty="0"/>
          </a:p>
        </p:txBody>
      </p:sp>
    </p:spTree>
    <p:extLst>
      <p:ext uri="{BB962C8B-B14F-4D97-AF65-F5344CB8AC3E}">
        <p14:creationId xmlns:p14="http://schemas.microsoft.com/office/powerpoint/2010/main" val="854838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E51E-0ECF-420B-8FE0-1E12C6F4A7C0}"/>
              </a:ext>
            </a:extLst>
          </p:cNvPr>
          <p:cNvSpPr>
            <a:spLocks noGrp="1"/>
          </p:cNvSpPr>
          <p:nvPr>
            <p:ph type="title"/>
          </p:nvPr>
        </p:nvSpPr>
        <p:spPr/>
        <p:txBody>
          <a:bodyPr/>
          <a:lstStyle/>
          <a:p>
            <a:r>
              <a:rPr lang="en-US" dirty="0"/>
              <a:t>apropos()</a:t>
            </a:r>
            <a:r>
              <a:rPr lang="en-US" sz="5400" dirty="0">
                <a:solidFill>
                  <a:schemeClr val="tx1"/>
                </a:solidFill>
              </a:rPr>
              <a:t> </a:t>
            </a:r>
            <a:endParaRPr lang="en-US" dirty="0"/>
          </a:p>
        </p:txBody>
      </p:sp>
      <p:sp>
        <p:nvSpPr>
          <p:cNvPr id="5" name="Rectangle 2">
            <a:extLst>
              <a:ext uri="{FF2B5EF4-FFF2-40B4-BE49-F238E27FC236}">
                <a16:creationId xmlns:a16="http://schemas.microsoft.com/office/drawing/2014/main" id="{59BF42E0-0A78-4796-B4AF-16CD025192A2}"/>
              </a:ext>
            </a:extLst>
          </p:cNvPr>
          <p:cNvSpPr>
            <a:spLocks noChangeArrowheads="1"/>
          </p:cNvSpPr>
          <p:nvPr/>
        </p:nvSpPr>
        <p:spPr bwMode="auto">
          <a:xfrm>
            <a:off x="748145" y="2084832"/>
            <a:ext cx="11118428"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apropos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"replace"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"%+replace%" "replace" "</a:t>
            </a:r>
            <a:r>
              <a:rPr kumimoji="0" lang="en-US" altLang="en-US" sz="2200" b="0" i="1" u="none" strike="noStrike" cap="none" normalizeH="0" baseline="0" dirty="0" err="1">
                <a:ln>
                  <a:noFill/>
                </a:ln>
                <a:solidFill>
                  <a:srgbClr val="60A0B0"/>
                </a:solidFill>
                <a:effectLst/>
                <a:latin typeface="Consolas" panose="020B0609020204030204" pitchFamily="49" charset="0"/>
              </a:rPr>
              <a:t>replace_na</a:t>
            </a:r>
            <a:r>
              <a:rPr kumimoji="0" lang="en-US" altLang="en-US" sz="2200" b="0" i="1" u="none" strike="noStrike" cap="none" normalizeH="0" baseline="0" dirty="0">
                <a:ln>
                  <a:noFill/>
                </a:ln>
                <a:solidFill>
                  <a:srgbClr val="60A0B0"/>
                </a:solidFill>
                <a:effectLst/>
                <a:latin typeface="Consolas" panose="020B0609020204030204" pitchFamily="49" charset="0"/>
              </a:rPr>
              <a:t>" "</a:t>
            </a:r>
            <a:r>
              <a:rPr kumimoji="0" lang="en-US" altLang="en-US" sz="2200" b="0" i="1" u="none" strike="noStrike" cap="none" normalizeH="0" baseline="0" dirty="0" err="1">
                <a:ln>
                  <a:noFill/>
                </a:ln>
                <a:solidFill>
                  <a:srgbClr val="60A0B0"/>
                </a:solidFill>
                <a:effectLst/>
                <a:latin typeface="Consolas" panose="020B0609020204030204" pitchFamily="49" charset="0"/>
              </a:rPr>
              <a:t>setReplaceMethod</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[5] "</a:t>
            </a:r>
            <a:r>
              <a:rPr kumimoji="0" lang="en-US" altLang="en-US" sz="2200" b="0" i="1" u="none" strike="noStrike" cap="none" normalizeH="0" baseline="0" dirty="0" err="1">
                <a:ln>
                  <a:noFill/>
                </a:ln>
                <a:solidFill>
                  <a:srgbClr val="60A0B0"/>
                </a:solidFill>
                <a:effectLst/>
                <a:latin typeface="Consolas" panose="020B0609020204030204" pitchFamily="49" charset="0"/>
              </a:rPr>
              <a:t>str_replace</a:t>
            </a:r>
            <a:r>
              <a:rPr kumimoji="0" lang="en-US" altLang="en-US" sz="2200" b="0" i="1" u="none" strike="noStrike" cap="none" normalizeH="0" baseline="0" dirty="0">
                <a:ln>
                  <a:noFill/>
                </a:ln>
                <a:solidFill>
                  <a:srgbClr val="60A0B0"/>
                </a:solidFill>
                <a:effectLst/>
                <a:latin typeface="Consolas" panose="020B0609020204030204" pitchFamily="49" charset="0"/>
              </a:rPr>
              <a:t>" "</a:t>
            </a:r>
            <a:r>
              <a:rPr kumimoji="0" lang="en-US" altLang="en-US" sz="2200" b="0" i="1" u="none" strike="noStrike" cap="none" normalizeH="0" baseline="0" dirty="0" err="1">
                <a:ln>
                  <a:noFill/>
                </a:ln>
                <a:solidFill>
                  <a:srgbClr val="60A0B0"/>
                </a:solidFill>
                <a:effectLst/>
                <a:latin typeface="Consolas" panose="020B0609020204030204" pitchFamily="49" charset="0"/>
              </a:rPr>
              <a:t>str_replace_all</a:t>
            </a:r>
            <a:r>
              <a:rPr kumimoji="0" lang="en-US" altLang="en-US" sz="2200" b="0" i="1" u="none" strike="noStrike" cap="none" normalizeH="0" baseline="0" dirty="0">
                <a:ln>
                  <a:noFill/>
                </a:ln>
                <a:solidFill>
                  <a:srgbClr val="60A0B0"/>
                </a:solidFill>
                <a:effectLst/>
                <a:latin typeface="Consolas" panose="020B0609020204030204" pitchFamily="49" charset="0"/>
              </a:rPr>
              <a:t>" "</a:t>
            </a:r>
            <a:r>
              <a:rPr kumimoji="0" lang="en-US" altLang="en-US" sz="2200" b="0" i="1" u="none" strike="noStrike" cap="none" normalizeH="0" baseline="0" dirty="0" err="1">
                <a:ln>
                  <a:noFill/>
                </a:ln>
                <a:solidFill>
                  <a:srgbClr val="60A0B0"/>
                </a:solidFill>
                <a:effectLst/>
                <a:latin typeface="Consolas" panose="020B0609020204030204" pitchFamily="49" charset="0"/>
              </a:rPr>
              <a:t>str_replace_na</a:t>
            </a:r>
            <a:r>
              <a:rPr kumimoji="0" lang="en-US" altLang="en-US" sz="2200" b="0" i="1" u="none" strike="noStrike" cap="none" normalizeH="0" baseline="0" dirty="0">
                <a:ln>
                  <a:noFill/>
                </a:ln>
                <a:solidFill>
                  <a:srgbClr val="60A0B0"/>
                </a:solidFill>
                <a:effectLst/>
                <a:latin typeface="Consolas" panose="020B0609020204030204" pitchFamily="49" charset="0"/>
              </a:rPr>
              <a:t>" "</a:t>
            </a:r>
            <a:r>
              <a:rPr kumimoji="0" lang="en-US" altLang="en-US" sz="2200" b="0" i="1" u="none" strike="noStrike" cap="none" normalizeH="0" baseline="0" dirty="0" err="1">
                <a:ln>
                  <a:noFill/>
                </a:ln>
                <a:solidFill>
                  <a:srgbClr val="60A0B0"/>
                </a:solidFill>
                <a:effectLst/>
                <a:latin typeface="Consolas" panose="020B0609020204030204" pitchFamily="49" charset="0"/>
              </a:rPr>
              <a:t>theme_replace</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991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81B6-6E8B-445D-A32F-A04B515CB23F}"/>
              </a:ext>
            </a:extLst>
          </p:cNvPr>
          <p:cNvSpPr>
            <a:spLocks noGrp="1"/>
          </p:cNvSpPr>
          <p:nvPr>
            <p:ph type="title"/>
          </p:nvPr>
        </p:nvSpPr>
        <p:spPr/>
        <p:txBody>
          <a:bodyPr/>
          <a:lstStyle/>
          <a:p>
            <a:r>
              <a:rPr lang="en-US" dirty="0"/>
              <a:t>Dir()</a:t>
            </a:r>
          </a:p>
        </p:txBody>
      </p:sp>
      <p:sp>
        <p:nvSpPr>
          <p:cNvPr id="4" name="Rectangle 1">
            <a:extLst>
              <a:ext uri="{FF2B5EF4-FFF2-40B4-BE49-F238E27FC236}">
                <a16:creationId xmlns:a16="http://schemas.microsoft.com/office/drawing/2014/main" id="{CD585ABE-7132-498C-965D-152BF3A84BE7}"/>
              </a:ext>
            </a:extLst>
          </p:cNvPr>
          <p:cNvSpPr>
            <a:spLocks noChangeArrowheads="1"/>
          </p:cNvSpPr>
          <p:nvPr/>
        </p:nvSpPr>
        <p:spPr bwMode="auto">
          <a:xfrm>
            <a:off x="573655" y="2321004"/>
            <a:ext cx="11044690"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head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dir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pattern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"\\.Rmd$"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"communicate-</a:t>
            </a:r>
            <a:r>
              <a:rPr kumimoji="0" lang="en-US" altLang="en-US" sz="2400" b="0" i="1" u="none" strike="noStrike" cap="none" normalizeH="0" baseline="0" dirty="0" err="1">
                <a:ln>
                  <a:noFill/>
                </a:ln>
                <a:solidFill>
                  <a:srgbClr val="60A0B0"/>
                </a:solidFill>
                <a:effectLst/>
                <a:latin typeface="Consolas" panose="020B0609020204030204" pitchFamily="49" charset="0"/>
              </a:rPr>
              <a:t>plots.Rmd</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communicate.Rmd</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datetimes.Rmd</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[4] "</a:t>
            </a:r>
            <a:r>
              <a:rPr kumimoji="0" lang="en-US" altLang="en-US" sz="2400" b="0" i="1" u="none" strike="noStrike" cap="none" normalizeH="0" baseline="0" dirty="0" err="1">
                <a:ln>
                  <a:noFill/>
                </a:ln>
                <a:solidFill>
                  <a:srgbClr val="60A0B0"/>
                </a:solidFill>
                <a:effectLst/>
                <a:latin typeface="Consolas" panose="020B0609020204030204" pitchFamily="49" charset="0"/>
              </a:rPr>
              <a:t>EDA.Rmd</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explore.Rmd</a:t>
            </a:r>
            <a:r>
              <a:rPr kumimoji="0" lang="en-US" altLang="en-US" sz="2400" b="0" i="1" u="none" strike="noStrike" cap="none" normalizeH="0" baseline="0" dirty="0">
                <a:ln>
                  <a:noFill/>
                </a:ln>
                <a:solidFill>
                  <a:srgbClr val="60A0B0"/>
                </a:solidFill>
                <a:effectLst/>
                <a:latin typeface="Consolas" panose="020B0609020204030204" pitchFamily="49" charset="0"/>
              </a:rPr>
              <a:t>" "</a:t>
            </a:r>
            <a:r>
              <a:rPr kumimoji="0" lang="en-US" altLang="en-US" sz="2400" b="0" i="1" u="none" strike="noStrike" cap="none" normalizeH="0" baseline="0" dirty="0" err="1">
                <a:ln>
                  <a:noFill/>
                </a:ln>
                <a:solidFill>
                  <a:srgbClr val="60A0B0"/>
                </a:solidFill>
                <a:effectLst/>
                <a:latin typeface="Consolas" panose="020B0609020204030204" pitchFamily="49" charset="0"/>
              </a:rPr>
              <a:t>factors.Rmd</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47093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B44D-3635-4CF1-A6DE-0308B2CC2F73}"/>
              </a:ext>
            </a:extLst>
          </p:cNvPr>
          <p:cNvSpPr>
            <a:spLocks noGrp="1"/>
          </p:cNvSpPr>
          <p:nvPr>
            <p:ph type="title"/>
          </p:nvPr>
        </p:nvSpPr>
        <p:spPr/>
        <p:txBody>
          <a:bodyPr/>
          <a:lstStyle/>
          <a:p>
            <a:r>
              <a:rPr lang="en-US" dirty="0" err="1"/>
              <a:t>stringi</a:t>
            </a:r>
            <a:endParaRPr lang="en-US" dirty="0"/>
          </a:p>
        </p:txBody>
      </p:sp>
      <p:sp>
        <p:nvSpPr>
          <p:cNvPr id="3" name="Content Placeholder 2">
            <a:extLst>
              <a:ext uri="{FF2B5EF4-FFF2-40B4-BE49-F238E27FC236}">
                <a16:creationId xmlns:a16="http://schemas.microsoft.com/office/drawing/2014/main" id="{BC60AAAA-CEDF-46DC-B156-8933C6542DD5}"/>
              </a:ext>
            </a:extLst>
          </p:cNvPr>
          <p:cNvSpPr>
            <a:spLocks noGrp="1"/>
          </p:cNvSpPr>
          <p:nvPr>
            <p:ph idx="1"/>
          </p:nvPr>
        </p:nvSpPr>
        <p:spPr/>
        <p:txBody>
          <a:bodyPr/>
          <a:lstStyle/>
          <a:p>
            <a:pPr marL="349250" indent="-349250">
              <a:buSzPct val="120000"/>
              <a:buFont typeface="Arial" panose="020B0604020202020204" pitchFamily="34" charset="0"/>
              <a:buChar char="•"/>
            </a:pPr>
            <a:r>
              <a:rPr lang="en-US" sz="2400" dirty="0" err="1">
                <a:latin typeface="Consolas" panose="020B0609020204030204" pitchFamily="49" charset="0"/>
              </a:rPr>
              <a:t>stringr</a:t>
            </a:r>
            <a:r>
              <a:rPr lang="en-US" sz="2400" dirty="0"/>
              <a:t> is built on top of the </a:t>
            </a:r>
            <a:r>
              <a:rPr lang="en-US" sz="2400" b="1" dirty="0" err="1">
                <a:latin typeface="Consolas" panose="020B0609020204030204" pitchFamily="49" charset="0"/>
              </a:rPr>
              <a:t>stringi</a:t>
            </a:r>
            <a:r>
              <a:rPr lang="en-US" sz="2400" dirty="0"/>
              <a:t> package.</a:t>
            </a:r>
          </a:p>
          <a:p>
            <a:pPr marL="349250" indent="-349250">
              <a:buSzPct val="120000"/>
              <a:buFont typeface="Arial" panose="020B0604020202020204" pitchFamily="34" charset="0"/>
              <a:buChar char="•"/>
            </a:pPr>
            <a:r>
              <a:rPr lang="en-US" sz="2400" b="1" dirty="0" err="1">
                <a:latin typeface="Consolas" panose="020B0609020204030204" pitchFamily="49" charset="0"/>
              </a:rPr>
              <a:t>stringi</a:t>
            </a:r>
            <a:r>
              <a:rPr lang="en-US" sz="2400" b="1" dirty="0">
                <a:latin typeface="Consolas" panose="020B0609020204030204" pitchFamily="49" charset="0"/>
              </a:rPr>
              <a:t> </a:t>
            </a:r>
            <a:r>
              <a:rPr lang="en-US" sz="2400" dirty="0"/>
              <a:t>contains almost every function you might ever need: </a:t>
            </a:r>
          </a:p>
          <a:p>
            <a:pPr marL="522986" lvl="1" indent="-349250">
              <a:buSzPct val="80000"/>
              <a:buFont typeface="Courier New" panose="02070309020205020404" pitchFamily="49" charset="0"/>
              <a:buChar char="o"/>
            </a:pPr>
            <a:r>
              <a:rPr lang="en-US" sz="2400" dirty="0" err="1">
                <a:latin typeface="Consolas" panose="020B0609020204030204" pitchFamily="49" charset="0"/>
              </a:rPr>
              <a:t>stringi</a:t>
            </a:r>
            <a:r>
              <a:rPr lang="en-US" sz="2400" dirty="0"/>
              <a:t> has 244 functions</a:t>
            </a:r>
          </a:p>
          <a:p>
            <a:pPr marL="522986" lvl="1" indent="-349250">
              <a:buSzPct val="80000"/>
              <a:buFont typeface="Courier New" panose="02070309020205020404" pitchFamily="49" charset="0"/>
              <a:buChar char="o"/>
            </a:pPr>
            <a:r>
              <a:rPr lang="en-US" sz="2400" dirty="0" err="1">
                <a:latin typeface="Consolas" panose="020B0609020204030204" pitchFamily="49" charset="0"/>
              </a:rPr>
              <a:t>stringr</a:t>
            </a:r>
            <a:r>
              <a:rPr lang="en-US" sz="2400" dirty="0"/>
              <a:t> has 49. </a:t>
            </a:r>
            <a:endParaRPr lang="en-US" sz="2000" dirty="0"/>
          </a:p>
        </p:txBody>
      </p:sp>
    </p:spTree>
    <p:extLst>
      <p:ext uri="{BB962C8B-B14F-4D97-AF65-F5344CB8AC3E}">
        <p14:creationId xmlns:p14="http://schemas.microsoft.com/office/powerpoint/2010/main" val="3937761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D53FB8-B248-4CDE-8517-38593B130DC8}"/>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66617C5-3F49-420A-A9CE-AF949CAC17E5}"/>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EAD371-2B5D-4126-8E66-4E007C1FB230}"/>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t>
            </a:r>
            <a:r>
              <a:rPr lang="en-US" dirty="0" err="1">
                <a:solidFill>
                  <a:schemeClr val="bg1"/>
                </a:solidFill>
              </a:rPr>
              <a:t>stringi</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7097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9B4-5AB0-44BC-AE5D-B16DF5778BBC}"/>
              </a:ext>
            </a:extLst>
          </p:cNvPr>
          <p:cNvSpPr>
            <a:spLocks noGrp="1"/>
          </p:cNvSpPr>
          <p:nvPr>
            <p:ph type="title"/>
          </p:nvPr>
        </p:nvSpPr>
        <p:spPr/>
        <p:txBody>
          <a:bodyPr/>
          <a:lstStyle/>
          <a:p>
            <a:r>
              <a:rPr lang="en-US" dirty="0"/>
              <a:t>Combining strings</a:t>
            </a:r>
          </a:p>
        </p:txBody>
      </p:sp>
      <p:sp>
        <p:nvSpPr>
          <p:cNvPr id="3" name="Content Placeholder 2">
            <a:extLst>
              <a:ext uri="{FF2B5EF4-FFF2-40B4-BE49-F238E27FC236}">
                <a16:creationId xmlns:a16="http://schemas.microsoft.com/office/drawing/2014/main" id="{3CED8416-EB7D-48D9-8FD9-EA6130EF201C}"/>
              </a:ext>
            </a:extLst>
          </p:cNvPr>
          <p:cNvSpPr>
            <a:spLocks noGrp="1"/>
          </p:cNvSpPr>
          <p:nvPr>
            <p:ph idx="1"/>
          </p:nvPr>
        </p:nvSpPr>
        <p:spPr/>
        <p:txBody>
          <a:bodyPr>
            <a:normAutofit/>
          </a:bodyPr>
          <a:lstStyle/>
          <a:p>
            <a:pPr marL="0" indent="0">
              <a:buNone/>
            </a:pPr>
            <a:r>
              <a:rPr lang="en-US" sz="2400" dirty="0"/>
              <a:t>To combine two or more strings, use </a:t>
            </a:r>
            <a:r>
              <a:rPr lang="en-US" sz="2400" dirty="0" err="1">
                <a:latin typeface="Consolas" panose="020B0609020204030204" pitchFamily="49" charset="0"/>
              </a:rPr>
              <a:t>str_c</a:t>
            </a:r>
            <a:r>
              <a:rPr lang="en-US" sz="2400" dirty="0">
                <a:latin typeface="Consolas" panose="020B0609020204030204" pitchFamily="49" charset="0"/>
              </a:rPr>
              <a:t>()</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Use the </a:t>
            </a:r>
            <a:r>
              <a:rPr lang="en-US" sz="2400" dirty="0" err="1"/>
              <a:t>sep</a:t>
            </a:r>
            <a:r>
              <a:rPr lang="en-US" sz="2400" dirty="0"/>
              <a:t> argument to control how they’re separated:</a:t>
            </a:r>
          </a:p>
          <a:p>
            <a:pPr marL="0" indent="0">
              <a:buNone/>
            </a:pPr>
            <a:endParaRPr lang="en-US" sz="2400" dirty="0"/>
          </a:p>
          <a:p>
            <a:pPr marL="0" indent="0">
              <a:buNone/>
            </a:pPr>
            <a:endParaRPr lang="en-US" sz="2400" dirty="0"/>
          </a:p>
        </p:txBody>
      </p:sp>
      <p:sp>
        <p:nvSpPr>
          <p:cNvPr id="5" name="Rectangle 2">
            <a:extLst>
              <a:ext uri="{FF2B5EF4-FFF2-40B4-BE49-F238E27FC236}">
                <a16:creationId xmlns:a16="http://schemas.microsoft.com/office/drawing/2014/main" id="{EBC621C3-AF6F-4A15-9287-D71F30D02357}"/>
              </a:ext>
            </a:extLst>
          </p:cNvPr>
          <p:cNvSpPr>
            <a:spLocks noChangeArrowheads="1"/>
          </p:cNvSpPr>
          <p:nvPr/>
        </p:nvSpPr>
        <p:spPr bwMode="auto">
          <a:xfrm>
            <a:off x="1447799" y="2690336"/>
            <a:ext cx="3568285"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xy</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"z"</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xyz</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94F5D3C-C2DD-485A-88B0-08AA0B9C7772}"/>
              </a:ext>
            </a:extLst>
          </p:cNvPr>
          <p:cNvSpPr>
            <a:spLocks noChangeArrowheads="1"/>
          </p:cNvSpPr>
          <p:nvPr/>
        </p:nvSpPr>
        <p:spPr bwMode="auto">
          <a:xfrm>
            <a:off x="1447799" y="4762855"/>
            <a:ext cx="4757713"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"x"</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sep</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"x, 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39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1654</TotalTime>
  <Words>11342</Words>
  <Application>Microsoft Office PowerPoint</Application>
  <PresentationFormat>Widescreen</PresentationFormat>
  <Paragraphs>1048</Paragraphs>
  <Slides>88</Slides>
  <Notes>88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Calibri</vt:lpstr>
      <vt:lpstr>Consolas</vt:lpstr>
      <vt:lpstr>Courier New</vt:lpstr>
      <vt:lpstr>Helvetica Neue</vt:lpstr>
      <vt:lpstr>Tw Cen MT</vt:lpstr>
      <vt:lpstr>Tw Cen MT Condensed</vt:lpstr>
      <vt:lpstr>Wingdings 3</vt:lpstr>
      <vt:lpstr>Integral</vt:lpstr>
      <vt:lpstr>strings</vt:lpstr>
      <vt:lpstr>String basics</vt:lpstr>
      <vt:lpstr>String basics</vt:lpstr>
      <vt:lpstr>Use writelines() to see the contents</vt:lpstr>
      <vt:lpstr>other special characters</vt:lpstr>
      <vt:lpstr>Multiple strings</vt:lpstr>
      <vt:lpstr>String length</vt:lpstr>
      <vt:lpstr>all stringr functions in Rstudio</vt:lpstr>
      <vt:lpstr>Combining strings</vt:lpstr>
      <vt:lpstr>Missing value contagion </vt:lpstr>
      <vt:lpstr>Str_c() is vectorized</vt:lpstr>
      <vt:lpstr>String basics</vt:lpstr>
      <vt:lpstr>collapse</vt:lpstr>
      <vt:lpstr>Subsetting strings</vt:lpstr>
      <vt:lpstr>Locales</vt:lpstr>
      <vt:lpstr>locales</vt:lpstr>
      <vt:lpstr>PowerPoint Presentation</vt:lpstr>
      <vt:lpstr>Matching patterns with regular expressions</vt:lpstr>
      <vt:lpstr>Basic matches</vt:lpstr>
      <vt:lpstr>how do you match the character “.”? </vt:lpstr>
      <vt:lpstr>how do you match a literal \?</vt:lpstr>
      <vt:lpstr>PowerPoint Presentation</vt:lpstr>
      <vt:lpstr>Anchors</vt:lpstr>
      <vt:lpstr>Anchors</vt:lpstr>
      <vt:lpstr>PowerPoint Presentation</vt:lpstr>
      <vt:lpstr>Character classes and alternatives</vt:lpstr>
      <vt:lpstr>Character classes and alternatives</vt:lpstr>
      <vt:lpstr>alternation</vt:lpstr>
      <vt:lpstr>PowerPoint Presentation</vt:lpstr>
      <vt:lpstr>Repetition</vt:lpstr>
      <vt:lpstr>Repetition</vt:lpstr>
      <vt:lpstr>Repetition</vt:lpstr>
      <vt:lpstr>Repetition</vt:lpstr>
      <vt:lpstr>Repetition</vt:lpstr>
      <vt:lpstr>PowerPoint Presentation</vt:lpstr>
      <vt:lpstr>Grouping and backreferences</vt:lpstr>
      <vt:lpstr>PowerPoint Presentation</vt:lpstr>
      <vt:lpstr>Tools</vt:lpstr>
      <vt:lpstr>PowerPoint Presentation</vt:lpstr>
      <vt:lpstr>Detect matches</vt:lpstr>
      <vt:lpstr>use a logical vector in a numeric context</vt:lpstr>
      <vt:lpstr>combine multiple str_detect()</vt:lpstr>
      <vt:lpstr>str_subset() </vt:lpstr>
      <vt:lpstr>Using filter</vt:lpstr>
      <vt:lpstr>Str_count()</vt:lpstr>
      <vt:lpstr>str_count() with mutate():</vt:lpstr>
      <vt:lpstr>stringr functions come in pairs</vt:lpstr>
      <vt:lpstr>PowerPoint Presentation</vt:lpstr>
      <vt:lpstr>Extract matches</vt:lpstr>
      <vt:lpstr>Extract matches</vt:lpstr>
      <vt:lpstr>Extract matches</vt:lpstr>
      <vt:lpstr>Str_extract()</vt:lpstr>
      <vt:lpstr>str_extract_all()</vt:lpstr>
      <vt:lpstr>simplify = TRUE</vt:lpstr>
      <vt:lpstr>PowerPoint Presentation</vt:lpstr>
      <vt:lpstr>Grouped matches</vt:lpstr>
      <vt:lpstr>str_match() </vt:lpstr>
      <vt:lpstr>tidyr::extract()</vt:lpstr>
      <vt:lpstr>PowerPoint Presentation</vt:lpstr>
      <vt:lpstr>Replacing matches</vt:lpstr>
      <vt:lpstr>str_replace_all() </vt:lpstr>
      <vt:lpstr>backreferences to insert components</vt:lpstr>
      <vt:lpstr>PowerPoint Presentation</vt:lpstr>
      <vt:lpstr>Splitting</vt:lpstr>
      <vt:lpstr>Splitting returns a list</vt:lpstr>
      <vt:lpstr> simplify = TRUE </vt:lpstr>
      <vt:lpstr>N =</vt:lpstr>
      <vt:lpstr>Boundary()</vt:lpstr>
      <vt:lpstr>PowerPoint Presentation</vt:lpstr>
      <vt:lpstr>Find matches</vt:lpstr>
      <vt:lpstr>Other types of pattern</vt:lpstr>
      <vt:lpstr>Ignore_case</vt:lpstr>
      <vt:lpstr>multiline = TRUE </vt:lpstr>
      <vt:lpstr>comments = TRUE </vt:lpstr>
      <vt:lpstr>Dotall = TRUE</vt:lpstr>
      <vt:lpstr>Fixed()</vt:lpstr>
      <vt:lpstr>Fixed() and non-English characters</vt:lpstr>
      <vt:lpstr>Coll()</vt:lpstr>
      <vt:lpstr>Coll()</vt:lpstr>
      <vt:lpstr>Fixed and regex don’t let you pick a locale</vt:lpstr>
      <vt:lpstr>Use coll() all the time?</vt:lpstr>
      <vt:lpstr>Boundary()</vt:lpstr>
      <vt:lpstr>PowerPoint Presentation</vt:lpstr>
      <vt:lpstr>Other uses of regular expressions</vt:lpstr>
      <vt:lpstr>apropos() </vt:lpstr>
      <vt:lpstr>Dir()</vt:lpstr>
      <vt:lpstr>stringi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Joey Campbell</dc:creator>
  <cp:lastModifiedBy>Joey Campbell</cp:lastModifiedBy>
  <cp:revision>57</cp:revision>
  <dcterms:created xsi:type="dcterms:W3CDTF">2020-03-14T04:10:31Z</dcterms:created>
  <dcterms:modified xsi:type="dcterms:W3CDTF">2020-04-08T17:42:38Z</dcterms:modified>
</cp:coreProperties>
</file>